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7" r:id="rId2"/>
    <p:sldId id="572" r:id="rId3"/>
    <p:sldId id="558" r:id="rId4"/>
    <p:sldId id="561" r:id="rId5"/>
    <p:sldId id="571" r:id="rId6"/>
    <p:sldId id="577" r:id="rId7"/>
    <p:sldId id="578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9A96A-7ED6-47FA-AC34-0BF949320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5064A-9542-4FA6-A366-1F75F6D17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F64001-EED6-458C-90A7-9D589657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2FF7-8EF9-4C3B-96B9-78C8AFF0FD9F}" type="datetimeFigureOut">
              <a:rPr lang="es-CO" smtClean="0"/>
              <a:t>12/07/2024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AD2FCE-2F1C-4F4F-B56B-494D80F7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A82D62-6809-4803-B802-753CD630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41B1-03C3-45DA-9DBE-EBB54C75B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96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4300F-2081-439D-8B40-D8F50A1D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C28517-8714-44CC-B40A-00241573C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78819D-1F13-46FC-A13F-87E52240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2FF7-8EF9-4C3B-96B9-78C8AFF0FD9F}" type="datetimeFigureOut">
              <a:rPr lang="es-CO" smtClean="0"/>
              <a:t>12/07/2024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7C809E-92DA-44BB-9215-84BCC740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E8F7B-CEE2-4759-95BB-3FB8D830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41B1-03C3-45DA-9DBE-EBB54C75B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718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4B881E-5D90-4E68-9D27-D6F6B9058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6A0A0B-5843-4753-B2E2-68AD9B04C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4B142C-02B1-4FA0-9469-580E9EC0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2FF7-8EF9-4C3B-96B9-78C8AFF0FD9F}" type="datetimeFigureOut">
              <a:rPr lang="es-CO" smtClean="0"/>
              <a:t>12/07/2024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B706F-93CE-46A1-9340-D95C3EA6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6FAF1-99DE-42E4-B8CF-421C2552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41B1-03C3-45DA-9DBE-EBB54C75B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2742B-3255-41D7-BE55-CB8AD34C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3997D-E080-4A6D-AD69-CDA49F7B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945D24-573B-43A2-B2A2-A7DE2862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2FF7-8EF9-4C3B-96B9-78C8AFF0FD9F}" type="datetimeFigureOut">
              <a:rPr lang="es-CO" smtClean="0"/>
              <a:t>12/07/2024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4EAFED-FBD4-40BB-8C76-45D7CFA1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62754-12B2-47BD-8607-8F636A1A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41B1-03C3-45DA-9DBE-EBB54C75B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11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AC65F-6E71-4502-BCAE-AE252C5D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DEC180-63D3-402F-8C54-458A69866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30EDF9-9A44-48C6-B12E-8F77301E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2FF7-8EF9-4C3B-96B9-78C8AFF0FD9F}" type="datetimeFigureOut">
              <a:rPr lang="es-CO" smtClean="0"/>
              <a:t>12/07/2024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5385F1-EEE5-415C-9814-0EEAD971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D64CB7-8B6A-4759-80BC-3731A3FF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41B1-03C3-45DA-9DBE-EBB54C75B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176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6C0B8-2C95-4E6C-BD3B-EF4E18F1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16B68-18F9-47C0-876F-4F32565AF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2F21AC-3175-4FAC-9F2F-7FD13D33C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505F80-3257-4815-A0D7-AFC750C5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2FF7-8EF9-4C3B-96B9-78C8AFF0FD9F}" type="datetimeFigureOut">
              <a:rPr lang="es-CO" smtClean="0"/>
              <a:t>12/07/2024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37B3CE-40C9-48C7-A275-F25B4A58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9F9C88-A2C9-4800-97C1-979EFFE4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41B1-03C3-45DA-9DBE-EBB54C75B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600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05F60-335A-4DE7-AF80-FD3F3B21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A70CB9-8BD0-41AD-B3B8-E5125D559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69871A-AFFC-40F8-8611-96D8CB849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3228A8-A1E9-4CCD-B28A-8F7496C6F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BD1F00-AD09-40BE-A392-DD1C54EE7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518599-F465-4196-8407-F4B6194A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2FF7-8EF9-4C3B-96B9-78C8AFF0FD9F}" type="datetimeFigureOut">
              <a:rPr lang="es-CO" smtClean="0"/>
              <a:t>12/07/2024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6C7593-74D8-4DE1-9089-0A5635FE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19F646-07E6-42F1-B015-0C2EDB2E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41B1-03C3-45DA-9DBE-EBB54C75B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557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449D9-1F19-4507-8F85-FAF30BDC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5A53E1-A13E-45E1-83B7-ACF790F8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2FF7-8EF9-4C3B-96B9-78C8AFF0FD9F}" type="datetimeFigureOut">
              <a:rPr lang="es-CO" smtClean="0"/>
              <a:t>12/07/2024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519A81-B955-4F38-82FC-B15F8C94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EDEEBE-F383-4318-ACAA-668FF6B5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41B1-03C3-45DA-9DBE-EBB54C75B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799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4C7725-FBF9-4023-A3A8-EC94234B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2FF7-8EF9-4C3B-96B9-78C8AFF0FD9F}" type="datetimeFigureOut">
              <a:rPr lang="es-CO" smtClean="0"/>
              <a:t>12/07/2024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C724FD-B60A-422B-9E63-06B95AAB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68D3D1-5571-44CC-92EB-2269FC39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41B1-03C3-45DA-9DBE-EBB54C75B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256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4B128-98B2-4716-B034-D8EE9C6B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03FB38-FE59-4EA5-9C3A-582F2E215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06EF54-6713-4D63-98AE-D2795B6F9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1DA728-9FF7-4044-8BB2-E7580044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2FF7-8EF9-4C3B-96B9-78C8AFF0FD9F}" type="datetimeFigureOut">
              <a:rPr lang="es-CO" smtClean="0"/>
              <a:t>12/07/2024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C03E6C-0DA2-4551-B167-2B930A66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A21F84-8C6A-48B6-9A3A-A940A749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41B1-03C3-45DA-9DBE-EBB54C75B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445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B27CE-2C4A-410A-902E-3C8EFEF3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C44332-3A9F-4765-A14A-184669A41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6FE03E-C35A-4E0A-B706-FED1F24EF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C7EC8A-B86F-460E-9C78-6B5626B4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2FF7-8EF9-4C3B-96B9-78C8AFF0FD9F}" type="datetimeFigureOut">
              <a:rPr lang="es-CO" smtClean="0"/>
              <a:t>12/07/2024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94A670-783E-42D8-B6F7-3DD16D2D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F57884-4D03-430F-8825-90B83B26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F41B1-03C3-45DA-9DBE-EBB54C75B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643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324FF2-227A-4F21-82A6-433F04DF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1E5EE2-1ACA-4EDF-884D-E3D107287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01F52-813A-4035-8B86-F59BC9AFF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02FF7-8EF9-4C3B-96B9-78C8AFF0FD9F}" type="datetimeFigureOut">
              <a:rPr lang="es-CO" smtClean="0"/>
              <a:t>12/07/2024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C76EEE-4C1D-4689-A27F-44E2503E3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54CF78-03BE-4BAF-B8F9-2FA5E8626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F41B1-03C3-45DA-9DBE-EBB54C75B9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583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wmf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0.png"/><Relationship Id="rId4" Type="http://schemas.openxmlformats.org/officeDocument/2006/relationships/image" Target="../media/image1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7" descr="F:\Uni Javeriana\Prisma\Pres FINAL\00 Cabezote.wmf">
            <a:extLst>
              <a:ext uri="{FF2B5EF4-FFF2-40B4-BE49-F238E27FC236}">
                <a16:creationId xmlns:a16="http://schemas.microsoft.com/office/drawing/2014/main" id="{9A88F30C-DF77-403F-BFFA-A6DFD7354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14" y="0"/>
            <a:ext cx="6667986" cy="1040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6000"/>
              </a:srgbClr>
            </a:outerShdw>
          </a:effectLst>
        </p:spPr>
      </p:pic>
      <p:sp>
        <p:nvSpPr>
          <p:cNvPr id="45" name="3 Título">
            <a:extLst>
              <a:ext uri="{FF2B5EF4-FFF2-40B4-BE49-F238E27FC236}">
                <a16:creationId xmlns:a16="http://schemas.microsoft.com/office/drawing/2014/main" id="{A3BC5BA5-E4AA-4A98-943A-B130A18A0099}"/>
              </a:ext>
            </a:extLst>
          </p:cNvPr>
          <p:cNvSpPr txBox="1">
            <a:spLocks/>
          </p:cNvSpPr>
          <p:nvPr/>
        </p:nvSpPr>
        <p:spPr>
          <a:xfrm>
            <a:off x="7870367" y="109020"/>
            <a:ext cx="4142121" cy="714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900" b="1" i="0" u="none" strike="noStrike" kern="1200" cap="all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Juan Carlos Salcedo-Reyes, </a:t>
            </a:r>
            <a:r>
              <a:rPr kumimoji="0" lang="es-ES" sz="1900" b="1" i="0" u="none" strike="noStrike" kern="1200" cap="all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Ph.D</a:t>
            </a:r>
            <a:r>
              <a:rPr kumimoji="0" lang="es-ES" sz="1900" b="1" i="0" u="none" strike="noStrike" kern="1200" cap="all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SEMINARIO QHE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471159E-68E9-42D6-97A2-60381CD52D1B}"/>
              </a:ext>
            </a:extLst>
          </p:cNvPr>
          <p:cNvCxnSpPr/>
          <p:nvPr/>
        </p:nvCxnSpPr>
        <p:spPr>
          <a:xfrm>
            <a:off x="179512" y="1026081"/>
            <a:ext cx="7690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>
            <a:extLst>
              <a:ext uri="{FF2B5EF4-FFF2-40B4-BE49-F238E27FC236}">
                <a16:creationId xmlns:a16="http://schemas.microsoft.com/office/drawing/2014/main" id="{120C5C21-330A-499F-AC7B-EF181E983C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89" b="5891"/>
          <a:stretch/>
        </p:blipFill>
        <p:spPr>
          <a:xfrm>
            <a:off x="442651" y="149067"/>
            <a:ext cx="1968086" cy="713667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24007E7-24FC-47B9-ADF2-EC410ADBBCC1}"/>
              </a:ext>
            </a:extLst>
          </p:cNvPr>
          <p:cNvCxnSpPr>
            <a:cxnSpLocks/>
          </p:cNvCxnSpPr>
          <p:nvPr/>
        </p:nvCxnSpPr>
        <p:spPr>
          <a:xfrm>
            <a:off x="892113" y="6593331"/>
            <a:ext cx="10789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17D072AE-A3D2-484F-8FA9-9D25EB28323F}"/>
              </a:ext>
            </a:extLst>
          </p:cNvPr>
          <p:cNvSpPr/>
          <p:nvPr/>
        </p:nvSpPr>
        <p:spPr>
          <a:xfrm>
            <a:off x="8858007" y="1085797"/>
            <a:ext cx="667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GaAs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AFA01E49-CBDA-48DE-9367-6C7E4795BDFE}"/>
                  </a:ext>
                </a:extLst>
              </p:cNvPr>
              <p:cNvSpPr/>
              <p:nvPr/>
            </p:nvSpPr>
            <p:spPr>
              <a:xfrm>
                <a:off x="9865551" y="2120383"/>
                <a:ext cx="1209991" cy="538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es-ES" sz="1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=0.063</m:t>
                      </m:r>
                    </m:oMath>
                  </m:oMathPara>
                </a14:m>
                <a:endParaRPr kumimoji="0" lang="es-CO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AFA01E49-CBDA-48DE-9367-6C7E4795B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551" y="2120383"/>
                <a:ext cx="1209991" cy="5385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137AB1C3-78F6-47E0-B70F-757CCD52D33D}"/>
                  </a:ext>
                </a:extLst>
              </p:cNvPr>
              <p:cNvSpPr/>
              <p:nvPr/>
            </p:nvSpPr>
            <p:spPr>
              <a:xfrm>
                <a:off x="9931921" y="3054407"/>
                <a:ext cx="1209991" cy="545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es-ES" sz="1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=0.48</m:t>
                      </m:r>
                    </m:oMath>
                  </m:oMathPara>
                </a14:m>
                <a:endParaRPr kumimoji="0" lang="es-CO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137AB1C3-78F6-47E0-B70F-757CCD52D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921" y="3054407"/>
                <a:ext cx="1209991" cy="5453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8D5FF66A-A6B7-4492-9BA0-17E360EA5FE5}"/>
                  </a:ext>
                </a:extLst>
              </p:cNvPr>
              <p:cNvSpPr/>
              <p:nvPr/>
            </p:nvSpPr>
            <p:spPr>
              <a:xfrm>
                <a:off x="9713149" y="3968280"/>
                <a:ext cx="1514794" cy="325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=1.424 </m:t>
                      </m:r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kumimoji="0" lang="es-CO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8D5FF66A-A6B7-4492-9BA0-17E360EA5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149" y="3968280"/>
                <a:ext cx="1514794" cy="325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FF4383F0-2296-44AB-8A8A-B8DFF08001DC}"/>
                  </a:ext>
                </a:extLst>
              </p:cNvPr>
              <p:cNvSpPr/>
              <p:nvPr/>
            </p:nvSpPr>
            <p:spPr>
              <a:xfrm>
                <a:off x="6696636" y="4718885"/>
                <a:ext cx="4634651" cy="576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𝑚𝑖𝑑𝑔𝑎𝑝</m:t>
                          </m:r>
                        </m:sub>
                      </m:sSub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𝑇𝐿𝑛</m:t>
                      </m:r>
                      <m:d>
                        <m:dPr>
                          <m:ctrlP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s-E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a:rPr lang="es-E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s-E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lang="es-E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0382</m:t>
                      </m:r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(@ 300 </m:t>
                      </m:r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s-CO" sz="14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FF4383F0-2296-44AB-8A8A-B8DFF0800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636" y="4718885"/>
                <a:ext cx="4634651" cy="5763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E3D5E100-36DB-449D-A886-2554B1B34069}"/>
                  </a:ext>
                </a:extLst>
              </p:cNvPr>
              <p:cNvSpPr/>
              <p:nvPr/>
            </p:nvSpPr>
            <p:spPr>
              <a:xfrm>
                <a:off x="6081295" y="5628551"/>
                <a:ext cx="5733718" cy="661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s-E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bSup>
                                    <m:sSubSupPr>
                                      <m:ctrlPr>
                                        <a:rPr lang="es-E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  <m:sup>
                                      <m:r>
                                        <a:rPr lang="es-E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s-E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s-E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E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s-E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s-E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m:rPr>
                          <m:sty m:val="p"/>
                        </m:rPr>
                        <a:rPr lang="es-ES" sz="1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s-E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2.08</m:t>
                      </m:r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sSup>
                        <m:sSupPr>
                          <m:ctrlPr>
                            <a:rPr lang="es-E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s-E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(@ 300 </m:t>
                      </m:r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s-CO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E3D5E100-36DB-449D-A886-2554B1B34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295" y="5628551"/>
                <a:ext cx="5733718" cy="6615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ángulo 29">
            <a:extLst>
              <a:ext uri="{FF2B5EF4-FFF2-40B4-BE49-F238E27FC236}">
                <a16:creationId xmlns:a16="http://schemas.microsoft.com/office/drawing/2014/main" id="{41507677-D79F-415D-9EF7-5126FA7D21B5}"/>
              </a:ext>
            </a:extLst>
          </p:cNvPr>
          <p:cNvSpPr/>
          <p:nvPr/>
        </p:nvSpPr>
        <p:spPr>
          <a:xfrm>
            <a:off x="7733009" y="5421841"/>
            <a:ext cx="3136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Intrinsic Electron Concentration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A2003CA-F277-4B31-B3BF-1D18ADEDCCCA}"/>
              </a:ext>
            </a:extLst>
          </p:cNvPr>
          <p:cNvSpPr/>
          <p:nvPr/>
        </p:nvSpPr>
        <p:spPr>
          <a:xfrm>
            <a:off x="8529281" y="4359030"/>
            <a:ext cx="11839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Fermi Level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6642AD80-204E-454F-A104-3D9E0D2FACBF}"/>
              </a:ext>
            </a:extLst>
          </p:cNvPr>
          <p:cNvSpPr/>
          <p:nvPr/>
        </p:nvSpPr>
        <p:spPr>
          <a:xfrm>
            <a:off x="9770498" y="3676287"/>
            <a:ext cx="1720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Energy Band Gap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652E540D-1C18-44A9-8946-CB496A18D36D}"/>
              </a:ext>
            </a:extLst>
          </p:cNvPr>
          <p:cNvSpPr/>
          <p:nvPr/>
        </p:nvSpPr>
        <p:spPr>
          <a:xfrm>
            <a:off x="9713267" y="2787107"/>
            <a:ext cx="17069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Hole Effective Mass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FD01DFF-6FC4-4115-B1DB-F477131C700A}"/>
              </a:ext>
            </a:extLst>
          </p:cNvPr>
          <p:cNvSpPr/>
          <p:nvPr/>
        </p:nvSpPr>
        <p:spPr>
          <a:xfrm>
            <a:off x="9624326" y="1863361"/>
            <a:ext cx="2057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Electron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Effective Mass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5AAE8B6E-D3E2-432C-B9FB-27CC6E8185B3}"/>
              </a:ext>
            </a:extLst>
          </p:cNvPr>
          <p:cNvSpPr/>
          <p:nvPr/>
        </p:nvSpPr>
        <p:spPr>
          <a:xfrm>
            <a:off x="7073968" y="6316333"/>
            <a:ext cx="43462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120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Effective Density of States Function (4.35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 10</a:t>
            </a:r>
            <a:r>
              <a:rPr kumimoji="0" lang="en-US" sz="12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17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 cm</a:t>
            </a:r>
            <a:r>
              <a:rPr kumimoji="0" lang="en-US" sz="12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-3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@ 300 K)</a:t>
            </a:r>
            <a:endParaRPr kumimoji="0" lang="es-CO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E35DC798-5EB6-4D9C-AC19-001862F4CFC7}"/>
              </a:ext>
            </a:extLst>
          </p:cNvPr>
          <p:cNvCxnSpPr/>
          <p:nvPr/>
        </p:nvCxnSpPr>
        <p:spPr>
          <a:xfrm flipV="1">
            <a:off x="7234989" y="6208294"/>
            <a:ext cx="0" cy="18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D77A7722-DF26-4290-A841-A7599AD05597}"/>
              </a:ext>
            </a:extLst>
          </p:cNvPr>
          <p:cNvCxnSpPr>
            <a:cxnSpLocks/>
          </p:cNvCxnSpPr>
          <p:nvPr/>
        </p:nvCxnSpPr>
        <p:spPr>
          <a:xfrm>
            <a:off x="4597835" y="1699212"/>
            <a:ext cx="35216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>
            <a:extLst>
              <a:ext uri="{FF2B5EF4-FFF2-40B4-BE49-F238E27FC236}">
                <a16:creationId xmlns:a16="http://schemas.microsoft.com/office/drawing/2014/main" id="{053BD495-EB63-4E2B-9082-F780ACAE5E59}"/>
              </a:ext>
            </a:extLst>
          </p:cNvPr>
          <p:cNvSpPr/>
          <p:nvPr/>
        </p:nvSpPr>
        <p:spPr>
          <a:xfrm>
            <a:off x="8061689" y="3999175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F96438A0-2949-45BF-AD35-7F78F0E00C8D}"/>
              </a:ext>
            </a:extLst>
          </p:cNvPr>
          <p:cNvCxnSpPr>
            <a:cxnSpLocks/>
          </p:cNvCxnSpPr>
          <p:nvPr/>
        </p:nvCxnSpPr>
        <p:spPr>
          <a:xfrm>
            <a:off x="6664886" y="3594841"/>
            <a:ext cx="14058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>
            <a:extLst>
              <a:ext uri="{FF2B5EF4-FFF2-40B4-BE49-F238E27FC236}">
                <a16:creationId xmlns:a16="http://schemas.microsoft.com/office/drawing/2014/main" id="{B4DFD5CE-3685-41F8-9858-5B9C65441F8D}"/>
              </a:ext>
            </a:extLst>
          </p:cNvPr>
          <p:cNvSpPr/>
          <p:nvPr/>
        </p:nvSpPr>
        <p:spPr>
          <a:xfrm>
            <a:off x="8010747" y="3448113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6BC1A9A6-5103-4896-B9EB-9D028211DD68}"/>
              </a:ext>
            </a:extLst>
          </p:cNvPr>
          <p:cNvSpPr/>
          <p:nvPr/>
        </p:nvSpPr>
        <p:spPr>
          <a:xfrm>
            <a:off x="8104234" y="2964985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en-US" sz="1400" baseline="-25000" dirty="0" err="1">
                <a:solidFill>
                  <a:prstClr val="black"/>
                </a:solidFill>
                <a:latin typeface="Calibri" panose="020F0502020204030204"/>
              </a:rPr>
              <a:t>c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17EFD19A-6BDD-492A-9789-AF2EDF7C6AF5}"/>
              </a:ext>
            </a:extLst>
          </p:cNvPr>
          <p:cNvCxnSpPr>
            <a:cxnSpLocks/>
          </p:cNvCxnSpPr>
          <p:nvPr/>
        </p:nvCxnSpPr>
        <p:spPr>
          <a:xfrm>
            <a:off x="7565696" y="3153129"/>
            <a:ext cx="0" cy="1008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84">
            <a:extLst>
              <a:ext uri="{FF2B5EF4-FFF2-40B4-BE49-F238E27FC236}">
                <a16:creationId xmlns:a16="http://schemas.microsoft.com/office/drawing/2014/main" id="{C6A7B578-4FF4-483B-9435-6D01454052C4}"/>
              </a:ext>
            </a:extLst>
          </p:cNvPr>
          <p:cNvSpPr/>
          <p:nvPr/>
        </p:nvSpPr>
        <p:spPr>
          <a:xfrm>
            <a:off x="7503940" y="3706179"/>
            <a:ext cx="993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(1.424)</a:t>
            </a:r>
            <a:endParaRPr kumimoji="0" lang="es-CO" sz="1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6652E315-F23C-45A0-8025-D1221B65D287}"/>
              </a:ext>
            </a:extLst>
          </p:cNvPr>
          <p:cNvSpPr/>
          <p:nvPr/>
        </p:nvSpPr>
        <p:spPr>
          <a:xfrm>
            <a:off x="8061689" y="1515861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L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0F4246AC-67DF-4547-B72C-2AE6A90EB935}"/>
              </a:ext>
            </a:extLst>
          </p:cNvPr>
          <p:cNvSpPr/>
          <p:nvPr/>
        </p:nvSpPr>
        <p:spPr>
          <a:xfrm>
            <a:off x="7360736" y="2270228"/>
            <a:ext cx="9083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e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(4.07)</a:t>
            </a:r>
            <a:endParaRPr kumimoji="0" lang="es-CO" sz="1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8" name="Grupo 87">
            <a:extLst>
              <a:ext uri="{FF2B5EF4-FFF2-40B4-BE49-F238E27FC236}">
                <a16:creationId xmlns:a16="http://schemas.microsoft.com/office/drawing/2014/main" id="{51A47149-0DE8-4DD8-91FC-E82A0967A55C}"/>
              </a:ext>
            </a:extLst>
          </p:cNvPr>
          <p:cNvGrpSpPr/>
          <p:nvPr/>
        </p:nvGrpSpPr>
        <p:grpSpPr>
          <a:xfrm>
            <a:off x="6342497" y="1611916"/>
            <a:ext cx="395615" cy="2811680"/>
            <a:chOff x="6275822" y="1611916"/>
            <a:chExt cx="395615" cy="2811680"/>
          </a:xfrm>
        </p:grpSpPr>
        <p:pic>
          <p:nvPicPr>
            <p:cNvPr id="89" name="Imagen 88">
              <a:extLst>
                <a:ext uri="{FF2B5EF4-FFF2-40B4-BE49-F238E27FC236}">
                  <a16:creationId xmlns:a16="http://schemas.microsoft.com/office/drawing/2014/main" id="{592DC861-EE00-437D-93BA-7B91D1D400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6826" r="14993" b="25078"/>
            <a:stretch/>
          </p:blipFill>
          <p:spPr>
            <a:xfrm flipH="1">
              <a:off x="6275822" y="1611916"/>
              <a:ext cx="125155" cy="2811680"/>
            </a:xfrm>
            <a:prstGeom prst="rect">
              <a:avLst/>
            </a:prstGeom>
          </p:spPr>
        </p:pic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ECE214E6-1DD0-4BD0-9551-1A9D216B0269}"/>
                </a:ext>
              </a:extLst>
            </p:cNvPr>
            <p:cNvSpPr/>
            <p:nvPr/>
          </p:nvSpPr>
          <p:spPr>
            <a:xfrm>
              <a:off x="6334236" y="2993579"/>
              <a:ext cx="3372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4.0</a:t>
              </a:r>
              <a:endPara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C71FBFF1-3812-490B-BC46-F3EE7B36F92A}"/>
                </a:ext>
              </a:extLst>
            </p:cNvPr>
            <p:cNvSpPr/>
            <p:nvPr/>
          </p:nvSpPr>
          <p:spPr>
            <a:xfrm>
              <a:off x="6334236" y="3368229"/>
              <a:ext cx="3372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4.</a:t>
              </a:r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8C5D32CF-C270-4D85-8E26-5683CD38F065}"/>
                </a:ext>
              </a:extLst>
            </p:cNvPr>
            <p:cNvSpPr/>
            <p:nvPr/>
          </p:nvSpPr>
          <p:spPr>
            <a:xfrm>
              <a:off x="6334236" y="3711129"/>
              <a:ext cx="3372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.0</a:t>
              </a:r>
              <a:endPara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29E8D824-08B6-4ABF-A2D0-F7D1139A6234}"/>
                </a:ext>
              </a:extLst>
            </p:cNvPr>
            <p:cNvSpPr/>
            <p:nvPr/>
          </p:nvSpPr>
          <p:spPr>
            <a:xfrm>
              <a:off x="6334236" y="4047679"/>
              <a:ext cx="3372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5.5</a:t>
              </a:r>
              <a:endPara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E7423A32-46D1-4D86-8D34-ADE2BD30207D}"/>
              </a:ext>
            </a:extLst>
          </p:cNvPr>
          <p:cNvCxnSpPr>
            <a:cxnSpLocks/>
          </p:cNvCxnSpPr>
          <p:nvPr/>
        </p:nvCxnSpPr>
        <p:spPr>
          <a:xfrm flipH="1">
            <a:off x="7367827" y="1717787"/>
            <a:ext cx="0" cy="1412658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DCAEC6E4-DCDB-47E4-A380-66BF80B7E4F3}"/>
              </a:ext>
            </a:extLst>
          </p:cNvPr>
          <p:cNvCxnSpPr>
            <a:cxnSpLocks/>
          </p:cNvCxnSpPr>
          <p:nvPr/>
        </p:nvCxnSpPr>
        <p:spPr>
          <a:xfrm>
            <a:off x="6688793" y="3130919"/>
            <a:ext cx="14058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1497ECA1-2ACF-4962-A2B2-5B92641B1A5F}"/>
              </a:ext>
            </a:extLst>
          </p:cNvPr>
          <p:cNvCxnSpPr>
            <a:cxnSpLocks/>
          </p:cNvCxnSpPr>
          <p:nvPr/>
        </p:nvCxnSpPr>
        <p:spPr>
          <a:xfrm>
            <a:off x="6669743" y="4165970"/>
            <a:ext cx="14058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9B571FE4-E2C2-4635-9408-FE1A1352BAF6}"/>
              </a:ext>
            </a:extLst>
          </p:cNvPr>
          <p:cNvCxnSpPr>
            <a:cxnSpLocks/>
          </p:cNvCxnSpPr>
          <p:nvPr/>
        </p:nvCxnSpPr>
        <p:spPr>
          <a:xfrm>
            <a:off x="7864146" y="3184879"/>
            <a:ext cx="0" cy="396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97">
            <a:extLst>
              <a:ext uri="{FF2B5EF4-FFF2-40B4-BE49-F238E27FC236}">
                <a16:creationId xmlns:a16="http://schemas.microsoft.com/office/drawing/2014/main" id="{B34428E4-4E75-4EE7-A6C3-8DE46C63DCF0}"/>
              </a:ext>
            </a:extLst>
          </p:cNvPr>
          <p:cNvSpPr/>
          <p:nvPr/>
        </p:nvSpPr>
        <p:spPr>
          <a:xfrm>
            <a:off x="7820459" y="3237327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0.674</a:t>
            </a:r>
            <a:endParaRPr lang="es-CO" sz="1000" dirty="0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D7DE56C7-8797-4094-B30B-DBD6F351005A}"/>
              </a:ext>
            </a:extLst>
          </p:cNvPr>
          <p:cNvSpPr/>
          <p:nvPr/>
        </p:nvSpPr>
        <p:spPr>
          <a:xfrm>
            <a:off x="6268040" y="2038421"/>
            <a:ext cx="32337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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7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7" descr="F:\Uni Javeriana\Prisma\Pres FINAL\00 Cabezote.wmf">
            <a:extLst>
              <a:ext uri="{FF2B5EF4-FFF2-40B4-BE49-F238E27FC236}">
                <a16:creationId xmlns:a16="http://schemas.microsoft.com/office/drawing/2014/main" id="{9A88F30C-DF77-403F-BFFA-A6DFD7354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14" y="0"/>
            <a:ext cx="6667986" cy="1040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6000"/>
              </a:srgbClr>
            </a:outerShdw>
          </a:effectLst>
        </p:spPr>
      </p:pic>
      <p:sp>
        <p:nvSpPr>
          <p:cNvPr id="45" name="3 Título">
            <a:extLst>
              <a:ext uri="{FF2B5EF4-FFF2-40B4-BE49-F238E27FC236}">
                <a16:creationId xmlns:a16="http://schemas.microsoft.com/office/drawing/2014/main" id="{A3BC5BA5-E4AA-4A98-943A-B130A18A0099}"/>
              </a:ext>
            </a:extLst>
          </p:cNvPr>
          <p:cNvSpPr txBox="1">
            <a:spLocks/>
          </p:cNvSpPr>
          <p:nvPr/>
        </p:nvSpPr>
        <p:spPr>
          <a:xfrm>
            <a:off x="7870367" y="109020"/>
            <a:ext cx="4142121" cy="714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900" b="1" i="0" u="none" strike="noStrike" kern="1200" cap="all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Juan Carlos Salcedo-Reyes, </a:t>
            </a:r>
            <a:r>
              <a:rPr kumimoji="0" lang="es-ES" sz="1900" b="1" i="0" u="none" strike="noStrike" kern="1200" cap="all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Ph.D</a:t>
            </a:r>
            <a:r>
              <a:rPr kumimoji="0" lang="es-ES" sz="1900" b="1" i="0" u="none" strike="noStrike" kern="1200" cap="all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SEMINARIO QHE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471159E-68E9-42D6-97A2-60381CD52D1B}"/>
              </a:ext>
            </a:extLst>
          </p:cNvPr>
          <p:cNvCxnSpPr/>
          <p:nvPr/>
        </p:nvCxnSpPr>
        <p:spPr>
          <a:xfrm>
            <a:off x="179512" y="1026081"/>
            <a:ext cx="7690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>
            <a:extLst>
              <a:ext uri="{FF2B5EF4-FFF2-40B4-BE49-F238E27FC236}">
                <a16:creationId xmlns:a16="http://schemas.microsoft.com/office/drawing/2014/main" id="{120C5C21-330A-499F-AC7B-EF181E983C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89" b="5891"/>
          <a:stretch/>
        </p:blipFill>
        <p:spPr>
          <a:xfrm>
            <a:off x="442651" y="149067"/>
            <a:ext cx="1968086" cy="713667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24007E7-24FC-47B9-ADF2-EC410ADBBCC1}"/>
              </a:ext>
            </a:extLst>
          </p:cNvPr>
          <p:cNvCxnSpPr>
            <a:cxnSpLocks/>
          </p:cNvCxnSpPr>
          <p:nvPr/>
        </p:nvCxnSpPr>
        <p:spPr>
          <a:xfrm>
            <a:off x="892113" y="6593331"/>
            <a:ext cx="10789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F972FAF-0E68-4798-9A86-7A2F61D358AB}"/>
              </a:ext>
            </a:extLst>
          </p:cNvPr>
          <p:cNvSpPr/>
          <p:nvPr/>
        </p:nvSpPr>
        <p:spPr>
          <a:xfrm>
            <a:off x="2222443" y="1152472"/>
            <a:ext cx="1316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1-x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025F980-0BA4-4A1B-98FB-E23D8204151B}"/>
              </a:ext>
            </a:extLst>
          </p:cNvPr>
          <p:cNvCxnSpPr>
            <a:cxnSpLocks/>
          </p:cNvCxnSpPr>
          <p:nvPr/>
        </p:nvCxnSpPr>
        <p:spPr>
          <a:xfrm>
            <a:off x="4920186" y="4258874"/>
            <a:ext cx="14058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2E0102A-63C7-4EA6-9749-84ACA1B38B48}"/>
              </a:ext>
            </a:extLst>
          </p:cNvPr>
          <p:cNvCxnSpPr>
            <a:cxnSpLocks/>
          </p:cNvCxnSpPr>
          <p:nvPr/>
        </p:nvCxnSpPr>
        <p:spPr>
          <a:xfrm>
            <a:off x="4936937" y="2870645"/>
            <a:ext cx="14058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9C4EDFB-6592-4886-B9AD-DBB367A817F5}"/>
              </a:ext>
            </a:extLst>
          </p:cNvPr>
          <p:cNvSpPr/>
          <p:nvPr/>
        </p:nvSpPr>
        <p:spPr>
          <a:xfrm>
            <a:off x="4168134" y="1518253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VL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1264E7D-ABD1-4BE5-AC14-554AFEE78C1E}"/>
              </a:ext>
            </a:extLst>
          </p:cNvPr>
          <p:cNvSpPr/>
          <p:nvPr/>
        </p:nvSpPr>
        <p:spPr>
          <a:xfrm>
            <a:off x="4579866" y="3336129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E02F0E64-C8C6-432B-9ED0-C37073729C94}"/>
              </a:ext>
            </a:extLst>
          </p:cNvPr>
          <p:cNvSpPr/>
          <p:nvPr/>
        </p:nvSpPr>
        <p:spPr>
          <a:xfrm>
            <a:off x="467624" y="4045374"/>
            <a:ext cx="1720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Energy Band Gap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DDF2DD5A-5C52-46BF-90DC-133598DF6D53}"/>
              </a:ext>
            </a:extLst>
          </p:cNvPr>
          <p:cNvCxnSpPr>
            <a:cxnSpLocks/>
          </p:cNvCxnSpPr>
          <p:nvPr/>
        </p:nvCxnSpPr>
        <p:spPr>
          <a:xfrm>
            <a:off x="5251840" y="2890763"/>
            <a:ext cx="0" cy="13536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007736BF-6B42-4179-8364-A8F25A124192}"/>
              </a:ext>
            </a:extLst>
          </p:cNvPr>
          <p:cNvSpPr/>
          <p:nvPr/>
        </p:nvSpPr>
        <p:spPr>
          <a:xfrm>
            <a:off x="5229964" y="3671579"/>
            <a:ext cx="740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(1.82)</a:t>
            </a:r>
            <a:endParaRPr kumimoji="0" lang="es-CO" sz="1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AE7E0BC-0572-4E77-850E-43BE6EA667CE}"/>
                  </a:ext>
                </a:extLst>
              </p:cNvPr>
              <p:cNvSpPr txBox="1"/>
              <p:nvPr/>
            </p:nvSpPr>
            <p:spPr>
              <a:xfrm>
                <a:off x="69836" y="4454957"/>
                <a:ext cx="4817794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CO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E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1.424+1.2475</m:t>
                          </m:r>
                          <m:r>
                            <a:rPr kumimoji="0" lang="es-E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𝑒𝑉</m:t>
                      </m:r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&lt;0.45;</m:t>
                          </m:r>
                          <m:r>
                            <m:rPr>
                              <m:sty m:val="p"/>
                            </m:rPr>
                            <a:rPr kumimoji="0" lang="es-E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Direct</m:t>
                          </m:r>
                          <m:r>
                            <a:rPr kumimoji="0" lang="es-E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s-E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Gap</m:t>
                          </m:r>
                          <m:r>
                            <a:rPr kumimoji="0" lang="es-E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 </m:t>
                          </m:r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@</m:t>
                          </m:r>
                          <m:r>
                            <a:rPr kumimoji="0" lang="es-E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300 </m:t>
                          </m:r>
                          <m:r>
                            <m:rPr>
                              <m:sty m:val="p"/>
                            </m:rPr>
                            <a:rPr kumimoji="0" lang="es-ES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K</m:t>
                          </m:r>
                        </m:e>
                      </m:d>
                    </m:oMath>
                  </m:oMathPara>
                </a14:m>
                <a:endParaRPr kumimoji="0" lang="es-CO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AE7E0BC-0572-4E77-850E-43BE6EA66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" y="4454957"/>
                <a:ext cx="4817794" cy="232949"/>
              </a:xfrm>
              <a:prstGeom prst="rect">
                <a:avLst/>
              </a:prstGeom>
              <a:blipFill>
                <a:blip r:embed="rId4"/>
                <a:stretch>
                  <a:fillRect l="-379" b="-2368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ángulo 54">
            <a:extLst>
              <a:ext uri="{FF2B5EF4-FFF2-40B4-BE49-F238E27FC236}">
                <a16:creationId xmlns:a16="http://schemas.microsoft.com/office/drawing/2014/main" id="{08E957DA-9B3A-4F7D-B86D-91B8ECB8C184}"/>
              </a:ext>
            </a:extLst>
          </p:cNvPr>
          <p:cNvSpPr/>
          <p:nvPr/>
        </p:nvSpPr>
        <p:spPr>
          <a:xfrm>
            <a:off x="470722" y="5872365"/>
            <a:ext cx="27179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Intrinsic Electron Concentration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C5DCBB9-6FD9-4A4C-8A44-952F1C8F6388}"/>
                  </a:ext>
                </a:extLst>
              </p:cNvPr>
              <p:cNvSpPr txBox="1"/>
              <p:nvPr/>
            </p:nvSpPr>
            <p:spPr>
              <a:xfrm>
                <a:off x="444314" y="6242252"/>
                <a:ext cx="4101507" cy="344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kumimoji="0" lang="es-CO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es-E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</m:sSub>
                    <m:sSub>
                      <m:sSubPr>
                        <m:ctrlP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sub>
                    </m:sSub>
                    <m:r>
                      <a:rPr kumimoji="0" lang="es-E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𝑒𝑥𝑝</m:t>
                    </m:r>
                    <m:d>
                      <m:dPr>
                        <m:ctrlP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s-E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f>
                          <m:fPr>
                            <m:ctrlPr>
                              <a:rPr kumimoji="0" lang="es-E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es-E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s-E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0" lang="es-E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𝑔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es-E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s-E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kumimoji="0" lang="es-E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kumimoji="0" lang="es-E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kumimoji="0" lang="es-CO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</a:t>
                </a:r>
                <a:r>
                  <a:rPr kumimoji="0" lang="es-CO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r>
                  <a:rPr kumimoji="0" lang="es-CO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</a:t>
                </a:r>
                <a:r>
                  <a:rPr kumimoji="0" lang="es-CO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</a:t>
                </a:r>
                <a:r>
                  <a:rPr lang="es-CO" sz="1400" dirty="0">
                    <a:solidFill>
                      <a:prstClr val="black"/>
                    </a:solidFill>
                  </a:rPr>
                  <a:t>1.103</a:t>
                </a:r>
                <a:r>
                  <a:rPr lang="es-CO" sz="14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10</a:t>
                </a:r>
                <a:r>
                  <a:rPr lang="es-CO" sz="1400" baseline="30000" dirty="0">
                    <a:solidFill>
                      <a:prstClr val="black"/>
                    </a:solidFill>
                  </a:rPr>
                  <a:t>3</a:t>
                </a:r>
                <a:r>
                  <a:rPr lang="es-CO" sz="1400" dirty="0">
                    <a:solidFill>
                      <a:prstClr val="black"/>
                    </a:solidFill>
                  </a:rPr>
                  <a:t> </a:t>
                </a:r>
                <a:r>
                  <a:rPr kumimoji="0" lang="es-CO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cm</a:t>
                </a:r>
                <a:r>
                  <a:rPr kumimoji="0" lang="es-CO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-3</a:t>
                </a:r>
                <a:r>
                  <a:rPr kumimoji="0" lang="es-CO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, @ x= 0.32)</a:t>
                </a:r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C5DCBB9-6FD9-4A4C-8A44-952F1C8F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4" y="6242252"/>
                <a:ext cx="4101507" cy="344903"/>
              </a:xfrm>
              <a:prstGeom prst="rect">
                <a:avLst/>
              </a:prstGeom>
              <a:blipFill>
                <a:blip r:embed="rId5"/>
                <a:stretch>
                  <a:fillRect l="-1189" t="-1754" r="-1783" b="-1052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ángulo 56">
                <a:extLst>
                  <a:ext uri="{FF2B5EF4-FFF2-40B4-BE49-F238E27FC236}">
                    <a16:creationId xmlns:a16="http://schemas.microsoft.com/office/drawing/2014/main" id="{E6EF2E7B-A151-436E-9040-5C5D508DBA61}"/>
                  </a:ext>
                </a:extLst>
              </p:cNvPr>
              <p:cNvSpPr/>
              <p:nvPr/>
            </p:nvSpPr>
            <p:spPr>
              <a:xfrm>
                <a:off x="108103" y="2112966"/>
                <a:ext cx="4061025" cy="440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s-E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e>
                          <m:sub>
                            <m:r>
                              <a:rPr kumimoji="0" lang="es-E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</m:t>
                            </m:r>
                          </m:sub>
                          <m:sup>
                            <m:r>
                              <a:rPr kumimoji="0" lang="es-E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E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e>
                          <m:sub>
                            <m:r>
                              <a:rPr kumimoji="0" lang="es-E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</m:t>
                            </m:r>
                          </m:sub>
                        </m:sSub>
                      </m:den>
                    </m:f>
                    <m:r>
                      <a:rPr kumimoji="0" lang="es-ES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=0.063+0.083</m:t>
                    </m:r>
                    <m:r>
                      <m:rPr>
                        <m:sty m:val="p"/>
                      </m:rPr>
                      <a:rPr kumimoji="0" lang="es-ES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x</m:t>
                    </m:r>
                  </m:oMath>
                </a14:m>
                <a:r>
                  <a:rPr kumimoji="0" lang="es-CO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(0.0896 </a:t>
                </a:r>
                <a:r>
                  <a:rPr kumimoji="0" lang="es-CO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</a:t>
                </a:r>
                <a:r>
                  <a:rPr kumimoji="0" lang="es-CO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r>
                  <a:rPr kumimoji="0" lang="es-CO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@ x = 0.32)</a:t>
                </a:r>
              </a:p>
            </p:txBody>
          </p:sp>
        </mc:Choice>
        <mc:Fallback>
          <p:sp>
            <p:nvSpPr>
              <p:cNvPr id="57" name="Rectángulo 56">
                <a:extLst>
                  <a:ext uri="{FF2B5EF4-FFF2-40B4-BE49-F238E27FC236}">
                    <a16:creationId xmlns:a16="http://schemas.microsoft.com/office/drawing/2014/main" id="{E6EF2E7B-A151-436E-9040-5C5D508DB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3" y="2112966"/>
                <a:ext cx="4061025" cy="4404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ángulo 59">
            <a:extLst>
              <a:ext uri="{FF2B5EF4-FFF2-40B4-BE49-F238E27FC236}">
                <a16:creationId xmlns:a16="http://schemas.microsoft.com/office/drawing/2014/main" id="{9D6D3FA0-6E69-4C7A-8996-DC542F25C57B}"/>
              </a:ext>
            </a:extLst>
          </p:cNvPr>
          <p:cNvSpPr/>
          <p:nvPr/>
        </p:nvSpPr>
        <p:spPr>
          <a:xfrm>
            <a:off x="515460" y="1836127"/>
            <a:ext cx="2057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Electron Effective Mass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EAAFB844-0146-4DDF-97B8-701F4E18E6CA}"/>
              </a:ext>
            </a:extLst>
          </p:cNvPr>
          <p:cNvSpPr/>
          <p:nvPr/>
        </p:nvSpPr>
        <p:spPr>
          <a:xfrm>
            <a:off x="541230" y="2606679"/>
            <a:ext cx="2057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Hole Effective Mass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329C716F-A484-4366-A50E-8290A22D378C}"/>
                  </a:ext>
                </a:extLst>
              </p:cNvPr>
              <p:cNvSpPr/>
              <p:nvPr/>
            </p:nvSpPr>
            <p:spPr>
              <a:xfrm>
                <a:off x="-548420" y="2846822"/>
                <a:ext cx="4501369" cy="545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h</m:t>
                              </m:r>
                            </m:sub>
                            <m:sup>
                              <m: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kumimoji="0" lang="es-E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=0.85−0.14</m:t>
                      </m:r>
                      <m:r>
                        <m:rPr>
                          <m:sty m:val="p"/>
                        </m:rPr>
                        <a:rPr kumimoji="0" lang="es-E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r>
                        <a:rPr kumimoji="0" lang="es-E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(</m:t>
                      </m:r>
                      <m:r>
                        <m:rPr>
                          <m:nor/>
                        </m:rPr>
                        <a:rPr kumimoji="0" lang="es-CO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0.</m:t>
                      </m:r>
                      <m:r>
                        <m:rPr>
                          <m:nor/>
                        </m:rPr>
                        <a:rPr kumimoji="0" lang="es-E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895</m:t>
                      </m:r>
                      <m:r>
                        <m:rPr>
                          <m:nor/>
                        </m:rPr>
                        <a:rPr kumimoji="0" lang="es-CO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s-CO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m</m:t>
                      </m:r>
                      <m:r>
                        <m:rPr>
                          <m:nor/>
                        </m:rPr>
                        <a:rPr kumimoji="0" lang="es-CO" sz="14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e</m:t>
                      </m:r>
                      <m:r>
                        <m:rPr>
                          <m:nor/>
                        </m:rPr>
                        <a:rPr kumimoji="0" lang="es-CO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 @ </m:t>
                      </m:r>
                      <m:r>
                        <m:rPr>
                          <m:nor/>
                        </m:rPr>
                        <a:rPr kumimoji="0" lang="es-CO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x</m:t>
                      </m:r>
                      <m:r>
                        <m:rPr>
                          <m:nor/>
                        </m:rPr>
                        <a:rPr kumimoji="0" lang="es-CO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 = 0.3</m:t>
                      </m:r>
                      <m:r>
                        <m:rPr>
                          <m:nor/>
                        </m:rPr>
                        <a:rPr kumimoji="0" lang="es-E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2)</m:t>
                      </m:r>
                    </m:oMath>
                  </m:oMathPara>
                </a14:m>
                <a:endParaRPr kumimoji="0" lang="es-CO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2" name="Rectángulo 61">
                <a:extLst>
                  <a:ext uri="{FF2B5EF4-FFF2-40B4-BE49-F238E27FC236}">
                    <a16:creationId xmlns:a16="http://schemas.microsoft.com/office/drawing/2014/main" id="{329C716F-A484-4366-A50E-8290A22D3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8420" y="2846822"/>
                <a:ext cx="4501369" cy="5453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E7BB7D5E-02FD-48EC-A6F1-3BFD9275C58D}"/>
                  </a:ext>
                </a:extLst>
              </p:cNvPr>
              <p:cNvSpPr/>
              <p:nvPr/>
            </p:nvSpPr>
            <p:spPr>
              <a:xfrm>
                <a:off x="1638150" y="4745764"/>
                <a:ext cx="22771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𝐸𝑔</m:t>
                      </m:r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=1.823 </m:t>
                      </m:r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𝑒𝑉</m:t>
                      </m:r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@ </m:t>
                      </m:r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=0.32</m:t>
                      </m:r>
                    </m:oMath>
                  </m:oMathPara>
                </a14:m>
                <a:endParaRPr kumimoji="0" lang="es-CO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E7BB7D5E-02FD-48EC-A6F1-3BFD9275C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150" y="4745764"/>
                <a:ext cx="2277162" cy="307777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ángulo 70">
            <a:extLst>
              <a:ext uri="{FF2B5EF4-FFF2-40B4-BE49-F238E27FC236}">
                <a16:creationId xmlns:a16="http://schemas.microsoft.com/office/drawing/2014/main" id="{1B62D767-6FC6-479E-A258-5A797AA55BB1}"/>
              </a:ext>
            </a:extLst>
          </p:cNvPr>
          <p:cNvSpPr/>
          <p:nvPr/>
        </p:nvSpPr>
        <p:spPr>
          <a:xfrm>
            <a:off x="550463" y="5025961"/>
            <a:ext cx="11839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Fermi Level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60C72C85-39F7-411E-87D5-E933EF2A16F8}"/>
                  </a:ext>
                </a:extLst>
              </p:cNvPr>
              <p:cNvSpPr/>
              <p:nvPr/>
            </p:nvSpPr>
            <p:spPr>
              <a:xfrm>
                <a:off x="88189" y="5283681"/>
                <a:ext cx="4944886" cy="576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sub>
                      </m:sSub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ctrlP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𝑚𝑖𝑑𝑔𝑎𝑝</m:t>
                          </m:r>
                        </m:sub>
                      </m:sSub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num>
                        <m:den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𝑇𝐿𝑛</m:t>
                      </m:r>
                      <m:d>
                        <m:dPr>
                          <m:ctrlP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s-E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sub>
                                <m:sup>
                                  <m: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kumimoji="0" lang="es-E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s-E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0" lang="es-E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kumimoji="0" lang="es-E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=0.029 </m:t>
                      </m:r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𝑒𝑉</m:t>
                      </m:r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(@ </m:t>
                      </m:r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=0.32)</m:t>
                      </m:r>
                    </m:oMath>
                  </m:oMathPara>
                </a14:m>
                <a:endParaRPr kumimoji="0" lang="es-CO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60C72C85-39F7-411E-87D5-E933EF2A1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9" y="5283681"/>
                <a:ext cx="4944886" cy="5763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D77A7722-DF26-4290-A841-A7599AD05597}"/>
              </a:ext>
            </a:extLst>
          </p:cNvPr>
          <p:cNvCxnSpPr>
            <a:cxnSpLocks/>
          </p:cNvCxnSpPr>
          <p:nvPr/>
        </p:nvCxnSpPr>
        <p:spPr>
          <a:xfrm>
            <a:off x="4597835" y="1699212"/>
            <a:ext cx="35216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>
            <a:extLst>
              <a:ext uri="{FF2B5EF4-FFF2-40B4-BE49-F238E27FC236}">
                <a16:creationId xmlns:a16="http://schemas.microsoft.com/office/drawing/2014/main" id="{4AA04D81-94FD-449A-9707-48FEB5CB5E99}"/>
              </a:ext>
            </a:extLst>
          </p:cNvPr>
          <p:cNvSpPr/>
          <p:nvPr/>
        </p:nvSpPr>
        <p:spPr>
          <a:xfrm>
            <a:off x="9429507" y="1085797"/>
            <a:ext cx="667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GaAs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164A6693-CDBF-4403-8ADF-D091B9C5FCFF}"/>
              </a:ext>
            </a:extLst>
          </p:cNvPr>
          <p:cNvSpPr/>
          <p:nvPr/>
        </p:nvSpPr>
        <p:spPr>
          <a:xfrm>
            <a:off x="8061689" y="3999175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94003E90-B7B2-4212-97B1-24741C5F31B6}"/>
                  </a:ext>
                </a:extLst>
              </p:cNvPr>
              <p:cNvSpPr/>
              <p:nvPr/>
            </p:nvSpPr>
            <p:spPr>
              <a:xfrm>
                <a:off x="9865551" y="2120383"/>
                <a:ext cx="1209991" cy="538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es-ES" sz="1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=0.063</m:t>
                      </m:r>
                    </m:oMath>
                  </m:oMathPara>
                </a14:m>
                <a:endParaRPr kumimoji="0" lang="es-CO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94003E90-B7B2-4212-97B1-24741C5F3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551" y="2120383"/>
                <a:ext cx="1209991" cy="5385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A4E6A68F-D058-4690-AC73-ABFC5880EDC5}"/>
              </a:ext>
            </a:extLst>
          </p:cNvPr>
          <p:cNvCxnSpPr>
            <a:cxnSpLocks/>
          </p:cNvCxnSpPr>
          <p:nvPr/>
        </p:nvCxnSpPr>
        <p:spPr>
          <a:xfrm>
            <a:off x="6664886" y="3594841"/>
            <a:ext cx="14058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>
            <a:extLst>
              <a:ext uri="{FF2B5EF4-FFF2-40B4-BE49-F238E27FC236}">
                <a16:creationId xmlns:a16="http://schemas.microsoft.com/office/drawing/2014/main" id="{C83B8C6D-1588-45CB-8337-0848D8F2951A}"/>
              </a:ext>
            </a:extLst>
          </p:cNvPr>
          <p:cNvSpPr/>
          <p:nvPr/>
        </p:nvSpPr>
        <p:spPr>
          <a:xfrm>
            <a:off x="8010747" y="3448113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8AA16A18-34C4-455B-BF60-A2EA84F8802C}"/>
                  </a:ext>
                </a:extLst>
              </p:cNvPr>
              <p:cNvSpPr/>
              <p:nvPr/>
            </p:nvSpPr>
            <p:spPr>
              <a:xfrm>
                <a:off x="9931921" y="3054407"/>
                <a:ext cx="1209991" cy="545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es-ES" sz="1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=0.48</m:t>
                      </m:r>
                    </m:oMath>
                  </m:oMathPara>
                </a14:m>
                <a:endParaRPr kumimoji="0" lang="es-CO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8AA16A18-34C4-455B-BF60-A2EA84F88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921" y="3054407"/>
                <a:ext cx="1209991" cy="5453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D16558DA-13A9-4D13-A40E-69DD54ED5C00}"/>
                  </a:ext>
                </a:extLst>
              </p:cNvPr>
              <p:cNvSpPr/>
              <p:nvPr/>
            </p:nvSpPr>
            <p:spPr>
              <a:xfrm>
                <a:off x="9713149" y="3968280"/>
                <a:ext cx="1514794" cy="325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=1.424 </m:t>
                      </m:r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kumimoji="0" lang="es-CO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D16558DA-13A9-4D13-A40E-69DD54ED5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149" y="3968280"/>
                <a:ext cx="1514794" cy="3252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7B65A83B-6831-4AD8-ACA3-DAB00E232107}"/>
                  </a:ext>
                </a:extLst>
              </p:cNvPr>
              <p:cNvSpPr/>
              <p:nvPr/>
            </p:nvSpPr>
            <p:spPr>
              <a:xfrm>
                <a:off x="6696636" y="4718885"/>
                <a:ext cx="4634651" cy="473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s-E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𝑚𝑖𝑑𝑔𝑎𝑝</m:t>
                        </m:r>
                      </m:sub>
                    </m:sSub>
                    <m:r>
                      <a:rPr lang="es-E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E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s-E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E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s-E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𝑇𝐿𝑛</m:t>
                    </m:r>
                    <m:d>
                      <m:dPr>
                        <m:ctrlPr>
                          <a:rPr lang="es-E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s-E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r>
                                  <a:rPr lang="es-E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s-E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s-E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s-E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0382</m:t>
                    </m:r>
                    <m:r>
                      <a:rPr lang="es-E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𝑒𝑉</m:t>
                    </m:r>
                    <m:r>
                      <a:rPr lang="es-E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(@ 300 </m:t>
                    </m:r>
                    <m:r>
                      <a:rPr lang="es-E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ES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s-CO" sz="1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10</a:t>
                </a:r>
              </a:p>
            </p:txBody>
          </p:sp>
        </mc:Choice>
        <mc:Fallback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7B65A83B-6831-4AD8-ACA3-DAB00E232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636" y="4718885"/>
                <a:ext cx="4634651" cy="4733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ángulo 87">
            <a:extLst>
              <a:ext uri="{FF2B5EF4-FFF2-40B4-BE49-F238E27FC236}">
                <a16:creationId xmlns:a16="http://schemas.microsoft.com/office/drawing/2014/main" id="{BFD5CEA5-2BF2-425F-AFB9-95ABA796814C}"/>
              </a:ext>
            </a:extLst>
          </p:cNvPr>
          <p:cNvSpPr/>
          <p:nvPr/>
        </p:nvSpPr>
        <p:spPr>
          <a:xfrm>
            <a:off x="8104234" y="2964985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en-US" sz="1400" baseline="-25000" dirty="0" err="1">
                <a:solidFill>
                  <a:prstClr val="black"/>
                </a:solidFill>
                <a:latin typeface="Calibri" panose="020F0502020204030204"/>
              </a:rPr>
              <a:t>c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BD986E8C-141E-442C-B412-62DA41B41A46}"/>
              </a:ext>
            </a:extLst>
          </p:cNvPr>
          <p:cNvCxnSpPr>
            <a:cxnSpLocks/>
          </p:cNvCxnSpPr>
          <p:nvPr/>
        </p:nvCxnSpPr>
        <p:spPr>
          <a:xfrm>
            <a:off x="7565696" y="3153129"/>
            <a:ext cx="0" cy="1008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ángulo 89">
            <a:extLst>
              <a:ext uri="{FF2B5EF4-FFF2-40B4-BE49-F238E27FC236}">
                <a16:creationId xmlns:a16="http://schemas.microsoft.com/office/drawing/2014/main" id="{865FA9F9-554A-40BE-AF1B-D1FF323CCAA9}"/>
              </a:ext>
            </a:extLst>
          </p:cNvPr>
          <p:cNvSpPr/>
          <p:nvPr/>
        </p:nvSpPr>
        <p:spPr>
          <a:xfrm>
            <a:off x="7503940" y="3706179"/>
            <a:ext cx="993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(1.424)</a:t>
            </a:r>
            <a:endParaRPr kumimoji="0" lang="es-CO" sz="1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ángulo 90">
                <a:extLst>
                  <a:ext uri="{FF2B5EF4-FFF2-40B4-BE49-F238E27FC236}">
                    <a16:creationId xmlns:a16="http://schemas.microsoft.com/office/drawing/2014/main" id="{BC45F3DE-AE50-4C4B-BADA-3EBB8621E2BF}"/>
                  </a:ext>
                </a:extLst>
              </p:cNvPr>
              <p:cNvSpPr/>
              <p:nvPr/>
            </p:nvSpPr>
            <p:spPr>
              <a:xfrm>
                <a:off x="6081295" y="5628551"/>
                <a:ext cx="5733718" cy="661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s-E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bSup>
                                    <m:sSubSupPr>
                                      <m:ctrlPr>
                                        <a:rPr lang="es-E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  <m:sup>
                                      <m:r>
                                        <a:rPr lang="es-E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s-E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s-E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E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s-ES" sz="1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s-E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m:rPr>
                          <m:sty m:val="p"/>
                        </m:rPr>
                        <a:rPr lang="es-ES" sz="1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s-ES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s-E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2.08</m:t>
                      </m:r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sSup>
                        <m:sSupPr>
                          <m:ctrlPr>
                            <a:rPr lang="es-E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s-E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(@ 300 </m:t>
                      </m:r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ES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s-CO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91" name="Rectángulo 90">
                <a:extLst>
                  <a:ext uri="{FF2B5EF4-FFF2-40B4-BE49-F238E27FC236}">
                    <a16:creationId xmlns:a16="http://schemas.microsoft.com/office/drawing/2014/main" id="{BC45F3DE-AE50-4C4B-BADA-3EBB8621E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295" y="5628551"/>
                <a:ext cx="5733718" cy="6615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ángulo 91">
            <a:extLst>
              <a:ext uri="{FF2B5EF4-FFF2-40B4-BE49-F238E27FC236}">
                <a16:creationId xmlns:a16="http://schemas.microsoft.com/office/drawing/2014/main" id="{BC7A5949-7659-4FFD-ACE0-74562D9B85FD}"/>
              </a:ext>
            </a:extLst>
          </p:cNvPr>
          <p:cNvSpPr/>
          <p:nvPr/>
        </p:nvSpPr>
        <p:spPr>
          <a:xfrm>
            <a:off x="7733009" y="5421841"/>
            <a:ext cx="31363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Intrinsic Electron Concentration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E1B8C379-0348-471D-8169-66DD31B6D8B1}"/>
              </a:ext>
            </a:extLst>
          </p:cNvPr>
          <p:cNvSpPr/>
          <p:nvPr/>
        </p:nvSpPr>
        <p:spPr>
          <a:xfrm>
            <a:off x="8529281" y="4359030"/>
            <a:ext cx="11839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Fermi Level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A112F233-14F3-4BD0-974B-700E4F79026A}"/>
              </a:ext>
            </a:extLst>
          </p:cNvPr>
          <p:cNvSpPr/>
          <p:nvPr/>
        </p:nvSpPr>
        <p:spPr>
          <a:xfrm>
            <a:off x="8061689" y="1515861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L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D7C20F47-15D3-4C0B-8A60-764FA4FC21D7}"/>
              </a:ext>
            </a:extLst>
          </p:cNvPr>
          <p:cNvSpPr/>
          <p:nvPr/>
        </p:nvSpPr>
        <p:spPr>
          <a:xfrm>
            <a:off x="9770498" y="3676287"/>
            <a:ext cx="1720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Energy Band Gap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A58B67BD-7C99-4D89-8068-0E665D3463C3}"/>
              </a:ext>
            </a:extLst>
          </p:cNvPr>
          <p:cNvSpPr/>
          <p:nvPr/>
        </p:nvSpPr>
        <p:spPr>
          <a:xfrm>
            <a:off x="9713267" y="2787107"/>
            <a:ext cx="17069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Hole Effective Mass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8BB64200-3878-4F9F-946E-31393842E687}"/>
              </a:ext>
            </a:extLst>
          </p:cNvPr>
          <p:cNvSpPr/>
          <p:nvPr/>
        </p:nvSpPr>
        <p:spPr>
          <a:xfrm>
            <a:off x="9624326" y="1863361"/>
            <a:ext cx="2057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Electron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Effective Mass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174C9E1D-81FC-4A56-98FC-AE118103B010}"/>
              </a:ext>
            </a:extLst>
          </p:cNvPr>
          <p:cNvSpPr/>
          <p:nvPr/>
        </p:nvSpPr>
        <p:spPr>
          <a:xfrm>
            <a:off x="7360736" y="2270228"/>
            <a:ext cx="9083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e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(4.07)</a:t>
            </a:r>
            <a:endParaRPr kumimoji="0" lang="es-CO" sz="1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CBE2E0A5-172F-4512-844B-EE2638825F1E}"/>
              </a:ext>
            </a:extLst>
          </p:cNvPr>
          <p:cNvSpPr/>
          <p:nvPr/>
        </p:nvSpPr>
        <p:spPr>
          <a:xfrm>
            <a:off x="7073968" y="6316333"/>
            <a:ext cx="43462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120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Effective Density of States Function (4.35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 10</a:t>
            </a:r>
            <a:r>
              <a:rPr kumimoji="0" lang="en-US" sz="12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17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 cm</a:t>
            </a:r>
            <a:r>
              <a:rPr kumimoji="0" lang="en-US" sz="12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-3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@ 300 K)</a:t>
            </a:r>
            <a:endParaRPr kumimoji="0" lang="es-CO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4711FEE5-386E-4437-9D94-2F7CCBA49C5A}"/>
              </a:ext>
            </a:extLst>
          </p:cNvPr>
          <p:cNvCxnSpPr/>
          <p:nvPr/>
        </p:nvCxnSpPr>
        <p:spPr>
          <a:xfrm flipV="1">
            <a:off x="7234989" y="6208294"/>
            <a:ext cx="0" cy="18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>
            <a:extLst>
              <a:ext uri="{FF2B5EF4-FFF2-40B4-BE49-F238E27FC236}">
                <a16:creationId xmlns:a16="http://schemas.microsoft.com/office/drawing/2014/main" id="{C30A92AC-1700-445D-818E-5B8C2838F7BF}"/>
              </a:ext>
            </a:extLst>
          </p:cNvPr>
          <p:cNvGrpSpPr/>
          <p:nvPr/>
        </p:nvGrpSpPr>
        <p:grpSpPr>
          <a:xfrm>
            <a:off x="6342497" y="1611916"/>
            <a:ext cx="395615" cy="2811680"/>
            <a:chOff x="6275822" y="1611916"/>
            <a:chExt cx="395615" cy="2811680"/>
          </a:xfrm>
        </p:grpSpPr>
        <p:pic>
          <p:nvPicPr>
            <p:cNvPr id="102" name="Imagen 101">
              <a:extLst>
                <a:ext uri="{FF2B5EF4-FFF2-40B4-BE49-F238E27FC236}">
                  <a16:creationId xmlns:a16="http://schemas.microsoft.com/office/drawing/2014/main" id="{74857CC3-FE63-4157-AC10-95323D7F7B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16826" r="14993" b="25078"/>
            <a:stretch/>
          </p:blipFill>
          <p:spPr>
            <a:xfrm flipH="1">
              <a:off x="6275822" y="1611916"/>
              <a:ext cx="125155" cy="2811680"/>
            </a:xfrm>
            <a:prstGeom prst="rect">
              <a:avLst/>
            </a:prstGeom>
          </p:spPr>
        </p:pic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3B2794EA-F952-464A-9C53-EE811D493DA9}"/>
                </a:ext>
              </a:extLst>
            </p:cNvPr>
            <p:cNvSpPr/>
            <p:nvPr/>
          </p:nvSpPr>
          <p:spPr>
            <a:xfrm>
              <a:off x="6334236" y="2993579"/>
              <a:ext cx="3372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4.0</a:t>
              </a:r>
              <a:endPara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62E7418E-5688-43A6-9B13-DEBAE964CF3F}"/>
                </a:ext>
              </a:extLst>
            </p:cNvPr>
            <p:cNvSpPr/>
            <p:nvPr/>
          </p:nvSpPr>
          <p:spPr>
            <a:xfrm>
              <a:off x="6334236" y="3368229"/>
              <a:ext cx="3372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4.</a:t>
              </a:r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C3034292-207F-4788-BF2B-4B7681B40C28}"/>
                </a:ext>
              </a:extLst>
            </p:cNvPr>
            <p:cNvSpPr/>
            <p:nvPr/>
          </p:nvSpPr>
          <p:spPr>
            <a:xfrm>
              <a:off x="6334236" y="3711129"/>
              <a:ext cx="3372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.0</a:t>
              </a:r>
              <a:endPara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1E3D0B6C-C0DE-4D70-A29A-2EED822E581C}"/>
                </a:ext>
              </a:extLst>
            </p:cNvPr>
            <p:cNvSpPr/>
            <p:nvPr/>
          </p:nvSpPr>
          <p:spPr>
            <a:xfrm>
              <a:off x="6334236" y="4047679"/>
              <a:ext cx="3372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5.5</a:t>
              </a:r>
              <a:endPara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FE35D496-ADFC-4CD3-B2F1-12F5B38DEB61}"/>
              </a:ext>
            </a:extLst>
          </p:cNvPr>
          <p:cNvCxnSpPr>
            <a:cxnSpLocks/>
          </p:cNvCxnSpPr>
          <p:nvPr/>
        </p:nvCxnSpPr>
        <p:spPr>
          <a:xfrm>
            <a:off x="4597835" y="1699212"/>
            <a:ext cx="35216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40727814-46CE-428F-AF88-65422CBBF242}"/>
              </a:ext>
            </a:extLst>
          </p:cNvPr>
          <p:cNvCxnSpPr>
            <a:cxnSpLocks/>
          </p:cNvCxnSpPr>
          <p:nvPr/>
        </p:nvCxnSpPr>
        <p:spPr>
          <a:xfrm flipH="1">
            <a:off x="7367827" y="1717787"/>
            <a:ext cx="0" cy="1412658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3C552AB6-6B5A-46E8-9F1C-68DA9F9897DA}"/>
              </a:ext>
            </a:extLst>
          </p:cNvPr>
          <p:cNvCxnSpPr>
            <a:cxnSpLocks/>
          </p:cNvCxnSpPr>
          <p:nvPr/>
        </p:nvCxnSpPr>
        <p:spPr>
          <a:xfrm>
            <a:off x="6688793" y="3130919"/>
            <a:ext cx="14058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F0715BC5-20E2-464E-8593-CFFA0A1948D8}"/>
              </a:ext>
            </a:extLst>
          </p:cNvPr>
          <p:cNvCxnSpPr>
            <a:cxnSpLocks/>
          </p:cNvCxnSpPr>
          <p:nvPr/>
        </p:nvCxnSpPr>
        <p:spPr>
          <a:xfrm>
            <a:off x="6669743" y="4165970"/>
            <a:ext cx="14058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F5ECCE9D-4F96-4AAF-9F76-367C9FE859EE}"/>
              </a:ext>
            </a:extLst>
          </p:cNvPr>
          <p:cNvCxnSpPr>
            <a:cxnSpLocks/>
          </p:cNvCxnSpPr>
          <p:nvPr/>
        </p:nvCxnSpPr>
        <p:spPr>
          <a:xfrm>
            <a:off x="7864146" y="3184879"/>
            <a:ext cx="0" cy="396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34C476E3-DE7B-45FE-8516-09AF0C6F0723}"/>
              </a:ext>
            </a:extLst>
          </p:cNvPr>
          <p:cNvSpPr/>
          <p:nvPr/>
        </p:nvSpPr>
        <p:spPr>
          <a:xfrm>
            <a:off x="7820459" y="3237327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0.674</a:t>
            </a:r>
            <a:endParaRPr lang="es-CO" sz="1000" dirty="0"/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F5B6179E-1DCE-4738-8DC2-4AD1E374D7F4}"/>
              </a:ext>
            </a:extLst>
          </p:cNvPr>
          <p:cNvSpPr/>
          <p:nvPr/>
        </p:nvSpPr>
        <p:spPr>
          <a:xfrm>
            <a:off x="4875455" y="2152993"/>
            <a:ext cx="9083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e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(3.38)</a:t>
            </a:r>
            <a:endParaRPr kumimoji="0" lang="es-CO" sz="1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E2D86389-1A70-45FD-BD7A-F043A249A63F}"/>
              </a:ext>
            </a:extLst>
          </p:cNvPr>
          <p:cNvCxnSpPr>
            <a:cxnSpLocks/>
          </p:cNvCxnSpPr>
          <p:nvPr/>
        </p:nvCxnSpPr>
        <p:spPr>
          <a:xfrm flipH="1">
            <a:off x="5562472" y="1712395"/>
            <a:ext cx="0" cy="1152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F637BB5A-65A8-4F67-81F0-F6D478146ED9}"/>
              </a:ext>
            </a:extLst>
          </p:cNvPr>
          <p:cNvSpPr/>
          <p:nvPr/>
        </p:nvSpPr>
        <p:spPr>
          <a:xfrm>
            <a:off x="4581507" y="2685396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en-US" sz="1400" baseline="-25000" dirty="0" err="1">
                <a:solidFill>
                  <a:prstClr val="black"/>
                </a:solidFill>
                <a:latin typeface="Calibri" panose="020F0502020204030204"/>
              </a:rPr>
              <a:t>c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6937DD39-E5B9-47BD-AA03-43216167F9EB}"/>
              </a:ext>
            </a:extLst>
          </p:cNvPr>
          <p:cNvCxnSpPr>
            <a:cxnSpLocks/>
          </p:cNvCxnSpPr>
          <p:nvPr/>
        </p:nvCxnSpPr>
        <p:spPr>
          <a:xfrm>
            <a:off x="5620086" y="2880722"/>
            <a:ext cx="0" cy="648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6C06B5D2-8248-4B6E-8747-0B9D55728E34}"/>
              </a:ext>
            </a:extLst>
          </p:cNvPr>
          <p:cNvSpPr/>
          <p:nvPr/>
        </p:nvSpPr>
        <p:spPr>
          <a:xfrm>
            <a:off x="4652578" y="4061470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en-US" sz="1400" baseline="-25000" dirty="0" err="1">
                <a:solidFill>
                  <a:prstClr val="black"/>
                </a:solidFill>
                <a:latin typeface="Calibri" panose="020F0502020204030204"/>
              </a:rPr>
              <a:t>v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E6212826-04A1-4D42-88E6-235144A71627}"/>
              </a:ext>
            </a:extLst>
          </p:cNvPr>
          <p:cNvCxnSpPr>
            <a:cxnSpLocks/>
          </p:cNvCxnSpPr>
          <p:nvPr/>
        </p:nvCxnSpPr>
        <p:spPr>
          <a:xfrm>
            <a:off x="4875455" y="3530364"/>
            <a:ext cx="14058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6A7099DA-6A99-489A-9DA0-5984318FC192}"/>
              </a:ext>
            </a:extLst>
          </p:cNvPr>
          <p:cNvSpPr/>
          <p:nvPr/>
        </p:nvSpPr>
        <p:spPr>
          <a:xfrm>
            <a:off x="5632038" y="3083722"/>
            <a:ext cx="5453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0.9414</a:t>
            </a:r>
            <a:endParaRPr lang="es-CO" sz="1000" dirty="0"/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557B15F0-E6ED-42D2-99F1-231F57E92DAD}"/>
              </a:ext>
            </a:extLst>
          </p:cNvPr>
          <p:cNvSpPr/>
          <p:nvPr/>
        </p:nvSpPr>
        <p:spPr>
          <a:xfrm>
            <a:off x="6268040" y="2038421"/>
            <a:ext cx="32337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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BAC9F577-ACCF-4BE5-942C-5C2F61CCC349}"/>
              </a:ext>
            </a:extLst>
          </p:cNvPr>
          <p:cNvSpPr/>
          <p:nvPr/>
        </p:nvSpPr>
        <p:spPr>
          <a:xfrm>
            <a:off x="484080" y="3378204"/>
            <a:ext cx="2057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Electronic affinity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ectángulo 127">
                <a:extLst>
                  <a:ext uri="{FF2B5EF4-FFF2-40B4-BE49-F238E27FC236}">
                    <a16:creationId xmlns:a16="http://schemas.microsoft.com/office/drawing/2014/main" id="{8E65CD73-6E72-4BB6-B520-F0B5C84EE251}"/>
                  </a:ext>
                </a:extLst>
              </p:cNvPr>
              <p:cNvSpPr/>
              <p:nvPr/>
            </p:nvSpPr>
            <p:spPr>
              <a:xfrm>
                <a:off x="-166554" y="3664746"/>
                <a:ext cx="377759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χ</m:t>
                      </m:r>
                      <m:d>
                        <m:dPr>
                          <m:ctrlP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s-E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=1.02</m:t>
                      </m:r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+3.05</m:t>
                      </m:r>
                      <m:r>
                        <a:rPr kumimoji="0" lang="es-E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(</m:t>
                      </m:r>
                      <m:r>
                        <m:rPr>
                          <m:nor/>
                        </m:rPr>
                        <a:rPr kumimoji="0" lang="es-E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3.38</m:t>
                      </m:r>
                      <m:r>
                        <m:rPr>
                          <m:nor/>
                        </m:rPr>
                        <a:rPr kumimoji="0" lang="es-CO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s-E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eV</m:t>
                      </m:r>
                      <m:r>
                        <m:rPr>
                          <m:nor/>
                        </m:rPr>
                        <a:rPr kumimoji="0" lang="es-CO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 @ </m:t>
                      </m:r>
                      <m:r>
                        <m:rPr>
                          <m:nor/>
                        </m:rPr>
                        <a:rPr kumimoji="0" lang="es-CO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x</m:t>
                      </m:r>
                      <m:r>
                        <m:rPr>
                          <m:nor/>
                        </m:rPr>
                        <a:rPr kumimoji="0" lang="es-CO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 = 0.3</m:t>
                      </m:r>
                      <m:r>
                        <m:rPr>
                          <m:nor/>
                        </m:rPr>
                        <a:rPr kumimoji="0" lang="es-E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m:t>2)</m:t>
                      </m:r>
                    </m:oMath>
                  </m:oMathPara>
                </a14:m>
                <a:endParaRPr kumimoji="0" lang="es-CO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8" name="Rectángulo 127">
                <a:extLst>
                  <a:ext uri="{FF2B5EF4-FFF2-40B4-BE49-F238E27FC236}">
                    <a16:creationId xmlns:a16="http://schemas.microsoft.com/office/drawing/2014/main" id="{8E65CD73-6E72-4BB6-B520-F0B5C84EE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554" y="3664746"/>
                <a:ext cx="3777594" cy="307777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84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7" descr="F:\Uni Javeriana\Prisma\Pres FINAL\00 Cabezote.wmf">
            <a:extLst>
              <a:ext uri="{FF2B5EF4-FFF2-40B4-BE49-F238E27FC236}">
                <a16:creationId xmlns:a16="http://schemas.microsoft.com/office/drawing/2014/main" id="{9A88F30C-DF77-403F-BFFA-A6DFD7354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14" y="0"/>
            <a:ext cx="6667986" cy="1040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6000"/>
              </a:srgbClr>
            </a:outerShdw>
          </a:effectLst>
        </p:spPr>
      </p:pic>
      <p:sp>
        <p:nvSpPr>
          <p:cNvPr id="45" name="3 Título">
            <a:extLst>
              <a:ext uri="{FF2B5EF4-FFF2-40B4-BE49-F238E27FC236}">
                <a16:creationId xmlns:a16="http://schemas.microsoft.com/office/drawing/2014/main" id="{A3BC5BA5-E4AA-4A98-943A-B130A18A0099}"/>
              </a:ext>
            </a:extLst>
          </p:cNvPr>
          <p:cNvSpPr txBox="1">
            <a:spLocks/>
          </p:cNvSpPr>
          <p:nvPr/>
        </p:nvSpPr>
        <p:spPr>
          <a:xfrm>
            <a:off x="7870367" y="109020"/>
            <a:ext cx="4142121" cy="714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900" b="1" i="0" u="none" strike="noStrike" kern="1200" cap="all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Juan Carlos Salcedo-Reyes, </a:t>
            </a:r>
            <a:r>
              <a:rPr kumimoji="0" lang="es-ES" sz="1900" b="1" i="0" u="none" strike="noStrike" kern="1200" cap="all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Ph.D</a:t>
            </a:r>
            <a:r>
              <a:rPr kumimoji="0" lang="es-ES" sz="1900" b="1" i="0" u="none" strike="noStrike" kern="1200" cap="all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SEMINARIO QHE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471159E-68E9-42D6-97A2-60381CD52D1B}"/>
              </a:ext>
            </a:extLst>
          </p:cNvPr>
          <p:cNvCxnSpPr/>
          <p:nvPr/>
        </p:nvCxnSpPr>
        <p:spPr>
          <a:xfrm>
            <a:off x="179512" y="1026081"/>
            <a:ext cx="7690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>
            <a:extLst>
              <a:ext uri="{FF2B5EF4-FFF2-40B4-BE49-F238E27FC236}">
                <a16:creationId xmlns:a16="http://schemas.microsoft.com/office/drawing/2014/main" id="{120C5C21-330A-499F-AC7B-EF181E983C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89" b="5891"/>
          <a:stretch/>
        </p:blipFill>
        <p:spPr>
          <a:xfrm>
            <a:off x="442651" y="149067"/>
            <a:ext cx="1968086" cy="713667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24007E7-24FC-47B9-ADF2-EC410ADBBCC1}"/>
              </a:ext>
            </a:extLst>
          </p:cNvPr>
          <p:cNvCxnSpPr>
            <a:cxnSpLocks/>
          </p:cNvCxnSpPr>
          <p:nvPr/>
        </p:nvCxnSpPr>
        <p:spPr>
          <a:xfrm>
            <a:off x="892113" y="6593331"/>
            <a:ext cx="10789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>
            <a:extLst>
              <a:ext uri="{FF2B5EF4-FFF2-40B4-BE49-F238E27FC236}">
                <a16:creationId xmlns:a16="http://schemas.microsoft.com/office/drawing/2014/main" id="{CB90610D-9A58-4F27-B843-BB4761688471}"/>
              </a:ext>
            </a:extLst>
          </p:cNvPr>
          <p:cNvSpPr/>
          <p:nvPr/>
        </p:nvSpPr>
        <p:spPr>
          <a:xfrm>
            <a:off x="630234" y="1736309"/>
            <a:ext cx="2057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Amphoteric Impurities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915DAAD4-FEE0-4027-B135-BA7B1B808EE8}"/>
              </a:ext>
            </a:extLst>
          </p:cNvPr>
          <p:cNvSpPr/>
          <p:nvPr/>
        </p:nvSpPr>
        <p:spPr>
          <a:xfrm>
            <a:off x="543877" y="2518236"/>
            <a:ext cx="369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7A0D933-D724-4C9B-8057-9698220E834F}"/>
              </a:ext>
            </a:extLst>
          </p:cNvPr>
          <p:cNvSpPr/>
          <p:nvPr/>
        </p:nvSpPr>
        <p:spPr>
          <a:xfrm>
            <a:off x="1365523" y="2519669"/>
            <a:ext cx="1316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1-x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08471EF-1B96-4379-80AB-27D9F6C9796F}"/>
              </a:ext>
            </a:extLst>
          </p:cNvPr>
          <p:cNvCxnSpPr>
            <a:cxnSpLocks/>
          </p:cNvCxnSpPr>
          <p:nvPr/>
        </p:nvCxnSpPr>
        <p:spPr>
          <a:xfrm flipH="1">
            <a:off x="728411" y="2883295"/>
            <a:ext cx="1" cy="252000"/>
          </a:xfrm>
          <a:prstGeom prst="line">
            <a:avLst/>
          </a:prstGeom>
          <a:ln w="1905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6EB0FDB5-BEC7-4633-A494-1A70C0B88A50}"/>
              </a:ext>
            </a:extLst>
          </p:cNvPr>
          <p:cNvCxnSpPr>
            <a:cxnSpLocks/>
          </p:cNvCxnSpPr>
          <p:nvPr/>
        </p:nvCxnSpPr>
        <p:spPr>
          <a:xfrm flipH="1">
            <a:off x="728409" y="3120231"/>
            <a:ext cx="976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0CDE0CBF-F467-46A1-BB00-527768E45DC9}"/>
              </a:ext>
            </a:extLst>
          </p:cNvPr>
          <p:cNvCxnSpPr/>
          <p:nvPr/>
        </p:nvCxnSpPr>
        <p:spPr>
          <a:xfrm flipH="1">
            <a:off x="1705423" y="2879069"/>
            <a:ext cx="1" cy="252000"/>
          </a:xfrm>
          <a:prstGeom prst="line">
            <a:avLst/>
          </a:prstGeom>
          <a:ln w="1905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41BF50E1-4A56-49CA-B221-EE731F06D4B4}"/>
              </a:ext>
            </a:extLst>
          </p:cNvPr>
          <p:cNvCxnSpPr>
            <a:cxnSpLocks/>
          </p:cNvCxnSpPr>
          <p:nvPr/>
        </p:nvCxnSpPr>
        <p:spPr>
          <a:xfrm flipV="1">
            <a:off x="696276" y="2261146"/>
            <a:ext cx="0" cy="252000"/>
          </a:xfrm>
          <a:prstGeom prst="line">
            <a:avLst/>
          </a:prstGeom>
          <a:ln w="1905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8CC11F5A-D945-4BB3-92D4-249D780C6DBE}"/>
              </a:ext>
            </a:extLst>
          </p:cNvPr>
          <p:cNvCxnSpPr>
            <a:cxnSpLocks/>
          </p:cNvCxnSpPr>
          <p:nvPr/>
        </p:nvCxnSpPr>
        <p:spPr>
          <a:xfrm flipH="1">
            <a:off x="696275" y="2263362"/>
            <a:ext cx="158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D074F13E-37DF-4278-A1E2-AAEFD5884072}"/>
              </a:ext>
            </a:extLst>
          </p:cNvPr>
          <p:cNvCxnSpPr>
            <a:cxnSpLocks/>
          </p:cNvCxnSpPr>
          <p:nvPr/>
        </p:nvCxnSpPr>
        <p:spPr>
          <a:xfrm flipH="1" flipV="1">
            <a:off x="2285862" y="2258342"/>
            <a:ext cx="0" cy="252000"/>
          </a:xfrm>
          <a:prstGeom prst="line">
            <a:avLst/>
          </a:prstGeom>
          <a:ln w="1905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69">
            <a:extLst>
              <a:ext uri="{FF2B5EF4-FFF2-40B4-BE49-F238E27FC236}">
                <a16:creationId xmlns:a16="http://schemas.microsoft.com/office/drawing/2014/main" id="{603A89EA-925A-4196-91FA-8170EDDDDAD6}"/>
              </a:ext>
            </a:extLst>
          </p:cNvPr>
          <p:cNvSpPr/>
          <p:nvPr/>
        </p:nvSpPr>
        <p:spPr>
          <a:xfrm>
            <a:off x="926993" y="3081111"/>
            <a:ext cx="6518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Donor</a:t>
            </a:r>
            <a:endParaRPr kumimoji="0" lang="es-CO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69CD6438-D16A-4A77-A62C-7B5B4C38C099}"/>
              </a:ext>
            </a:extLst>
          </p:cNvPr>
          <p:cNvSpPr/>
          <p:nvPr/>
        </p:nvSpPr>
        <p:spPr>
          <a:xfrm>
            <a:off x="1248866" y="2004139"/>
            <a:ext cx="839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Aceptor</a:t>
            </a:r>
            <a:endParaRPr kumimoji="0" lang="es-CO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DE29DF2A-C144-4D78-A58D-D44C86A156D4}"/>
              </a:ext>
            </a:extLst>
          </p:cNvPr>
          <p:cNvSpPr/>
          <p:nvPr/>
        </p:nvSpPr>
        <p:spPr>
          <a:xfrm>
            <a:off x="558582" y="4207974"/>
            <a:ext cx="2057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Donor Ionization Energy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EB8BBD7B-A209-46CB-9091-F2D6278C8C2A}"/>
                  </a:ext>
                </a:extLst>
              </p:cNvPr>
              <p:cNvSpPr txBox="1"/>
              <p:nvPr/>
            </p:nvSpPr>
            <p:spPr>
              <a:xfrm>
                <a:off x="657057" y="4678868"/>
                <a:ext cx="3192477" cy="357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p>
                          <m:sSupPr>
                            <m:ctrlP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</m:d>
                          </m:e>
                          <m:sup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𝜋𝜀</m:t>
                                </m:r>
                              </m:e>
                            </m:d>
                          </m:e>
                          <m:sup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CO" sz="1400" dirty="0"/>
                  <a:t> (</a:t>
                </a:r>
                <a:r>
                  <a:rPr lang="es-CO" sz="1400" i="1" dirty="0"/>
                  <a:t>E</a:t>
                </a:r>
                <a:r>
                  <a:rPr lang="es-CO" sz="1400" baseline="-25000" dirty="0"/>
                  <a:t>d</a:t>
                </a:r>
                <a:r>
                  <a:rPr lang="es-CO" sz="1400" dirty="0"/>
                  <a:t> = -8.9 </a:t>
                </a:r>
                <a:r>
                  <a:rPr lang="es-CO" sz="1400" dirty="0" err="1"/>
                  <a:t>meV</a:t>
                </a:r>
                <a:r>
                  <a:rPr lang="es-CO" sz="1400" dirty="0"/>
                  <a:t> @ x= 0.32)</a:t>
                </a:r>
              </a:p>
            </p:txBody>
          </p:sp>
        </mc:Choice>
        <mc:Fallback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EB8BBD7B-A209-46CB-9091-F2D6278C8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57" y="4678868"/>
                <a:ext cx="3192477" cy="357277"/>
              </a:xfrm>
              <a:prstGeom prst="rect">
                <a:avLst/>
              </a:prstGeom>
              <a:blipFill>
                <a:blip r:embed="rId4"/>
                <a:stretch>
                  <a:fillRect l="-1912" r="-1338" b="-137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ángulo 82">
            <a:extLst>
              <a:ext uri="{FF2B5EF4-FFF2-40B4-BE49-F238E27FC236}">
                <a16:creationId xmlns:a16="http://schemas.microsoft.com/office/drawing/2014/main" id="{4F404F21-4D2E-497B-A94E-375AA2296AB0}"/>
              </a:ext>
            </a:extLst>
          </p:cNvPr>
          <p:cNvSpPr/>
          <p:nvPr/>
        </p:nvSpPr>
        <p:spPr>
          <a:xfrm>
            <a:off x="550001" y="5236645"/>
            <a:ext cx="3781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Distance donor electron – donor impurity ion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F7479556-A3DA-4085-80F6-94C4E8A6754B}"/>
                  </a:ext>
                </a:extLst>
              </p:cNvPr>
              <p:cNvSpPr txBox="1"/>
              <p:nvPr/>
            </p:nvSpPr>
            <p:spPr>
              <a:xfrm>
                <a:off x="1273766" y="5630304"/>
                <a:ext cx="3572901" cy="381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s-E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sSup>
                      <m:sSup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  <m:sup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es-CO" sz="1400" dirty="0"/>
                  <a:t> (</a:t>
                </a:r>
                <a:r>
                  <a:rPr lang="es-CO" sz="1400" i="1" dirty="0" err="1"/>
                  <a:t>r</a:t>
                </a:r>
                <a:r>
                  <a:rPr lang="es-CO" sz="1400" baseline="-25000" dirty="0" err="1"/>
                  <a:t>d</a:t>
                </a:r>
                <a:r>
                  <a:rPr lang="es-CO" sz="1400" dirty="0"/>
                  <a:t> = 25.77</a:t>
                </a:r>
                <a:r>
                  <a:rPr lang="es-CO" sz="1400" i="1" dirty="0"/>
                  <a:t>a</a:t>
                </a:r>
                <a:r>
                  <a:rPr lang="es-CO" sz="1400" baseline="-25000" dirty="0"/>
                  <a:t>x</a:t>
                </a:r>
                <a:r>
                  <a:rPr lang="es-CO" sz="1400" dirty="0"/>
                  <a:t>, @ x=0.32)</a:t>
                </a:r>
              </a:p>
            </p:txBody>
          </p:sp>
        </mc:Choice>
        <mc:Fallback>
          <p:sp>
            <p:nvSpPr>
              <p:cNvPr id="84" name="CuadroTexto 83">
                <a:extLst>
                  <a:ext uri="{FF2B5EF4-FFF2-40B4-BE49-F238E27FC236}">
                    <a16:creationId xmlns:a16="http://schemas.microsoft.com/office/drawing/2014/main" id="{F7479556-A3DA-4085-80F6-94C4E8A67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766" y="5630304"/>
                <a:ext cx="3572901" cy="381002"/>
              </a:xfrm>
              <a:prstGeom prst="rect">
                <a:avLst/>
              </a:prstGeom>
              <a:blipFill>
                <a:blip r:embed="rId5"/>
                <a:stretch>
                  <a:fillRect l="-1365" r="-1706" b="-806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ángulo 84">
            <a:extLst>
              <a:ext uri="{FF2B5EF4-FFF2-40B4-BE49-F238E27FC236}">
                <a16:creationId xmlns:a16="http://schemas.microsoft.com/office/drawing/2014/main" id="{9FAA4720-72BB-4C01-834B-2D6C45A8AFA3}"/>
              </a:ext>
            </a:extLst>
          </p:cNvPr>
          <p:cNvSpPr/>
          <p:nvPr/>
        </p:nvSpPr>
        <p:spPr>
          <a:xfrm>
            <a:off x="1498712" y="6218666"/>
            <a:ext cx="11556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en-US" sz="120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</a:t>
            </a:r>
            <a:r>
              <a:rPr lang="en-US" sz="1200" dirty="0">
                <a:solidFill>
                  <a:prstClr val="black"/>
                </a:solidFill>
              </a:rPr>
              <a:t>: Bohr radius</a:t>
            </a:r>
            <a:endParaRPr kumimoji="0" lang="es-CO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30F94BDE-57CB-4726-B429-00986B2EDA5E}"/>
              </a:ext>
            </a:extLst>
          </p:cNvPr>
          <p:cNvCxnSpPr/>
          <p:nvPr/>
        </p:nvCxnSpPr>
        <p:spPr>
          <a:xfrm flipV="1">
            <a:off x="1968569" y="6030356"/>
            <a:ext cx="0" cy="18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1B3C200-B844-4B8E-A1FC-7805D7677DA4}"/>
              </a:ext>
            </a:extLst>
          </p:cNvPr>
          <p:cNvCxnSpPr>
            <a:cxnSpLocks/>
          </p:cNvCxnSpPr>
          <p:nvPr/>
        </p:nvCxnSpPr>
        <p:spPr>
          <a:xfrm>
            <a:off x="4920186" y="4258874"/>
            <a:ext cx="14058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AADDBD78-F787-4FDE-9C00-B14D3DAD9CF1}"/>
              </a:ext>
            </a:extLst>
          </p:cNvPr>
          <p:cNvCxnSpPr>
            <a:cxnSpLocks/>
          </p:cNvCxnSpPr>
          <p:nvPr/>
        </p:nvCxnSpPr>
        <p:spPr>
          <a:xfrm>
            <a:off x="4936937" y="2870645"/>
            <a:ext cx="14058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4BD42CF-67D4-4E4F-81F4-EC86122E87F3}"/>
              </a:ext>
            </a:extLst>
          </p:cNvPr>
          <p:cNvSpPr/>
          <p:nvPr/>
        </p:nvSpPr>
        <p:spPr>
          <a:xfrm>
            <a:off x="4168134" y="1518253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VL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3F854D0A-42BE-4AE9-AAC2-4DB0C4F65BB6}"/>
              </a:ext>
            </a:extLst>
          </p:cNvPr>
          <p:cNvSpPr/>
          <p:nvPr/>
        </p:nvSpPr>
        <p:spPr>
          <a:xfrm>
            <a:off x="4579866" y="3336129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73154A92-20D7-45C0-951C-A34246D7FE71}"/>
              </a:ext>
            </a:extLst>
          </p:cNvPr>
          <p:cNvCxnSpPr>
            <a:cxnSpLocks/>
          </p:cNvCxnSpPr>
          <p:nvPr/>
        </p:nvCxnSpPr>
        <p:spPr>
          <a:xfrm>
            <a:off x="5251840" y="2890763"/>
            <a:ext cx="0" cy="13536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730BC722-292D-4B27-894D-E0D5BC6B8821}"/>
              </a:ext>
            </a:extLst>
          </p:cNvPr>
          <p:cNvSpPr/>
          <p:nvPr/>
        </p:nvSpPr>
        <p:spPr>
          <a:xfrm>
            <a:off x="5229964" y="3671579"/>
            <a:ext cx="740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(1.82)</a:t>
            </a:r>
            <a:endParaRPr kumimoji="0" lang="es-CO" sz="1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D381DBEC-2952-4126-A59B-D8F0E2DC4247}"/>
              </a:ext>
            </a:extLst>
          </p:cNvPr>
          <p:cNvCxnSpPr>
            <a:cxnSpLocks/>
          </p:cNvCxnSpPr>
          <p:nvPr/>
        </p:nvCxnSpPr>
        <p:spPr>
          <a:xfrm>
            <a:off x="4597835" y="1699212"/>
            <a:ext cx="35216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0CF9AA9A-BD61-4CB5-A674-35C7A7D96AAF}"/>
              </a:ext>
            </a:extLst>
          </p:cNvPr>
          <p:cNvSpPr/>
          <p:nvPr/>
        </p:nvSpPr>
        <p:spPr>
          <a:xfrm>
            <a:off x="8061689" y="3999175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DB631DCA-B5F2-4A28-BF13-7781EEE38185}"/>
              </a:ext>
            </a:extLst>
          </p:cNvPr>
          <p:cNvCxnSpPr>
            <a:cxnSpLocks/>
          </p:cNvCxnSpPr>
          <p:nvPr/>
        </p:nvCxnSpPr>
        <p:spPr>
          <a:xfrm>
            <a:off x="6664886" y="3594841"/>
            <a:ext cx="14058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BEFC1EDF-9E8C-4CC6-85D7-ED242C34D66F}"/>
              </a:ext>
            </a:extLst>
          </p:cNvPr>
          <p:cNvSpPr/>
          <p:nvPr/>
        </p:nvSpPr>
        <p:spPr>
          <a:xfrm>
            <a:off x="8010747" y="3448113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E2A40FF1-0C94-417A-8421-93326DA83602}"/>
              </a:ext>
            </a:extLst>
          </p:cNvPr>
          <p:cNvSpPr/>
          <p:nvPr/>
        </p:nvSpPr>
        <p:spPr>
          <a:xfrm>
            <a:off x="8104234" y="2964985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en-US" sz="1400" baseline="-25000" dirty="0" err="1">
                <a:solidFill>
                  <a:prstClr val="black"/>
                </a:solidFill>
                <a:latin typeface="Calibri" panose="020F0502020204030204"/>
              </a:rPr>
              <a:t>c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90022D32-9847-48FE-A38C-1791D59B0DCD}"/>
              </a:ext>
            </a:extLst>
          </p:cNvPr>
          <p:cNvCxnSpPr>
            <a:cxnSpLocks/>
          </p:cNvCxnSpPr>
          <p:nvPr/>
        </p:nvCxnSpPr>
        <p:spPr>
          <a:xfrm>
            <a:off x="7565696" y="3153129"/>
            <a:ext cx="0" cy="1008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>
            <a:extLst>
              <a:ext uri="{FF2B5EF4-FFF2-40B4-BE49-F238E27FC236}">
                <a16:creationId xmlns:a16="http://schemas.microsoft.com/office/drawing/2014/main" id="{3C171B91-16DC-472F-87ED-01070CD16603}"/>
              </a:ext>
            </a:extLst>
          </p:cNvPr>
          <p:cNvSpPr/>
          <p:nvPr/>
        </p:nvSpPr>
        <p:spPr>
          <a:xfrm>
            <a:off x="7503940" y="3706179"/>
            <a:ext cx="993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(1.424)</a:t>
            </a:r>
            <a:endParaRPr kumimoji="0" lang="es-CO" sz="1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EEBB506A-AD5A-47F2-A886-0AA7DD60E0BC}"/>
              </a:ext>
            </a:extLst>
          </p:cNvPr>
          <p:cNvSpPr/>
          <p:nvPr/>
        </p:nvSpPr>
        <p:spPr>
          <a:xfrm>
            <a:off x="8061689" y="1515861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L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7206EECE-4E82-46D2-9C99-550EB3C2C4CC}"/>
              </a:ext>
            </a:extLst>
          </p:cNvPr>
          <p:cNvSpPr/>
          <p:nvPr/>
        </p:nvSpPr>
        <p:spPr>
          <a:xfrm>
            <a:off x="7360736" y="2270228"/>
            <a:ext cx="9083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e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(4.07)</a:t>
            </a:r>
            <a:endParaRPr kumimoji="0" lang="es-CO" sz="1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6" name="Grupo 75">
            <a:extLst>
              <a:ext uri="{FF2B5EF4-FFF2-40B4-BE49-F238E27FC236}">
                <a16:creationId xmlns:a16="http://schemas.microsoft.com/office/drawing/2014/main" id="{5B71E101-7820-41A6-AAA4-F56E70C8E628}"/>
              </a:ext>
            </a:extLst>
          </p:cNvPr>
          <p:cNvGrpSpPr/>
          <p:nvPr/>
        </p:nvGrpSpPr>
        <p:grpSpPr>
          <a:xfrm>
            <a:off x="6342497" y="1611916"/>
            <a:ext cx="395615" cy="2811680"/>
            <a:chOff x="6275822" y="1611916"/>
            <a:chExt cx="395615" cy="2811680"/>
          </a:xfrm>
        </p:grpSpPr>
        <p:pic>
          <p:nvPicPr>
            <p:cNvPr id="77" name="Imagen 76">
              <a:extLst>
                <a:ext uri="{FF2B5EF4-FFF2-40B4-BE49-F238E27FC236}">
                  <a16:creationId xmlns:a16="http://schemas.microsoft.com/office/drawing/2014/main" id="{3AD38509-F39B-46BD-A08E-8F873A4ECE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826" r="14993" b="25078"/>
            <a:stretch/>
          </p:blipFill>
          <p:spPr>
            <a:xfrm flipH="1">
              <a:off x="6275822" y="1611916"/>
              <a:ext cx="125155" cy="2811680"/>
            </a:xfrm>
            <a:prstGeom prst="rect">
              <a:avLst/>
            </a:prstGeom>
          </p:spPr>
        </p:pic>
        <p:sp>
          <p:nvSpPr>
            <p:cNvPr id="78" name="Rectángulo 77">
              <a:extLst>
                <a:ext uri="{FF2B5EF4-FFF2-40B4-BE49-F238E27FC236}">
                  <a16:creationId xmlns:a16="http://schemas.microsoft.com/office/drawing/2014/main" id="{7B1A3D13-6A41-4F66-B964-B1A8E7D0B3DC}"/>
                </a:ext>
              </a:extLst>
            </p:cNvPr>
            <p:cNvSpPr/>
            <p:nvPr/>
          </p:nvSpPr>
          <p:spPr>
            <a:xfrm>
              <a:off x="6334236" y="2993579"/>
              <a:ext cx="3372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4.0</a:t>
              </a:r>
              <a:endPara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DFF2935F-659F-4EB6-926E-2FB76123FB4C}"/>
                </a:ext>
              </a:extLst>
            </p:cNvPr>
            <p:cNvSpPr/>
            <p:nvPr/>
          </p:nvSpPr>
          <p:spPr>
            <a:xfrm>
              <a:off x="6334236" y="3368229"/>
              <a:ext cx="3372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4.</a:t>
              </a:r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550546F7-4145-48CD-A274-42BC3DE4C249}"/>
                </a:ext>
              </a:extLst>
            </p:cNvPr>
            <p:cNvSpPr/>
            <p:nvPr/>
          </p:nvSpPr>
          <p:spPr>
            <a:xfrm>
              <a:off x="6334236" y="3711129"/>
              <a:ext cx="3372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.0</a:t>
              </a:r>
              <a:endPara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445465EC-DD9C-4D36-81C7-1FF49841CA00}"/>
                </a:ext>
              </a:extLst>
            </p:cNvPr>
            <p:cNvSpPr/>
            <p:nvPr/>
          </p:nvSpPr>
          <p:spPr>
            <a:xfrm>
              <a:off x="6334236" y="4047679"/>
              <a:ext cx="3372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5.5</a:t>
              </a:r>
              <a:endPara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AE65BF09-A464-4713-A644-E79A11B1182A}"/>
              </a:ext>
            </a:extLst>
          </p:cNvPr>
          <p:cNvCxnSpPr>
            <a:cxnSpLocks/>
          </p:cNvCxnSpPr>
          <p:nvPr/>
        </p:nvCxnSpPr>
        <p:spPr>
          <a:xfrm>
            <a:off x="4597835" y="1699212"/>
            <a:ext cx="35216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BCBCAC35-DE25-4044-A017-A5ADE9E91F59}"/>
              </a:ext>
            </a:extLst>
          </p:cNvPr>
          <p:cNvCxnSpPr>
            <a:cxnSpLocks/>
          </p:cNvCxnSpPr>
          <p:nvPr/>
        </p:nvCxnSpPr>
        <p:spPr>
          <a:xfrm flipH="1">
            <a:off x="7367827" y="1717787"/>
            <a:ext cx="0" cy="1412658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16DAD3AB-5A64-4D6C-92A7-EB0475DD1859}"/>
              </a:ext>
            </a:extLst>
          </p:cNvPr>
          <p:cNvCxnSpPr>
            <a:cxnSpLocks/>
          </p:cNvCxnSpPr>
          <p:nvPr/>
        </p:nvCxnSpPr>
        <p:spPr>
          <a:xfrm>
            <a:off x="6688793" y="3130919"/>
            <a:ext cx="14058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8B4CBA4A-7398-47A6-A984-7F6AB1B7134A}"/>
              </a:ext>
            </a:extLst>
          </p:cNvPr>
          <p:cNvCxnSpPr>
            <a:cxnSpLocks/>
          </p:cNvCxnSpPr>
          <p:nvPr/>
        </p:nvCxnSpPr>
        <p:spPr>
          <a:xfrm>
            <a:off x="6669743" y="4165970"/>
            <a:ext cx="14058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EC2828DB-B1CE-43EF-B0AF-C60AEE83D3B7}"/>
              </a:ext>
            </a:extLst>
          </p:cNvPr>
          <p:cNvCxnSpPr>
            <a:cxnSpLocks/>
          </p:cNvCxnSpPr>
          <p:nvPr/>
        </p:nvCxnSpPr>
        <p:spPr>
          <a:xfrm>
            <a:off x="7864146" y="3184879"/>
            <a:ext cx="0" cy="396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4472C218-15E5-4B7F-84A2-1A6525EAB0E5}"/>
              </a:ext>
            </a:extLst>
          </p:cNvPr>
          <p:cNvSpPr/>
          <p:nvPr/>
        </p:nvSpPr>
        <p:spPr>
          <a:xfrm>
            <a:off x="7820459" y="3237327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0.674</a:t>
            </a:r>
            <a:endParaRPr lang="es-CO" sz="1000" dirty="0"/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06539A70-6B50-403B-9C03-1E5F7E48509A}"/>
              </a:ext>
            </a:extLst>
          </p:cNvPr>
          <p:cNvSpPr/>
          <p:nvPr/>
        </p:nvSpPr>
        <p:spPr>
          <a:xfrm>
            <a:off x="4875455" y="2152993"/>
            <a:ext cx="9083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e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(3.38)</a:t>
            </a:r>
            <a:endParaRPr kumimoji="0" lang="es-CO" sz="1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38BC5396-059D-41DD-84FE-40D406292294}"/>
              </a:ext>
            </a:extLst>
          </p:cNvPr>
          <p:cNvCxnSpPr>
            <a:cxnSpLocks/>
          </p:cNvCxnSpPr>
          <p:nvPr/>
        </p:nvCxnSpPr>
        <p:spPr>
          <a:xfrm flipH="1">
            <a:off x="5562472" y="1712395"/>
            <a:ext cx="0" cy="1152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C327434E-5722-4A33-B92E-40040267B2F8}"/>
              </a:ext>
            </a:extLst>
          </p:cNvPr>
          <p:cNvSpPr/>
          <p:nvPr/>
        </p:nvSpPr>
        <p:spPr>
          <a:xfrm>
            <a:off x="4581507" y="2656821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en-US" sz="1400" baseline="-25000" dirty="0" err="1">
                <a:solidFill>
                  <a:prstClr val="black"/>
                </a:solidFill>
                <a:latin typeface="Calibri" panose="020F0502020204030204"/>
              </a:rPr>
              <a:t>c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2CF77DFA-F623-4F15-81D3-9756FFA11395}"/>
              </a:ext>
            </a:extLst>
          </p:cNvPr>
          <p:cNvCxnSpPr>
            <a:cxnSpLocks/>
          </p:cNvCxnSpPr>
          <p:nvPr/>
        </p:nvCxnSpPr>
        <p:spPr>
          <a:xfrm>
            <a:off x="5620086" y="2880722"/>
            <a:ext cx="0" cy="648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D1CE4260-0477-4126-8BDE-03B12AD79800}"/>
              </a:ext>
            </a:extLst>
          </p:cNvPr>
          <p:cNvSpPr/>
          <p:nvPr/>
        </p:nvSpPr>
        <p:spPr>
          <a:xfrm>
            <a:off x="4661883" y="4060549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en-US" sz="1400" baseline="-25000" dirty="0" err="1">
                <a:solidFill>
                  <a:prstClr val="black"/>
                </a:solidFill>
                <a:latin typeface="Calibri" panose="020F0502020204030204"/>
              </a:rPr>
              <a:t>v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AACF28B8-7727-4264-8320-BB8BE8A1798E}"/>
              </a:ext>
            </a:extLst>
          </p:cNvPr>
          <p:cNvCxnSpPr>
            <a:cxnSpLocks/>
          </p:cNvCxnSpPr>
          <p:nvPr/>
        </p:nvCxnSpPr>
        <p:spPr>
          <a:xfrm>
            <a:off x="4875455" y="3530364"/>
            <a:ext cx="14058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60D23CA0-260B-4947-B799-E648994CA445}"/>
              </a:ext>
            </a:extLst>
          </p:cNvPr>
          <p:cNvSpPr/>
          <p:nvPr/>
        </p:nvSpPr>
        <p:spPr>
          <a:xfrm>
            <a:off x="5632038" y="3083722"/>
            <a:ext cx="5453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0.9414</a:t>
            </a:r>
            <a:endParaRPr lang="es-CO" sz="1000" dirty="0"/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2DC4115C-32E7-49D3-801A-5AD5652E3A0C}"/>
              </a:ext>
            </a:extLst>
          </p:cNvPr>
          <p:cNvSpPr/>
          <p:nvPr/>
        </p:nvSpPr>
        <p:spPr>
          <a:xfrm>
            <a:off x="6268040" y="2038421"/>
            <a:ext cx="32337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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7B81457D-EE68-4D67-BEB3-CF9FCD57681A}"/>
              </a:ext>
            </a:extLst>
          </p:cNvPr>
          <p:cNvSpPr/>
          <p:nvPr/>
        </p:nvSpPr>
        <p:spPr>
          <a:xfrm>
            <a:off x="2222443" y="1152472"/>
            <a:ext cx="1316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1-x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DCF6C9C2-1D09-4F2E-A468-4825C91B6A10}"/>
              </a:ext>
            </a:extLst>
          </p:cNvPr>
          <p:cNvSpPr/>
          <p:nvPr/>
        </p:nvSpPr>
        <p:spPr>
          <a:xfrm>
            <a:off x="9429507" y="1085797"/>
            <a:ext cx="667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GaAs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D046E05A-267D-452B-AB19-F4ED0F4A7F3A}"/>
                  </a:ext>
                </a:extLst>
              </p:cNvPr>
              <p:cNvSpPr/>
              <p:nvPr/>
            </p:nvSpPr>
            <p:spPr>
              <a:xfrm>
                <a:off x="504639" y="3789093"/>
                <a:ext cx="205771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kumimoji="0" lang="es-ES" sz="140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s-ES" sz="140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0" lang="es-ES" sz="1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s-E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s-ES" sz="1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12.9−2.9</m:t>
                      </m:r>
                      <m:r>
                        <a:rPr kumimoji="0" lang="es-ES" sz="14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kumimoji="0" lang="es-ES" sz="140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s-ES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kumimoji="0" lang="es-ES" sz="140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kumimoji="0" lang="es-ES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s-CO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24" name="Rectángulo 123">
                <a:extLst>
                  <a:ext uri="{FF2B5EF4-FFF2-40B4-BE49-F238E27FC236}">
                    <a16:creationId xmlns:a16="http://schemas.microsoft.com/office/drawing/2014/main" id="{D046E05A-267D-452B-AB19-F4ED0F4A7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39" y="3789093"/>
                <a:ext cx="2057718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ángulo 124">
            <a:extLst>
              <a:ext uri="{FF2B5EF4-FFF2-40B4-BE49-F238E27FC236}">
                <a16:creationId xmlns:a16="http://schemas.microsoft.com/office/drawing/2014/main" id="{AFAA1B50-F9F6-4839-B90B-05E081F04A0D}"/>
              </a:ext>
            </a:extLst>
          </p:cNvPr>
          <p:cNvSpPr/>
          <p:nvPr/>
        </p:nvSpPr>
        <p:spPr>
          <a:xfrm>
            <a:off x="543877" y="3456414"/>
            <a:ext cx="20577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Dielectric constant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B95B51DF-196F-4599-BA83-E99F7571C957}"/>
              </a:ext>
            </a:extLst>
          </p:cNvPr>
          <p:cNvCxnSpPr>
            <a:cxnSpLocks/>
          </p:cNvCxnSpPr>
          <p:nvPr/>
        </p:nvCxnSpPr>
        <p:spPr>
          <a:xfrm>
            <a:off x="4927412" y="2927795"/>
            <a:ext cx="140588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849DBBBC-587F-4179-AA9A-414C19FABB77}"/>
              </a:ext>
            </a:extLst>
          </p:cNvPr>
          <p:cNvSpPr/>
          <p:nvPr/>
        </p:nvSpPr>
        <p:spPr>
          <a:xfrm>
            <a:off x="4581507" y="2818746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en-US" sz="1400" baseline="-25000" dirty="0">
                <a:solidFill>
                  <a:prstClr val="black"/>
                </a:solidFill>
                <a:latin typeface="Calibri" panose="020F0502020204030204"/>
              </a:rPr>
              <a:t>d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81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7" descr="F:\Uni Javeriana\Prisma\Pres FINAL\00 Cabezote.wmf">
            <a:extLst>
              <a:ext uri="{FF2B5EF4-FFF2-40B4-BE49-F238E27FC236}">
                <a16:creationId xmlns:a16="http://schemas.microsoft.com/office/drawing/2014/main" id="{9A88F30C-DF77-403F-BFFA-A6DFD7354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14" y="0"/>
            <a:ext cx="6667986" cy="1040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6000"/>
              </a:srgbClr>
            </a:outerShdw>
          </a:effectLst>
        </p:spPr>
      </p:pic>
      <p:sp>
        <p:nvSpPr>
          <p:cNvPr id="45" name="3 Título">
            <a:extLst>
              <a:ext uri="{FF2B5EF4-FFF2-40B4-BE49-F238E27FC236}">
                <a16:creationId xmlns:a16="http://schemas.microsoft.com/office/drawing/2014/main" id="{A3BC5BA5-E4AA-4A98-943A-B130A18A0099}"/>
              </a:ext>
            </a:extLst>
          </p:cNvPr>
          <p:cNvSpPr txBox="1">
            <a:spLocks/>
          </p:cNvSpPr>
          <p:nvPr/>
        </p:nvSpPr>
        <p:spPr>
          <a:xfrm>
            <a:off x="7870367" y="109020"/>
            <a:ext cx="4142121" cy="714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900" b="1" i="0" u="none" strike="noStrike" kern="1200" cap="all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Juan Carlos Salcedo-Reyes, </a:t>
            </a:r>
            <a:r>
              <a:rPr kumimoji="0" lang="es-ES" sz="1900" b="1" i="0" u="none" strike="noStrike" kern="1200" cap="all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Ph.D</a:t>
            </a:r>
            <a:r>
              <a:rPr kumimoji="0" lang="es-ES" sz="1900" b="1" i="0" u="none" strike="noStrike" kern="1200" cap="all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SEMINARIO QHE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471159E-68E9-42D6-97A2-60381CD52D1B}"/>
              </a:ext>
            </a:extLst>
          </p:cNvPr>
          <p:cNvCxnSpPr/>
          <p:nvPr/>
        </p:nvCxnSpPr>
        <p:spPr>
          <a:xfrm>
            <a:off x="179512" y="1026081"/>
            <a:ext cx="7690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>
            <a:extLst>
              <a:ext uri="{FF2B5EF4-FFF2-40B4-BE49-F238E27FC236}">
                <a16:creationId xmlns:a16="http://schemas.microsoft.com/office/drawing/2014/main" id="{120C5C21-330A-499F-AC7B-EF181E983C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89" b="5891"/>
          <a:stretch/>
        </p:blipFill>
        <p:spPr>
          <a:xfrm>
            <a:off x="442651" y="149067"/>
            <a:ext cx="1968086" cy="713667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24007E7-24FC-47B9-ADF2-EC410ADBBCC1}"/>
              </a:ext>
            </a:extLst>
          </p:cNvPr>
          <p:cNvCxnSpPr>
            <a:cxnSpLocks/>
          </p:cNvCxnSpPr>
          <p:nvPr/>
        </p:nvCxnSpPr>
        <p:spPr>
          <a:xfrm>
            <a:off x="892113" y="6593331"/>
            <a:ext cx="10789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17D072AE-A3D2-484F-8FA9-9D25EB28323F}"/>
              </a:ext>
            </a:extLst>
          </p:cNvPr>
          <p:cNvSpPr/>
          <p:nvPr/>
        </p:nvSpPr>
        <p:spPr>
          <a:xfrm>
            <a:off x="8858007" y="1085797"/>
            <a:ext cx="667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GaAs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0E5FF1D-D923-4174-BF97-2BF144B4FC8A}"/>
              </a:ext>
            </a:extLst>
          </p:cNvPr>
          <p:cNvSpPr/>
          <p:nvPr/>
        </p:nvSpPr>
        <p:spPr>
          <a:xfrm>
            <a:off x="8739508" y="2398055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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7E45F5F-4CF6-4ABD-A82D-7DD08DF71799}"/>
              </a:ext>
            </a:extLst>
          </p:cNvPr>
          <p:cNvSpPr/>
          <p:nvPr/>
        </p:nvSpPr>
        <p:spPr>
          <a:xfrm>
            <a:off x="288096" y="1807064"/>
            <a:ext cx="4087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electron concentration (intrinsic + donors)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CD6A5F55-B25D-4350-A3B3-ABE479DF1715}"/>
                  </a:ext>
                </a:extLst>
              </p:cNvPr>
              <p:cNvSpPr txBox="1"/>
              <p:nvPr/>
            </p:nvSpPr>
            <p:spPr>
              <a:xfrm>
                <a:off x="566995" y="2106339"/>
                <a:ext cx="3167342" cy="838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E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r>
                                            <a:rPr lang="es-E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s-E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s-CO" sz="1400" dirty="0"/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CD6A5F55-B25D-4350-A3B3-ABE479DF1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95" y="2106339"/>
                <a:ext cx="3167342" cy="838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ángulo 52">
            <a:extLst>
              <a:ext uri="{FF2B5EF4-FFF2-40B4-BE49-F238E27FC236}">
                <a16:creationId xmlns:a16="http://schemas.microsoft.com/office/drawing/2014/main" id="{AE3E3D99-F0E5-44B9-9A9B-032F682F4896}"/>
              </a:ext>
            </a:extLst>
          </p:cNvPr>
          <p:cNvSpPr/>
          <p:nvPr/>
        </p:nvSpPr>
        <p:spPr>
          <a:xfrm>
            <a:off x="2860618" y="1085797"/>
            <a:ext cx="1926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-Al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1-x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9A39B14F-781E-4F63-A49C-77BC1F1600B8}"/>
              </a:ext>
            </a:extLst>
          </p:cNvPr>
          <p:cNvSpPr/>
          <p:nvPr/>
        </p:nvSpPr>
        <p:spPr>
          <a:xfrm>
            <a:off x="288096" y="4226407"/>
            <a:ext cx="4316294" cy="1959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N</a:t>
            </a:r>
            <a:r>
              <a:rPr lang="en-US" sz="1400" i="1" baseline="-25000" dirty="0">
                <a:solidFill>
                  <a:prstClr val="black"/>
                </a:solidFill>
              </a:rPr>
              <a:t>d</a:t>
            </a:r>
            <a:r>
              <a:rPr lang="en-US" sz="1400" dirty="0">
                <a:solidFill>
                  <a:prstClr val="black"/>
                </a:solidFill>
              </a:rPr>
              <a:t> = 1</a:t>
            </a:r>
            <a:r>
              <a:rPr lang="en-US" sz="1400" dirty="0">
                <a:solidFill>
                  <a:prstClr val="black"/>
                </a:solidFill>
                <a:sym typeface="Symbol" panose="05050102010706020507" pitchFamily="18" charset="2"/>
              </a:rPr>
              <a:t></a:t>
            </a:r>
            <a:r>
              <a:rPr lang="en-US" sz="1400" dirty="0">
                <a:solidFill>
                  <a:prstClr val="black"/>
                </a:solidFill>
              </a:rPr>
              <a:t>10</a:t>
            </a:r>
            <a:r>
              <a:rPr lang="en-US" sz="1400" baseline="30000" dirty="0">
                <a:solidFill>
                  <a:prstClr val="black"/>
                </a:solidFill>
              </a:rPr>
              <a:t>18</a:t>
            </a:r>
            <a:r>
              <a:rPr lang="en-US" sz="1400" dirty="0">
                <a:solidFill>
                  <a:prstClr val="black"/>
                </a:solidFill>
              </a:rPr>
              <a:t> cm</a:t>
            </a:r>
            <a:r>
              <a:rPr lang="en-US" sz="1400" baseline="30000" dirty="0">
                <a:solidFill>
                  <a:prstClr val="black"/>
                </a:solidFill>
              </a:rPr>
              <a:t>-3</a:t>
            </a:r>
            <a:r>
              <a:rPr lang="en-US" sz="1400" dirty="0">
                <a:solidFill>
                  <a:prstClr val="black"/>
                </a:solidFill>
              </a:rPr>
              <a:t> (</a:t>
            </a:r>
            <a:r>
              <a:rPr lang="en-US" sz="1400" i="1" dirty="0">
                <a:solidFill>
                  <a:prstClr val="black"/>
                </a:solidFill>
              </a:rPr>
              <a:t>N</a:t>
            </a:r>
            <a:r>
              <a:rPr lang="en-US" sz="1400" i="1" baseline="-25000" dirty="0">
                <a:solidFill>
                  <a:prstClr val="black"/>
                </a:solidFill>
              </a:rPr>
              <a:t>a</a:t>
            </a:r>
            <a:r>
              <a:rPr lang="en-US" sz="1400" dirty="0">
                <a:solidFill>
                  <a:prstClr val="black"/>
                </a:solidFill>
              </a:rPr>
              <a:t> = 0)</a:t>
            </a:r>
            <a:endParaRPr lang="es-CO" sz="1400" baseline="30000" dirty="0">
              <a:solidFill>
                <a:prstClr val="black"/>
              </a:solidFill>
            </a:endParaRPr>
          </a:p>
          <a:p>
            <a:endParaRPr lang="en-US" sz="1400" i="1" dirty="0">
              <a:solidFill>
                <a:prstClr val="black"/>
              </a:solidFill>
              <a:latin typeface="Calibri" panose="020F0502020204030204"/>
            </a:endParaRPr>
          </a:p>
          <a:p>
            <a:pPr lvl="0">
              <a:defRPr/>
            </a:pPr>
            <a:r>
              <a:rPr lang="en-US" sz="1400" i="1" dirty="0" err="1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sz="1400" i="1" baseline="-250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lang="en-US" sz="1400" dirty="0">
                <a:solidFill>
                  <a:prstClr val="black"/>
                </a:solidFill>
              </a:rPr>
              <a:t>1.103</a:t>
            </a:r>
            <a:r>
              <a:rPr lang="en-US" sz="1400" dirty="0">
                <a:solidFill>
                  <a:prstClr val="black"/>
                </a:solidFill>
                <a:sym typeface="Symbol" panose="05050102010706020507" pitchFamily="18" charset="2"/>
              </a:rPr>
              <a:t></a:t>
            </a:r>
            <a:r>
              <a:rPr lang="en-US" sz="1400" dirty="0">
                <a:solidFill>
                  <a:prstClr val="black"/>
                </a:solidFill>
              </a:rPr>
              <a:t>10</a:t>
            </a:r>
            <a:r>
              <a:rPr lang="en-US" sz="1400" baseline="30000" dirty="0">
                <a:solidFill>
                  <a:prstClr val="black"/>
                </a:solidFill>
              </a:rPr>
              <a:t>3</a:t>
            </a:r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</a:t>
            </a:r>
            <a:r>
              <a:rPr kumimoji="0" lang="en-US" sz="140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-3</a:t>
            </a:r>
            <a:r>
              <a:rPr kumimoji="0" lang="en-US" sz="140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(@ x=0.34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buClrTx/>
              <a:buSzTx/>
              <a:buFontTx/>
              <a:buNone/>
              <a:tabLst/>
              <a:defRPr/>
            </a:pPr>
            <a:endParaRPr lang="es-ES" sz="1400" baseline="30000" dirty="0">
              <a:solidFill>
                <a:prstClr val="black"/>
              </a:solidFill>
              <a:latin typeface="Calibri" panose="020F0502020204030204"/>
            </a:endParaRPr>
          </a:p>
          <a:p>
            <a:pPr lvl="0"/>
            <a:r>
              <a:rPr lang="es-ES" sz="14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s-CO" sz="1400" baseline="-250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lang="es-CO" sz="1400" dirty="0">
                <a:solidFill>
                  <a:prstClr val="black"/>
                </a:solidFill>
                <a:latin typeface="Calibri" panose="020F0502020204030204"/>
              </a:rPr>
              <a:t>= </a:t>
            </a:r>
            <a:r>
              <a:rPr lang="en-US" sz="1400" dirty="0">
                <a:solidFill>
                  <a:prstClr val="black"/>
                </a:solidFill>
              </a:rPr>
              <a:t>10</a:t>
            </a:r>
            <a:r>
              <a:rPr lang="en-US" sz="1400" baseline="30000" dirty="0">
                <a:solidFill>
                  <a:prstClr val="black"/>
                </a:solidFill>
              </a:rPr>
              <a:t>16</a:t>
            </a:r>
            <a:r>
              <a:rPr lang="en-US" sz="1400" dirty="0">
                <a:solidFill>
                  <a:prstClr val="black"/>
                </a:solidFill>
              </a:rPr>
              <a:t> cm</a:t>
            </a:r>
            <a:r>
              <a:rPr lang="en-US" sz="1400" baseline="30000" dirty="0">
                <a:solidFill>
                  <a:prstClr val="black"/>
                </a:solidFill>
              </a:rPr>
              <a:t>-3</a:t>
            </a:r>
            <a:r>
              <a:rPr lang="en-US" sz="1400" dirty="0">
                <a:solidFill>
                  <a:prstClr val="black"/>
                </a:solidFill>
              </a:rPr>
              <a:t> (majority carrier electron concentration)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s-ES" sz="1400" i="1" dirty="0">
                <a:solidFill>
                  <a:prstClr val="black"/>
                </a:solidFill>
              </a:rPr>
              <a:t>p</a:t>
            </a:r>
            <a:r>
              <a:rPr lang="es-CO" sz="1400" baseline="-25000" dirty="0">
                <a:solidFill>
                  <a:prstClr val="black"/>
                </a:solidFill>
              </a:rPr>
              <a:t>0</a:t>
            </a:r>
            <a:r>
              <a:rPr lang="es-CO" sz="1400" dirty="0">
                <a:solidFill>
                  <a:prstClr val="black"/>
                </a:solidFill>
              </a:rPr>
              <a:t>= </a:t>
            </a:r>
            <a:r>
              <a:rPr lang="en-US" sz="1400" dirty="0">
                <a:solidFill>
                  <a:prstClr val="black"/>
                </a:solidFill>
              </a:rPr>
              <a:t>10</a:t>
            </a:r>
            <a:r>
              <a:rPr lang="en-US" sz="1400" baseline="30000" dirty="0">
                <a:solidFill>
                  <a:prstClr val="black"/>
                </a:solidFill>
              </a:rPr>
              <a:t>-11</a:t>
            </a:r>
            <a:r>
              <a:rPr lang="en-US" sz="1400" dirty="0">
                <a:solidFill>
                  <a:prstClr val="black"/>
                </a:solidFill>
              </a:rPr>
              <a:t> cm</a:t>
            </a:r>
            <a:r>
              <a:rPr lang="en-US" sz="1400" baseline="30000" dirty="0">
                <a:solidFill>
                  <a:prstClr val="black"/>
                </a:solidFill>
              </a:rPr>
              <a:t>-3</a:t>
            </a:r>
            <a:r>
              <a:rPr lang="en-US" sz="1400" dirty="0">
                <a:solidFill>
                  <a:prstClr val="black"/>
                </a:solidFill>
              </a:rPr>
              <a:t> (minority carrier hole concentration)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i="1" dirty="0">
                <a:solidFill>
                  <a:prstClr val="black"/>
                </a:solidFill>
              </a:rPr>
              <a:t>E</a:t>
            </a:r>
            <a:r>
              <a:rPr lang="en-US" sz="1400" i="1" baseline="-25000" dirty="0">
                <a:solidFill>
                  <a:prstClr val="black"/>
                </a:solidFill>
              </a:rPr>
              <a:t>F</a:t>
            </a:r>
            <a:r>
              <a:rPr lang="en-US" sz="1400" dirty="0">
                <a:solidFill>
                  <a:prstClr val="black"/>
                </a:solidFill>
              </a:rPr>
              <a:t> - </a:t>
            </a:r>
            <a:r>
              <a:rPr lang="en-US" sz="1400" i="1" dirty="0" err="1">
                <a:solidFill>
                  <a:prstClr val="black"/>
                </a:solidFill>
              </a:rPr>
              <a:t>E</a:t>
            </a:r>
            <a:r>
              <a:rPr lang="en-US" sz="1400" i="1" baseline="-25000" dirty="0" err="1">
                <a:solidFill>
                  <a:prstClr val="black"/>
                </a:solidFill>
              </a:rPr>
              <a:t>Fi</a:t>
            </a:r>
            <a:r>
              <a:rPr lang="en-US" sz="1400" dirty="0">
                <a:solidFill>
                  <a:prstClr val="black"/>
                </a:solidFill>
              </a:rPr>
              <a:t>= 0.890 eV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261F217A-B189-450F-8DB2-BE8D4749D1AC}"/>
                  </a:ext>
                </a:extLst>
              </p:cNvPr>
              <p:cNvSpPr txBox="1"/>
              <p:nvPr/>
            </p:nvSpPr>
            <p:spPr>
              <a:xfrm>
                <a:off x="538420" y="3246211"/>
                <a:ext cx="1868268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𝐹𝑖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𝑇𝐿𝑛</m:t>
                      </m:r>
                      <m:d>
                        <m:d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CO" sz="1400" dirty="0"/>
              </a:p>
            </p:txBody>
          </p:sp>
        </mc:Choice>
        <mc:Fallback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261F217A-B189-450F-8DB2-BE8D4749D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20" y="3246211"/>
                <a:ext cx="1868268" cy="484043"/>
              </a:xfrm>
              <a:prstGeom prst="rect">
                <a:avLst/>
              </a:prstGeom>
              <a:blipFill>
                <a:blip r:embed="rId5"/>
                <a:stretch>
                  <a:fillRect l="-1629" b="-37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ángulo 60">
            <a:extLst>
              <a:ext uri="{FF2B5EF4-FFF2-40B4-BE49-F238E27FC236}">
                <a16:creationId xmlns:a16="http://schemas.microsoft.com/office/drawing/2014/main" id="{680DC1E2-D984-46FC-B383-0847CEF93F65}"/>
              </a:ext>
            </a:extLst>
          </p:cNvPr>
          <p:cNvSpPr/>
          <p:nvPr/>
        </p:nvSpPr>
        <p:spPr>
          <a:xfrm>
            <a:off x="392871" y="2940539"/>
            <a:ext cx="10263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Fermi level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016B21B-C03B-4355-B31A-46D27A25F8E7}"/>
              </a:ext>
            </a:extLst>
          </p:cNvPr>
          <p:cNvCxnSpPr>
            <a:cxnSpLocks/>
          </p:cNvCxnSpPr>
          <p:nvPr/>
        </p:nvCxnSpPr>
        <p:spPr>
          <a:xfrm>
            <a:off x="4920186" y="4258874"/>
            <a:ext cx="14058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E476E7A-6C5E-4F96-BFFE-01CDCABB5E04}"/>
              </a:ext>
            </a:extLst>
          </p:cNvPr>
          <p:cNvCxnSpPr>
            <a:cxnSpLocks/>
          </p:cNvCxnSpPr>
          <p:nvPr/>
        </p:nvCxnSpPr>
        <p:spPr>
          <a:xfrm>
            <a:off x="4936937" y="2870645"/>
            <a:ext cx="14058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6F0598E-68C6-4AA7-A7F1-DCB36CA2CA18}"/>
              </a:ext>
            </a:extLst>
          </p:cNvPr>
          <p:cNvSpPr/>
          <p:nvPr/>
        </p:nvSpPr>
        <p:spPr>
          <a:xfrm>
            <a:off x="4168134" y="1518253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VL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AD8C684-B0E0-46CA-97DC-AB82A98A9273}"/>
              </a:ext>
            </a:extLst>
          </p:cNvPr>
          <p:cNvSpPr/>
          <p:nvPr/>
        </p:nvSpPr>
        <p:spPr>
          <a:xfrm>
            <a:off x="4579551" y="3336093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444C336F-49A7-416C-B78C-CD87D8E969D7}"/>
              </a:ext>
            </a:extLst>
          </p:cNvPr>
          <p:cNvCxnSpPr>
            <a:cxnSpLocks/>
          </p:cNvCxnSpPr>
          <p:nvPr/>
        </p:nvCxnSpPr>
        <p:spPr>
          <a:xfrm>
            <a:off x="5251840" y="2890763"/>
            <a:ext cx="0" cy="13536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B2451F25-BD6A-4FD1-9A95-B5E3B3B35103}"/>
              </a:ext>
            </a:extLst>
          </p:cNvPr>
          <p:cNvSpPr/>
          <p:nvPr/>
        </p:nvSpPr>
        <p:spPr>
          <a:xfrm>
            <a:off x="5229964" y="3671579"/>
            <a:ext cx="740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(1.82)</a:t>
            </a:r>
            <a:endParaRPr kumimoji="0" lang="es-CO" sz="1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EE80D395-331B-4E6B-AD0C-2F52E9EF00A4}"/>
              </a:ext>
            </a:extLst>
          </p:cNvPr>
          <p:cNvCxnSpPr>
            <a:cxnSpLocks/>
          </p:cNvCxnSpPr>
          <p:nvPr/>
        </p:nvCxnSpPr>
        <p:spPr>
          <a:xfrm>
            <a:off x="4597835" y="1699212"/>
            <a:ext cx="35216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BAA8C4E8-84AB-4E3C-B202-5AA07294CD94}"/>
              </a:ext>
            </a:extLst>
          </p:cNvPr>
          <p:cNvSpPr/>
          <p:nvPr/>
        </p:nvSpPr>
        <p:spPr>
          <a:xfrm>
            <a:off x="8061689" y="3999175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D5BF3DE0-DD07-454C-AAF1-4D7F6F0E31F6}"/>
              </a:ext>
            </a:extLst>
          </p:cNvPr>
          <p:cNvCxnSpPr>
            <a:cxnSpLocks/>
          </p:cNvCxnSpPr>
          <p:nvPr/>
        </p:nvCxnSpPr>
        <p:spPr>
          <a:xfrm>
            <a:off x="6664886" y="3594841"/>
            <a:ext cx="14058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>
            <a:extLst>
              <a:ext uri="{FF2B5EF4-FFF2-40B4-BE49-F238E27FC236}">
                <a16:creationId xmlns:a16="http://schemas.microsoft.com/office/drawing/2014/main" id="{C9EDABCB-06AE-4319-A8F5-5E2B8EFD0400}"/>
              </a:ext>
            </a:extLst>
          </p:cNvPr>
          <p:cNvSpPr/>
          <p:nvPr/>
        </p:nvSpPr>
        <p:spPr>
          <a:xfrm>
            <a:off x="8010747" y="3448113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14C00822-E6A2-43EF-8FB3-AE11CB471E8F}"/>
              </a:ext>
            </a:extLst>
          </p:cNvPr>
          <p:cNvSpPr/>
          <p:nvPr/>
        </p:nvSpPr>
        <p:spPr>
          <a:xfrm>
            <a:off x="8104234" y="2964985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en-US" sz="1400" baseline="-25000" dirty="0" err="1">
                <a:solidFill>
                  <a:prstClr val="black"/>
                </a:solidFill>
                <a:latin typeface="Calibri" panose="020F0502020204030204"/>
              </a:rPr>
              <a:t>c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FB75FBD2-7829-4A9B-BCAA-E141118A66F3}"/>
              </a:ext>
            </a:extLst>
          </p:cNvPr>
          <p:cNvCxnSpPr>
            <a:cxnSpLocks/>
          </p:cNvCxnSpPr>
          <p:nvPr/>
        </p:nvCxnSpPr>
        <p:spPr>
          <a:xfrm>
            <a:off x="7565696" y="3153129"/>
            <a:ext cx="0" cy="1008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34FB7D77-694A-47DB-9C29-8E55F1BEF6AD}"/>
              </a:ext>
            </a:extLst>
          </p:cNvPr>
          <p:cNvSpPr/>
          <p:nvPr/>
        </p:nvSpPr>
        <p:spPr>
          <a:xfrm>
            <a:off x="7503940" y="3706179"/>
            <a:ext cx="993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(1.424)</a:t>
            </a:r>
            <a:endParaRPr kumimoji="0" lang="es-CO" sz="1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760B3738-530B-4828-A702-24AB501BAB75}"/>
              </a:ext>
            </a:extLst>
          </p:cNvPr>
          <p:cNvSpPr/>
          <p:nvPr/>
        </p:nvSpPr>
        <p:spPr>
          <a:xfrm>
            <a:off x="8061689" y="1515861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L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971FABFB-BC97-4F14-87EA-88ABEFDE0A59}"/>
              </a:ext>
            </a:extLst>
          </p:cNvPr>
          <p:cNvSpPr/>
          <p:nvPr/>
        </p:nvSpPr>
        <p:spPr>
          <a:xfrm>
            <a:off x="7360736" y="2270228"/>
            <a:ext cx="9083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e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(4.07)</a:t>
            </a:r>
            <a:endParaRPr kumimoji="0" lang="es-CO" sz="1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BABBE371-8172-4175-B2CD-52928ED2754F}"/>
              </a:ext>
            </a:extLst>
          </p:cNvPr>
          <p:cNvGrpSpPr/>
          <p:nvPr/>
        </p:nvGrpSpPr>
        <p:grpSpPr>
          <a:xfrm>
            <a:off x="6342497" y="1611916"/>
            <a:ext cx="395615" cy="2811680"/>
            <a:chOff x="6275822" y="1611916"/>
            <a:chExt cx="395615" cy="2811680"/>
          </a:xfrm>
        </p:grpSpPr>
        <p:pic>
          <p:nvPicPr>
            <p:cNvPr id="65" name="Imagen 64">
              <a:extLst>
                <a:ext uri="{FF2B5EF4-FFF2-40B4-BE49-F238E27FC236}">
                  <a16:creationId xmlns:a16="http://schemas.microsoft.com/office/drawing/2014/main" id="{88638D96-3270-4637-A57D-B2E912C676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826" r="14993" b="25078"/>
            <a:stretch/>
          </p:blipFill>
          <p:spPr>
            <a:xfrm flipH="1">
              <a:off x="6275822" y="1611916"/>
              <a:ext cx="125155" cy="2811680"/>
            </a:xfrm>
            <a:prstGeom prst="rect">
              <a:avLst/>
            </a:prstGeom>
          </p:spPr>
        </p:pic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ED240B12-01DA-470D-83C3-0BAD875DEFC2}"/>
                </a:ext>
              </a:extLst>
            </p:cNvPr>
            <p:cNvSpPr/>
            <p:nvPr/>
          </p:nvSpPr>
          <p:spPr>
            <a:xfrm>
              <a:off x="6334236" y="2993579"/>
              <a:ext cx="3372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4.0</a:t>
              </a:r>
              <a:endPara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A3578354-4FE1-440D-9304-2FF6DF5DFA77}"/>
                </a:ext>
              </a:extLst>
            </p:cNvPr>
            <p:cNvSpPr/>
            <p:nvPr/>
          </p:nvSpPr>
          <p:spPr>
            <a:xfrm>
              <a:off x="6334236" y="3368229"/>
              <a:ext cx="3372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4.</a:t>
              </a:r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9C72C30E-F023-405A-9DF7-BBF75E124C99}"/>
                </a:ext>
              </a:extLst>
            </p:cNvPr>
            <p:cNvSpPr/>
            <p:nvPr/>
          </p:nvSpPr>
          <p:spPr>
            <a:xfrm>
              <a:off x="6334236" y="3711129"/>
              <a:ext cx="3372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.0</a:t>
              </a:r>
              <a:endPara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AC21ED67-848B-45C2-B920-3F7FE288E503}"/>
                </a:ext>
              </a:extLst>
            </p:cNvPr>
            <p:cNvSpPr/>
            <p:nvPr/>
          </p:nvSpPr>
          <p:spPr>
            <a:xfrm>
              <a:off x="6334236" y="4047679"/>
              <a:ext cx="3372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5.5</a:t>
              </a:r>
              <a:endPara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EF2B3E9B-6DCD-49AB-875E-84D7BD924431}"/>
              </a:ext>
            </a:extLst>
          </p:cNvPr>
          <p:cNvCxnSpPr>
            <a:cxnSpLocks/>
          </p:cNvCxnSpPr>
          <p:nvPr/>
        </p:nvCxnSpPr>
        <p:spPr>
          <a:xfrm>
            <a:off x="4597835" y="1699212"/>
            <a:ext cx="35216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FF69D6F6-6B52-4C85-8A1A-501D2FB27FBB}"/>
              </a:ext>
            </a:extLst>
          </p:cNvPr>
          <p:cNvCxnSpPr>
            <a:cxnSpLocks/>
          </p:cNvCxnSpPr>
          <p:nvPr/>
        </p:nvCxnSpPr>
        <p:spPr>
          <a:xfrm flipH="1">
            <a:off x="7367827" y="1717787"/>
            <a:ext cx="0" cy="1412658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FEC0F2B-167A-4D87-9DA7-747038699A27}"/>
              </a:ext>
            </a:extLst>
          </p:cNvPr>
          <p:cNvCxnSpPr>
            <a:cxnSpLocks/>
          </p:cNvCxnSpPr>
          <p:nvPr/>
        </p:nvCxnSpPr>
        <p:spPr>
          <a:xfrm>
            <a:off x="6688793" y="3130919"/>
            <a:ext cx="14058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16853EDF-ADF8-45E9-8159-7CF1E5336C8A}"/>
              </a:ext>
            </a:extLst>
          </p:cNvPr>
          <p:cNvCxnSpPr>
            <a:cxnSpLocks/>
          </p:cNvCxnSpPr>
          <p:nvPr/>
        </p:nvCxnSpPr>
        <p:spPr>
          <a:xfrm>
            <a:off x="6669743" y="4165970"/>
            <a:ext cx="14058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137D799C-E14A-4580-93B4-37CD98D6F04A}"/>
              </a:ext>
            </a:extLst>
          </p:cNvPr>
          <p:cNvCxnSpPr>
            <a:cxnSpLocks/>
          </p:cNvCxnSpPr>
          <p:nvPr/>
        </p:nvCxnSpPr>
        <p:spPr>
          <a:xfrm>
            <a:off x="7864146" y="3184879"/>
            <a:ext cx="0" cy="396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ángulo 74">
            <a:extLst>
              <a:ext uri="{FF2B5EF4-FFF2-40B4-BE49-F238E27FC236}">
                <a16:creationId xmlns:a16="http://schemas.microsoft.com/office/drawing/2014/main" id="{FE4F1643-3305-432C-A136-5A1D20B45878}"/>
              </a:ext>
            </a:extLst>
          </p:cNvPr>
          <p:cNvSpPr/>
          <p:nvPr/>
        </p:nvSpPr>
        <p:spPr>
          <a:xfrm>
            <a:off x="7820459" y="3237327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0.674</a:t>
            </a:r>
            <a:endParaRPr lang="es-CO" sz="1000" dirty="0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3BE8A9DF-3EFA-4CA3-AF24-09C40F2E91D7}"/>
              </a:ext>
            </a:extLst>
          </p:cNvPr>
          <p:cNvSpPr/>
          <p:nvPr/>
        </p:nvSpPr>
        <p:spPr>
          <a:xfrm>
            <a:off x="4875455" y="2152993"/>
            <a:ext cx="9083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e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(3.38)</a:t>
            </a:r>
            <a:endParaRPr kumimoji="0" lang="es-CO" sz="1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9293DDA6-C5FD-4624-ACF0-FF23D20FFAC5}"/>
              </a:ext>
            </a:extLst>
          </p:cNvPr>
          <p:cNvCxnSpPr>
            <a:cxnSpLocks/>
          </p:cNvCxnSpPr>
          <p:nvPr/>
        </p:nvCxnSpPr>
        <p:spPr>
          <a:xfrm flipH="1">
            <a:off x="5562472" y="1712395"/>
            <a:ext cx="0" cy="1152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ángulo 77">
            <a:extLst>
              <a:ext uri="{FF2B5EF4-FFF2-40B4-BE49-F238E27FC236}">
                <a16:creationId xmlns:a16="http://schemas.microsoft.com/office/drawing/2014/main" id="{A1E05EAC-88D4-4662-8627-FDAF7622F16B}"/>
              </a:ext>
            </a:extLst>
          </p:cNvPr>
          <p:cNvSpPr/>
          <p:nvPr/>
        </p:nvSpPr>
        <p:spPr>
          <a:xfrm>
            <a:off x="4581507" y="2609196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en-US" sz="1400" baseline="-25000" dirty="0" err="1">
                <a:solidFill>
                  <a:prstClr val="black"/>
                </a:solidFill>
                <a:latin typeface="Calibri" panose="020F0502020204030204"/>
              </a:rPr>
              <a:t>c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3026C9B8-5860-445D-83B9-CBB413634166}"/>
              </a:ext>
            </a:extLst>
          </p:cNvPr>
          <p:cNvCxnSpPr>
            <a:cxnSpLocks/>
          </p:cNvCxnSpPr>
          <p:nvPr/>
        </p:nvCxnSpPr>
        <p:spPr>
          <a:xfrm>
            <a:off x="5620086" y="2880722"/>
            <a:ext cx="0" cy="648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>
            <a:extLst>
              <a:ext uri="{FF2B5EF4-FFF2-40B4-BE49-F238E27FC236}">
                <a16:creationId xmlns:a16="http://schemas.microsoft.com/office/drawing/2014/main" id="{2D77BF02-FC38-47F1-A5BA-08B723D3D7D3}"/>
              </a:ext>
            </a:extLst>
          </p:cNvPr>
          <p:cNvSpPr/>
          <p:nvPr/>
        </p:nvSpPr>
        <p:spPr>
          <a:xfrm>
            <a:off x="4661883" y="4060549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en-US" sz="1400" baseline="-25000" dirty="0" err="1">
                <a:solidFill>
                  <a:prstClr val="black"/>
                </a:solidFill>
                <a:latin typeface="Calibri" panose="020F0502020204030204"/>
              </a:rPr>
              <a:t>v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3BDCF84F-C692-41E3-9D38-429E8F17BA1C}"/>
              </a:ext>
            </a:extLst>
          </p:cNvPr>
          <p:cNvCxnSpPr>
            <a:cxnSpLocks/>
          </p:cNvCxnSpPr>
          <p:nvPr/>
        </p:nvCxnSpPr>
        <p:spPr>
          <a:xfrm>
            <a:off x="4875455" y="3530364"/>
            <a:ext cx="14058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 81">
            <a:extLst>
              <a:ext uri="{FF2B5EF4-FFF2-40B4-BE49-F238E27FC236}">
                <a16:creationId xmlns:a16="http://schemas.microsoft.com/office/drawing/2014/main" id="{9313DE4C-1E05-4E4E-96AE-149C805361B9}"/>
              </a:ext>
            </a:extLst>
          </p:cNvPr>
          <p:cNvSpPr/>
          <p:nvPr/>
        </p:nvSpPr>
        <p:spPr>
          <a:xfrm>
            <a:off x="5632038" y="3083722"/>
            <a:ext cx="5453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0.9414</a:t>
            </a:r>
            <a:endParaRPr lang="es-CO" sz="1000" dirty="0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E85DC743-BBF2-4D6A-B62F-657FEB9E39A2}"/>
              </a:ext>
            </a:extLst>
          </p:cNvPr>
          <p:cNvSpPr/>
          <p:nvPr/>
        </p:nvSpPr>
        <p:spPr>
          <a:xfrm>
            <a:off x="6268040" y="2038421"/>
            <a:ext cx="32337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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17325CC6-D2FC-4D30-ABD2-F388A937592E}"/>
              </a:ext>
            </a:extLst>
          </p:cNvPr>
          <p:cNvCxnSpPr>
            <a:cxnSpLocks/>
          </p:cNvCxnSpPr>
          <p:nvPr/>
        </p:nvCxnSpPr>
        <p:spPr>
          <a:xfrm>
            <a:off x="4927412" y="2927795"/>
            <a:ext cx="140588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84">
            <a:extLst>
              <a:ext uri="{FF2B5EF4-FFF2-40B4-BE49-F238E27FC236}">
                <a16:creationId xmlns:a16="http://schemas.microsoft.com/office/drawing/2014/main" id="{7D4B37BE-2748-4920-8011-64474DBB59D6}"/>
              </a:ext>
            </a:extLst>
          </p:cNvPr>
          <p:cNvSpPr/>
          <p:nvPr/>
        </p:nvSpPr>
        <p:spPr>
          <a:xfrm>
            <a:off x="4581507" y="2771121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en-US" sz="1400" baseline="-25000" dirty="0">
                <a:solidFill>
                  <a:prstClr val="black"/>
                </a:solidFill>
                <a:latin typeface="Calibri" panose="020F0502020204030204"/>
              </a:rPr>
              <a:t>d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768F212E-A70E-4A0B-830B-4B3D71C07DFF}"/>
              </a:ext>
            </a:extLst>
          </p:cNvPr>
          <p:cNvCxnSpPr>
            <a:cxnSpLocks/>
          </p:cNvCxnSpPr>
          <p:nvPr/>
        </p:nvCxnSpPr>
        <p:spPr>
          <a:xfrm>
            <a:off x="4044807" y="3037793"/>
            <a:ext cx="226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91739B54-DE4B-4191-8FE5-9559D47E79B8}"/>
              </a:ext>
            </a:extLst>
          </p:cNvPr>
          <p:cNvSpPr/>
          <p:nvPr/>
        </p:nvSpPr>
        <p:spPr>
          <a:xfrm>
            <a:off x="3761793" y="2857293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en-US" sz="1400" baseline="-25000" dirty="0">
                <a:solidFill>
                  <a:prstClr val="black"/>
                </a:solidFill>
                <a:latin typeface="Calibri" panose="020F0502020204030204"/>
              </a:rPr>
              <a:t>F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78B00B12-2004-468A-A0C4-CD835495EFE1}"/>
              </a:ext>
            </a:extLst>
          </p:cNvPr>
          <p:cNvCxnSpPr>
            <a:cxnSpLocks/>
          </p:cNvCxnSpPr>
          <p:nvPr/>
        </p:nvCxnSpPr>
        <p:spPr>
          <a:xfrm>
            <a:off x="4581861" y="2880722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65FEB9DB-FAB2-4394-B8E6-3D72A696B3CF}"/>
              </a:ext>
            </a:extLst>
          </p:cNvPr>
          <p:cNvSpPr/>
          <p:nvPr/>
        </p:nvSpPr>
        <p:spPr>
          <a:xfrm>
            <a:off x="3957950" y="2789749"/>
            <a:ext cx="6815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51.4 </a:t>
            </a:r>
            <a:r>
              <a:rPr lang="en-US" sz="1000" dirty="0" err="1">
                <a:solidFill>
                  <a:prstClr val="black"/>
                </a:solidFill>
              </a:rPr>
              <a:t>meV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232606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7" descr="F:\Uni Javeriana\Prisma\Pres FINAL\00 Cabezote.wmf">
            <a:extLst>
              <a:ext uri="{FF2B5EF4-FFF2-40B4-BE49-F238E27FC236}">
                <a16:creationId xmlns:a16="http://schemas.microsoft.com/office/drawing/2014/main" id="{9A88F30C-DF77-403F-BFFA-A6DFD7354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14" y="0"/>
            <a:ext cx="6667986" cy="1040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6000"/>
              </a:srgbClr>
            </a:outerShdw>
          </a:effectLst>
        </p:spPr>
      </p:pic>
      <p:sp>
        <p:nvSpPr>
          <p:cNvPr id="45" name="3 Título">
            <a:extLst>
              <a:ext uri="{FF2B5EF4-FFF2-40B4-BE49-F238E27FC236}">
                <a16:creationId xmlns:a16="http://schemas.microsoft.com/office/drawing/2014/main" id="{A3BC5BA5-E4AA-4A98-943A-B130A18A0099}"/>
              </a:ext>
            </a:extLst>
          </p:cNvPr>
          <p:cNvSpPr txBox="1">
            <a:spLocks/>
          </p:cNvSpPr>
          <p:nvPr/>
        </p:nvSpPr>
        <p:spPr>
          <a:xfrm>
            <a:off x="7870367" y="109020"/>
            <a:ext cx="4142121" cy="714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900" b="1" i="0" u="none" strike="noStrike" kern="1200" cap="all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Juan Carlos Salcedo-Reyes, </a:t>
            </a:r>
            <a:r>
              <a:rPr kumimoji="0" lang="es-ES" sz="1900" b="1" i="0" u="none" strike="noStrike" kern="1200" cap="all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Ph.D</a:t>
            </a:r>
            <a:r>
              <a:rPr kumimoji="0" lang="es-ES" sz="1900" b="1" i="0" u="none" strike="noStrike" kern="1200" cap="all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SEMINARIO QHE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471159E-68E9-42D6-97A2-60381CD52D1B}"/>
              </a:ext>
            </a:extLst>
          </p:cNvPr>
          <p:cNvCxnSpPr/>
          <p:nvPr/>
        </p:nvCxnSpPr>
        <p:spPr>
          <a:xfrm>
            <a:off x="179512" y="1026081"/>
            <a:ext cx="7690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>
            <a:extLst>
              <a:ext uri="{FF2B5EF4-FFF2-40B4-BE49-F238E27FC236}">
                <a16:creationId xmlns:a16="http://schemas.microsoft.com/office/drawing/2014/main" id="{120C5C21-330A-499F-AC7B-EF181E983C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89" b="5891"/>
          <a:stretch/>
        </p:blipFill>
        <p:spPr>
          <a:xfrm>
            <a:off x="442651" y="149067"/>
            <a:ext cx="1968086" cy="713667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24007E7-24FC-47B9-ADF2-EC410ADBBCC1}"/>
              </a:ext>
            </a:extLst>
          </p:cNvPr>
          <p:cNvCxnSpPr>
            <a:cxnSpLocks/>
          </p:cNvCxnSpPr>
          <p:nvPr/>
        </p:nvCxnSpPr>
        <p:spPr>
          <a:xfrm>
            <a:off x="892113" y="6593331"/>
            <a:ext cx="10789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7E45F5F-4CF6-4ABD-A82D-7DD08DF71799}"/>
              </a:ext>
            </a:extLst>
          </p:cNvPr>
          <p:cNvSpPr/>
          <p:nvPr/>
        </p:nvSpPr>
        <p:spPr>
          <a:xfrm>
            <a:off x="0" y="1306307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Heterojunctions: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Energy bandgap has a discontinuity  at the junction interface. Lattice match in important (dislocations and surface </a:t>
            </a:r>
            <a:r>
              <a:rPr lang="en-US" sz="1400" dirty="0">
                <a:solidFill>
                  <a:prstClr val="black"/>
                </a:solidFill>
              </a:rPr>
              <a:t>states). Straddling gap (type I) heterostructures. </a:t>
            </a:r>
            <a:r>
              <a:rPr lang="en-US" sz="1400" dirty="0" err="1">
                <a:solidFill>
                  <a:prstClr val="black"/>
                </a:solidFill>
              </a:rPr>
              <a:t>Anisotype</a:t>
            </a:r>
            <a:r>
              <a:rPr lang="en-US" sz="1400" dirty="0">
                <a:solidFill>
                  <a:prstClr val="black"/>
                </a:solidFill>
              </a:rPr>
              <a:t> heterostructure (different </a:t>
            </a:r>
            <a:r>
              <a:rPr lang="en-US" sz="1400" dirty="0" err="1">
                <a:solidFill>
                  <a:prstClr val="black"/>
                </a:solidFill>
              </a:rPr>
              <a:t>dopand</a:t>
            </a:r>
            <a:r>
              <a:rPr lang="en-US" sz="1400" dirty="0">
                <a:solidFill>
                  <a:prstClr val="black"/>
                </a:solidFill>
              </a:rPr>
              <a:t> type). Electron affinity rule (</a:t>
            </a:r>
            <a:r>
              <a:rPr lang="en-US" sz="1400" dirty="0">
                <a:solidFill>
                  <a:prstClr val="black"/>
                </a:solidFill>
                <a:sym typeface="Symbol" panose="05050102010706020507" pitchFamily="18" charset="2"/>
              </a:rPr>
              <a:t></a:t>
            </a:r>
            <a:r>
              <a:rPr lang="en-US" sz="1400" dirty="0" err="1">
                <a:solidFill>
                  <a:prstClr val="black"/>
                </a:solidFill>
                <a:sym typeface="Symbol" panose="05050102010706020507" pitchFamily="18" charset="2"/>
              </a:rPr>
              <a:t>Ec</a:t>
            </a:r>
            <a:r>
              <a:rPr lang="en-US" sz="1400" dirty="0">
                <a:solidFill>
                  <a:prstClr val="black"/>
                </a:solidFill>
                <a:sym typeface="Symbol" panose="05050102010706020507" pitchFamily="18" charset="2"/>
              </a:rPr>
              <a:t> and </a:t>
            </a:r>
            <a:r>
              <a:rPr lang="en-US" sz="1400" dirty="0" err="1">
                <a:solidFill>
                  <a:prstClr val="black"/>
                </a:solidFill>
                <a:sym typeface="Symbol" panose="05050102010706020507" pitchFamily="18" charset="2"/>
              </a:rPr>
              <a:t>Ev</a:t>
            </a:r>
            <a:r>
              <a:rPr lang="en-US" sz="1400" dirty="0">
                <a:solidFill>
                  <a:prstClr val="black"/>
                </a:solidFill>
                <a:sym typeface="Symbol" panose="05050102010706020507" pitchFamily="18" charset="2"/>
              </a:rPr>
              <a:t> discontinuity exist in the </a:t>
            </a:r>
            <a:r>
              <a:rPr lang="en-US" sz="1400" dirty="0" err="1">
                <a:solidFill>
                  <a:prstClr val="black"/>
                </a:solidFill>
                <a:sym typeface="Symbol" panose="05050102010706020507" pitchFamily="18" charset="2"/>
              </a:rPr>
              <a:t>heterojuntion</a:t>
            </a:r>
            <a:r>
              <a:rPr lang="en-US" sz="1400" dirty="0">
                <a:solidFill>
                  <a:prstClr val="black"/>
                </a:solidFill>
                <a:sym typeface="Symbol" panose="05050102010706020507" pitchFamily="18" charset="2"/>
              </a:rPr>
              <a:t> interface)</a:t>
            </a:r>
            <a:endParaRPr kumimoji="0" lang="es-CO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B0283409-74EC-4BE7-A8C0-03AA8DF3E1D2}"/>
              </a:ext>
            </a:extLst>
          </p:cNvPr>
          <p:cNvSpPr/>
          <p:nvPr/>
        </p:nvSpPr>
        <p:spPr>
          <a:xfrm>
            <a:off x="8410332" y="2943172"/>
            <a:ext cx="667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GaAs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CD7D74E5-5699-400C-A3B9-31AB79554147}"/>
              </a:ext>
            </a:extLst>
          </p:cNvPr>
          <p:cNvSpPr/>
          <p:nvPr/>
        </p:nvSpPr>
        <p:spPr>
          <a:xfrm>
            <a:off x="6341296" y="4464466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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(4.74)</a:t>
            </a:r>
            <a:endParaRPr kumimoji="0" lang="es-CO" sz="1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B362032-011D-4566-9BD7-D21F313921B1}"/>
              </a:ext>
            </a:extLst>
          </p:cNvPr>
          <p:cNvSpPr/>
          <p:nvPr/>
        </p:nvSpPr>
        <p:spPr>
          <a:xfrm>
            <a:off x="2412943" y="2943172"/>
            <a:ext cx="1926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-Al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1-x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5A656F7D-1D24-4792-9C13-31047E40C483}"/>
              </a:ext>
            </a:extLst>
          </p:cNvPr>
          <p:cNvCxnSpPr>
            <a:cxnSpLocks/>
          </p:cNvCxnSpPr>
          <p:nvPr/>
        </p:nvCxnSpPr>
        <p:spPr>
          <a:xfrm>
            <a:off x="4472511" y="6116249"/>
            <a:ext cx="14058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C22A5F38-D6C1-4FA5-B229-D4E58D0288B8}"/>
              </a:ext>
            </a:extLst>
          </p:cNvPr>
          <p:cNvCxnSpPr>
            <a:cxnSpLocks/>
          </p:cNvCxnSpPr>
          <p:nvPr/>
        </p:nvCxnSpPr>
        <p:spPr>
          <a:xfrm>
            <a:off x="4489262" y="4728020"/>
            <a:ext cx="14058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ángulo 68">
            <a:extLst>
              <a:ext uri="{FF2B5EF4-FFF2-40B4-BE49-F238E27FC236}">
                <a16:creationId xmlns:a16="http://schemas.microsoft.com/office/drawing/2014/main" id="{D88FD053-56E9-472E-B10B-0F41C1CC7713}"/>
              </a:ext>
            </a:extLst>
          </p:cNvPr>
          <p:cNvSpPr/>
          <p:nvPr/>
        </p:nvSpPr>
        <p:spPr>
          <a:xfrm>
            <a:off x="3720459" y="3375628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VL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C0BB42E0-E1A4-4700-A32D-7D80523C18B7}"/>
              </a:ext>
            </a:extLst>
          </p:cNvPr>
          <p:cNvSpPr/>
          <p:nvPr/>
        </p:nvSpPr>
        <p:spPr>
          <a:xfrm>
            <a:off x="4131876" y="5193468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B8CDD531-B4D7-4B02-9367-0278F9AC21DA}"/>
              </a:ext>
            </a:extLst>
          </p:cNvPr>
          <p:cNvCxnSpPr>
            <a:cxnSpLocks/>
          </p:cNvCxnSpPr>
          <p:nvPr/>
        </p:nvCxnSpPr>
        <p:spPr>
          <a:xfrm>
            <a:off x="4804165" y="4748138"/>
            <a:ext cx="0" cy="13536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>
            <a:extLst>
              <a:ext uri="{FF2B5EF4-FFF2-40B4-BE49-F238E27FC236}">
                <a16:creationId xmlns:a16="http://schemas.microsoft.com/office/drawing/2014/main" id="{2935053C-ACE7-45AB-B7B1-4C6C4B8B73FE}"/>
              </a:ext>
            </a:extLst>
          </p:cNvPr>
          <p:cNvSpPr/>
          <p:nvPr/>
        </p:nvSpPr>
        <p:spPr>
          <a:xfrm>
            <a:off x="4782289" y="5528954"/>
            <a:ext cx="740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(1.82)</a:t>
            </a:r>
            <a:endParaRPr kumimoji="0" lang="es-CO" sz="1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7F5EAAD4-664F-425F-924D-EF1D0933D8CA}"/>
              </a:ext>
            </a:extLst>
          </p:cNvPr>
          <p:cNvCxnSpPr>
            <a:cxnSpLocks/>
          </p:cNvCxnSpPr>
          <p:nvPr/>
        </p:nvCxnSpPr>
        <p:spPr>
          <a:xfrm>
            <a:off x="4150160" y="3556587"/>
            <a:ext cx="35216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>
            <a:extLst>
              <a:ext uri="{FF2B5EF4-FFF2-40B4-BE49-F238E27FC236}">
                <a16:creationId xmlns:a16="http://schemas.microsoft.com/office/drawing/2014/main" id="{57A3176E-B061-4758-A57F-A6E0C110539E}"/>
              </a:ext>
            </a:extLst>
          </p:cNvPr>
          <p:cNvSpPr/>
          <p:nvPr/>
        </p:nvSpPr>
        <p:spPr>
          <a:xfrm>
            <a:off x="7614014" y="5856550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96E0E465-1084-461C-BD98-0C3FA1904580}"/>
              </a:ext>
            </a:extLst>
          </p:cNvPr>
          <p:cNvCxnSpPr>
            <a:cxnSpLocks/>
          </p:cNvCxnSpPr>
          <p:nvPr/>
        </p:nvCxnSpPr>
        <p:spPr>
          <a:xfrm>
            <a:off x="6217211" y="5452216"/>
            <a:ext cx="14058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>
            <a:extLst>
              <a:ext uri="{FF2B5EF4-FFF2-40B4-BE49-F238E27FC236}">
                <a16:creationId xmlns:a16="http://schemas.microsoft.com/office/drawing/2014/main" id="{90728C5F-AA57-4D3D-B551-9A6B5167FA41}"/>
              </a:ext>
            </a:extLst>
          </p:cNvPr>
          <p:cNvSpPr/>
          <p:nvPr/>
        </p:nvSpPr>
        <p:spPr>
          <a:xfrm>
            <a:off x="7563072" y="5305488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A95E6C2E-2EBE-41E8-9D13-F214A0DDF5DF}"/>
              </a:ext>
            </a:extLst>
          </p:cNvPr>
          <p:cNvSpPr/>
          <p:nvPr/>
        </p:nvSpPr>
        <p:spPr>
          <a:xfrm>
            <a:off x="7656559" y="4822360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en-US" sz="1400" baseline="-25000" dirty="0" err="1">
                <a:solidFill>
                  <a:prstClr val="black"/>
                </a:solidFill>
                <a:latin typeface="Calibri" panose="020F0502020204030204"/>
              </a:rPr>
              <a:t>c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92825F90-11EC-41E1-8221-9552066EB7CE}"/>
              </a:ext>
            </a:extLst>
          </p:cNvPr>
          <p:cNvCxnSpPr>
            <a:cxnSpLocks/>
          </p:cNvCxnSpPr>
          <p:nvPr/>
        </p:nvCxnSpPr>
        <p:spPr>
          <a:xfrm>
            <a:off x="7118021" y="5010504"/>
            <a:ext cx="0" cy="1008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>
            <a:extLst>
              <a:ext uri="{FF2B5EF4-FFF2-40B4-BE49-F238E27FC236}">
                <a16:creationId xmlns:a16="http://schemas.microsoft.com/office/drawing/2014/main" id="{09EF4982-357A-474C-BF68-A6C9C5751E3A}"/>
              </a:ext>
            </a:extLst>
          </p:cNvPr>
          <p:cNvSpPr/>
          <p:nvPr/>
        </p:nvSpPr>
        <p:spPr>
          <a:xfrm>
            <a:off x="7056265" y="5563554"/>
            <a:ext cx="993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(1.424)</a:t>
            </a:r>
            <a:endParaRPr kumimoji="0" lang="es-CO" sz="1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9DFD506C-1FE2-4F2C-9C4F-7DA23EBBEADE}"/>
              </a:ext>
            </a:extLst>
          </p:cNvPr>
          <p:cNvSpPr/>
          <p:nvPr/>
        </p:nvSpPr>
        <p:spPr>
          <a:xfrm>
            <a:off x="7614014" y="3373236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L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38D2A295-372E-4375-A0A7-A78A95CF3518}"/>
              </a:ext>
            </a:extLst>
          </p:cNvPr>
          <p:cNvSpPr/>
          <p:nvPr/>
        </p:nvSpPr>
        <p:spPr>
          <a:xfrm>
            <a:off x="6913061" y="4127603"/>
            <a:ext cx="9083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e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(4.07)</a:t>
            </a:r>
            <a:endParaRPr kumimoji="0" lang="es-CO" sz="1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2" name="Grupo 81">
            <a:extLst>
              <a:ext uri="{FF2B5EF4-FFF2-40B4-BE49-F238E27FC236}">
                <a16:creationId xmlns:a16="http://schemas.microsoft.com/office/drawing/2014/main" id="{89F45AC6-DFCD-464E-90F7-2386CED2EB02}"/>
              </a:ext>
            </a:extLst>
          </p:cNvPr>
          <p:cNvGrpSpPr/>
          <p:nvPr/>
        </p:nvGrpSpPr>
        <p:grpSpPr>
          <a:xfrm>
            <a:off x="5894822" y="3469291"/>
            <a:ext cx="395615" cy="2811680"/>
            <a:chOff x="6275822" y="1611916"/>
            <a:chExt cx="395615" cy="2811680"/>
          </a:xfrm>
        </p:grpSpPr>
        <p:pic>
          <p:nvPicPr>
            <p:cNvPr id="83" name="Imagen 82">
              <a:extLst>
                <a:ext uri="{FF2B5EF4-FFF2-40B4-BE49-F238E27FC236}">
                  <a16:creationId xmlns:a16="http://schemas.microsoft.com/office/drawing/2014/main" id="{BDE5C17F-DE96-4F70-9D90-286D9B5C7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826" r="14993" b="25078"/>
            <a:stretch/>
          </p:blipFill>
          <p:spPr>
            <a:xfrm flipH="1">
              <a:off x="6275822" y="1611916"/>
              <a:ext cx="125155" cy="2811680"/>
            </a:xfrm>
            <a:prstGeom prst="rect">
              <a:avLst/>
            </a:prstGeom>
          </p:spPr>
        </p:pic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A71C9E35-F99F-4E84-AC92-D0C77FDDD7D7}"/>
                </a:ext>
              </a:extLst>
            </p:cNvPr>
            <p:cNvSpPr/>
            <p:nvPr/>
          </p:nvSpPr>
          <p:spPr>
            <a:xfrm>
              <a:off x="6334236" y="2993579"/>
              <a:ext cx="3372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4.0</a:t>
              </a:r>
              <a:endPara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790A25D0-1A21-4349-8039-74A65A25F096}"/>
                </a:ext>
              </a:extLst>
            </p:cNvPr>
            <p:cNvSpPr/>
            <p:nvPr/>
          </p:nvSpPr>
          <p:spPr>
            <a:xfrm>
              <a:off x="6334236" y="3368229"/>
              <a:ext cx="3372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4.</a:t>
              </a:r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E76E3E9E-7B38-42F8-B252-719FCD0C9A93}"/>
                </a:ext>
              </a:extLst>
            </p:cNvPr>
            <p:cNvSpPr/>
            <p:nvPr/>
          </p:nvSpPr>
          <p:spPr>
            <a:xfrm>
              <a:off x="6334236" y="3711129"/>
              <a:ext cx="3372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.0</a:t>
              </a:r>
              <a:endPara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9188E292-581A-42B2-9106-7AEFFFE9C017}"/>
                </a:ext>
              </a:extLst>
            </p:cNvPr>
            <p:cNvSpPr/>
            <p:nvPr/>
          </p:nvSpPr>
          <p:spPr>
            <a:xfrm>
              <a:off x="6334236" y="4047679"/>
              <a:ext cx="3372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5.5</a:t>
              </a:r>
              <a:endPara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6E20A8F0-442B-4EED-B341-8CA9C8A606CA}"/>
              </a:ext>
            </a:extLst>
          </p:cNvPr>
          <p:cNvCxnSpPr>
            <a:cxnSpLocks/>
          </p:cNvCxnSpPr>
          <p:nvPr/>
        </p:nvCxnSpPr>
        <p:spPr>
          <a:xfrm>
            <a:off x="4150160" y="3556587"/>
            <a:ext cx="35216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84BB9E3E-1BDB-474D-9541-BD1F9A6B3F0C}"/>
              </a:ext>
            </a:extLst>
          </p:cNvPr>
          <p:cNvCxnSpPr>
            <a:cxnSpLocks/>
          </p:cNvCxnSpPr>
          <p:nvPr/>
        </p:nvCxnSpPr>
        <p:spPr>
          <a:xfrm flipH="1">
            <a:off x="6920152" y="3575162"/>
            <a:ext cx="0" cy="1412658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329A69D5-C513-47EB-A968-505C9846E72E}"/>
              </a:ext>
            </a:extLst>
          </p:cNvPr>
          <p:cNvCxnSpPr>
            <a:cxnSpLocks/>
          </p:cNvCxnSpPr>
          <p:nvPr/>
        </p:nvCxnSpPr>
        <p:spPr>
          <a:xfrm>
            <a:off x="6241118" y="4988294"/>
            <a:ext cx="14058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04978D12-DE91-4FB1-92D1-8DEEA561F591}"/>
              </a:ext>
            </a:extLst>
          </p:cNvPr>
          <p:cNvCxnSpPr>
            <a:cxnSpLocks/>
          </p:cNvCxnSpPr>
          <p:nvPr/>
        </p:nvCxnSpPr>
        <p:spPr>
          <a:xfrm>
            <a:off x="6222068" y="6023345"/>
            <a:ext cx="14058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BC13C954-A635-43F5-A648-2A032E5294AE}"/>
              </a:ext>
            </a:extLst>
          </p:cNvPr>
          <p:cNvCxnSpPr>
            <a:cxnSpLocks/>
          </p:cNvCxnSpPr>
          <p:nvPr/>
        </p:nvCxnSpPr>
        <p:spPr>
          <a:xfrm>
            <a:off x="7416471" y="5042254"/>
            <a:ext cx="0" cy="396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644AB0B9-63C7-4846-8AB6-104BB83A47B1}"/>
              </a:ext>
            </a:extLst>
          </p:cNvPr>
          <p:cNvSpPr/>
          <p:nvPr/>
        </p:nvSpPr>
        <p:spPr>
          <a:xfrm>
            <a:off x="7372784" y="5094702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0.674</a:t>
            </a:r>
            <a:endParaRPr lang="es-CO" sz="1000" dirty="0"/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E279B06D-62CF-4A96-A5CA-7185E8D2E1DE}"/>
              </a:ext>
            </a:extLst>
          </p:cNvPr>
          <p:cNvSpPr/>
          <p:nvPr/>
        </p:nvSpPr>
        <p:spPr>
          <a:xfrm>
            <a:off x="4427780" y="4010368"/>
            <a:ext cx="9083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e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(3.38)</a:t>
            </a:r>
            <a:endParaRPr kumimoji="0" lang="es-CO" sz="1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64209872-C64B-475C-BF23-D6B7E29B1038}"/>
              </a:ext>
            </a:extLst>
          </p:cNvPr>
          <p:cNvCxnSpPr>
            <a:cxnSpLocks/>
          </p:cNvCxnSpPr>
          <p:nvPr/>
        </p:nvCxnSpPr>
        <p:spPr>
          <a:xfrm flipH="1">
            <a:off x="5114797" y="3569770"/>
            <a:ext cx="0" cy="1152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4D66348D-4DB0-40CF-B7A4-ED9E317B0713}"/>
              </a:ext>
            </a:extLst>
          </p:cNvPr>
          <p:cNvSpPr/>
          <p:nvPr/>
        </p:nvSpPr>
        <p:spPr>
          <a:xfrm>
            <a:off x="4133832" y="4466571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en-US" sz="1400" baseline="-25000" dirty="0" err="1">
                <a:solidFill>
                  <a:prstClr val="black"/>
                </a:solidFill>
                <a:latin typeface="Calibri" panose="020F0502020204030204"/>
              </a:rPr>
              <a:t>c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AA5603CD-2AFC-45A1-B917-555083EDFAB0}"/>
              </a:ext>
            </a:extLst>
          </p:cNvPr>
          <p:cNvCxnSpPr>
            <a:cxnSpLocks/>
          </p:cNvCxnSpPr>
          <p:nvPr/>
        </p:nvCxnSpPr>
        <p:spPr>
          <a:xfrm>
            <a:off x="5172411" y="4738097"/>
            <a:ext cx="0" cy="648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D7D490F3-EBA0-4049-8698-E98DC2EFEEA4}"/>
              </a:ext>
            </a:extLst>
          </p:cNvPr>
          <p:cNvSpPr/>
          <p:nvPr/>
        </p:nvSpPr>
        <p:spPr>
          <a:xfrm>
            <a:off x="4214208" y="5917924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en-US" sz="1400" baseline="-25000" dirty="0" err="1">
                <a:solidFill>
                  <a:prstClr val="black"/>
                </a:solidFill>
                <a:latin typeface="Calibri" panose="020F0502020204030204"/>
              </a:rPr>
              <a:t>v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53280355-1E7A-4C59-A30A-62F3F18EED38}"/>
              </a:ext>
            </a:extLst>
          </p:cNvPr>
          <p:cNvCxnSpPr>
            <a:cxnSpLocks/>
          </p:cNvCxnSpPr>
          <p:nvPr/>
        </p:nvCxnSpPr>
        <p:spPr>
          <a:xfrm>
            <a:off x="4427780" y="5387739"/>
            <a:ext cx="14058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BACEF095-BCBA-440C-89E0-7EAE418FAD23}"/>
              </a:ext>
            </a:extLst>
          </p:cNvPr>
          <p:cNvSpPr/>
          <p:nvPr/>
        </p:nvSpPr>
        <p:spPr>
          <a:xfrm>
            <a:off x="5184363" y="4941097"/>
            <a:ext cx="5453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0.9414</a:t>
            </a:r>
            <a:endParaRPr lang="es-CO" sz="1000" dirty="0"/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EEE597F4-45F5-45E6-BF23-3A149EB8FAEF}"/>
              </a:ext>
            </a:extLst>
          </p:cNvPr>
          <p:cNvSpPr/>
          <p:nvPr/>
        </p:nvSpPr>
        <p:spPr>
          <a:xfrm>
            <a:off x="5820365" y="3895796"/>
            <a:ext cx="32337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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69CB5EB-A0E2-4C40-90AB-EF894341962D}"/>
              </a:ext>
            </a:extLst>
          </p:cNvPr>
          <p:cNvCxnSpPr>
            <a:cxnSpLocks/>
          </p:cNvCxnSpPr>
          <p:nvPr/>
        </p:nvCxnSpPr>
        <p:spPr>
          <a:xfrm>
            <a:off x="4479737" y="4785170"/>
            <a:ext cx="140588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31BE46B0-6C05-4F94-9667-BB7276058E12}"/>
              </a:ext>
            </a:extLst>
          </p:cNvPr>
          <p:cNvSpPr/>
          <p:nvPr/>
        </p:nvSpPr>
        <p:spPr>
          <a:xfrm>
            <a:off x="4133832" y="4628496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en-US" sz="1400" baseline="-25000" dirty="0">
                <a:solidFill>
                  <a:prstClr val="black"/>
                </a:solidFill>
                <a:latin typeface="Calibri" panose="020F0502020204030204"/>
              </a:rPr>
              <a:t>d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22833AE-A239-4D36-A2F8-7E5197E90A75}"/>
              </a:ext>
            </a:extLst>
          </p:cNvPr>
          <p:cNvCxnSpPr>
            <a:cxnSpLocks/>
          </p:cNvCxnSpPr>
          <p:nvPr/>
        </p:nvCxnSpPr>
        <p:spPr>
          <a:xfrm>
            <a:off x="3597132" y="4895168"/>
            <a:ext cx="226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D5D7FCDA-F340-4CF6-A8CC-E7E3F4FEBFD5}"/>
              </a:ext>
            </a:extLst>
          </p:cNvPr>
          <p:cNvSpPr/>
          <p:nvPr/>
        </p:nvSpPr>
        <p:spPr>
          <a:xfrm>
            <a:off x="3314118" y="4714668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en-US" sz="1400" baseline="-25000" dirty="0">
                <a:solidFill>
                  <a:prstClr val="black"/>
                </a:solidFill>
                <a:latin typeface="Calibri" panose="020F0502020204030204"/>
              </a:rPr>
              <a:t>F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30D0A2F0-D9D9-475F-A3B9-AB75A5E31D95}"/>
              </a:ext>
            </a:extLst>
          </p:cNvPr>
          <p:cNvCxnSpPr>
            <a:cxnSpLocks/>
          </p:cNvCxnSpPr>
          <p:nvPr/>
        </p:nvCxnSpPr>
        <p:spPr>
          <a:xfrm>
            <a:off x="4134186" y="4738097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1B9142AE-087D-4ABD-A794-BEF8F2FDB1D4}"/>
              </a:ext>
            </a:extLst>
          </p:cNvPr>
          <p:cNvSpPr/>
          <p:nvPr/>
        </p:nvSpPr>
        <p:spPr>
          <a:xfrm>
            <a:off x="3510275" y="4647124"/>
            <a:ext cx="6815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51.4 </a:t>
            </a:r>
            <a:r>
              <a:rPr lang="en-US" sz="1000" dirty="0" err="1">
                <a:solidFill>
                  <a:prstClr val="black"/>
                </a:solidFill>
              </a:rPr>
              <a:t>meV</a:t>
            </a:r>
            <a:endParaRPr lang="es-CO" sz="1000" dirty="0"/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BD65B0BD-F18F-4658-B56B-52DB20DB9190}"/>
              </a:ext>
            </a:extLst>
          </p:cNvPr>
          <p:cNvSpPr/>
          <p:nvPr/>
        </p:nvSpPr>
        <p:spPr>
          <a:xfrm>
            <a:off x="8181453" y="4719798"/>
            <a:ext cx="1934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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en-US" sz="1400" baseline="-25000" dirty="0" err="1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=e(</a:t>
            </a:r>
            <a:r>
              <a:rPr lang="en-US" sz="1400" dirty="0">
                <a:solidFill>
                  <a:prstClr val="black"/>
                </a:solidFill>
                <a:sym typeface="Symbol" panose="05050102010706020507" pitchFamily="18" charset="2"/>
              </a:rPr>
              <a:t>- 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)=0.69</a:t>
            </a:r>
            <a:endParaRPr kumimoji="0" lang="es-CO" sz="14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54B8C7B2-AAE8-49DD-BA90-72A3158B3F40}"/>
              </a:ext>
            </a:extLst>
          </p:cNvPr>
          <p:cNvCxnSpPr>
            <a:cxnSpLocks/>
          </p:cNvCxnSpPr>
          <p:nvPr/>
        </p:nvCxnSpPr>
        <p:spPr>
          <a:xfrm>
            <a:off x="7306915" y="4738097"/>
            <a:ext cx="0" cy="252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6533BD48-295E-4EDB-845F-D5FEE8337D9F}"/>
              </a:ext>
            </a:extLst>
          </p:cNvPr>
          <p:cNvSpPr/>
          <p:nvPr/>
        </p:nvSpPr>
        <p:spPr>
          <a:xfrm>
            <a:off x="8190978" y="5786598"/>
            <a:ext cx="1180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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en-US" sz="1400" baseline="-25000" dirty="0" err="1">
                <a:solidFill>
                  <a:prstClr val="black"/>
                </a:solidFill>
                <a:latin typeface="Calibri" panose="020F0502020204030204"/>
              </a:rPr>
              <a:t>v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=0.294</a:t>
            </a:r>
            <a:endParaRPr kumimoji="0" lang="es-CO" sz="14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4" name="Conector recto de flecha 133">
            <a:extLst>
              <a:ext uri="{FF2B5EF4-FFF2-40B4-BE49-F238E27FC236}">
                <a16:creationId xmlns:a16="http://schemas.microsoft.com/office/drawing/2014/main" id="{AEBCD169-1322-4739-9F7F-A5381F62C581}"/>
              </a:ext>
            </a:extLst>
          </p:cNvPr>
          <p:cNvCxnSpPr>
            <a:cxnSpLocks/>
          </p:cNvCxnSpPr>
          <p:nvPr/>
        </p:nvCxnSpPr>
        <p:spPr>
          <a:xfrm flipH="1">
            <a:off x="6396277" y="3584687"/>
            <a:ext cx="0" cy="1872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de flecha 134">
            <a:extLst>
              <a:ext uri="{FF2B5EF4-FFF2-40B4-BE49-F238E27FC236}">
                <a16:creationId xmlns:a16="http://schemas.microsoft.com/office/drawing/2014/main" id="{7FDBABAF-B837-46D1-88B5-B3B86F1A8BAA}"/>
              </a:ext>
            </a:extLst>
          </p:cNvPr>
          <p:cNvCxnSpPr>
            <a:cxnSpLocks/>
          </p:cNvCxnSpPr>
          <p:nvPr/>
        </p:nvCxnSpPr>
        <p:spPr>
          <a:xfrm>
            <a:off x="5767677" y="3613209"/>
            <a:ext cx="0" cy="1727714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B1E7A2D0-18DA-4C13-B876-4D98E6716576}"/>
              </a:ext>
            </a:extLst>
          </p:cNvPr>
          <p:cNvSpPr/>
          <p:nvPr/>
        </p:nvSpPr>
        <p:spPr>
          <a:xfrm>
            <a:off x="5217346" y="4178716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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(4.32)</a:t>
            </a:r>
            <a:endParaRPr kumimoji="0" lang="es-CO" sz="1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AAE52213-730D-4688-B594-4883B8BC93D2}"/>
              </a:ext>
            </a:extLst>
          </p:cNvPr>
          <p:cNvSpPr/>
          <p:nvPr/>
        </p:nvSpPr>
        <p:spPr>
          <a:xfrm>
            <a:off x="8130840" y="5279667"/>
            <a:ext cx="2527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  <a:sym typeface="Symbol" panose="05050102010706020507" pitchFamily="18" charset="2"/>
              </a:rPr>
              <a:t>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en-US" sz="1400" baseline="-25000" dirty="0" err="1">
                <a:solidFill>
                  <a:prstClr val="black"/>
                </a:solidFill>
                <a:latin typeface="Calibri" panose="020F0502020204030204"/>
              </a:rPr>
              <a:t>g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1400" dirty="0">
                <a:solidFill>
                  <a:prstClr val="black"/>
                </a:solidFill>
                <a:sym typeface="Symbol" panose="05050102010706020507" pitchFamily="18" charset="2"/>
              </a:rPr>
              <a:t></a:t>
            </a:r>
            <a:r>
              <a:rPr lang="en-US" sz="1400" dirty="0" err="1">
                <a:solidFill>
                  <a:prstClr val="black"/>
                </a:solidFill>
                <a:sym typeface="Symbol" panose="05050102010706020507" pitchFamily="18" charset="2"/>
              </a:rPr>
              <a:t>E</a:t>
            </a:r>
            <a:r>
              <a:rPr lang="en-US" sz="1400" baseline="-25000" dirty="0" err="1">
                <a:solidFill>
                  <a:prstClr val="black"/>
                </a:solidFill>
                <a:sym typeface="Symbol" panose="05050102010706020507" pitchFamily="18" charset="2"/>
              </a:rPr>
              <a:t>c</a:t>
            </a:r>
            <a:r>
              <a:rPr lang="en-US" sz="1400" dirty="0">
                <a:solidFill>
                  <a:prstClr val="black"/>
                </a:solidFill>
                <a:sym typeface="Symbol" panose="05050102010706020507" pitchFamily="18" charset="2"/>
              </a:rPr>
              <a:t>-</a:t>
            </a:r>
            <a:r>
              <a:rPr lang="en-US" sz="1400" dirty="0" err="1">
                <a:solidFill>
                  <a:prstClr val="black"/>
                </a:solidFill>
                <a:sym typeface="Symbol" panose="05050102010706020507" pitchFamily="18" charset="2"/>
              </a:rPr>
              <a:t>E</a:t>
            </a:r>
            <a:r>
              <a:rPr lang="en-US" sz="1400" baseline="-25000" dirty="0" err="1">
                <a:solidFill>
                  <a:prstClr val="black"/>
                </a:solidFill>
                <a:sym typeface="Symbol" panose="05050102010706020507" pitchFamily="18" charset="2"/>
              </a:rPr>
              <a:t>v</a:t>
            </a:r>
            <a:r>
              <a:rPr lang="en-US" sz="1400" dirty="0">
                <a:solidFill>
                  <a:prstClr val="black"/>
                </a:solidFill>
                <a:sym typeface="Symbol" panose="05050102010706020507" pitchFamily="18" charset="2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0.396</a:t>
            </a:r>
            <a:endParaRPr kumimoji="0" lang="es-CO" sz="14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79D3145-FB36-43E3-BDA5-13E7E2086700}"/>
              </a:ext>
            </a:extLst>
          </p:cNvPr>
          <p:cNvSpPr/>
          <p:nvPr/>
        </p:nvSpPr>
        <p:spPr>
          <a:xfrm>
            <a:off x="7270757" y="4731225"/>
            <a:ext cx="362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sym typeface="Symbol" panose="05050102010706020507" pitchFamily="18" charset="2"/>
              </a:rPr>
              <a:t></a:t>
            </a:r>
            <a:r>
              <a:rPr lang="en-US" sz="1000" dirty="0" err="1">
                <a:solidFill>
                  <a:prstClr val="black"/>
                </a:solidFill>
              </a:rPr>
              <a:t>E</a:t>
            </a:r>
            <a:r>
              <a:rPr lang="en-US" sz="1000" baseline="-25000" dirty="0" err="1">
                <a:solidFill>
                  <a:prstClr val="black"/>
                </a:solidFill>
              </a:rPr>
              <a:t>c</a:t>
            </a:r>
            <a:endParaRPr lang="es-CO" sz="1000" dirty="0"/>
          </a:p>
        </p:txBody>
      </p: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49C511E2-45F0-4C5B-ADF1-FC3903F97CFB}"/>
              </a:ext>
            </a:extLst>
          </p:cNvPr>
          <p:cNvCxnSpPr>
            <a:cxnSpLocks/>
          </p:cNvCxnSpPr>
          <p:nvPr/>
        </p:nvCxnSpPr>
        <p:spPr>
          <a:xfrm>
            <a:off x="6287079" y="6028971"/>
            <a:ext cx="0" cy="1080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FB941671-5449-49DE-A1B8-759DC95AE4BE}"/>
              </a:ext>
            </a:extLst>
          </p:cNvPr>
          <p:cNvSpPr/>
          <p:nvPr/>
        </p:nvSpPr>
        <p:spPr>
          <a:xfrm>
            <a:off x="6249663" y="5962840"/>
            <a:ext cx="4406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sym typeface="Symbol" panose="05050102010706020507" pitchFamily="18" charset="2"/>
              </a:rPr>
              <a:t></a:t>
            </a:r>
            <a:r>
              <a:rPr lang="en-US" sz="1000" dirty="0" err="1">
                <a:solidFill>
                  <a:prstClr val="black"/>
                </a:solidFill>
              </a:rPr>
              <a:t>E</a:t>
            </a:r>
            <a:r>
              <a:rPr lang="en-US" sz="1000" baseline="-25000" dirty="0" err="1">
                <a:solidFill>
                  <a:prstClr val="black"/>
                </a:solidFill>
              </a:rPr>
              <a:t>v</a:t>
            </a:r>
            <a:endParaRPr lang="es-CO" sz="100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6AC5604-9530-4485-BEB7-483D2A650EAF}"/>
              </a:ext>
            </a:extLst>
          </p:cNvPr>
          <p:cNvCxnSpPr/>
          <p:nvPr/>
        </p:nvCxnSpPr>
        <p:spPr>
          <a:xfrm>
            <a:off x="5865132" y="4734832"/>
            <a:ext cx="158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E851E83A-90FE-40EE-A6D5-3BE787AB3239}"/>
              </a:ext>
            </a:extLst>
          </p:cNvPr>
          <p:cNvCxnSpPr/>
          <p:nvPr/>
        </p:nvCxnSpPr>
        <p:spPr>
          <a:xfrm>
            <a:off x="6017532" y="6115143"/>
            <a:ext cx="158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48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7" descr="F:\Uni Javeriana\Prisma\Pres FINAL\00 Cabezote.wmf">
            <a:extLst>
              <a:ext uri="{FF2B5EF4-FFF2-40B4-BE49-F238E27FC236}">
                <a16:creationId xmlns:a16="http://schemas.microsoft.com/office/drawing/2014/main" id="{9A88F30C-DF77-403F-BFFA-A6DFD7354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14" y="0"/>
            <a:ext cx="6667986" cy="1040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6000"/>
              </a:srgbClr>
            </a:outerShdw>
          </a:effectLst>
        </p:spPr>
      </p:pic>
      <p:sp>
        <p:nvSpPr>
          <p:cNvPr id="45" name="3 Título">
            <a:extLst>
              <a:ext uri="{FF2B5EF4-FFF2-40B4-BE49-F238E27FC236}">
                <a16:creationId xmlns:a16="http://schemas.microsoft.com/office/drawing/2014/main" id="{A3BC5BA5-E4AA-4A98-943A-B130A18A0099}"/>
              </a:ext>
            </a:extLst>
          </p:cNvPr>
          <p:cNvSpPr txBox="1">
            <a:spLocks/>
          </p:cNvSpPr>
          <p:nvPr/>
        </p:nvSpPr>
        <p:spPr>
          <a:xfrm>
            <a:off x="7870367" y="109020"/>
            <a:ext cx="4142121" cy="714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900" b="1" i="0" u="none" strike="noStrike" kern="1200" cap="all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Juan Carlos Salcedo-Reyes, </a:t>
            </a:r>
            <a:r>
              <a:rPr kumimoji="0" lang="es-ES" sz="1900" b="1" i="0" u="none" strike="noStrike" kern="1200" cap="all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Ph.D</a:t>
            </a:r>
            <a:r>
              <a:rPr kumimoji="0" lang="es-ES" sz="1900" b="1" i="0" u="none" strike="noStrike" kern="1200" cap="all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SEMINARIO QHE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471159E-68E9-42D6-97A2-60381CD52D1B}"/>
              </a:ext>
            </a:extLst>
          </p:cNvPr>
          <p:cNvCxnSpPr/>
          <p:nvPr/>
        </p:nvCxnSpPr>
        <p:spPr>
          <a:xfrm>
            <a:off x="179512" y="1026081"/>
            <a:ext cx="7690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>
            <a:extLst>
              <a:ext uri="{FF2B5EF4-FFF2-40B4-BE49-F238E27FC236}">
                <a16:creationId xmlns:a16="http://schemas.microsoft.com/office/drawing/2014/main" id="{120C5C21-330A-499F-AC7B-EF181E983C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89" b="5891"/>
          <a:stretch/>
        </p:blipFill>
        <p:spPr>
          <a:xfrm>
            <a:off x="442651" y="149067"/>
            <a:ext cx="1968086" cy="713667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24007E7-24FC-47B9-ADF2-EC410ADBBCC1}"/>
              </a:ext>
            </a:extLst>
          </p:cNvPr>
          <p:cNvCxnSpPr>
            <a:cxnSpLocks/>
          </p:cNvCxnSpPr>
          <p:nvPr/>
        </p:nvCxnSpPr>
        <p:spPr>
          <a:xfrm>
            <a:off x="892113" y="6593331"/>
            <a:ext cx="10789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7E45F5F-4CF6-4ABD-A82D-7DD08DF71799}"/>
              </a:ext>
            </a:extLst>
          </p:cNvPr>
          <p:cNvSpPr/>
          <p:nvPr/>
        </p:nvSpPr>
        <p:spPr>
          <a:xfrm>
            <a:off x="0" y="1306307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Heterojunctions: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Energy bandgap has a discontinuity  at the junction interface. Lattice match in important (dislocations and surface states). Straddling gap (type I) heterostructures.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Anisotype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heterostructure (different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dopand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type). Electron affinity rule 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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Ec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 and 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Ev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 discontinuity exist in the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heterojuntion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 interface)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B0283409-74EC-4BE7-A8C0-03AA8DF3E1D2}"/>
              </a:ext>
            </a:extLst>
          </p:cNvPr>
          <p:cNvSpPr/>
          <p:nvPr/>
        </p:nvSpPr>
        <p:spPr>
          <a:xfrm>
            <a:off x="8410332" y="2954461"/>
            <a:ext cx="667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GaAs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B362032-011D-4566-9BD7-D21F313921B1}"/>
              </a:ext>
            </a:extLst>
          </p:cNvPr>
          <p:cNvSpPr/>
          <p:nvPr/>
        </p:nvSpPr>
        <p:spPr>
          <a:xfrm>
            <a:off x="2412943" y="2100617"/>
            <a:ext cx="1926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-Al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1-x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5A656F7D-1D24-4792-9C13-31047E40C483}"/>
              </a:ext>
            </a:extLst>
          </p:cNvPr>
          <p:cNvCxnSpPr>
            <a:cxnSpLocks/>
          </p:cNvCxnSpPr>
          <p:nvPr/>
        </p:nvCxnSpPr>
        <p:spPr>
          <a:xfrm>
            <a:off x="4433324" y="5829138"/>
            <a:ext cx="14058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C22A5F38-D6C1-4FA5-B229-D4E58D0288B8}"/>
              </a:ext>
            </a:extLst>
          </p:cNvPr>
          <p:cNvCxnSpPr>
            <a:cxnSpLocks/>
          </p:cNvCxnSpPr>
          <p:nvPr/>
        </p:nvCxnSpPr>
        <p:spPr>
          <a:xfrm>
            <a:off x="4450075" y="4440909"/>
            <a:ext cx="14058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ángulo 69">
            <a:extLst>
              <a:ext uri="{FF2B5EF4-FFF2-40B4-BE49-F238E27FC236}">
                <a16:creationId xmlns:a16="http://schemas.microsoft.com/office/drawing/2014/main" id="{C0BB42E0-E1A4-4700-A32D-7D80523C18B7}"/>
              </a:ext>
            </a:extLst>
          </p:cNvPr>
          <p:cNvSpPr/>
          <p:nvPr/>
        </p:nvSpPr>
        <p:spPr>
          <a:xfrm>
            <a:off x="4092689" y="4906357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B8CDD531-B4D7-4B02-9367-0278F9AC21DA}"/>
              </a:ext>
            </a:extLst>
          </p:cNvPr>
          <p:cNvCxnSpPr>
            <a:cxnSpLocks/>
          </p:cNvCxnSpPr>
          <p:nvPr/>
        </p:nvCxnSpPr>
        <p:spPr>
          <a:xfrm>
            <a:off x="4764978" y="4461027"/>
            <a:ext cx="0" cy="13536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>
            <a:extLst>
              <a:ext uri="{FF2B5EF4-FFF2-40B4-BE49-F238E27FC236}">
                <a16:creationId xmlns:a16="http://schemas.microsoft.com/office/drawing/2014/main" id="{2935053C-ACE7-45AB-B7B1-4C6C4B8B73FE}"/>
              </a:ext>
            </a:extLst>
          </p:cNvPr>
          <p:cNvSpPr/>
          <p:nvPr/>
        </p:nvSpPr>
        <p:spPr>
          <a:xfrm>
            <a:off x="4743102" y="5241843"/>
            <a:ext cx="7402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(1.82)</a:t>
            </a:r>
            <a:endParaRPr kumimoji="0" lang="es-CO" sz="1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57A3176E-B061-4758-A57F-A6E0C110539E}"/>
              </a:ext>
            </a:extLst>
          </p:cNvPr>
          <p:cNvSpPr/>
          <p:nvPr/>
        </p:nvSpPr>
        <p:spPr>
          <a:xfrm>
            <a:off x="7731577" y="5033597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96E0E465-1084-461C-BD98-0C3FA1904580}"/>
              </a:ext>
            </a:extLst>
          </p:cNvPr>
          <p:cNvCxnSpPr>
            <a:cxnSpLocks/>
          </p:cNvCxnSpPr>
          <p:nvPr/>
        </p:nvCxnSpPr>
        <p:spPr>
          <a:xfrm>
            <a:off x="6217211" y="4609661"/>
            <a:ext cx="14058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ángulo 75">
            <a:extLst>
              <a:ext uri="{FF2B5EF4-FFF2-40B4-BE49-F238E27FC236}">
                <a16:creationId xmlns:a16="http://schemas.microsoft.com/office/drawing/2014/main" id="{90728C5F-AA57-4D3D-B551-9A6B5167FA41}"/>
              </a:ext>
            </a:extLst>
          </p:cNvPr>
          <p:cNvSpPr/>
          <p:nvPr/>
        </p:nvSpPr>
        <p:spPr>
          <a:xfrm>
            <a:off x="7736021" y="4439869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A95E6C2E-2EBE-41E8-9D13-F214A0DDF5DF}"/>
              </a:ext>
            </a:extLst>
          </p:cNvPr>
          <p:cNvSpPr/>
          <p:nvPr/>
        </p:nvSpPr>
        <p:spPr>
          <a:xfrm>
            <a:off x="7715341" y="4012467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92825F90-11EC-41E1-8221-9552066EB7CE}"/>
              </a:ext>
            </a:extLst>
          </p:cNvPr>
          <p:cNvCxnSpPr>
            <a:cxnSpLocks/>
          </p:cNvCxnSpPr>
          <p:nvPr/>
        </p:nvCxnSpPr>
        <p:spPr>
          <a:xfrm>
            <a:off x="7118021" y="4167949"/>
            <a:ext cx="0" cy="1008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>
            <a:extLst>
              <a:ext uri="{FF2B5EF4-FFF2-40B4-BE49-F238E27FC236}">
                <a16:creationId xmlns:a16="http://schemas.microsoft.com/office/drawing/2014/main" id="{09EF4982-357A-474C-BF68-A6C9C5751E3A}"/>
              </a:ext>
            </a:extLst>
          </p:cNvPr>
          <p:cNvSpPr/>
          <p:nvPr/>
        </p:nvSpPr>
        <p:spPr>
          <a:xfrm>
            <a:off x="7056265" y="4720999"/>
            <a:ext cx="993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(1.424)</a:t>
            </a:r>
            <a:endParaRPr kumimoji="0" lang="es-CO" sz="10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2" name="Grupo 81">
            <a:extLst>
              <a:ext uri="{FF2B5EF4-FFF2-40B4-BE49-F238E27FC236}">
                <a16:creationId xmlns:a16="http://schemas.microsoft.com/office/drawing/2014/main" id="{89F45AC6-DFCD-464E-90F7-2386CED2EB02}"/>
              </a:ext>
            </a:extLst>
          </p:cNvPr>
          <p:cNvGrpSpPr/>
          <p:nvPr/>
        </p:nvGrpSpPr>
        <p:grpSpPr>
          <a:xfrm>
            <a:off x="5894822" y="2626736"/>
            <a:ext cx="395615" cy="2811680"/>
            <a:chOff x="6275822" y="1611916"/>
            <a:chExt cx="395615" cy="2811680"/>
          </a:xfrm>
        </p:grpSpPr>
        <p:pic>
          <p:nvPicPr>
            <p:cNvPr id="83" name="Imagen 82">
              <a:extLst>
                <a:ext uri="{FF2B5EF4-FFF2-40B4-BE49-F238E27FC236}">
                  <a16:creationId xmlns:a16="http://schemas.microsoft.com/office/drawing/2014/main" id="{BDE5C17F-DE96-4F70-9D90-286D9B5C7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826" r="14993" b="25078"/>
            <a:stretch/>
          </p:blipFill>
          <p:spPr>
            <a:xfrm flipH="1">
              <a:off x="6275822" y="1611916"/>
              <a:ext cx="125155" cy="2811680"/>
            </a:xfrm>
            <a:prstGeom prst="rect">
              <a:avLst/>
            </a:prstGeom>
          </p:spPr>
        </p:pic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A71C9E35-F99F-4E84-AC92-D0C77FDDD7D7}"/>
                </a:ext>
              </a:extLst>
            </p:cNvPr>
            <p:cNvSpPr/>
            <p:nvPr/>
          </p:nvSpPr>
          <p:spPr>
            <a:xfrm>
              <a:off x="6334236" y="2993579"/>
              <a:ext cx="3372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4.0</a:t>
              </a:r>
              <a:endPara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790A25D0-1A21-4349-8039-74A65A25F096}"/>
                </a:ext>
              </a:extLst>
            </p:cNvPr>
            <p:cNvSpPr/>
            <p:nvPr/>
          </p:nvSpPr>
          <p:spPr>
            <a:xfrm>
              <a:off x="6334236" y="3368229"/>
              <a:ext cx="3372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4.5</a:t>
              </a:r>
              <a:endPara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E76E3E9E-7B38-42F8-B252-719FCD0C9A93}"/>
                </a:ext>
              </a:extLst>
            </p:cNvPr>
            <p:cNvSpPr/>
            <p:nvPr/>
          </p:nvSpPr>
          <p:spPr>
            <a:xfrm>
              <a:off x="6334236" y="3711129"/>
              <a:ext cx="3372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5.0</a:t>
              </a:r>
              <a:endPara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9188E292-581A-42B2-9106-7AEFFFE9C017}"/>
                </a:ext>
              </a:extLst>
            </p:cNvPr>
            <p:cNvSpPr/>
            <p:nvPr/>
          </p:nvSpPr>
          <p:spPr>
            <a:xfrm>
              <a:off x="6334236" y="4047679"/>
              <a:ext cx="33720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5.5</a:t>
              </a:r>
              <a:endParaRPr kumimoji="0" lang="es-CO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329A69D5-C513-47EB-A968-505C9846E72E}"/>
              </a:ext>
            </a:extLst>
          </p:cNvPr>
          <p:cNvCxnSpPr>
            <a:cxnSpLocks/>
          </p:cNvCxnSpPr>
          <p:nvPr/>
        </p:nvCxnSpPr>
        <p:spPr>
          <a:xfrm>
            <a:off x="6241118" y="4145739"/>
            <a:ext cx="14058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04978D12-DE91-4FB1-92D1-8DEEA561F591}"/>
              </a:ext>
            </a:extLst>
          </p:cNvPr>
          <p:cNvCxnSpPr>
            <a:cxnSpLocks/>
          </p:cNvCxnSpPr>
          <p:nvPr/>
        </p:nvCxnSpPr>
        <p:spPr>
          <a:xfrm>
            <a:off x="6222068" y="5180790"/>
            <a:ext cx="14058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BC13C954-A635-43F5-A648-2A032E5294AE}"/>
              </a:ext>
            </a:extLst>
          </p:cNvPr>
          <p:cNvCxnSpPr>
            <a:cxnSpLocks/>
          </p:cNvCxnSpPr>
          <p:nvPr/>
        </p:nvCxnSpPr>
        <p:spPr>
          <a:xfrm>
            <a:off x="7416471" y="4199699"/>
            <a:ext cx="0" cy="396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644AB0B9-63C7-4846-8AB6-104BB83A47B1}"/>
              </a:ext>
            </a:extLst>
          </p:cNvPr>
          <p:cNvSpPr/>
          <p:nvPr/>
        </p:nvSpPr>
        <p:spPr>
          <a:xfrm>
            <a:off x="7372784" y="4252147"/>
            <a:ext cx="4796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0.674</a:t>
            </a:r>
            <a:endParaRPr kumimoji="0" lang="es-CO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4D66348D-4DB0-40CF-B7A4-ED9E317B0713}"/>
              </a:ext>
            </a:extLst>
          </p:cNvPr>
          <p:cNvSpPr/>
          <p:nvPr/>
        </p:nvSpPr>
        <p:spPr>
          <a:xfrm>
            <a:off x="4094645" y="4179460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AA5603CD-2AFC-45A1-B917-555083EDFAB0}"/>
              </a:ext>
            </a:extLst>
          </p:cNvPr>
          <p:cNvCxnSpPr>
            <a:cxnSpLocks/>
          </p:cNvCxnSpPr>
          <p:nvPr/>
        </p:nvCxnSpPr>
        <p:spPr>
          <a:xfrm>
            <a:off x="5133224" y="4450986"/>
            <a:ext cx="0" cy="648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D7D490F3-EBA0-4049-8698-E98DC2EFEEA4}"/>
              </a:ext>
            </a:extLst>
          </p:cNvPr>
          <p:cNvSpPr/>
          <p:nvPr/>
        </p:nvSpPr>
        <p:spPr>
          <a:xfrm>
            <a:off x="4175021" y="5630813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53280355-1E7A-4C59-A30A-62F3F18EED38}"/>
              </a:ext>
            </a:extLst>
          </p:cNvPr>
          <p:cNvCxnSpPr>
            <a:cxnSpLocks/>
          </p:cNvCxnSpPr>
          <p:nvPr/>
        </p:nvCxnSpPr>
        <p:spPr>
          <a:xfrm>
            <a:off x="4388593" y="5100628"/>
            <a:ext cx="14058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BACEF095-BCBA-440C-89E0-7EAE418FAD23}"/>
              </a:ext>
            </a:extLst>
          </p:cNvPr>
          <p:cNvSpPr/>
          <p:nvPr/>
        </p:nvSpPr>
        <p:spPr>
          <a:xfrm>
            <a:off x="5145176" y="4653986"/>
            <a:ext cx="5453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0.9414</a:t>
            </a:r>
            <a:endParaRPr kumimoji="0" lang="es-CO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69CB5EB-A0E2-4C40-90AB-EF894341962D}"/>
              </a:ext>
            </a:extLst>
          </p:cNvPr>
          <p:cNvCxnSpPr>
            <a:cxnSpLocks/>
          </p:cNvCxnSpPr>
          <p:nvPr/>
        </p:nvCxnSpPr>
        <p:spPr>
          <a:xfrm>
            <a:off x="4440550" y="4498059"/>
            <a:ext cx="140588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31BE46B0-6C05-4F94-9667-BB7276058E12}"/>
              </a:ext>
            </a:extLst>
          </p:cNvPr>
          <p:cNvSpPr/>
          <p:nvPr/>
        </p:nvSpPr>
        <p:spPr>
          <a:xfrm>
            <a:off x="4094645" y="4341385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22833AE-A239-4D36-A2F8-7E5197E90A75}"/>
              </a:ext>
            </a:extLst>
          </p:cNvPr>
          <p:cNvCxnSpPr>
            <a:cxnSpLocks/>
          </p:cNvCxnSpPr>
          <p:nvPr/>
        </p:nvCxnSpPr>
        <p:spPr>
          <a:xfrm>
            <a:off x="3557945" y="4608057"/>
            <a:ext cx="410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D5D7FCDA-F340-4CF6-A8CC-E7E3F4FEBFD5}"/>
              </a:ext>
            </a:extLst>
          </p:cNvPr>
          <p:cNvSpPr/>
          <p:nvPr/>
        </p:nvSpPr>
        <p:spPr>
          <a:xfrm>
            <a:off x="3274931" y="4427557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30D0A2F0-D9D9-475F-A3B9-AB75A5E31D95}"/>
              </a:ext>
            </a:extLst>
          </p:cNvPr>
          <p:cNvCxnSpPr>
            <a:cxnSpLocks/>
          </p:cNvCxnSpPr>
          <p:nvPr/>
        </p:nvCxnSpPr>
        <p:spPr>
          <a:xfrm>
            <a:off x="4094999" y="4450986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1B9142AE-087D-4ABD-A794-BEF8F2FDB1D4}"/>
              </a:ext>
            </a:extLst>
          </p:cNvPr>
          <p:cNvSpPr/>
          <p:nvPr/>
        </p:nvSpPr>
        <p:spPr>
          <a:xfrm>
            <a:off x="3471088" y="4360013"/>
            <a:ext cx="6815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51.4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meV</a:t>
            </a:r>
            <a:endParaRPr kumimoji="0" lang="es-CO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BD65B0BD-F18F-4658-B56B-52DB20DB9190}"/>
              </a:ext>
            </a:extLst>
          </p:cNvPr>
          <p:cNvSpPr/>
          <p:nvPr/>
        </p:nvSpPr>
        <p:spPr>
          <a:xfrm>
            <a:off x="8645184" y="4719798"/>
            <a:ext cx="1934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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=e(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- 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)=0.69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6533BD48-295E-4EDB-845F-D5FEE8337D9F}"/>
              </a:ext>
            </a:extLst>
          </p:cNvPr>
          <p:cNvSpPr/>
          <p:nvPr/>
        </p:nvSpPr>
        <p:spPr>
          <a:xfrm>
            <a:off x="8654709" y="5786598"/>
            <a:ext cx="1180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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=0.294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7299B543-28FA-40B8-9DFD-D63205102207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8654709" y="5832009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AAE52213-730D-4688-B594-4883B8BC93D2}"/>
              </a:ext>
            </a:extLst>
          </p:cNvPr>
          <p:cNvSpPr/>
          <p:nvPr/>
        </p:nvSpPr>
        <p:spPr>
          <a:xfrm>
            <a:off x="8130840" y="5279667"/>
            <a:ext cx="2527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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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-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0.396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09E0CB6-7917-46D1-B47C-AD0F2383C911}"/>
              </a:ext>
            </a:extLst>
          </p:cNvPr>
          <p:cNvCxnSpPr>
            <a:cxnSpLocks/>
          </p:cNvCxnSpPr>
          <p:nvPr/>
        </p:nvCxnSpPr>
        <p:spPr>
          <a:xfrm>
            <a:off x="5941848" y="4411527"/>
            <a:ext cx="0" cy="252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089312B0-06F5-4979-BCB6-FACD508249C0}"/>
              </a:ext>
            </a:extLst>
          </p:cNvPr>
          <p:cNvSpPr/>
          <p:nvPr/>
        </p:nvSpPr>
        <p:spPr>
          <a:xfrm>
            <a:off x="5650965" y="4567944"/>
            <a:ext cx="3626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sym typeface="Symbol" panose="05050102010706020507" pitchFamily="18" charset="2"/>
              </a:rPr>
              <a:t></a:t>
            </a:r>
            <a:r>
              <a:rPr lang="en-US" sz="1000" dirty="0" err="1">
                <a:solidFill>
                  <a:prstClr val="black"/>
                </a:solidFill>
              </a:rPr>
              <a:t>E</a:t>
            </a:r>
            <a:r>
              <a:rPr lang="en-US" sz="1000" baseline="-25000" dirty="0" err="1">
                <a:solidFill>
                  <a:prstClr val="black"/>
                </a:solidFill>
              </a:rPr>
              <a:t>c</a:t>
            </a:r>
            <a:endParaRPr lang="es-CO" sz="1000" dirty="0"/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51105E57-C935-41AC-9F94-14D1BB7B1176}"/>
              </a:ext>
            </a:extLst>
          </p:cNvPr>
          <p:cNvCxnSpPr>
            <a:cxnSpLocks/>
          </p:cNvCxnSpPr>
          <p:nvPr/>
        </p:nvCxnSpPr>
        <p:spPr>
          <a:xfrm>
            <a:off x="5940916" y="5179889"/>
            <a:ext cx="0" cy="180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 87">
            <a:extLst>
              <a:ext uri="{FF2B5EF4-FFF2-40B4-BE49-F238E27FC236}">
                <a16:creationId xmlns:a16="http://schemas.microsoft.com/office/drawing/2014/main" id="{6B506787-6A1F-4B04-9012-0074FC45AC7E}"/>
              </a:ext>
            </a:extLst>
          </p:cNvPr>
          <p:cNvSpPr/>
          <p:nvPr/>
        </p:nvSpPr>
        <p:spPr>
          <a:xfrm>
            <a:off x="5936155" y="5152944"/>
            <a:ext cx="4406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  <a:sym typeface="Symbol" panose="05050102010706020507" pitchFamily="18" charset="2"/>
              </a:rPr>
              <a:t></a:t>
            </a:r>
            <a:r>
              <a:rPr lang="en-US" sz="1000" dirty="0" err="1">
                <a:solidFill>
                  <a:prstClr val="black"/>
                </a:solidFill>
              </a:rPr>
              <a:t>E</a:t>
            </a:r>
            <a:r>
              <a:rPr lang="en-US" sz="1000" baseline="-25000" dirty="0" err="1">
                <a:solidFill>
                  <a:prstClr val="black"/>
                </a:solidFill>
              </a:rPr>
              <a:t>v</a:t>
            </a:r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61430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7" descr="F:\Uni Javeriana\Prisma\Pres FINAL\00 Cabezote.wmf">
            <a:extLst>
              <a:ext uri="{FF2B5EF4-FFF2-40B4-BE49-F238E27FC236}">
                <a16:creationId xmlns:a16="http://schemas.microsoft.com/office/drawing/2014/main" id="{9A88F30C-DF77-403F-BFFA-A6DFD7354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014" y="0"/>
            <a:ext cx="6667986" cy="1040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46000"/>
              </a:srgbClr>
            </a:outerShdw>
          </a:effectLst>
        </p:spPr>
      </p:pic>
      <p:sp>
        <p:nvSpPr>
          <p:cNvPr id="45" name="3 Título">
            <a:extLst>
              <a:ext uri="{FF2B5EF4-FFF2-40B4-BE49-F238E27FC236}">
                <a16:creationId xmlns:a16="http://schemas.microsoft.com/office/drawing/2014/main" id="{A3BC5BA5-E4AA-4A98-943A-B130A18A0099}"/>
              </a:ext>
            </a:extLst>
          </p:cNvPr>
          <p:cNvSpPr txBox="1">
            <a:spLocks/>
          </p:cNvSpPr>
          <p:nvPr/>
        </p:nvSpPr>
        <p:spPr>
          <a:xfrm>
            <a:off x="7870367" y="109020"/>
            <a:ext cx="4142121" cy="714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900" b="1" i="0" u="none" strike="noStrike" kern="1200" cap="all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Juan Carlos Salcedo-Reyes, </a:t>
            </a:r>
            <a:r>
              <a:rPr kumimoji="0" lang="es-ES" sz="1900" b="1" i="0" u="none" strike="noStrike" kern="1200" cap="all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Ph.D</a:t>
            </a:r>
            <a:r>
              <a:rPr kumimoji="0" lang="es-ES" sz="1900" b="1" i="0" u="none" strike="noStrike" kern="1200" cap="all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SEMINARIO QHE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8471159E-68E9-42D6-97A2-60381CD52D1B}"/>
              </a:ext>
            </a:extLst>
          </p:cNvPr>
          <p:cNvCxnSpPr/>
          <p:nvPr/>
        </p:nvCxnSpPr>
        <p:spPr>
          <a:xfrm>
            <a:off x="179512" y="1026081"/>
            <a:ext cx="7690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>
            <a:extLst>
              <a:ext uri="{FF2B5EF4-FFF2-40B4-BE49-F238E27FC236}">
                <a16:creationId xmlns:a16="http://schemas.microsoft.com/office/drawing/2014/main" id="{120C5C21-330A-499F-AC7B-EF181E983C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89" b="5891"/>
          <a:stretch/>
        </p:blipFill>
        <p:spPr>
          <a:xfrm>
            <a:off x="442651" y="149067"/>
            <a:ext cx="1968086" cy="713667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24007E7-24FC-47B9-ADF2-EC410ADBBCC1}"/>
              </a:ext>
            </a:extLst>
          </p:cNvPr>
          <p:cNvCxnSpPr>
            <a:cxnSpLocks/>
          </p:cNvCxnSpPr>
          <p:nvPr/>
        </p:nvCxnSpPr>
        <p:spPr>
          <a:xfrm>
            <a:off x="892113" y="6593331"/>
            <a:ext cx="10789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7E45F5F-4CF6-4ABD-A82D-7DD08DF71799}"/>
              </a:ext>
            </a:extLst>
          </p:cNvPr>
          <p:cNvSpPr/>
          <p:nvPr/>
        </p:nvSpPr>
        <p:spPr>
          <a:xfrm>
            <a:off x="0" y="1306307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Heterojunctions: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Energy bandgap has a discontinuity  at the junction interface. Lattice match in important (dislocations and surface states). Straddling gap (type I) heterostructures.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Anisotype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heterostructure (different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dopand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type). Electron affinity rule 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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Ec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 and 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Ev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 discontinuity exist in the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heterojuntion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 interface)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B0283409-74EC-4BE7-A8C0-03AA8DF3E1D2}"/>
              </a:ext>
            </a:extLst>
          </p:cNvPr>
          <p:cNvSpPr/>
          <p:nvPr/>
        </p:nvSpPr>
        <p:spPr>
          <a:xfrm>
            <a:off x="8410332" y="2943172"/>
            <a:ext cx="667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GaAs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B362032-011D-4566-9BD7-D21F313921B1}"/>
              </a:ext>
            </a:extLst>
          </p:cNvPr>
          <p:cNvSpPr/>
          <p:nvPr/>
        </p:nvSpPr>
        <p:spPr>
          <a:xfrm>
            <a:off x="2412943" y="2100617"/>
            <a:ext cx="1926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-Al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1-x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</a:t>
            </a: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90728C5F-AA57-4D3D-B551-9A6B5167FA41}"/>
              </a:ext>
            </a:extLst>
          </p:cNvPr>
          <p:cNvSpPr/>
          <p:nvPr/>
        </p:nvSpPr>
        <p:spPr>
          <a:xfrm>
            <a:off x="6480536" y="4519551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A95E6C2E-2EBE-41E8-9D13-F214A0DDF5DF}"/>
              </a:ext>
            </a:extLst>
          </p:cNvPr>
          <p:cNvSpPr/>
          <p:nvPr/>
        </p:nvSpPr>
        <p:spPr>
          <a:xfrm>
            <a:off x="6698187" y="3580568"/>
            <a:ext cx="6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BD65B0BD-F18F-4658-B56B-52DB20DB9190}"/>
              </a:ext>
            </a:extLst>
          </p:cNvPr>
          <p:cNvSpPr/>
          <p:nvPr/>
        </p:nvSpPr>
        <p:spPr>
          <a:xfrm>
            <a:off x="8645184" y="4719798"/>
            <a:ext cx="1934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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=0.69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6533BD48-295E-4EDB-845F-D5FEE8337D9F}"/>
              </a:ext>
            </a:extLst>
          </p:cNvPr>
          <p:cNvSpPr/>
          <p:nvPr/>
        </p:nvSpPr>
        <p:spPr>
          <a:xfrm>
            <a:off x="8654709" y="5786598"/>
            <a:ext cx="1180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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=0.294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3" name="Conector recto de flecha 132">
            <a:extLst>
              <a:ext uri="{FF2B5EF4-FFF2-40B4-BE49-F238E27FC236}">
                <a16:creationId xmlns:a16="http://schemas.microsoft.com/office/drawing/2014/main" id="{7299B543-28FA-40B8-9DFD-D63205102207}"/>
              </a:ext>
            </a:extLst>
          </p:cNvPr>
          <p:cNvCxnSpPr>
            <a:cxnSpLocks/>
            <a:endCxn id="132" idx="1"/>
          </p:cNvCxnSpPr>
          <p:nvPr/>
        </p:nvCxnSpPr>
        <p:spPr>
          <a:xfrm flipH="1">
            <a:off x="8654709" y="5832009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AAE52213-730D-4688-B594-4883B8BC93D2}"/>
              </a:ext>
            </a:extLst>
          </p:cNvPr>
          <p:cNvSpPr/>
          <p:nvPr/>
        </p:nvSpPr>
        <p:spPr>
          <a:xfrm>
            <a:off x="8130840" y="5279667"/>
            <a:ext cx="2527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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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-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0.396</a:t>
            </a: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790A25D0-1A21-4349-8039-74A65A25F096}"/>
              </a:ext>
            </a:extLst>
          </p:cNvPr>
          <p:cNvSpPr/>
          <p:nvPr/>
        </p:nvSpPr>
        <p:spPr>
          <a:xfrm>
            <a:off x="1955695" y="3160873"/>
            <a:ext cx="403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1.0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644AB0B9-63C7-4846-8AB6-104BB83A47B1}"/>
              </a:ext>
            </a:extLst>
          </p:cNvPr>
          <p:cNvSpPr/>
          <p:nvPr/>
        </p:nvSpPr>
        <p:spPr>
          <a:xfrm>
            <a:off x="6183404" y="4081459"/>
            <a:ext cx="573888" cy="4199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0.674</a:t>
            </a:r>
            <a:endParaRPr kumimoji="0" lang="es-CO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7890EA5-0B68-4561-A894-625B435401F1}"/>
              </a:ext>
            </a:extLst>
          </p:cNvPr>
          <p:cNvCxnSpPr/>
          <p:nvPr/>
        </p:nvCxnSpPr>
        <p:spPr>
          <a:xfrm>
            <a:off x="2373799" y="4621073"/>
            <a:ext cx="5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C22A5F38-D6C1-4FA5-B229-D4E58D0288B8}"/>
              </a:ext>
            </a:extLst>
          </p:cNvPr>
          <p:cNvCxnSpPr>
            <a:cxnSpLocks/>
          </p:cNvCxnSpPr>
          <p:nvPr/>
        </p:nvCxnSpPr>
        <p:spPr>
          <a:xfrm>
            <a:off x="3110528" y="4624675"/>
            <a:ext cx="12884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BC13C954-A635-43F5-A648-2A032E5294AE}"/>
              </a:ext>
            </a:extLst>
          </p:cNvPr>
          <p:cNvCxnSpPr>
            <a:cxnSpLocks/>
          </p:cNvCxnSpPr>
          <p:nvPr/>
        </p:nvCxnSpPr>
        <p:spPr>
          <a:xfrm>
            <a:off x="6189764" y="3756019"/>
            <a:ext cx="0" cy="936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4D66348D-4DB0-40CF-B7A4-ED9E317B0713}"/>
              </a:ext>
            </a:extLst>
          </p:cNvPr>
          <p:cNvSpPr/>
          <p:nvPr/>
        </p:nvSpPr>
        <p:spPr>
          <a:xfrm>
            <a:off x="2844656" y="4399366"/>
            <a:ext cx="794326" cy="524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22833AE-A239-4D36-A2F8-7E5197E90A75}"/>
              </a:ext>
            </a:extLst>
          </p:cNvPr>
          <p:cNvCxnSpPr>
            <a:cxnSpLocks/>
          </p:cNvCxnSpPr>
          <p:nvPr/>
        </p:nvCxnSpPr>
        <p:spPr>
          <a:xfrm flipV="1">
            <a:off x="3165405" y="4686226"/>
            <a:ext cx="3357315" cy="2542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D5D7FCDA-F340-4CF6-A8CC-E7E3F4FEBFD5}"/>
              </a:ext>
            </a:extLst>
          </p:cNvPr>
          <p:cNvSpPr/>
          <p:nvPr/>
        </p:nvSpPr>
        <p:spPr>
          <a:xfrm>
            <a:off x="2876236" y="4627061"/>
            <a:ext cx="794326" cy="524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endParaRPr kumimoji="0" lang="es-CO" sz="1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8" name="Conector recto de flecha 127">
            <a:extLst>
              <a:ext uri="{FF2B5EF4-FFF2-40B4-BE49-F238E27FC236}">
                <a16:creationId xmlns:a16="http://schemas.microsoft.com/office/drawing/2014/main" id="{30D0A2F0-D9D9-475F-A3B9-AB75A5E31D95}"/>
              </a:ext>
            </a:extLst>
          </p:cNvPr>
          <p:cNvCxnSpPr>
            <a:cxnSpLocks/>
          </p:cNvCxnSpPr>
          <p:nvPr/>
        </p:nvCxnSpPr>
        <p:spPr>
          <a:xfrm>
            <a:off x="3441987" y="4620998"/>
            <a:ext cx="0" cy="10800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1B9142AE-087D-4ABD-A794-BEF8F2FDB1D4}"/>
              </a:ext>
            </a:extLst>
          </p:cNvPr>
          <p:cNvSpPr/>
          <p:nvPr/>
        </p:nvSpPr>
        <p:spPr>
          <a:xfrm>
            <a:off x="3137961" y="4718413"/>
            <a:ext cx="810802" cy="4199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51.4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meV</a:t>
            </a:r>
            <a:endParaRPr kumimoji="0" lang="es-CO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C09E0CB6-7917-46D1-B47C-AD0F2383C911}"/>
              </a:ext>
            </a:extLst>
          </p:cNvPr>
          <p:cNvCxnSpPr>
            <a:cxnSpLocks/>
          </p:cNvCxnSpPr>
          <p:nvPr/>
        </p:nvCxnSpPr>
        <p:spPr>
          <a:xfrm>
            <a:off x="4957396" y="4530769"/>
            <a:ext cx="0" cy="100800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089312B0-06F5-4979-BCB6-FACD508249C0}"/>
              </a:ext>
            </a:extLst>
          </p:cNvPr>
          <p:cNvSpPr/>
          <p:nvPr/>
        </p:nvSpPr>
        <p:spPr>
          <a:xfrm>
            <a:off x="4375344" y="4905405"/>
            <a:ext cx="6687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Symbol" panose="05050102010706020507" pitchFamily="18" charset="2"/>
              </a:rPr>
              <a:t>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0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(0.69)</a:t>
            </a:r>
            <a:endParaRPr kumimoji="0" lang="es-CO" sz="10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967D2CE-2B92-4FE4-A548-1A58694551B3}"/>
              </a:ext>
            </a:extLst>
          </p:cNvPr>
          <p:cNvGrpSpPr/>
          <p:nvPr/>
        </p:nvGrpSpPr>
        <p:grpSpPr>
          <a:xfrm>
            <a:off x="3585066" y="4246579"/>
            <a:ext cx="1378680" cy="374420"/>
            <a:chOff x="3137595" y="5556224"/>
            <a:chExt cx="874643" cy="374420"/>
          </a:xfrm>
        </p:grpSpPr>
        <p:sp>
          <p:nvSpPr>
            <p:cNvPr id="5" name="Arco 4">
              <a:extLst>
                <a:ext uri="{FF2B5EF4-FFF2-40B4-BE49-F238E27FC236}">
                  <a16:creationId xmlns:a16="http://schemas.microsoft.com/office/drawing/2014/main" id="{C90A366D-32E2-4092-8A02-76ED55346C5A}"/>
                </a:ext>
              </a:extLst>
            </p:cNvPr>
            <p:cNvSpPr/>
            <p:nvPr/>
          </p:nvSpPr>
          <p:spPr>
            <a:xfrm rot="5657555">
              <a:off x="3388826" y="5304993"/>
              <a:ext cx="372181" cy="874643"/>
            </a:xfrm>
            <a:prstGeom prst="arc">
              <a:avLst>
                <a:gd name="adj1" fmla="val 16328034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30A2FD5A-2518-4889-8BE4-8339CE9A0B81}"/>
                </a:ext>
              </a:extLst>
            </p:cNvPr>
            <p:cNvCxnSpPr>
              <a:cxnSpLocks/>
            </p:cNvCxnSpPr>
            <p:nvPr/>
          </p:nvCxnSpPr>
          <p:spPr>
            <a:xfrm>
              <a:off x="3141617" y="5930644"/>
              <a:ext cx="4572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Arco 7">
            <a:extLst>
              <a:ext uri="{FF2B5EF4-FFF2-40B4-BE49-F238E27FC236}">
                <a16:creationId xmlns:a16="http://schemas.microsoft.com/office/drawing/2014/main" id="{95AA799E-9F20-49C3-9444-76538B72D1DB}"/>
              </a:ext>
            </a:extLst>
          </p:cNvPr>
          <p:cNvSpPr/>
          <p:nvPr/>
        </p:nvSpPr>
        <p:spPr>
          <a:xfrm rot="16573948">
            <a:off x="4123232" y="4598272"/>
            <a:ext cx="3635963" cy="1946542"/>
          </a:xfrm>
          <a:prstGeom prst="arc">
            <a:avLst>
              <a:gd name="adj1" fmla="val 15902950"/>
              <a:gd name="adj2" fmla="val 2139560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4BD13AD9-024A-4BA8-BD53-BF67E10E810F}"/>
              </a:ext>
            </a:extLst>
          </p:cNvPr>
          <p:cNvCxnSpPr>
            <a:cxnSpLocks/>
          </p:cNvCxnSpPr>
          <p:nvPr/>
        </p:nvCxnSpPr>
        <p:spPr>
          <a:xfrm flipV="1">
            <a:off x="6002676" y="3754498"/>
            <a:ext cx="753717" cy="65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Imagen 64">
            <a:extLst>
              <a:ext uri="{FF2B5EF4-FFF2-40B4-BE49-F238E27FC236}">
                <a16:creationId xmlns:a16="http://schemas.microsoft.com/office/drawing/2014/main" id="{726D4AF6-CAA5-4D33-A18A-76246AF00A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26" r="14993" b="25078"/>
          <a:stretch/>
        </p:blipFill>
        <p:spPr>
          <a:xfrm flipH="1">
            <a:off x="2224341" y="2488760"/>
            <a:ext cx="125155" cy="2811680"/>
          </a:xfrm>
          <a:prstGeom prst="rect">
            <a:avLst/>
          </a:prstGeom>
        </p:spPr>
      </p:pic>
      <p:sp>
        <p:nvSpPr>
          <p:cNvPr id="89" name="Rectángulo 88">
            <a:extLst>
              <a:ext uri="{FF2B5EF4-FFF2-40B4-BE49-F238E27FC236}">
                <a16:creationId xmlns:a16="http://schemas.microsoft.com/office/drawing/2014/main" id="{FD7C94BF-B7CE-482C-9C7C-7A05B15B9419}"/>
              </a:ext>
            </a:extLst>
          </p:cNvPr>
          <p:cNvSpPr/>
          <p:nvPr/>
        </p:nvSpPr>
        <p:spPr>
          <a:xfrm>
            <a:off x="1946017" y="3903187"/>
            <a:ext cx="403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0.5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2AD81A1C-73BC-4EBA-9C07-F18F2C6502A4}"/>
              </a:ext>
            </a:extLst>
          </p:cNvPr>
          <p:cNvSpPr/>
          <p:nvPr/>
        </p:nvSpPr>
        <p:spPr>
          <a:xfrm>
            <a:off x="1899634" y="3525706"/>
            <a:ext cx="403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0.75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33453486-B260-4E23-9CB1-DC6E08EC29F2}"/>
              </a:ext>
            </a:extLst>
          </p:cNvPr>
          <p:cNvSpPr/>
          <p:nvPr/>
        </p:nvSpPr>
        <p:spPr>
          <a:xfrm>
            <a:off x="1906709" y="4220026"/>
            <a:ext cx="403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0.25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99BEF0EB-110E-4A8C-AB9A-AF7FA34C6CCD}"/>
              </a:ext>
            </a:extLst>
          </p:cNvPr>
          <p:cNvCxnSpPr>
            <a:cxnSpLocks/>
          </p:cNvCxnSpPr>
          <p:nvPr/>
        </p:nvCxnSpPr>
        <p:spPr>
          <a:xfrm flipV="1">
            <a:off x="2701636" y="3752393"/>
            <a:ext cx="3168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F330AEF-3922-4454-BA3C-650AFCE537F7}"/>
              </a:ext>
            </a:extLst>
          </p:cNvPr>
          <p:cNvCxnSpPr/>
          <p:nvPr/>
        </p:nvCxnSpPr>
        <p:spPr>
          <a:xfrm flipH="1">
            <a:off x="4969809" y="3391705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0F4A710C-2768-419B-9828-EB29290724BE}"/>
              </a:ext>
            </a:extLst>
          </p:cNvPr>
          <p:cNvCxnSpPr/>
          <p:nvPr/>
        </p:nvCxnSpPr>
        <p:spPr>
          <a:xfrm>
            <a:off x="2373794" y="4704201"/>
            <a:ext cx="50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794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902</Words>
  <Application>Microsoft Office PowerPoint</Application>
  <PresentationFormat>Panorámica</PresentationFormat>
  <Paragraphs>229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Salcedo Reyes</dc:creator>
  <cp:lastModifiedBy>Juan Carlos Salcedo Reyes</cp:lastModifiedBy>
  <cp:revision>1</cp:revision>
  <dcterms:created xsi:type="dcterms:W3CDTF">2024-07-12T23:54:23Z</dcterms:created>
  <dcterms:modified xsi:type="dcterms:W3CDTF">2024-07-12T23:56:29Z</dcterms:modified>
</cp:coreProperties>
</file>