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67" r:id="rId3"/>
    <p:sldId id="268" r:id="rId4"/>
    <p:sldId id="269" r:id="rId5"/>
    <p:sldId id="270" r:id="rId6"/>
    <p:sldId id="271" r:id="rId7"/>
    <p:sldId id="272" r:id="rId8"/>
    <p:sldId id="273" r:id="rId9"/>
    <p:sldId id="276" r:id="rId10"/>
    <p:sldId id="277" r:id="rId11"/>
    <p:sldId id="278" r:id="rId12"/>
    <p:sldId id="279" r:id="rId13"/>
  </p:sldIdLst>
  <p:sldSz cx="9144000" cy="6858000" type="screen4x3"/>
  <p:notesSz cx="6858000" cy="9144000"/>
  <p:embeddedFontLst>
    <p:embeddedFont>
      <p:font typeface="Shadows Into Light"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4E125C-E731-450D-9800-B699444D6FC3}">
  <a:tblStyle styleId="{4A4E125C-E731-450D-9800-B699444D6FC3}" styleName="Table_0">
    <a:wholeTbl>
      <a:tcTxStyle b="off" i="off">
        <a:font>
          <a:latin typeface="Andy"/>
          <a:ea typeface="Andy"/>
          <a:cs typeface="Andy"/>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E7ED"/>
          </a:solidFill>
        </a:fill>
      </a:tcStyle>
    </a:wholeTbl>
    <a:band1H>
      <a:tcStyle>
        <a:tcBdr/>
        <a:fill>
          <a:solidFill>
            <a:srgbClr val="CCCCD9"/>
          </a:solidFill>
        </a:fill>
      </a:tcStyle>
    </a:band1H>
    <a:band1V>
      <a:tcStyle>
        <a:tcBdr/>
        <a:fill>
          <a:solidFill>
            <a:srgbClr val="CCCCD9"/>
          </a:solidFill>
        </a:fill>
      </a:tcStyle>
    </a:band1V>
    <a:lastCol>
      <a:tcTxStyle b="on" i="off">
        <a:font>
          <a:latin typeface="Andy"/>
          <a:ea typeface="Andy"/>
          <a:cs typeface="Andy"/>
        </a:font>
        <a:schemeClr val="lt1"/>
      </a:tcTxStyle>
      <a:tcStyle>
        <a:tcBdr/>
        <a:fill>
          <a:solidFill>
            <a:schemeClr val="accent6"/>
          </a:solidFill>
        </a:fill>
      </a:tcStyle>
    </a:lastCol>
    <a:firstCol>
      <a:tcTxStyle b="on" i="off">
        <a:font>
          <a:latin typeface="Andy"/>
          <a:ea typeface="Andy"/>
          <a:cs typeface="Andy"/>
        </a:font>
        <a:schemeClr val="lt1"/>
      </a:tcTxStyle>
      <a:tcStyle>
        <a:tcBdr/>
        <a:fill>
          <a:solidFill>
            <a:schemeClr val="accent6"/>
          </a:solidFill>
        </a:fill>
      </a:tcStyle>
    </a:firstCol>
    <a:lastRow>
      <a:tcTxStyle b="on" i="off">
        <a:font>
          <a:latin typeface="Andy"/>
          <a:ea typeface="Andy"/>
          <a:cs typeface="Andy"/>
        </a:font>
        <a:schemeClr val="lt1"/>
      </a:tcTxStyle>
      <a:tcStyle>
        <a:tcBdr>
          <a:top>
            <a:ln w="38100" cap="flat" cmpd="sng">
              <a:solidFill>
                <a:schemeClr val="lt1"/>
              </a:solidFill>
              <a:prstDash val="solid"/>
              <a:round/>
              <a:headEnd type="none" w="med" len="med"/>
              <a:tailEnd type="none" w="med" len="med"/>
            </a:ln>
          </a:top>
        </a:tcBdr>
        <a:fill>
          <a:solidFill>
            <a:schemeClr val="accent6"/>
          </a:solidFill>
        </a:fill>
      </a:tcStyle>
    </a:lastRow>
    <a:firstRow>
      <a:tcTxStyle b="on" i="off">
        <a:font>
          <a:latin typeface="Andy"/>
          <a:ea typeface="Andy"/>
          <a:cs typeface="Andy"/>
        </a:font>
        <a:schemeClr val="lt1"/>
      </a:tcTxStyle>
      <a:tcStyle>
        <a:tcBdr>
          <a:bottom>
            <a:ln w="38100" cap="flat" cmpd="sng">
              <a:solidFill>
                <a:schemeClr val="lt1"/>
              </a:solidFill>
              <a:prstDash val="solid"/>
              <a:round/>
              <a:headEnd type="none" w="med" len="med"/>
              <a:tailEnd type="none" w="med" len="med"/>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0612146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084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680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374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71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75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6624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5761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95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089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48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4687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85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54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15" name="Shape 1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800"/>
              </a:spcBef>
              <a:spcAft>
                <a:spcPts val="0"/>
              </a:spcAft>
              <a:buClr>
                <a:schemeClr val="dk1"/>
              </a:buClr>
              <a:buFont typeface="Shadows Into Light"/>
              <a:buNone/>
              <a:defRPr sz="40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16" name="Shape 16"/>
          <p:cNvSpPr txBox="1">
            <a:spLocks noGrp="1"/>
          </p:cNvSpPr>
          <p:nvPr>
            <p:ph type="sldNum" idx="12"/>
          </p:nvPr>
        </p:nvSpPr>
        <p:spPr>
          <a:xfrm>
            <a:off x="6553200" y="6457950"/>
            <a:ext cx="2133599" cy="32385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600" b="0" i="0" u="none" strike="noStrike" cap="none">
                <a:solidFill>
                  <a:schemeClr val="dk1"/>
                </a:solidFill>
                <a:latin typeface="Shadows Into Light"/>
                <a:ea typeface="Shadows Into Light"/>
                <a:cs typeface="Shadows Into Light"/>
                <a:sym typeface="Shadows Into Light"/>
              </a:rPr>
              <a:t>‹#›</a:t>
            </a:fld>
            <a:endParaRPr lang="en-US" sz="1600" b="0" i="0" u="none" strike="noStrike" cap="none" dirty="0">
              <a:solidFill>
                <a:schemeClr val="dk1"/>
              </a:solidFill>
              <a:latin typeface="Shadows Into Light"/>
              <a:ea typeface="Shadows Into Light"/>
              <a:cs typeface="Shadows Into Light"/>
              <a:sym typeface="Shadows Into Light"/>
            </a:endParaRPr>
          </a:p>
        </p:txBody>
      </p:sp>
      <p:cxnSp>
        <p:nvCxnSpPr>
          <p:cNvPr id="17" name="Shape 17"/>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18" name="Shape 18"/>
          <p:cNvSpPr txBox="1"/>
          <p:nvPr/>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72" name="Shape 72"/>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14300" algn="l" rtl="0">
              <a:spcBef>
                <a:spcPts val="720"/>
              </a:spcBef>
              <a:spcAft>
                <a:spcPts val="0"/>
              </a:spcAft>
              <a:buClr>
                <a:schemeClr val="dk1"/>
              </a:buClr>
              <a:buSzPct val="100000"/>
              <a:buFont typeface="Shadows Into Light"/>
              <a:buChar char="•"/>
              <a:defRPr sz="36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73" name="Shape 73"/>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a:t>
            </a:fld>
            <a:endParaRPr lang="en-US" sz="1400">
              <a:solidFill>
                <a:schemeClr val="dk1"/>
              </a:solidFill>
              <a:latin typeface="Shadows Into Light"/>
              <a:ea typeface="Shadows Into Light"/>
              <a:cs typeface="Shadows Into Light"/>
              <a:sym typeface="Shadows Into Light"/>
            </a:endParaRPr>
          </a:p>
        </p:txBody>
      </p:sp>
      <p:cxnSp>
        <p:nvCxnSpPr>
          <p:cNvPr id="74" name="Shape 74"/>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7"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78" name="Shape 7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14300" algn="l" rtl="0">
              <a:spcBef>
                <a:spcPts val="720"/>
              </a:spcBef>
              <a:spcAft>
                <a:spcPts val="0"/>
              </a:spcAft>
              <a:buClr>
                <a:schemeClr val="dk1"/>
              </a:buClr>
              <a:buSzPct val="100000"/>
              <a:buFont typeface="Shadows Into Light"/>
              <a:buChar char="•"/>
              <a:defRPr sz="36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79" name="Shape 79"/>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a:t>
            </a:fld>
            <a:endParaRPr lang="en-US" sz="1400">
              <a:solidFill>
                <a:schemeClr val="dk1"/>
              </a:solidFill>
              <a:latin typeface="Shadows Into Light"/>
              <a:ea typeface="Shadows Into Light"/>
              <a:cs typeface="Shadows Into Light"/>
              <a:sym typeface="Shadows Into Light"/>
            </a:endParaRPr>
          </a:p>
        </p:txBody>
      </p:sp>
      <p:cxnSp>
        <p:nvCxnSpPr>
          <p:cNvPr id="80" name="Shape 80"/>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7"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21" name="Shape 2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14300" algn="l" rtl="0">
              <a:spcBef>
                <a:spcPts val="720"/>
              </a:spcBef>
              <a:spcAft>
                <a:spcPts val="0"/>
              </a:spcAft>
              <a:buClr>
                <a:schemeClr val="dk1"/>
              </a:buClr>
              <a:buSzPct val="100000"/>
              <a:buFont typeface="Shadows Into Light"/>
              <a:buChar char="•"/>
              <a:defRPr sz="36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dirty="0"/>
          </a:p>
        </p:txBody>
      </p:sp>
      <p:sp>
        <p:nvSpPr>
          <p:cNvPr id="22" name="Shape 22"/>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a:t>
            </a:fld>
            <a:endParaRPr lang="en-US" sz="1400">
              <a:solidFill>
                <a:schemeClr val="dk1"/>
              </a:solidFill>
              <a:latin typeface="Shadows Into Light"/>
              <a:ea typeface="Shadows Into Light"/>
              <a:cs typeface="Shadows Into Light"/>
              <a:sym typeface="Shadows Into Light"/>
            </a:endParaRPr>
          </a:p>
        </p:txBody>
      </p:sp>
      <p:cxnSp>
        <p:nvCxnSpPr>
          <p:cNvPr id="23" name="Shape 23"/>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8"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27" name="Shape 27"/>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360"/>
              </a:spcBef>
              <a:spcAft>
                <a:spcPts val="0"/>
              </a:spcAft>
              <a:buClr>
                <a:schemeClr val="dk1"/>
              </a:buClr>
              <a:buFont typeface="Shadows Into Light"/>
              <a:buNone/>
              <a:defRPr sz="1800" b="0"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320"/>
              </a:spcBef>
              <a:spcAft>
                <a:spcPts val="0"/>
              </a:spcAft>
              <a:buClr>
                <a:schemeClr val="dk1"/>
              </a:buClr>
              <a:buFont typeface="Shadows Into Light"/>
              <a:buNone/>
              <a:defRPr sz="1600" b="0"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28" name="Shape 28"/>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a:t>
            </a:fld>
            <a:endParaRPr lang="en-US" sz="1400">
              <a:solidFill>
                <a:schemeClr val="dk1"/>
              </a:solidFill>
              <a:latin typeface="Shadows Into Light"/>
              <a:ea typeface="Shadows Into Light"/>
              <a:cs typeface="Shadows Into Light"/>
              <a:sym typeface="Shadows Into Light"/>
            </a:endParaRPr>
          </a:p>
        </p:txBody>
      </p:sp>
      <p:cxnSp>
        <p:nvCxnSpPr>
          <p:cNvPr id="29" name="Shape 29"/>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7"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33" name="Shape 33"/>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1pPr>
            <a:lvl2pPr marL="742950" marR="0" lvl="1" indent="-13335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2pPr>
            <a:lvl3pPr marL="1143000" marR="0" lvl="2"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3pPr>
            <a:lvl4pPr marL="1600200" marR="0" lvl="3"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4pPr>
            <a:lvl5pPr marL="2057400" marR="0" lvl="4"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5pPr>
            <a:lvl6pPr marL="2514600" marR="0" lvl="5"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6pPr>
            <a:lvl7pPr marL="2971800" marR="0" lvl="6"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7pPr>
            <a:lvl8pPr marL="3429000" marR="0" lvl="7"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8pPr>
            <a:lvl9pPr marL="3886200" marR="0" lvl="8"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34" name="Shape 34"/>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1pPr>
            <a:lvl2pPr marL="742950" marR="0" lvl="1" indent="-13335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2pPr>
            <a:lvl3pPr marL="1143000" marR="0" lvl="2"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3pPr>
            <a:lvl4pPr marL="1600200" marR="0" lvl="3"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4pPr>
            <a:lvl5pPr marL="2057400" marR="0" lvl="4"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5pPr>
            <a:lvl6pPr marL="2514600" marR="0" lvl="5"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6pPr>
            <a:lvl7pPr marL="2971800" marR="0" lvl="6"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7pPr>
            <a:lvl8pPr marL="3429000" marR="0" lvl="7"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8pPr>
            <a:lvl9pPr marL="3886200" marR="0" lvl="8"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35" name="Shape 35"/>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a:t>
            </a:fld>
            <a:endParaRPr lang="en-US" sz="1400">
              <a:solidFill>
                <a:schemeClr val="dk1"/>
              </a:solidFill>
              <a:latin typeface="Shadows Into Light"/>
              <a:ea typeface="Shadows Into Light"/>
              <a:cs typeface="Shadows Into Light"/>
              <a:sym typeface="Shadows Into Light"/>
            </a:endParaRPr>
          </a:p>
        </p:txBody>
      </p:sp>
      <p:cxnSp>
        <p:nvCxnSpPr>
          <p:cNvPr id="36" name="Shape 36"/>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8"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40" name="Shape 40"/>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Shadows Into Light"/>
              <a:buNone/>
              <a:defRPr sz="2400" b="1"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400"/>
              </a:spcBef>
              <a:spcAft>
                <a:spcPts val="0"/>
              </a:spcAft>
              <a:buClr>
                <a:schemeClr val="dk1"/>
              </a:buClr>
              <a:buFont typeface="Shadows Into Light"/>
              <a:buNone/>
              <a:defRPr sz="2000" b="1"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360"/>
              </a:spcBef>
              <a:spcAft>
                <a:spcPts val="0"/>
              </a:spcAft>
              <a:buClr>
                <a:schemeClr val="dk1"/>
              </a:buClr>
              <a:buFont typeface="Shadows Into Light"/>
              <a:buNone/>
              <a:defRPr sz="1800" b="1"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9pPr>
          </a:lstStyle>
          <a:p>
            <a:endParaRPr/>
          </a:p>
        </p:txBody>
      </p:sp>
      <p:sp>
        <p:nvSpPr>
          <p:cNvPr id="41" name="Shape 41"/>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1pPr>
            <a:lvl2pPr marL="742950" marR="0" lvl="1" indent="-15875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2pPr>
            <a:lvl3pPr marL="1143000" marR="0" lvl="2"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3pPr>
            <a:lvl4pPr marL="1600200" marR="0" lvl="3"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4pPr>
            <a:lvl5pPr marL="2057400" marR="0" lvl="4"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5pPr>
            <a:lvl6pPr marL="2514600" marR="0" lvl="5"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6pPr>
            <a:lvl7pPr marL="2971800" marR="0" lvl="6"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7pPr>
            <a:lvl8pPr marL="3429000" marR="0" lvl="7"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8pPr>
            <a:lvl9pPr marL="3886200" marR="0" lvl="8"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42" name="Shape 42"/>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Shadows Into Light"/>
              <a:buNone/>
              <a:defRPr sz="2400" b="1"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400"/>
              </a:spcBef>
              <a:spcAft>
                <a:spcPts val="0"/>
              </a:spcAft>
              <a:buClr>
                <a:schemeClr val="dk1"/>
              </a:buClr>
              <a:buFont typeface="Shadows Into Light"/>
              <a:buNone/>
              <a:defRPr sz="2000" b="1"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360"/>
              </a:spcBef>
              <a:spcAft>
                <a:spcPts val="0"/>
              </a:spcAft>
              <a:buClr>
                <a:schemeClr val="dk1"/>
              </a:buClr>
              <a:buFont typeface="Shadows Into Light"/>
              <a:buNone/>
              <a:defRPr sz="1800" b="1"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9pPr>
          </a:lstStyle>
          <a:p>
            <a:endParaRPr/>
          </a:p>
        </p:txBody>
      </p:sp>
      <p:sp>
        <p:nvSpPr>
          <p:cNvPr id="43" name="Shape 43"/>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1pPr>
            <a:lvl2pPr marL="742950" marR="0" lvl="1" indent="-15875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2pPr>
            <a:lvl3pPr marL="1143000" marR="0" lvl="2"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3pPr>
            <a:lvl4pPr marL="1600200" marR="0" lvl="3"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4pPr>
            <a:lvl5pPr marL="2057400" marR="0" lvl="4"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5pPr>
            <a:lvl6pPr marL="2514600" marR="0" lvl="5"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6pPr>
            <a:lvl7pPr marL="2971800" marR="0" lvl="6"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7pPr>
            <a:lvl8pPr marL="3429000" marR="0" lvl="7"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8pPr>
            <a:lvl9pPr marL="3886200" marR="0" lvl="8"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44" name="Shape 44"/>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a:t>
            </a:fld>
            <a:endParaRPr lang="en-US" sz="1400">
              <a:solidFill>
                <a:schemeClr val="dk1"/>
              </a:solidFill>
              <a:latin typeface="Shadows Into Light"/>
              <a:ea typeface="Shadows Into Light"/>
              <a:cs typeface="Shadows Into Light"/>
              <a:sym typeface="Shadows Into Light"/>
            </a:endParaRPr>
          </a:p>
        </p:txBody>
      </p:sp>
      <p:cxnSp>
        <p:nvCxnSpPr>
          <p:cNvPr id="45" name="Shape 45"/>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10"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49" name="Shape 49"/>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a:t>
            </a:fld>
            <a:endParaRPr lang="en-US" sz="1400">
              <a:solidFill>
                <a:schemeClr val="dk1"/>
              </a:solidFill>
              <a:latin typeface="Shadows Into Light"/>
              <a:ea typeface="Shadows Into Light"/>
              <a:cs typeface="Shadows Into Light"/>
              <a:sym typeface="Shadows Into Light"/>
            </a:endParaRPr>
          </a:p>
        </p:txBody>
      </p:sp>
      <p:cxnSp>
        <p:nvCxnSpPr>
          <p:cNvPr id="50" name="Shape 50"/>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6"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a:t>
            </a:fld>
            <a:endParaRPr lang="en-US" sz="1400">
              <a:solidFill>
                <a:schemeClr val="dk1"/>
              </a:solidFill>
              <a:latin typeface="Shadows Into Light"/>
              <a:ea typeface="Shadows Into Light"/>
              <a:cs typeface="Shadows Into Light"/>
              <a:sym typeface="Shadows Into Light"/>
            </a:endParaRPr>
          </a:p>
        </p:txBody>
      </p:sp>
      <p:cxnSp>
        <p:nvCxnSpPr>
          <p:cNvPr id="54" name="Shape 54"/>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5"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58" name="Shape 58"/>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1pPr>
            <a:lvl2pPr marL="742950" marR="0" lvl="1" indent="-10795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2pPr>
            <a:lvl3pPr marL="1143000" marR="0" lvl="2"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3pPr>
            <a:lvl4pPr marL="1600200" marR="0" lvl="3"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4pPr>
            <a:lvl5pPr marL="2057400" marR="0" lvl="4"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5pPr>
            <a:lvl6pPr marL="2514600" marR="0" lvl="5"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6pPr>
            <a:lvl7pPr marL="2971800" marR="0" lvl="6"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7pPr>
            <a:lvl8pPr marL="3429000" marR="0" lvl="7"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8pPr>
            <a:lvl9pPr marL="3886200" marR="0" lvl="8"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59" name="Shape 59"/>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240"/>
              </a:spcBef>
              <a:spcAft>
                <a:spcPts val="0"/>
              </a:spcAft>
              <a:buClr>
                <a:schemeClr val="dk1"/>
              </a:buClr>
              <a:buFont typeface="Shadows Into Light"/>
              <a:buNone/>
              <a:defRPr sz="1200" b="0"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200"/>
              </a:spcBef>
              <a:spcAft>
                <a:spcPts val="0"/>
              </a:spcAft>
              <a:buClr>
                <a:schemeClr val="dk1"/>
              </a:buClr>
              <a:buFont typeface="Shadows Into Light"/>
              <a:buNone/>
              <a:defRPr sz="1000" b="0"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60" name="Shape 60"/>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a:t>
            </a:fld>
            <a:endParaRPr lang="en-US" sz="1400">
              <a:solidFill>
                <a:schemeClr val="dk1"/>
              </a:solidFill>
              <a:latin typeface="Shadows Into Light"/>
              <a:ea typeface="Shadows Into Light"/>
              <a:cs typeface="Shadows Into Light"/>
              <a:sym typeface="Shadows Into Light"/>
            </a:endParaRPr>
          </a:p>
        </p:txBody>
      </p:sp>
      <p:cxnSp>
        <p:nvCxnSpPr>
          <p:cNvPr id="61" name="Shape 61"/>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8"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65" name="Shape 65"/>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Shadows Into Light"/>
              <a:buNone/>
              <a:defRPr sz="3200" b="0"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560"/>
              </a:spcBef>
              <a:spcAft>
                <a:spcPts val="0"/>
              </a:spcAft>
              <a:buClr>
                <a:schemeClr val="dk1"/>
              </a:buClr>
              <a:buFont typeface="Shadows Into Light"/>
              <a:buNone/>
              <a:defRPr sz="2800" b="0"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480"/>
              </a:spcBef>
              <a:spcAft>
                <a:spcPts val="0"/>
              </a:spcAft>
              <a:buClr>
                <a:schemeClr val="dk1"/>
              </a:buClr>
              <a:buFont typeface="Shadows Into Light"/>
              <a:buNone/>
              <a:defRPr sz="2400" b="0"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66" name="Shape 66"/>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240"/>
              </a:spcBef>
              <a:spcAft>
                <a:spcPts val="0"/>
              </a:spcAft>
              <a:buClr>
                <a:schemeClr val="dk1"/>
              </a:buClr>
              <a:buFont typeface="Shadows Into Light"/>
              <a:buNone/>
              <a:defRPr sz="1200" b="0"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200"/>
              </a:spcBef>
              <a:spcAft>
                <a:spcPts val="0"/>
              </a:spcAft>
              <a:buClr>
                <a:schemeClr val="dk1"/>
              </a:buClr>
              <a:buFont typeface="Shadows Into Light"/>
              <a:buNone/>
              <a:defRPr sz="1000" b="0"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67" name="Shape 67"/>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a:t>
            </a:fld>
            <a:endParaRPr lang="en-US" sz="1400">
              <a:solidFill>
                <a:schemeClr val="dk1"/>
              </a:solidFill>
              <a:latin typeface="Shadows Into Light"/>
              <a:ea typeface="Shadows Into Light"/>
              <a:cs typeface="Shadows Into Light"/>
              <a:sym typeface="Shadows Into Light"/>
            </a:endParaRPr>
          </a:p>
        </p:txBody>
      </p:sp>
      <p:cxnSp>
        <p:nvCxnSpPr>
          <p:cNvPr id="68" name="Shape 68"/>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8"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14300" algn="l" rtl="0">
              <a:spcBef>
                <a:spcPts val="720"/>
              </a:spcBef>
              <a:spcAft>
                <a:spcPts val="0"/>
              </a:spcAft>
              <a:buClr>
                <a:schemeClr val="dk1"/>
              </a:buClr>
              <a:buSzPct val="100000"/>
              <a:buFont typeface="Shadows Into Light"/>
              <a:buChar char="•"/>
              <a:defRPr sz="36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12" name="Shape 12"/>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Shadows Into Light"/>
                <a:ea typeface="Shadows Into Light"/>
                <a:cs typeface="Shadows Into Light"/>
                <a:sym typeface="Shadows Into Light"/>
              </a:rPr>
              <a:t>‹#›</a:t>
            </a:fld>
            <a:endParaRPr lang="en-US" sz="1400" b="0" i="0" u="none" strike="noStrike" cap="none">
              <a:solidFill>
                <a:schemeClr val="dk1"/>
              </a:solidFill>
              <a:latin typeface="Shadows Into Light"/>
              <a:ea typeface="Shadows Into Light"/>
              <a:cs typeface="Shadows Into Light"/>
              <a:sym typeface="Shadows Into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62000" y="412605"/>
            <a:ext cx="7772400" cy="775348"/>
          </a:xfrm>
          <a:prstGeom prst="rect">
            <a:avLst/>
          </a:prstGeom>
          <a:noFill/>
          <a:ln>
            <a:noFill/>
          </a:ln>
        </p:spPr>
        <p:txBody>
          <a:bodyPr lIns="91425" tIns="45700" rIns="91425" bIns="45700" anchor="ctr" anchorCtr="0">
            <a:noAutofit/>
          </a:bodyPr>
          <a:lstStyle/>
          <a:p>
            <a:pPr lvl="0">
              <a:buSzPct val="25000"/>
            </a:pPr>
            <a:r>
              <a:rPr lang="es-ES" sz="2400" dirty="0">
                <a:latin typeface="Times New Roman" panose="02020603050405020304" pitchFamily="18" charset="0"/>
                <a:cs typeface="Times New Roman" panose="02020603050405020304" pitchFamily="18" charset="0"/>
              </a:rPr>
              <a:t>Gestión de Proyectos de desarrollo de Software</a:t>
            </a:r>
            <a:endParaRPr lang="en-US" sz="2400" b="0" i="0" u="none" strike="noStrike" cap="none" dirty="0">
              <a:solidFill>
                <a:schemeClr val="dk2"/>
              </a:solidFill>
              <a:latin typeface="Times New Roman" panose="02020603050405020304" pitchFamily="18" charset="0"/>
              <a:cs typeface="Times New Roman" panose="02020603050405020304" pitchFamily="18" charset="0"/>
              <a:sym typeface="Shadows Into Light"/>
            </a:endParaRPr>
          </a:p>
        </p:txBody>
      </p:sp>
      <p:sp>
        <p:nvSpPr>
          <p:cNvPr id="87" name="Shape 87"/>
          <p:cNvSpPr txBox="1">
            <a:spLocks noGrp="1"/>
          </p:cNvSpPr>
          <p:nvPr>
            <p:ph type="subTitle" idx="1"/>
          </p:nvPr>
        </p:nvSpPr>
        <p:spPr>
          <a:xfrm>
            <a:off x="914400" y="1293656"/>
            <a:ext cx="7467600" cy="31328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1"/>
              </a:buClr>
              <a:buSzPct val="25000"/>
              <a:buFont typeface="Shadows Into Light"/>
              <a:buNone/>
            </a:pPr>
            <a:r>
              <a:rPr lang="es-CO" sz="2400" b="0" i="0" u="none" strike="noStrike" cap="none" dirty="0" smtClean="0">
                <a:solidFill>
                  <a:schemeClr val="dk1"/>
                </a:solidFill>
                <a:latin typeface="Times New Roman" panose="02020603050405020304" pitchFamily="18" charset="0"/>
                <a:cs typeface="Times New Roman" panose="02020603050405020304" pitchFamily="18" charset="0"/>
                <a:sym typeface="Shadows Into Light"/>
              </a:rPr>
              <a:t>Presentación</a:t>
            </a:r>
            <a:r>
              <a:rPr lang="en-US" sz="2400" b="0" i="0" u="none" strike="noStrike" cap="none" dirty="0" smtClean="0">
                <a:solidFill>
                  <a:schemeClr val="dk1"/>
                </a:solidFill>
                <a:latin typeface="Times New Roman" panose="02020603050405020304" pitchFamily="18" charset="0"/>
                <a:cs typeface="Times New Roman" panose="02020603050405020304" pitchFamily="18" charset="0"/>
                <a:sym typeface="Shadows Into Light"/>
              </a:rPr>
              <a:t> </a:t>
            </a: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Shadows Into Light"/>
              </a:rPr>
              <a:t>Producto</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 </a:t>
            </a: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Shadows Into Light"/>
              </a:rPr>
              <a:t>Ciclo</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 </a:t>
            </a:r>
            <a:r>
              <a:rPr lang="en-US" sz="2400" b="0" i="0" u="none" strike="noStrike" cap="none" dirty="0" smtClean="0">
                <a:solidFill>
                  <a:schemeClr val="dk1"/>
                </a:solidFill>
                <a:latin typeface="Times New Roman" panose="02020603050405020304" pitchFamily="18" charset="0"/>
                <a:cs typeface="Times New Roman" panose="02020603050405020304" pitchFamily="18" charset="0"/>
                <a:sym typeface="Shadows Into Light"/>
              </a:rPr>
              <a:t>4</a:t>
            </a:r>
            <a:endPar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endParaRPr>
          </a:p>
          <a:p>
            <a:pPr marL="0" marR="0" lvl="0" indent="0" algn="ctr" rtl="0">
              <a:spcBef>
                <a:spcPts val="0"/>
              </a:spcBef>
              <a:spcAft>
                <a:spcPts val="0"/>
              </a:spcAft>
              <a:buClr>
                <a:schemeClr val="dk1"/>
              </a:buClr>
              <a:buSzPct val="25000"/>
              <a:buFont typeface="Shadows Into Light"/>
              <a:buNone/>
            </a:pPr>
            <a:endParaRPr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endParaRPr>
          </a:p>
          <a:p>
            <a:pPr marL="0" marR="0" lvl="0" indent="0" algn="ctr" rtl="0">
              <a:spcBef>
                <a:spcPts val="480"/>
              </a:spcBef>
              <a:spcAft>
                <a:spcPts val="0"/>
              </a:spcAft>
              <a:buClr>
                <a:schemeClr val="dk1"/>
              </a:buClr>
              <a:buSzPct val="25000"/>
              <a:buFont typeface="Shadows Into Light"/>
              <a:buNone/>
            </a:pP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Shadows Into Light"/>
              </a:rPr>
              <a:t>Presentado</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 </a:t>
            </a: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Shadows Into Light"/>
              </a:rPr>
              <a:t>por</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a:t>
            </a:r>
          </a:p>
          <a:p>
            <a:pPr marL="0" marR="0" lvl="0" indent="0" algn="ctr" rtl="0">
              <a:spcBef>
                <a:spcPts val="480"/>
              </a:spcBef>
              <a:spcAft>
                <a:spcPts val="0"/>
              </a:spcAft>
              <a:buClr>
                <a:schemeClr val="dk1"/>
              </a:buClr>
              <a:buSzPct val="25000"/>
              <a:buFont typeface="Shadows Into Light"/>
              <a:buNone/>
            </a:pPr>
            <a:endPar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endParaRP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David Paniagua</a:t>
            </a: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David Saavedra</a:t>
            </a: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German Chica</a:t>
            </a: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Mario Hernández</a:t>
            </a: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Juan Carlos Arias</a:t>
            </a:r>
            <a:endParaRPr sz="2400" dirty="0">
              <a:latin typeface="Times New Roman" panose="02020603050405020304" pitchFamily="18" charset="0"/>
              <a:cs typeface="Times New Roman" panose="02020603050405020304" pitchFamily="18" charset="0"/>
            </a:endParaRPr>
          </a:p>
          <a:p>
            <a:pPr marL="0" marR="0" lvl="0" indent="0" algn="ctr" rtl="0">
              <a:spcBef>
                <a:spcPts val="480"/>
              </a:spcBef>
              <a:spcAft>
                <a:spcPts val="0"/>
              </a:spcAft>
              <a:buClr>
                <a:schemeClr val="dk1"/>
              </a:buClr>
              <a:buSzPct val="25000"/>
              <a:buFont typeface="Shadows Into Light"/>
              <a:buNone/>
            </a:pPr>
            <a:endParaRPr sz="2400" dirty="0">
              <a:latin typeface="Times New Roman" panose="02020603050405020304" pitchFamily="18" charset="0"/>
              <a:cs typeface="Times New Roman" panose="02020603050405020304" pitchFamily="18" charset="0"/>
            </a:endParaRPr>
          </a:p>
        </p:txBody>
      </p:sp>
      <p:pic>
        <p:nvPicPr>
          <p:cNvPr id="88" name="Shape 88" descr="Gráfico1.jpg"/>
          <p:cNvPicPr preferRelativeResize="0"/>
          <p:nvPr/>
        </p:nvPicPr>
        <p:blipFill rotWithShape="1">
          <a:blip r:embed="rId3">
            <a:alphaModFix/>
          </a:blip>
          <a:srcRect/>
          <a:stretch/>
        </p:blipFill>
        <p:spPr>
          <a:xfrm>
            <a:off x="3886200" y="5334000"/>
            <a:ext cx="1981199" cy="838199"/>
          </a:xfrm>
          <a:prstGeom prst="rect">
            <a:avLst/>
          </a:prstGeom>
          <a:noFill/>
          <a:ln>
            <a:noFill/>
          </a:ln>
        </p:spPr>
      </p:pic>
      <p:sp>
        <p:nvSpPr>
          <p:cNvPr id="89" name="Shape 89"/>
          <p:cNvSpPr txBox="1"/>
          <p:nvPr/>
        </p:nvSpPr>
        <p:spPr>
          <a:xfrm>
            <a:off x="3646332" y="6605802"/>
            <a:ext cx="18466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Shape 90"/>
          <p:cNvSpPr txBox="1"/>
          <p:nvPr/>
        </p:nvSpPr>
        <p:spPr>
          <a:xfrm>
            <a:off x="3390271" y="6605802"/>
            <a:ext cx="18466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Shape 91"/>
          <p:cNvSpPr txBox="1"/>
          <p:nvPr/>
        </p:nvSpPr>
        <p:spPr>
          <a:xfrm>
            <a:off x="3205905" y="6564835"/>
            <a:ext cx="18466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10</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smtClean="0">
                <a:latin typeface="Times New Roman" panose="02020603050405020304" pitchFamily="18" charset="0"/>
                <a:cs typeface="Times New Roman" panose="02020603050405020304" pitchFamily="18" charset="0"/>
              </a:rPr>
              <a:t>Lecciones Aprendidas</a:t>
            </a:r>
            <a:endParaRPr lang="en-US" sz="32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31653" y="1423358"/>
            <a:ext cx="7720641" cy="4616648"/>
          </a:xfrm>
          <a:prstGeom prst="rect">
            <a:avLst/>
          </a:prstGeom>
          <a:noFill/>
        </p:spPr>
        <p:txBody>
          <a:bodyPr wrap="square" rtlCol="0">
            <a:spAutoFit/>
          </a:bodyPr>
          <a:lstStyle/>
          <a:p>
            <a:r>
              <a:rPr lang="es-ES" b="1" u="sng" dirty="0" smtClean="0"/>
              <a:t>PROCESO</a:t>
            </a:r>
          </a:p>
          <a:p>
            <a:endParaRPr lang="es-ES" b="1" u="sng" dirty="0" smtClean="0"/>
          </a:p>
          <a:p>
            <a:endParaRPr lang="es-ES" b="1" u="sng" dirty="0"/>
          </a:p>
          <a:p>
            <a:pPr marL="285750" indent="-285750">
              <a:buFont typeface="Arial" panose="020B0604020202020204" pitchFamily="34" charset="0"/>
              <a:buChar char="•"/>
            </a:pPr>
            <a:r>
              <a:rPr lang="es-ES" dirty="0" smtClean="0"/>
              <a:t>La integración continua hoy en día es una de las herramientas mas valiosas para nosotros como ingenieros de software en aras de mejorar nuestros procesos técnicos, de calidad y de medición y control de nuestros proyectos.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El uso de herramientas de colaboración tanto en la medición y avance de nuestros proyectos así como en la comunicación del grupo fue de particular interés y sin duda es una de las cosas que se tienen que hacer en el día a día de nuestros procesos.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Las técnicas de valor ganado son extremadamente útiles para darle seguimiento a nuestros proyectos, sin embargo, esto también conlleva que debamos tener un estricto control y registro de todas las actividades realizadas por el equipo en cualquier esfuerzo de desarrollo.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La calidad es sin duda uno de los pilares en los cuales debemos basar nuestros esfuerzos, por lo tanto debemos pensar y aplicar estos conceptos desde las primeras fases de nuestros proyectos.</a:t>
            </a:r>
          </a:p>
          <a:p>
            <a:endParaRPr lang="es-ES" dirty="0"/>
          </a:p>
          <a:p>
            <a:endParaRPr lang="es-ES" dirty="0"/>
          </a:p>
        </p:txBody>
      </p:sp>
    </p:spTree>
    <p:extLst>
      <p:ext uri="{BB962C8B-B14F-4D97-AF65-F5344CB8AC3E}">
        <p14:creationId xmlns:p14="http://schemas.microsoft.com/office/powerpoint/2010/main" val="95951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11</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smtClean="0">
                <a:latin typeface="Times New Roman" panose="02020603050405020304" pitchFamily="18" charset="0"/>
                <a:cs typeface="Times New Roman" panose="02020603050405020304" pitchFamily="18" charset="0"/>
              </a:rPr>
              <a:t>Lecciones Aprendidas</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31653" y="1423358"/>
            <a:ext cx="7720641" cy="3539430"/>
          </a:xfrm>
          <a:prstGeom prst="rect">
            <a:avLst/>
          </a:prstGeom>
          <a:noFill/>
        </p:spPr>
        <p:txBody>
          <a:bodyPr wrap="square" rtlCol="0">
            <a:spAutoFit/>
          </a:bodyPr>
          <a:lstStyle/>
          <a:p>
            <a:r>
              <a:rPr lang="es-ES" b="1" u="sng" dirty="0" smtClean="0"/>
              <a:t>CURSO</a:t>
            </a:r>
          </a:p>
          <a:p>
            <a:endParaRPr lang="es-ES" b="1" u="sng" dirty="0" smtClean="0"/>
          </a:p>
          <a:p>
            <a:endParaRPr lang="es-ES" b="1" u="sng" dirty="0"/>
          </a:p>
          <a:p>
            <a:pPr marL="285750" indent="-285750">
              <a:buFont typeface="Arial" panose="020B0604020202020204" pitchFamily="34" charset="0"/>
              <a:buChar char="•"/>
            </a:pPr>
            <a:r>
              <a:rPr lang="es-ES" dirty="0" smtClean="0"/>
              <a:t>La integración entre los integrantes de los equipos de desarrollo es un factor importante en el éxito de cada proyecto de desarrollo.</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a:t>La </a:t>
            </a:r>
            <a:r>
              <a:rPr lang="es-ES" dirty="0" smtClean="0"/>
              <a:t>comunicación entre </a:t>
            </a:r>
            <a:r>
              <a:rPr lang="es-ES" dirty="0"/>
              <a:t>los integrantes de los equipos de desarrollo es un factor </a:t>
            </a:r>
            <a:r>
              <a:rPr lang="es-ES" dirty="0" smtClean="0"/>
              <a:t>decisivo en </a:t>
            </a:r>
            <a:r>
              <a:rPr lang="es-ES" dirty="0"/>
              <a:t>el éxito de cada proyecto de </a:t>
            </a:r>
            <a:r>
              <a:rPr lang="es-ES" dirty="0" smtClean="0"/>
              <a:t>desarrollo.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El mejoramiento continuo debe servir como reflexión para mejorar las contribuciones individuales al equipo de desarrollo del cual se hace parte.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La ética y sus principios deben ser la base de nuestras decisiones y actuares dentro de nuestra profesión.</a:t>
            </a:r>
            <a:endParaRPr lang="es-ES" dirty="0"/>
          </a:p>
          <a:p>
            <a:pPr marL="285750" indent="-285750">
              <a:buFont typeface="Arial" panose="020B0604020202020204" pitchFamily="34" charset="0"/>
              <a:buChar char="•"/>
            </a:pPr>
            <a:endParaRPr lang="es-ES" dirty="0"/>
          </a:p>
          <a:p>
            <a:endParaRPr lang="es-ES" dirty="0"/>
          </a:p>
        </p:txBody>
      </p:sp>
    </p:spTree>
    <p:extLst>
      <p:ext uri="{BB962C8B-B14F-4D97-AF65-F5344CB8AC3E}">
        <p14:creationId xmlns:p14="http://schemas.microsoft.com/office/powerpoint/2010/main" val="203739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12</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smtClean="0">
                <a:latin typeface="Times New Roman" panose="02020603050405020304" pitchFamily="18" charset="0"/>
                <a:cs typeface="Times New Roman" panose="02020603050405020304" pitchFamily="18" charset="0"/>
              </a:rPr>
              <a:t>Lecciones Aprendidas</a:t>
            </a:r>
            <a:endParaRPr lang="en-US"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1653" y="1423358"/>
            <a:ext cx="7720641" cy="1600438"/>
          </a:xfrm>
          <a:prstGeom prst="rect">
            <a:avLst/>
          </a:prstGeom>
          <a:noFill/>
        </p:spPr>
        <p:txBody>
          <a:bodyPr wrap="square" rtlCol="0">
            <a:spAutoFit/>
          </a:bodyPr>
          <a:lstStyle/>
          <a:p>
            <a:r>
              <a:rPr lang="es-ES" b="1" u="sng" dirty="0" smtClean="0"/>
              <a:t>EXPERIENCIA</a:t>
            </a:r>
          </a:p>
          <a:p>
            <a:endParaRPr lang="es-ES" b="1" u="sng" dirty="0" smtClean="0"/>
          </a:p>
          <a:p>
            <a:endParaRPr lang="es-ES" b="1" u="sng" dirty="0"/>
          </a:p>
          <a:p>
            <a:pPr marL="285750" indent="-285750">
              <a:buFont typeface="Arial" panose="020B0604020202020204" pitchFamily="34" charset="0"/>
              <a:buChar char="•"/>
            </a:pPr>
            <a:r>
              <a:rPr lang="es-ES" dirty="0" smtClean="0"/>
              <a:t>Como grupo consideramos que la experiencia de este curso ha sido muy positiva, nos vamos con nuevos conocimientos que sin duda serán aplicados por cada uno en su vida profesional día a día.</a:t>
            </a:r>
            <a:endParaRPr lang="es-ES" dirty="0"/>
          </a:p>
          <a:p>
            <a:endParaRPr lang="es-ES" dirty="0"/>
          </a:p>
        </p:txBody>
      </p:sp>
    </p:spTree>
    <p:extLst>
      <p:ext uri="{BB962C8B-B14F-4D97-AF65-F5344CB8AC3E}">
        <p14:creationId xmlns:p14="http://schemas.microsoft.com/office/powerpoint/2010/main" val="79460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smtClean="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712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3</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smtClean="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8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4</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smtClean="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81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5</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smtClean="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99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6</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smtClean="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328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7</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smtClean="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51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8</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smtClean="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54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9</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smtClean="0">
                <a:latin typeface="Times New Roman" panose="02020603050405020304" pitchFamily="18" charset="0"/>
                <a:cs typeface="Times New Roman" panose="02020603050405020304" pitchFamily="18" charset="0"/>
              </a:rPr>
              <a:t>Métricas</a:t>
            </a:r>
            <a:endParaRPr lang="en-US" sz="32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31653" y="1423358"/>
            <a:ext cx="7720641" cy="4832092"/>
          </a:xfrm>
          <a:prstGeom prst="rect">
            <a:avLst/>
          </a:prstGeom>
          <a:noFill/>
        </p:spPr>
        <p:txBody>
          <a:bodyPr wrap="square" rtlCol="0">
            <a:spAutoFit/>
          </a:bodyPr>
          <a:lstStyle/>
          <a:p>
            <a:r>
              <a:rPr lang="es-ES" dirty="0"/>
              <a:t>1. Mantener o disminuir la deuda técnica. Actualmente se </a:t>
            </a:r>
            <a:r>
              <a:rPr lang="es-ES" dirty="0" smtClean="0"/>
              <a:t>encuentra </a:t>
            </a:r>
            <a:r>
              <a:rPr lang="es-ES" dirty="0"/>
              <a:t>en 5 días. </a:t>
            </a:r>
          </a:p>
          <a:p>
            <a:endParaRPr lang="es-ES" dirty="0" smtClean="0"/>
          </a:p>
          <a:p>
            <a:r>
              <a:rPr lang="es-ES" b="1" dirty="0" smtClean="0"/>
              <a:t>Métrica</a:t>
            </a:r>
            <a:r>
              <a:rPr lang="es-ES" b="1" dirty="0"/>
              <a:t>: Deuda técnica calculada por Sonar.</a:t>
            </a:r>
          </a:p>
          <a:p>
            <a:endParaRPr lang="es-ES" dirty="0"/>
          </a:p>
          <a:p>
            <a:r>
              <a:rPr lang="es-ES" dirty="0"/>
              <a:t>2. Construir la aplicación con buena calidad.</a:t>
            </a:r>
          </a:p>
          <a:p>
            <a:endParaRPr lang="es-ES" dirty="0" smtClean="0"/>
          </a:p>
          <a:p>
            <a:r>
              <a:rPr lang="es-ES" b="1" dirty="0" smtClean="0"/>
              <a:t>Métrica</a:t>
            </a:r>
            <a:r>
              <a:rPr lang="es-ES" b="1" dirty="0"/>
              <a:t>: Mejorar el porcentaje de cobertura de las pruebas. </a:t>
            </a:r>
          </a:p>
          <a:p>
            <a:endParaRPr lang="es-ES" dirty="0"/>
          </a:p>
          <a:p>
            <a:r>
              <a:rPr lang="es-ES" dirty="0"/>
              <a:t>3. Cumplir con todas las tareas asignadas en el </a:t>
            </a:r>
            <a:r>
              <a:rPr lang="es-ES" dirty="0" err="1" smtClean="0"/>
              <a:t>TeamWork</a:t>
            </a:r>
            <a:r>
              <a:rPr lang="es-ES" dirty="0"/>
              <a:t>.</a:t>
            </a:r>
          </a:p>
          <a:p>
            <a:endParaRPr lang="es-ES" dirty="0" smtClean="0"/>
          </a:p>
          <a:p>
            <a:r>
              <a:rPr lang="es-ES" b="1" dirty="0" smtClean="0"/>
              <a:t>Métrica</a:t>
            </a:r>
            <a:r>
              <a:rPr lang="es-ES" b="1" dirty="0"/>
              <a:t>: El reporte de actividades pendientes por desarrollar del ciclo cuatro no debe presentar ningún </a:t>
            </a:r>
            <a:r>
              <a:rPr lang="es-ES" b="1" dirty="0" smtClean="0"/>
              <a:t>ítem </a:t>
            </a:r>
            <a:r>
              <a:rPr lang="es-ES" b="1" dirty="0"/>
              <a:t>en estado "pendiente por desarrollar".</a:t>
            </a:r>
          </a:p>
          <a:p>
            <a:endParaRPr lang="es-ES" dirty="0"/>
          </a:p>
          <a:p>
            <a:r>
              <a:rPr lang="es-ES" dirty="0"/>
              <a:t>4. Disminuir la desviación entre el tiempo planeado para desarrollar cada actividad versus el tiempo realmente ejecutado, de tal forma que no sea superior a un 15%.</a:t>
            </a:r>
          </a:p>
          <a:p>
            <a:endParaRPr lang="es-ES" dirty="0" smtClean="0"/>
          </a:p>
          <a:p>
            <a:r>
              <a:rPr lang="es-ES" b="1" dirty="0" smtClean="0"/>
              <a:t>Métrica</a:t>
            </a:r>
            <a:r>
              <a:rPr lang="es-ES" b="1" dirty="0"/>
              <a:t>: El porcentaje de la desviación por actividad no debe ser superior al 15%.</a:t>
            </a:r>
          </a:p>
          <a:p>
            <a:endParaRPr lang="es-ES" dirty="0"/>
          </a:p>
          <a:p>
            <a:r>
              <a:rPr lang="es-ES" dirty="0"/>
              <a:t>5. Desarrollar la aplicación con por lo menos un 80% de satisfacción en cuanto a la usabilidad.</a:t>
            </a:r>
          </a:p>
          <a:p>
            <a:endParaRPr lang="es-ES" dirty="0" smtClean="0"/>
          </a:p>
          <a:p>
            <a:r>
              <a:rPr lang="es-ES" b="1" dirty="0" smtClean="0"/>
              <a:t>Métrica</a:t>
            </a:r>
            <a:r>
              <a:rPr lang="es-ES" b="1" dirty="0"/>
              <a:t>: La calificación asignada por el grupo que efectúa las pruebas de usabilidad debe ser igual o superior al 80%.</a:t>
            </a:r>
            <a:endParaRPr lang="en-US" b="1" dirty="0"/>
          </a:p>
        </p:txBody>
      </p:sp>
    </p:spTree>
    <p:extLst>
      <p:ext uri="{BB962C8B-B14F-4D97-AF65-F5344CB8AC3E}">
        <p14:creationId xmlns:p14="http://schemas.microsoft.com/office/powerpoint/2010/main" val="1743394595"/>
      </p:ext>
    </p:extLst>
  </p:cSld>
  <p:clrMapOvr>
    <a:masterClrMapping/>
  </p:clrMapOvr>
</p:sld>
</file>

<file path=ppt/theme/theme1.xml><?xml version="1.0" encoding="utf-8"?>
<a:theme xmlns:a="http://schemas.openxmlformats.org/drawingml/2006/main" name="Notebook5">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506</Words>
  <Application>Microsoft Office PowerPoint</Application>
  <PresentationFormat>On-screen Show (4:3)</PresentationFormat>
  <Paragraphs>75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Times New Roman</vt:lpstr>
      <vt:lpstr>Shadows Into Light</vt:lpstr>
      <vt:lpstr>Arial</vt:lpstr>
      <vt:lpstr>Notebook5</vt:lpstr>
      <vt:lpstr>Gestión de Proyectos de desarrollo de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Arquitecturas Ágiles de Software</dc:title>
  <dc:creator>de.paniagua</dc:creator>
  <cp:lastModifiedBy>JC</cp:lastModifiedBy>
  <cp:revision>40</cp:revision>
  <dcterms:modified xsi:type="dcterms:W3CDTF">2016-11-19T21:20:41Z</dcterms:modified>
</cp:coreProperties>
</file>