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482270598528"/>
          <c:y val="0.163015709206175"/>
          <c:w val="0.692629689671144"/>
          <c:h val="0.5051276340630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996732026143791"/>
                  <c:y val="-0.004111421203002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357843137254902"/>
                  <c:y val="0.01261301525188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342.0</c:v>
                </c:pt>
                <c:pt idx="3">
                  <c:v>1492.0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315.0</c:v>
                </c:pt>
                <c:pt idx="2">
                  <c:v>315.0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Cmpute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delete val="1"/>
            </c:dLbl>
            <c:dLbl>
              <c:idx val="2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43.0</c:v>
                </c:pt>
                <c:pt idx="2">
                  <c:v>275.0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Summarize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Naïve Spark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17.0</c:v>
                </c:pt>
                <c:pt idx="2">
                  <c:v>17.0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762796136"/>
        <c:axId val="1762783688"/>
      </c:barChart>
      <c:catAx>
        <c:axId val="17627961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762783688"/>
        <c:crosses val="autoZero"/>
        <c:auto val="1"/>
        <c:lblAlgn val="ctr"/>
        <c:lblOffset val="100"/>
        <c:noMultiLvlLbl val="0"/>
      </c:catAx>
      <c:valAx>
        <c:axId val="176278368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Total Runtime (in Seconds)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43091194483042"/>
              <c:y val="0.8144052203458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1762796136"/>
        <c:crosses val="autoZero"/>
        <c:crossBetween val="between"/>
        <c:majorUnit val="200.0"/>
        <c:minorUnit val="20.0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5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53E7-0457-2943-A953-90EB1F894CB3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0991-1E27-FB41-8FB1-6FDA01E74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399" y="971490"/>
            <a:ext cx="4881009" cy="5091629"/>
            <a:chOff x="286399" y="971490"/>
            <a:chExt cx="4881009" cy="5091629"/>
          </a:xfrm>
        </p:grpSpPr>
        <p:sp>
          <p:nvSpPr>
            <p:cNvPr id="5" name="Rectangle 4"/>
            <p:cNvSpPr/>
            <p:nvPr/>
          </p:nvSpPr>
          <p:spPr>
            <a:xfrm>
              <a:off x="304800" y="1295401"/>
              <a:ext cx="4862608" cy="47677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6399" y="971490"/>
              <a:ext cx="1582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Preprocessing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67408" y="971490"/>
            <a:ext cx="1919192" cy="5091629"/>
            <a:chOff x="5167408" y="971490"/>
            <a:chExt cx="1919192" cy="5091629"/>
          </a:xfrm>
        </p:grpSpPr>
        <p:sp>
          <p:nvSpPr>
            <p:cNvPr id="8" name="Rectangle 7"/>
            <p:cNvSpPr/>
            <p:nvPr/>
          </p:nvSpPr>
          <p:spPr>
            <a:xfrm>
              <a:off x="5181601" y="1295401"/>
              <a:ext cx="1904999" cy="47677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67408" y="971490"/>
              <a:ext cx="115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Compute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86656" y="971490"/>
            <a:ext cx="1828744" cy="5091628"/>
            <a:chOff x="7086656" y="971490"/>
            <a:chExt cx="1828744" cy="5091628"/>
          </a:xfrm>
        </p:grpSpPr>
        <p:sp>
          <p:nvSpPr>
            <p:cNvPr id="11" name="Rectangle 10"/>
            <p:cNvSpPr/>
            <p:nvPr/>
          </p:nvSpPr>
          <p:spPr>
            <a:xfrm>
              <a:off x="7086656" y="1295400"/>
              <a:ext cx="1828744" cy="47677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1205" y="971490"/>
              <a:ext cx="119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Post Proc.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3540" y="2519906"/>
            <a:ext cx="1166725" cy="1166725"/>
            <a:chOff x="2152952" y="1572381"/>
            <a:chExt cx="1562705" cy="1562705"/>
          </a:xfrm>
        </p:grpSpPr>
        <p:sp>
          <p:nvSpPr>
            <p:cNvPr id="14" name="Folded Corner 13"/>
            <p:cNvSpPr/>
            <p:nvPr/>
          </p:nvSpPr>
          <p:spPr>
            <a:xfrm>
              <a:off x="2152952" y="1572381"/>
              <a:ext cx="1257905" cy="12579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&lt; / &gt;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2305352" y="1724781"/>
              <a:ext cx="1257905" cy="12579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&lt; / &gt;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2457752" y="1877181"/>
              <a:ext cx="1257905" cy="125790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&lt; / &gt;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57751" y="2732133"/>
              <a:ext cx="953105" cy="3908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Helvetica"/>
                  <a:cs typeface="Helvetica"/>
                </a:rPr>
                <a:t>XML</a:t>
              </a:r>
              <a:endParaRPr lang="en-US" sz="1400" dirty="0">
                <a:latin typeface="Helvetica"/>
                <a:cs typeface="Helvetic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3400" y="4071501"/>
            <a:ext cx="9625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Raw</a:t>
            </a:r>
          </a:p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Data</a:t>
            </a:r>
            <a:endParaRPr lang="en-US" sz="3200" dirty="0">
              <a:latin typeface="Gill Sans Light"/>
              <a:cs typeface="Gill Sans Ligh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41453" y="4153821"/>
            <a:ext cx="1564586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ETL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41652" y="4158857"/>
            <a:ext cx="1825756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Slice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167408" y="4158857"/>
            <a:ext cx="1908044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Compute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935459" y="4615318"/>
            <a:ext cx="5816390" cy="2093165"/>
            <a:chOff x="2783059" y="4724399"/>
            <a:chExt cx="5816390" cy="2093165"/>
          </a:xfrm>
        </p:grpSpPr>
        <p:sp>
          <p:nvSpPr>
            <p:cNvPr id="23" name="U-Turn Arrow 22"/>
            <p:cNvSpPr/>
            <p:nvPr/>
          </p:nvSpPr>
          <p:spPr>
            <a:xfrm flipH="1" flipV="1">
              <a:off x="2783059" y="4724399"/>
              <a:ext cx="5816390" cy="2093165"/>
            </a:xfrm>
            <a:prstGeom prst="uturnArrow">
              <a:avLst>
                <a:gd name="adj1" fmla="val 21765"/>
                <a:gd name="adj2" fmla="val 19328"/>
                <a:gd name="adj3" fmla="val 21759"/>
                <a:gd name="adj4" fmla="val 25836"/>
                <a:gd name="adj5" fmla="val 4725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 sz="2800" dirty="0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05400" y="6319441"/>
              <a:ext cx="1179129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prstClr val="white"/>
                  </a:solidFill>
                  <a:latin typeface="Gill Sans Light"/>
                  <a:ea typeface="+mn-ea"/>
                  <a:cs typeface="Gill Sans Light"/>
                </a:rPr>
                <a:t>Repeat</a:t>
              </a:r>
              <a:endParaRPr lang="en-US" sz="2800" dirty="0">
                <a:solidFill>
                  <a:prstClr val="white"/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12253" y="1371601"/>
            <a:ext cx="1658199" cy="4377574"/>
            <a:chOff x="3359853" y="947282"/>
            <a:chExt cx="1658199" cy="4377574"/>
          </a:xfrm>
        </p:grpSpPr>
        <p:grpSp>
          <p:nvGrpSpPr>
            <p:cNvPr id="26" name="Group 25"/>
            <p:cNvGrpSpPr/>
            <p:nvPr/>
          </p:nvGrpSpPr>
          <p:grpSpPr>
            <a:xfrm>
              <a:off x="3408116" y="1848589"/>
              <a:ext cx="1305136" cy="1660721"/>
              <a:chOff x="6490911" y="2213026"/>
              <a:chExt cx="1361000" cy="1731805"/>
            </a:xfrm>
          </p:grpSpPr>
          <p:cxnSp>
            <p:nvCxnSpPr>
              <p:cNvPr id="30" name="Straight Connector 29"/>
              <p:cNvCxnSpPr>
                <a:stCxn id="36" idx="5"/>
                <a:endCxn id="37" idx="1"/>
              </p:cNvCxnSpPr>
              <p:nvPr/>
            </p:nvCxnSpPr>
            <p:spPr>
              <a:xfrm>
                <a:off x="7160342" y="2912117"/>
                <a:ext cx="132322" cy="2138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38" idx="3"/>
                <a:endCxn id="37" idx="7"/>
              </p:cNvCxnSpPr>
              <p:nvPr/>
            </p:nvCxnSpPr>
            <p:spPr>
              <a:xfrm flipH="1">
                <a:off x="7453644" y="2961614"/>
                <a:ext cx="203949" cy="16435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40" idx="1"/>
                <a:endCxn id="37" idx="5"/>
              </p:cNvCxnSpPr>
              <p:nvPr/>
            </p:nvCxnSpPr>
            <p:spPr>
              <a:xfrm flipH="1" flipV="1">
                <a:off x="7453643" y="3286943"/>
                <a:ext cx="123461" cy="4635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5" idx="5"/>
                <a:endCxn id="39" idx="1"/>
              </p:cNvCxnSpPr>
              <p:nvPr/>
            </p:nvCxnSpPr>
            <p:spPr>
              <a:xfrm>
                <a:off x="6685229" y="3139774"/>
                <a:ext cx="275846" cy="3573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7" idx="3"/>
                <a:endCxn id="39" idx="7"/>
              </p:cNvCxnSpPr>
              <p:nvPr/>
            </p:nvCxnSpPr>
            <p:spPr>
              <a:xfrm flipH="1">
                <a:off x="7122053" y="3286943"/>
                <a:ext cx="170612" cy="210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6490911" y="2945456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966024" y="2717798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59325" y="3092625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624253" y="2767295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927735" y="3463807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543764" y="3717173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0342" y="2213026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42" name="Straight Connector 41"/>
              <p:cNvCxnSpPr>
                <a:stCxn id="41" idx="5"/>
                <a:endCxn id="38" idx="1"/>
              </p:cNvCxnSpPr>
              <p:nvPr/>
            </p:nvCxnSpPr>
            <p:spPr>
              <a:xfrm>
                <a:off x="7354660" y="2407344"/>
                <a:ext cx="302933" cy="3932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6"/>
                <a:endCxn id="40" idx="2"/>
              </p:cNvCxnSpPr>
              <p:nvPr/>
            </p:nvCxnSpPr>
            <p:spPr>
              <a:xfrm>
                <a:off x="7155393" y="3577636"/>
                <a:ext cx="388371" cy="2533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359853" y="4561582"/>
              <a:ext cx="15062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Gill Sans Light"/>
                  <a:cs typeface="Gill Sans Light"/>
                </a:rPr>
                <a:t>Subgraph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50180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98535" y="947282"/>
              <a:ext cx="797265" cy="80531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5181600" y="1385557"/>
            <a:ext cx="1954778" cy="4363618"/>
            <a:chOff x="5029200" y="961237"/>
            <a:chExt cx="1954778" cy="4363619"/>
          </a:xfrm>
        </p:grpSpPr>
        <p:grpSp>
          <p:nvGrpSpPr>
            <p:cNvPr id="45" name="Group 44"/>
            <p:cNvGrpSpPr/>
            <p:nvPr/>
          </p:nvGrpSpPr>
          <p:grpSpPr>
            <a:xfrm>
              <a:off x="5324264" y="1848589"/>
              <a:ext cx="1305136" cy="1660721"/>
              <a:chOff x="6490911" y="2213026"/>
              <a:chExt cx="1361000" cy="1731805"/>
            </a:xfrm>
          </p:grpSpPr>
          <p:cxnSp>
            <p:nvCxnSpPr>
              <p:cNvPr id="49" name="Straight Connector 48"/>
              <p:cNvCxnSpPr>
                <a:stCxn id="55" idx="5"/>
                <a:endCxn id="56" idx="1"/>
              </p:cNvCxnSpPr>
              <p:nvPr/>
            </p:nvCxnSpPr>
            <p:spPr>
              <a:xfrm>
                <a:off x="7160342" y="2912117"/>
                <a:ext cx="132322" cy="2138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57" idx="3"/>
                <a:endCxn id="56" idx="7"/>
              </p:cNvCxnSpPr>
              <p:nvPr/>
            </p:nvCxnSpPr>
            <p:spPr>
              <a:xfrm flipH="1">
                <a:off x="7453644" y="2961614"/>
                <a:ext cx="203949" cy="16435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9" idx="1"/>
                <a:endCxn id="56" idx="5"/>
              </p:cNvCxnSpPr>
              <p:nvPr/>
            </p:nvCxnSpPr>
            <p:spPr>
              <a:xfrm flipH="1" flipV="1">
                <a:off x="7453643" y="3286943"/>
                <a:ext cx="123461" cy="4635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54" idx="5"/>
                <a:endCxn id="58" idx="1"/>
              </p:cNvCxnSpPr>
              <p:nvPr/>
            </p:nvCxnSpPr>
            <p:spPr>
              <a:xfrm>
                <a:off x="6685229" y="3139774"/>
                <a:ext cx="275846" cy="3573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6" idx="3"/>
                <a:endCxn id="58" idx="7"/>
              </p:cNvCxnSpPr>
              <p:nvPr/>
            </p:nvCxnSpPr>
            <p:spPr>
              <a:xfrm flipH="1">
                <a:off x="7122053" y="3286943"/>
                <a:ext cx="170612" cy="210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6490911" y="2945456"/>
                <a:ext cx="227658" cy="22765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966024" y="2717798"/>
                <a:ext cx="227658" cy="22765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259325" y="3092625"/>
                <a:ext cx="227658" cy="22765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624253" y="2767295"/>
                <a:ext cx="227658" cy="22765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927735" y="3463807"/>
                <a:ext cx="227658" cy="2276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543764" y="3717173"/>
                <a:ext cx="227658" cy="22765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160342" y="2213026"/>
                <a:ext cx="227658" cy="22765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61" name="Straight Connector 60"/>
              <p:cNvCxnSpPr>
                <a:stCxn id="60" idx="5"/>
                <a:endCxn id="57" idx="1"/>
              </p:cNvCxnSpPr>
              <p:nvPr/>
            </p:nvCxnSpPr>
            <p:spPr>
              <a:xfrm>
                <a:off x="7354660" y="2407344"/>
                <a:ext cx="302933" cy="3932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8" idx="6"/>
                <a:endCxn id="59" idx="2"/>
              </p:cNvCxnSpPr>
              <p:nvPr/>
            </p:nvCxnSpPr>
            <p:spPr>
              <a:xfrm>
                <a:off x="7155393" y="3577636"/>
                <a:ext cx="388371" cy="2533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5190432" y="4561582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PageRank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69230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961237"/>
              <a:ext cx="1954778" cy="715163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1741452" y="1371601"/>
            <a:ext cx="1600200" cy="4568407"/>
            <a:chOff x="1589052" y="947282"/>
            <a:chExt cx="1600200" cy="4568407"/>
          </a:xfrm>
        </p:grpSpPr>
        <p:sp>
          <p:nvSpPr>
            <p:cNvPr id="64" name="TextBox 63"/>
            <p:cNvSpPr txBox="1"/>
            <p:nvPr/>
          </p:nvSpPr>
          <p:spPr>
            <a:xfrm>
              <a:off x="1805672" y="4561582"/>
              <a:ext cx="108375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Initial </a:t>
              </a:r>
            </a:p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741452" y="1848589"/>
              <a:ext cx="1339701" cy="1660721"/>
              <a:chOff x="2013099" y="2147633"/>
              <a:chExt cx="1339701" cy="1660721"/>
            </a:xfrm>
          </p:grpSpPr>
          <p:cxnSp>
            <p:nvCxnSpPr>
              <p:cNvPr id="69" name="Straight Connector 68"/>
              <p:cNvCxnSpPr>
                <a:stCxn id="77" idx="5"/>
                <a:endCxn id="7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9" idx="3"/>
                <a:endCxn id="7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81" idx="1"/>
                <a:endCxn id="78" idx="5"/>
              </p:cNvCxnSpPr>
              <p:nvPr/>
            </p:nvCxnSpPr>
            <p:spPr>
              <a:xfrm flipH="1" flipV="1">
                <a:off x="2936314" y="3177470"/>
                <a:ext cx="118393" cy="44454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7" idx="4"/>
                <a:endCxn id="8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6" idx="5"/>
                <a:endCxn id="8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7" idx="2"/>
                <a:endCxn id="7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78" idx="3"/>
                <a:endCxn id="8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22736" y="3590040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3"/>
                <a:endCxn id="7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2" idx="5"/>
                <a:endCxn id="7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0" idx="6"/>
                <a:endCxn id="81" idx="2"/>
              </p:cNvCxnSpPr>
              <p:nvPr/>
            </p:nvCxnSpPr>
            <p:spPr>
              <a:xfrm>
                <a:off x="2650306" y="3456231"/>
                <a:ext cx="372430" cy="2429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8" name="Straight Connector 87"/>
              <p:cNvCxnSpPr>
                <a:stCxn id="87" idx="6"/>
                <a:endCxn id="7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79" idx="4"/>
                <a:endCxn id="86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3"/>
                <a:endCxn id="7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7" idx="5"/>
                <a:endCxn id="7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 flipV="1">
              <a:off x="15890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3189252" y="1676400"/>
              <a:ext cx="0" cy="36484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07781" y="947282"/>
              <a:ext cx="797265" cy="805318"/>
            </a:xfrm>
            <a:prstGeom prst="rect">
              <a:avLst/>
            </a:prstGeom>
          </p:spPr>
        </p:pic>
      </p:grpSp>
      <p:sp>
        <p:nvSpPr>
          <p:cNvPr id="92" name="Right Arrow 91"/>
          <p:cNvSpPr/>
          <p:nvPr/>
        </p:nvSpPr>
        <p:spPr>
          <a:xfrm>
            <a:off x="7086656" y="4153821"/>
            <a:ext cx="1665196" cy="913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Analyze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7220721" y="1447801"/>
            <a:ext cx="1323989" cy="4492207"/>
            <a:chOff x="7068321" y="1023482"/>
            <a:chExt cx="1323989" cy="4492207"/>
          </a:xfrm>
        </p:grpSpPr>
        <p:grpSp>
          <p:nvGrpSpPr>
            <p:cNvPr id="94" name="Group 93"/>
            <p:cNvGrpSpPr/>
            <p:nvPr/>
          </p:nvGrpSpPr>
          <p:grpSpPr>
            <a:xfrm>
              <a:off x="7151652" y="1896320"/>
              <a:ext cx="1240658" cy="1565259"/>
              <a:chOff x="4673759" y="4955940"/>
              <a:chExt cx="1563771" cy="1565259"/>
            </a:xfrm>
          </p:grpSpPr>
          <p:sp>
            <p:nvSpPr>
              <p:cNvPr id="97" name="Folded Corner 96"/>
              <p:cNvSpPr/>
              <p:nvPr/>
            </p:nvSpPr>
            <p:spPr>
              <a:xfrm>
                <a:off x="4673759" y="4957428"/>
                <a:ext cx="1563771" cy="1563771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4673759" y="5519259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673759" y="5821083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673759" y="6122907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4673759" y="4955940"/>
                <a:ext cx="1563771" cy="33620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V="1">
                <a:off x="5167336" y="4957428"/>
                <a:ext cx="0" cy="1563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5755521" y="4957428"/>
                <a:ext cx="0" cy="1563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7068321" y="4561582"/>
              <a:ext cx="99556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Top</a:t>
              </a:r>
            </a:p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Users</a:t>
              </a: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97850" y="1023482"/>
              <a:ext cx="837273" cy="803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33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990600" y="3068985"/>
            <a:ext cx="2246167" cy="1600200"/>
            <a:chOff x="1335233" y="2971800"/>
            <a:chExt cx="2246167" cy="1600200"/>
          </a:xfrm>
        </p:grpSpPr>
        <p:grpSp>
          <p:nvGrpSpPr>
            <p:cNvPr id="3" name="Group 2"/>
            <p:cNvGrpSpPr/>
            <p:nvPr/>
          </p:nvGrpSpPr>
          <p:grpSpPr>
            <a:xfrm>
              <a:off x="1335233" y="3050051"/>
              <a:ext cx="1273220" cy="1447800"/>
              <a:chOff x="6748405" y="2362200"/>
              <a:chExt cx="1273220" cy="1447800"/>
            </a:xfrm>
          </p:grpSpPr>
          <p:sp>
            <p:nvSpPr>
              <p:cNvPr id="16" name="Folded Corner 15"/>
              <p:cNvSpPr/>
              <p:nvPr/>
            </p:nvSpPr>
            <p:spPr>
              <a:xfrm>
                <a:off x="6749847" y="2362200"/>
                <a:ext cx="1271778" cy="1447800"/>
              </a:xfrm>
              <a:prstGeom prst="foldedCorner">
                <a:avLst>
                  <a:gd name="adj" fmla="val 13340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49848" y="2798119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081467" y="279811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394853" y="2798119"/>
                <a:ext cx="313386" cy="254951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08239" y="279811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48405" y="2537530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080024" y="2537530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93410" y="2537530"/>
                <a:ext cx="313386" cy="254951"/>
              </a:xfrm>
              <a:prstGeom prst="rect">
                <a:avLst/>
              </a:prstGeom>
              <a:solidFill>
                <a:srgbClr val="F79646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706796" y="2537530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48405" y="3044579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080024" y="304457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93410" y="3044579"/>
                <a:ext cx="313386" cy="254951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706796" y="304457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749848" y="3291834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81467" y="3291834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94853" y="3291834"/>
                <a:ext cx="313386" cy="254951"/>
              </a:xfrm>
              <a:prstGeom prst="rect">
                <a:avLst/>
              </a:prstGeom>
              <a:solidFill>
                <a:srgbClr val="FC9A99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708239" y="3291834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48405" y="3555049"/>
                <a:ext cx="331619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080024" y="3555049"/>
                <a:ext cx="313386" cy="254951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93410" y="3555049"/>
                <a:ext cx="313386" cy="254951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49849" y="2368737"/>
                <a:ext cx="1270334" cy="168793"/>
              </a:xfrm>
              <a:prstGeom prst="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303162" y="2971800"/>
              <a:ext cx="457200" cy="16002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alpha val="82000"/>
                  </a:sysClr>
                </a:gs>
                <a:gs pos="81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cxnSp>
          <p:nvCxnSpPr>
            <p:cNvPr id="5" name="Straight Connector 4"/>
            <p:cNvCxnSpPr>
              <a:stCxn id="24" idx="1"/>
              <a:endCxn id="10" idx="1"/>
            </p:cNvCxnSpPr>
            <p:nvPr/>
          </p:nvCxnSpPr>
          <p:spPr>
            <a:xfrm>
              <a:off x="2293624" y="3352857"/>
              <a:ext cx="692537" cy="28236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" name="Straight Connector 5"/>
            <p:cNvCxnSpPr>
              <a:stCxn id="11" idx="4"/>
              <a:endCxn id="10" idx="7"/>
            </p:cNvCxnSpPr>
            <p:nvPr/>
          </p:nvCxnSpPr>
          <p:spPr>
            <a:xfrm flipH="1">
              <a:off x="3141506" y="3376644"/>
              <a:ext cx="146867" cy="258575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>
              <a:stCxn id="13" idx="1"/>
              <a:endCxn id="10" idx="5"/>
            </p:cNvCxnSpPr>
            <p:nvPr/>
          </p:nvCxnSpPr>
          <p:spPr>
            <a:xfrm flipH="1" flipV="1">
              <a:off x="3141506" y="3790564"/>
              <a:ext cx="252376" cy="216323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>
              <a:stCxn id="31" idx="3"/>
              <a:endCxn id="12" idx="1"/>
            </p:cNvCxnSpPr>
            <p:nvPr/>
          </p:nvCxnSpPr>
          <p:spPr>
            <a:xfrm>
              <a:off x="2295067" y="4107161"/>
              <a:ext cx="563462" cy="20317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" name="Straight Connector 8"/>
            <p:cNvCxnSpPr>
              <a:stCxn id="10" idx="3"/>
              <a:endCxn id="12" idx="0"/>
            </p:cNvCxnSpPr>
            <p:nvPr/>
          </p:nvCxnSpPr>
          <p:spPr>
            <a:xfrm flipH="1">
              <a:off x="2936202" y="3790564"/>
              <a:ext cx="49959" cy="48759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" name="Oval 9"/>
            <p:cNvSpPr/>
            <p:nvPr/>
          </p:nvSpPr>
          <p:spPr>
            <a:xfrm>
              <a:off x="2953988" y="3603046"/>
              <a:ext cx="219691" cy="219691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178527" y="3156953"/>
              <a:ext cx="219691" cy="219691"/>
            </a:xfrm>
            <a:prstGeom prst="ellipse">
              <a:avLst/>
            </a:prstGeom>
            <a:solidFill>
              <a:srgbClr val="8064A2">
                <a:lumMod val="75000"/>
              </a:srgbClr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826356" y="4278160"/>
              <a:ext cx="219691" cy="219691"/>
            </a:xfrm>
            <a:prstGeom prst="ellipse">
              <a:avLst/>
            </a:prstGeom>
            <a:solidFill>
              <a:srgbClr val="C0504D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361709" y="3974714"/>
              <a:ext cx="219691" cy="219691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endParaRPr>
            </a:p>
          </p:txBody>
        </p:sp>
        <p:cxnSp>
          <p:nvCxnSpPr>
            <p:cNvPr id="14" name="Straight Connector 13"/>
            <p:cNvCxnSpPr>
              <a:stCxn id="28" idx="1"/>
              <a:endCxn id="11" idx="2"/>
            </p:cNvCxnSpPr>
            <p:nvPr/>
          </p:nvCxnSpPr>
          <p:spPr>
            <a:xfrm flipV="1">
              <a:off x="2293624" y="3266799"/>
              <a:ext cx="884903" cy="59310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" name="Straight Connector 14"/>
            <p:cNvCxnSpPr>
              <a:stCxn id="12" idx="6"/>
              <a:endCxn id="13" idx="2"/>
            </p:cNvCxnSpPr>
            <p:nvPr/>
          </p:nvCxnSpPr>
          <p:spPr>
            <a:xfrm flipV="1">
              <a:off x="3046047" y="4084560"/>
              <a:ext cx="315662" cy="30344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186818" y="3322739"/>
            <a:ext cx="41129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dirty="0" smtClean="0">
                <a:latin typeface="Gill Sans Light"/>
                <a:cs typeface="Gill Sans Light"/>
              </a:rPr>
              <a:t>Graph</a:t>
            </a:r>
            <a:r>
              <a:rPr lang="en-US" sz="9600" i="1" dirty="0" smtClean="0">
                <a:latin typeface="Savoye LET Plain:1.0"/>
                <a:cs typeface="Savoye LET Plain:1.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2990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6402336" y="2209800"/>
            <a:ext cx="894882" cy="533400"/>
          </a:xfrm>
          <a:prstGeom prst="can">
            <a:avLst>
              <a:gd name="adj" fmla="val 37698"/>
            </a:avLst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HDFS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" name="Can 2"/>
          <p:cNvSpPr/>
          <p:nvPr/>
        </p:nvSpPr>
        <p:spPr>
          <a:xfrm>
            <a:off x="4180934" y="2209800"/>
            <a:ext cx="894882" cy="533400"/>
          </a:xfrm>
          <a:prstGeom prst="can">
            <a:avLst>
              <a:gd name="adj" fmla="val 37698"/>
            </a:avLst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HDFS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724399" y="2895600"/>
            <a:ext cx="2125377" cy="685800"/>
          </a:xfrm>
          <a:prstGeom prst="rightArrow">
            <a:avLst>
              <a:gd name="adj1" fmla="val 52470"/>
              <a:gd name="adj2" fmla="val 3888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Compute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953787" y="2895600"/>
            <a:ext cx="3770613" cy="685800"/>
          </a:xfrm>
          <a:prstGeom prst="rightArrow">
            <a:avLst>
              <a:gd name="adj1" fmla="val 52470"/>
              <a:gd name="adj2" fmla="val 38889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Spark Preprocess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49777" y="2895600"/>
            <a:ext cx="1837023" cy="685800"/>
          </a:xfrm>
          <a:prstGeom prst="rightArrow">
            <a:avLst>
              <a:gd name="adj1" fmla="val 52470"/>
              <a:gd name="adj2" fmla="val 38889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Spark Post.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1219200"/>
            <a:ext cx="1975120" cy="1481448"/>
            <a:chOff x="381000" y="1371600"/>
            <a:chExt cx="1975120" cy="1481448"/>
          </a:xfrm>
        </p:grpSpPr>
        <p:sp>
          <p:nvSpPr>
            <p:cNvPr id="8" name="TextBox 7"/>
            <p:cNvSpPr txBox="1"/>
            <p:nvPr/>
          </p:nvSpPr>
          <p:spPr>
            <a:xfrm>
              <a:off x="381000" y="1371600"/>
              <a:ext cx="19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Raw Wikipedia 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8409" y="1875042"/>
              <a:ext cx="978006" cy="978006"/>
              <a:chOff x="473540" y="2519906"/>
              <a:chExt cx="1166725" cy="1166725"/>
            </a:xfrm>
          </p:grpSpPr>
          <p:sp>
            <p:nvSpPr>
              <p:cNvPr id="10" name="Folded Corner 9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Folded Corner 10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Folded Corner 11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Helvetica"/>
                    <a:cs typeface="Helvetica"/>
                  </a:rPr>
                  <a:t>XML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819400" y="1219200"/>
            <a:ext cx="1460406" cy="1600200"/>
            <a:chOff x="2648314" y="1371600"/>
            <a:chExt cx="1460406" cy="1600200"/>
          </a:xfrm>
        </p:grpSpPr>
        <p:sp>
          <p:nvSpPr>
            <p:cNvPr id="15" name="TextBox 14"/>
            <p:cNvSpPr txBox="1"/>
            <p:nvPr/>
          </p:nvSpPr>
          <p:spPr>
            <a:xfrm>
              <a:off x="2648314" y="1371600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819400" y="1875042"/>
              <a:ext cx="1036376" cy="1096758"/>
              <a:chOff x="2013099" y="2147633"/>
              <a:chExt cx="1339701" cy="1417755"/>
            </a:xfrm>
          </p:grpSpPr>
          <p:cxnSp>
            <p:nvCxnSpPr>
              <p:cNvPr id="17" name="Straight Connector 16"/>
              <p:cNvCxnSpPr>
                <a:stCxn id="24" idx="5"/>
                <a:endCxn id="25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6" idx="3"/>
                <a:endCxn id="25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4" idx="4"/>
                <a:endCxn id="27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3" idx="5"/>
                <a:endCxn id="27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4" idx="2"/>
                <a:endCxn id="23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5" idx="3"/>
                <a:endCxn id="27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9" name="Straight Connector 28"/>
              <p:cNvCxnSpPr>
                <a:stCxn id="28" idx="3"/>
                <a:endCxn id="24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8" idx="5"/>
                <a:endCxn id="26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6"/>
                <a:endCxn id="32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" name="Straight Connector 33"/>
              <p:cNvCxnSpPr>
                <a:stCxn id="33" idx="6"/>
                <a:endCxn id="26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6" idx="4"/>
                <a:endCxn id="32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3" idx="3"/>
                <a:endCxn id="23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3" idx="5"/>
                <a:endCxn id="24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5019558" y="1219200"/>
            <a:ext cx="1351652" cy="1600200"/>
            <a:chOff x="4248514" y="1371600"/>
            <a:chExt cx="1351652" cy="1600200"/>
          </a:xfrm>
        </p:grpSpPr>
        <p:sp>
          <p:nvSpPr>
            <p:cNvPr id="39" name="TextBox 38"/>
            <p:cNvSpPr txBox="1"/>
            <p:nvPr/>
          </p:nvSpPr>
          <p:spPr>
            <a:xfrm>
              <a:off x="4248514" y="1371600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419600" y="1875042"/>
              <a:ext cx="1036376" cy="1096758"/>
              <a:chOff x="2013099" y="2147633"/>
              <a:chExt cx="1339701" cy="1417755"/>
            </a:xfrm>
          </p:grpSpPr>
          <p:cxnSp>
            <p:nvCxnSpPr>
              <p:cNvPr id="41" name="Straight Connector 40"/>
              <p:cNvCxnSpPr>
                <a:stCxn id="48" idx="5"/>
                <a:endCxn id="49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50" idx="3"/>
                <a:endCxn id="49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8" idx="4"/>
                <a:endCxn id="51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5"/>
                <a:endCxn id="51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2"/>
                <a:endCxn id="47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9" idx="3"/>
                <a:endCxn id="51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3" name="Straight Connector 52"/>
              <p:cNvCxnSpPr>
                <a:stCxn id="52" idx="3"/>
                <a:endCxn id="48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2" idx="5"/>
                <a:endCxn id="50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6"/>
                <a:endCxn id="56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8" name="Straight Connector 57"/>
              <p:cNvCxnSpPr>
                <a:stCxn id="57" idx="6"/>
                <a:endCxn id="50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0" idx="4"/>
                <a:endCxn id="56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3"/>
                <a:endCxn id="47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7" idx="5"/>
                <a:endCxn id="48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7048926" y="1219200"/>
            <a:ext cx="1790274" cy="1456573"/>
            <a:chOff x="6052246" y="1371600"/>
            <a:chExt cx="1790274" cy="1456573"/>
          </a:xfrm>
        </p:grpSpPr>
        <p:grpSp>
          <p:nvGrpSpPr>
            <p:cNvPr id="63" name="Group 62"/>
            <p:cNvGrpSpPr/>
            <p:nvPr/>
          </p:nvGrpSpPr>
          <p:grpSpPr>
            <a:xfrm>
              <a:off x="6528283" y="1875042"/>
              <a:ext cx="838200" cy="953131"/>
              <a:chOff x="5181600" y="3312504"/>
              <a:chExt cx="1273220" cy="1447800"/>
            </a:xfrm>
          </p:grpSpPr>
          <p:sp>
            <p:nvSpPr>
              <p:cNvPr id="65" name="Folded Corner 64"/>
              <p:cNvSpPr/>
              <p:nvPr/>
            </p:nvSpPr>
            <p:spPr>
              <a:xfrm>
                <a:off x="5183042" y="3312504"/>
                <a:ext cx="1271778" cy="1447800"/>
              </a:xfrm>
              <a:prstGeom prst="foldedCorner">
                <a:avLst>
                  <a:gd name="adj" fmla="val 1334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83043" y="3748423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14662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28048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41434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181600" y="3487834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513219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826605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139991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181600" y="3994883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513219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826605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139991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183043" y="4242138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514662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28048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41434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81600" y="4495800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513219" y="4495800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826605" y="4495800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183044" y="3319041"/>
                <a:ext cx="1270334" cy="16879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6052246" y="1371600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Top 20 Pages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85800" y="3151590"/>
            <a:ext cx="7772400" cy="3020610"/>
            <a:chOff x="685800" y="3151590"/>
            <a:chExt cx="7772400" cy="3020610"/>
          </a:xfrm>
        </p:grpSpPr>
        <p:graphicFrame>
          <p:nvGraphicFramePr>
            <p:cNvPr id="87" name="Chart 86"/>
            <p:cNvGraphicFramePr/>
            <p:nvPr>
              <p:extLst>
                <p:ext uri="{D42A27DB-BD31-4B8C-83A1-F6EECF244321}">
                  <p14:modId xmlns:p14="http://schemas.microsoft.com/office/powerpoint/2010/main" val="1466242705"/>
                </p:ext>
              </p:extLst>
            </p:nvPr>
          </p:nvGraphicFramePr>
          <p:xfrm>
            <a:off x="685800" y="3151590"/>
            <a:ext cx="7772400" cy="3020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8" name="TextBox 87"/>
            <p:cNvSpPr txBox="1"/>
            <p:nvPr/>
          </p:nvSpPr>
          <p:spPr>
            <a:xfrm>
              <a:off x="4803085" y="40386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605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97460" y="48006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375</a:t>
              </a:r>
            </a:p>
          </p:txBody>
        </p:sp>
      </p:grpSp>
      <p:sp>
        <p:nvSpPr>
          <p:cNvPr id="90" name="Right Arrow 89"/>
          <p:cNvSpPr/>
          <p:nvPr/>
        </p:nvSpPr>
        <p:spPr>
          <a:xfrm>
            <a:off x="2209800" y="21717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4375900" y="21717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629400" y="21717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8649"/>
              </p:ext>
            </p:extLst>
          </p:nvPr>
        </p:nvGraphicFramePr>
        <p:xfrm>
          <a:off x="4896425" y="1668872"/>
          <a:ext cx="1357777" cy="1981200"/>
        </p:xfrm>
        <a:graphic>
          <a:graphicData uri="http://schemas.openxmlformats.org/drawingml/2006/table">
            <a:tbl>
              <a:tblPr firstRow="1" bandRow="1"/>
              <a:tblGrid>
                <a:gridCol w="1357777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Gill Sans"/>
                          <a:cs typeface="Gill Sans"/>
                        </a:rPr>
                        <a:t>Id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Rxin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Jegonzal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Franklin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Istoica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61655"/>
              </p:ext>
            </p:extLst>
          </p:nvPr>
        </p:nvGraphicFramePr>
        <p:xfrm>
          <a:off x="4591625" y="4495800"/>
          <a:ext cx="2381250" cy="1981200"/>
        </p:xfrm>
        <a:graphic>
          <a:graphicData uri="http://schemas.openxmlformats.org/drawingml/2006/table">
            <a:tbl>
              <a:tblPr firstRow="1" bandRow="1"/>
              <a:tblGrid>
                <a:gridCol w="1096634"/>
                <a:gridCol w="128461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Gill Sans"/>
                          <a:cs typeface="Gill Sans"/>
                        </a:rPr>
                        <a:t>SrcId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latin typeface="Gill Sans"/>
                          <a:cs typeface="Gill Sans"/>
                        </a:rPr>
                        <a:t>DstId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rxin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jegonzal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franklin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rxin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istoica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franklin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franklin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jegonzal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32759"/>
              </p:ext>
            </p:extLst>
          </p:nvPr>
        </p:nvGraphicFramePr>
        <p:xfrm>
          <a:off x="7009374" y="4495800"/>
          <a:ext cx="1809750" cy="1981200"/>
        </p:xfrm>
        <a:graphic>
          <a:graphicData uri="http://schemas.openxmlformats.org/drawingml/2006/table">
            <a:tbl>
              <a:tblPr firstRow="1" bandRow="1"/>
              <a:tblGrid>
                <a:gridCol w="18097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Gill Sans"/>
                          <a:cs typeface="Gill Sans"/>
                        </a:rPr>
                        <a:t>Property (E)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Friend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Advisor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Coworker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PI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37591"/>
              </p:ext>
            </p:extLst>
          </p:nvPr>
        </p:nvGraphicFramePr>
        <p:xfrm>
          <a:off x="6293903" y="1668872"/>
          <a:ext cx="2183922" cy="1981200"/>
        </p:xfrm>
        <a:graphic>
          <a:graphicData uri="http://schemas.openxmlformats.org/drawingml/2006/table">
            <a:tbl>
              <a:tblPr firstRow="1" bandRow="1"/>
              <a:tblGrid>
                <a:gridCol w="2183922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Gill Sans"/>
                          <a:cs typeface="Gill Sans"/>
                        </a:rPr>
                        <a:t>Property (V)</a:t>
                      </a:r>
                      <a:endParaRPr lang="en-US" sz="20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(Stu.,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r>
                        <a:rPr lang="en-US" sz="2000" baseline="0" dirty="0" err="1" smtClean="0">
                          <a:latin typeface="Gill Sans Light"/>
                          <a:cs typeface="Gill Sans Light"/>
                        </a:rPr>
                        <a:t>Berk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.)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</a:t>
                      </a:r>
                      <a:r>
                        <a:rPr lang="en-US" sz="2000" dirty="0" err="1" smtClean="0">
                          <a:latin typeface="Gill Sans Light"/>
                          <a:cs typeface="Gill Sans Light"/>
                        </a:rPr>
                        <a:t>PstDoc</a:t>
                      </a:r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,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r>
                        <a:rPr lang="en-US" sz="2000" baseline="0" dirty="0" err="1" smtClean="0">
                          <a:latin typeface="Gill Sans Light"/>
                          <a:cs typeface="Gill Sans Light"/>
                        </a:rPr>
                        <a:t>Berk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.)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(Prof.,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r>
                        <a:rPr lang="en-US" sz="2000" baseline="0" dirty="0" err="1" smtClean="0">
                          <a:latin typeface="Gill Sans Light"/>
                          <a:cs typeface="Gill Sans Light"/>
                        </a:rPr>
                        <a:t>Berk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(Prof.,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r>
                        <a:rPr lang="en-US" sz="2000" baseline="0" dirty="0" err="1" smtClean="0">
                          <a:latin typeface="Gill Sans Light"/>
                          <a:cs typeface="Gill Sans Light"/>
                        </a:rPr>
                        <a:t>Berk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)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10011" y="1668872"/>
            <a:ext cx="3432365" cy="3588928"/>
            <a:chOff x="924275" y="2644717"/>
            <a:chExt cx="3141947" cy="3285263"/>
          </a:xfrm>
        </p:grpSpPr>
        <p:sp>
          <p:nvSpPr>
            <p:cNvPr id="7" name="Oval 6"/>
            <p:cNvSpPr/>
            <p:nvPr/>
          </p:nvSpPr>
          <p:spPr>
            <a:xfrm>
              <a:off x="924275" y="2644717"/>
              <a:ext cx="588405" cy="588405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24275" y="5243507"/>
              <a:ext cx="588405" cy="588405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281682" y="2644717"/>
              <a:ext cx="588405" cy="588405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77897" y="5243507"/>
              <a:ext cx="588405" cy="588405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214693" y="2931186"/>
              <a:ext cx="2357407" cy="2390757"/>
              <a:chOff x="6030145" y="1792483"/>
              <a:chExt cx="1831741" cy="1857655"/>
            </a:xfrm>
          </p:grpSpPr>
          <p:cxnSp>
            <p:nvCxnSpPr>
              <p:cNvPr id="22" name="Straight Arrow Connector 21"/>
              <p:cNvCxnSpPr>
                <a:stCxn id="7" idx="4"/>
                <a:endCxn id="8" idx="0"/>
              </p:cNvCxnSpPr>
              <p:nvPr/>
            </p:nvCxnSpPr>
            <p:spPr>
              <a:xfrm>
                <a:off x="6030145" y="2021083"/>
                <a:ext cx="0" cy="15621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2"/>
                <a:endCxn id="7" idx="6"/>
              </p:cNvCxnSpPr>
              <p:nvPr/>
            </p:nvCxnSpPr>
            <p:spPr>
              <a:xfrm flipH="1">
                <a:off x="6258745" y="1792483"/>
                <a:ext cx="13745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0" idx="0"/>
                <a:endCxn id="9" idx="4"/>
              </p:cNvCxnSpPr>
              <p:nvPr/>
            </p:nvCxnSpPr>
            <p:spPr>
              <a:xfrm flipV="1">
                <a:off x="7858945" y="2021083"/>
                <a:ext cx="2941" cy="15621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3"/>
                <a:endCxn id="8" idx="7"/>
              </p:cNvCxnSpPr>
              <p:nvPr/>
            </p:nvCxnSpPr>
            <p:spPr>
              <a:xfrm flipH="1">
                <a:off x="6191790" y="1954128"/>
                <a:ext cx="1508451" cy="16960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077325" y="2828954"/>
              <a:ext cx="2635926" cy="1482912"/>
              <a:chOff x="6135781" y="3305455"/>
              <a:chExt cx="2048155" cy="1152245"/>
            </a:xfrm>
          </p:grpSpPr>
          <p:sp>
            <p:nvSpPr>
              <p:cNvPr id="18" name="Can 17"/>
              <p:cNvSpPr/>
              <p:nvPr/>
            </p:nvSpPr>
            <p:spPr>
              <a:xfrm>
                <a:off x="7062298" y="3305455"/>
                <a:ext cx="219355" cy="161645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an 18"/>
              <p:cNvSpPr/>
              <p:nvPr/>
            </p:nvSpPr>
            <p:spPr>
              <a:xfrm>
                <a:off x="7964581" y="4296055"/>
                <a:ext cx="219355" cy="161645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/>
              <p:cNvSpPr/>
              <p:nvPr/>
            </p:nvSpPr>
            <p:spPr>
              <a:xfrm>
                <a:off x="6135781" y="4296055"/>
                <a:ext cx="219355" cy="161645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7062298" y="4296055"/>
                <a:ext cx="219355" cy="161645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418398" y="3103047"/>
              <a:ext cx="2647824" cy="2826933"/>
              <a:chOff x="6400800" y="3518430"/>
              <a:chExt cx="2057400" cy="2196570"/>
            </a:xfrm>
          </p:grpSpPr>
          <p:sp>
            <p:nvSpPr>
              <p:cNvPr id="14" name="Can 13"/>
              <p:cNvSpPr/>
              <p:nvPr/>
            </p:nvSpPr>
            <p:spPr>
              <a:xfrm>
                <a:off x="6410045" y="3518430"/>
                <a:ext cx="219355" cy="161645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an 14"/>
              <p:cNvSpPr/>
              <p:nvPr/>
            </p:nvSpPr>
            <p:spPr>
              <a:xfrm>
                <a:off x="8238845" y="3518430"/>
                <a:ext cx="219355" cy="161645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an 15"/>
              <p:cNvSpPr/>
              <p:nvPr/>
            </p:nvSpPr>
            <p:spPr>
              <a:xfrm>
                <a:off x="6400800" y="5553355"/>
                <a:ext cx="219355" cy="161645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an 16"/>
              <p:cNvSpPr/>
              <p:nvPr/>
            </p:nvSpPr>
            <p:spPr>
              <a:xfrm>
                <a:off x="8229600" y="5553355"/>
                <a:ext cx="219355" cy="161645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826460" y="917052"/>
            <a:ext cx="308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Property Graph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0234" y="917052"/>
            <a:ext cx="242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Vertex Table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7719" y="3733800"/>
            <a:ext cx="206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Edge Table</a:t>
            </a:r>
          </a:p>
        </p:txBody>
      </p:sp>
    </p:spTree>
    <p:extLst>
      <p:ext uri="{BB962C8B-B14F-4D97-AF65-F5344CB8AC3E}">
        <p14:creationId xmlns:p14="http://schemas.microsoft.com/office/powerpoint/2010/main" val="217462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7005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Data-Parallel</a:t>
            </a:r>
            <a:endParaRPr lang="en-US" sz="4000" dirty="0">
              <a:latin typeface="Gill Sans Light"/>
              <a:cs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1170057"/>
            <a:ext cx="457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Graph-Parallel</a:t>
            </a:r>
            <a:endParaRPr lang="en-US" sz="4000" dirty="0">
              <a:latin typeface="Gill Sans Light"/>
              <a:cs typeface="Gill Sans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24000"/>
            <a:ext cx="0" cy="508795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797190" y="2000321"/>
            <a:ext cx="4118210" cy="4324279"/>
            <a:chOff x="4797190" y="2000321"/>
            <a:chExt cx="4118210" cy="4324279"/>
          </a:xfrm>
        </p:grpSpPr>
        <p:sp>
          <p:nvSpPr>
            <p:cNvPr id="6" name="Rectangle 5"/>
            <p:cNvSpPr/>
            <p:nvPr/>
          </p:nvSpPr>
          <p:spPr>
            <a:xfrm>
              <a:off x="5334000" y="3048000"/>
              <a:ext cx="3048000" cy="327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Property 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412017" y="3649647"/>
              <a:ext cx="1752501" cy="2522553"/>
              <a:chOff x="5640617" y="3597015"/>
              <a:chExt cx="1752501" cy="2522553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5640617" y="3597015"/>
                <a:ext cx="1752501" cy="2522553"/>
              </a:xfrm>
              <a:custGeom>
                <a:avLst/>
                <a:gdLst>
                  <a:gd name="connsiteX0" fmla="*/ 31632 w 1797847"/>
                  <a:gd name="connsiteY0" fmla="*/ 812586 h 2552203"/>
                  <a:gd name="connsiteX1" fmla="*/ 650368 w 1797847"/>
                  <a:gd name="connsiteY1" fmla="*/ 96119 h 2552203"/>
                  <a:gd name="connsiteX2" fmla="*/ 1073714 w 1797847"/>
                  <a:gd name="connsiteY2" fmla="*/ 52697 h 2552203"/>
                  <a:gd name="connsiteX3" fmla="*/ 1106279 w 1797847"/>
                  <a:gd name="connsiteY3" fmla="*/ 519486 h 2552203"/>
                  <a:gd name="connsiteX4" fmla="*/ 834904 w 1797847"/>
                  <a:gd name="connsiteY4" fmla="*/ 682320 h 2552203"/>
                  <a:gd name="connsiteX5" fmla="*/ 1214829 w 1797847"/>
                  <a:gd name="connsiteY5" fmla="*/ 671464 h 2552203"/>
                  <a:gd name="connsiteX6" fmla="*/ 1464495 w 1797847"/>
                  <a:gd name="connsiteY6" fmla="*/ 552053 h 2552203"/>
                  <a:gd name="connsiteX7" fmla="*/ 1735871 w 1797847"/>
                  <a:gd name="connsiteY7" fmla="*/ 725742 h 2552203"/>
                  <a:gd name="connsiteX8" fmla="*/ 1768436 w 1797847"/>
                  <a:gd name="connsiteY8" fmla="*/ 1094831 h 2552203"/>
                  <a:gd name="connsiteX9" fmla="*/ 1377655 w 1797847"/>
                  <a:gd name="connsiteY9" fmla="*/ 1235953 h 2552203"/>
                  <a:gd name="connsiteX10" fmla="*/ 1095424 w 1797847"/>
                  <a:gd name="connsiteY10" fmla="*/ 1116542 h 2552203"/>
                  <a:gd name="connsiteX11" fmla="*/ 552673 w 1797847"/>
                  <a:gd name="connsiteY11" fmla="*/ 1170820 h 2552203"/>
                  <a:gd name="connsiteX12" fmla="*/ 726353 w 1797847"/>
                  <a:gd name="connsiteY12" fmla="*/ 2093542 h 2552203"/>
                  <a:gd name="connsiteX13" fmla="*/ 672078 w 1797847"/>
                  <a:gd name="connsiteY13" fmla="*/ 2527765 h 2552203"/>
                  <a:gd name="connsiteX14" fmla="*/ 237877 w 1797847"/>
                  <a:gd name="connsiteY14" fmla="*/ 2462631 h 2552203"/>
                  <a:gd name="connsiteX15" fmla="*/ 107617 w 1797847"/>
                  <a:gd name="connsiteY15" fmla="*/ 2169531 h 2552203"/>
                  <a:gd name="connsiteX16" fmla="*/ 31632 w 1797847"/>
                  <a:gd name="connsiteY16" fmla="*/ 812586 h 2552203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834904 w 1797847"/>
                  <a:gd name="connsiteY4" fmla="*/ 675869 h 2545752"/>
                  <a:gd name="connsiteX5" fmla="*/ 1214829 w 1797847"/>
                  <a:gd name="connsiteY5" fmla="*/ 665013 h 2545752"/>
                  <a:gd name="connsiteX6" fmla="*/ 1464495 w 1797847"/>
                  <a:gd name="connsiteY6" fmla="*/ 545602 h 2545752"/>
                  <a:gd name="connsiteX7" fmla="*/ 1735871 w 1797847"/>
                  <a:gd name="connsiteY7" fmla="*/ 719291 h 2545752"/>
                  <a:gd name="connsiteX8" fmla="*/ 1768436 w 1797847"/>
                  <a:gd name="connsiteY8" fmla="*/ 1088380 h 2545752"/>
                  <a:gd name="connsiteX9" fmla="*/ 1377655 w 1797847"/>
                  <a:gd name="connsiteY9" fmla="*/ 1229502 h 2545752"/>
                  <a:gd name="connsiteX10" fmla="*/ 1095424 w 1797847"/>
                  <a:gd name="connsiteY10" fmla="*/ 1110091 h 2545752"/>
                  <a:gd name="connsiteX11" fmla="*/ 552673 w 1797847"/>
                  <a:gd name="connsiteY11" fmla="*/ 1164369 h 2545752"/>
                  <a:gd name="connsiteX12" fmla="*/ 726353 w 1797847"/>
                  <a:gd name="connsiteY12" fmla="*/ 2087091 h 2545752"/>
                  <a:gd name="connsiteX13" fmla="*/ 672078 w 1797847"/>
                  <a:gd name="connsiteY13" fmla="*/ 2521314 h 2545752"/>
                  <a:gd name="connsiteX14" fmla="*/ 237877 w 1797847"/>
                  <a:gd name="connsiteY14" fmla="*/ 2456180 h 2545752"/>
                  <a:gd name="connsiteX15" fmla="*/ 107617 w 1797847"/>
                  <a:gd name="connsiteY15" fmla="*/ 2163080 h 2545752"/>
                  <a:gd name="connsiteX16" fmla="*/ 31632 w 1797847"/>
                  <a:gd name="connsiteY16" fmla="*/ 806135 h 2545752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834904 w 1797847"/>
                  <a:gd name="connsiteY4" fmla="*/ 675869 h 2545752"/>
                  <a:gd name="connsiteX5" fmla="*/ 1464495 w 1797847"/>
                  <a:gd name="connsiteY5" fmla="*/ 545602 h 2545752"/>
                  <a:gd name="connsiteX6" fmla="*/ 1735871 w 1797847"/>
                  <a:gd name="connsiteY6" fmla="*/ 719291 h 2545752"/>
                  <a:gd name="connsiteX7" fmla="*/ 1768436 w 1797847"/>
                  <a:gd name="connsiteY7" fmla="*/ 1088380 h 2545752"/>
                  <a:gd name="connsiteX8" fmla="*/ 1377655 w 1797847"/>
                  <a:gd name="connsiteY8" fmla="*/ 1229502 h 2545752"/>
                  <a:gd name="connsiteX9" fmla="*/ 1095424 w 1797847"/>
                  <a:gd name="connsiteY9" fmla="*/ 1110091 h 2545752"/>
                  <a:gd name="connsiteX10" fmla="*/ 552673 w 1797847"/>
                  <a:gd name="connsiteY10" fmla="*/ 1164369 h 2545752"/>
                  <a:gd name="connsiteX11" fmla="*/ 726353 w 1797847"/>
                  <a:gd name="connsiteY11" fmla="*/ 2087091 h 2545752"/>
                  <a:gd name="connsiteX12" fmla="*/ 672078 w 1797847"/>
                  <a:gd name="connsiteY12" fmla="*/ 2521314 h 2545752"/>
                  <a:gd name="connsiteX13" fmla="*/ 237877 w 1797847"/>
                  <a:gd name="connsiteY13" fmla="*/ 2456180 h 2545752"/>
                  <a:gd name="connsiteX14" fmla="*/ 107617 w 1797847"/>
                  <a:gd name="connsiteY14" fmla="*/ 2163080 h 2545752"/>
                  <a:gd name="connsiteX15" fmla="*/ 31632 w 1797847"/>
                  <a:gd name="connsiteY15" fmla="*/ 806135 h 2545752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900034 w 1797847"/>
                  <a:gd name="connsiteY4" fmla="*/ 697580 h 2545752"/>
                  <a:gd name="connsiteX5" fmla="*/ 1464495 w 1797847"/>
                  <a:gd name="connsiteY5" fmla="*/ 545602 h 2545752"/>
                  <a:gd name="connsiteX6" fmla="*/ 1735871 w 1797847"/>
                  <a:gd name="connsiteY6" fmla="*/ 719291 h 2545752"/>
                  <a:gd name="connsiteX7" fmla="*/ 1768436 w 1797847"/>
                  <a:gd name="connsiteY7" fmla="*/ 1088380 h 2545752"/>
                  <a:gd name="connsiteX8" fmla="*/ 1377655 w 1797847"/>
                  <a:gd name="connsiteY8" fmla="*/ 1229502 h 2545752"/>
                  <a:gd name="connsiteX9" fmla="*/ 1095424 w 1797847"/>
                  <a:gd name="connsiteY9" fmla="*/ 1110091 h 2545752"/>
                  <a:gd name="connsiteX10" fmla="*/ 552673 w 1797847"/>
                  <a:gd name="connsiteY10" fmla="*/ 1164369 h 2545752"/>
                  <a:gd name="connsiteX11" fmla="*/ 726353 w 1797847"/>
                  <a:gd name="connsiteY11" fmla="*/ 2087091 h 2545752"/>
                  <a:gd name="connsiteX12" fmla="*/ 672078 w 1797847"/>
                  <a:gd name="connsiteY12" fmla="*/ 2521314 h 2545752"/>
                  <a:gd name="connsiteX13" fmla="*/ 237877 w 1797847"/>
                  <a:gd name="connsiteY13" fmla="*/ 2456180 h 2545752"/>
                  <a:gd name="connsiteX14" fmla="*/ 107617 w 1797847"/>
                  <a:gd name="connsiteY14" fmla="*/ 2163080 h 2545752"/>
                  <a:gd name="connsiteX15" fmla="*/ 31632 w 1797847"/>
                  <a:gd name="connsiteY15" fmla="*/ 806135 h 2545752"/>
                  <a:gd name="connsiteX0" fmla="*/ 31632 w 1736862"/>
                  <a:gd name="connsiteY0" fmla="*/ 806135 h 2545752"/>
                  <a:gd name="connsiteX1" fmla="*/ 650368 w 1736862"/>
                  <a:gd name="connsiteY1" fmla="*/ 89668 h 2545752"/>
                  <a:gd name="connsiteX2" fmla="*/ 1073714 w 1736862"/>
                  <a:gd name="connsiteY2" fmla="*/ 46246 h 2545752"/>
                  <a:gd name="connsiteX3" fmla="*/ 1106279 w 1736862"/>
                  <a:gd name="connsiteY3" fmla="*/ 415335 h 2545752"/>
                  <a:gd name="connsiteX4" fmla="*/ 900034 w 1736862"/>
                  <a:gd name="connsiteY4" fmla="*/ 697580 h 2545752"/>
                  <a:gd name="connsiteX5" fmla="*/ 1464495 w 1736862"/>
                  <a:gd name="connsiteY5" fmla="*/ 545602 h 2545752"/>
                  <a:gd name="connsiteX6" fmla="*/ 1735871 w 1736862"/>
                  <a:gd name="connsiteY6" fmla="*/ 719291 h 2545752"/>
                  <a:gd name="connsiteX7" fmla="*/ 1377655 w 1736862"/>
                  <a:gd name="connsiteY7" fmla="*/ 1229502 h 2545752"/>
                  <a:gd name="connsiteX8" fmla="*/ 1095424 w 1736862"/>
                  <a:gd name="connsiteY8" fmla="*/ 1110091 h 2545752"/>
                  <a:gd name="connsiteX9" fmla="*/ 552673 w 1736862"/>
                  <a:gd name="connsiteY9" fmla="*/ 1164369 h 2545752"/>
                  <a:gd name="connsiteX10" fmla="*/ 726353 w 1736862"/>
                  <a:gd name="connsiteY10" fmla="*/ 2087091 h 2545752"/>
                  <a:gd name="connsiteX11" fmla="*/ 672078 w 1736862"/>
                  <a:gd name="connsiteY11" fmla="*/ 2521314 h 2545752"/>
                  <a:gd name="connsiteX12" fmla="*/ 237877 w 1736862"/>
                  <a:gd name="connsiteY12" fmla="*/ 2456180 h 2545752"/>
                  <a:gd name="connsiteX13" fmla="*/ 107617 w 1736862"/>
                  <a:gd name="connsiteY13" fmla="*/ 2163080 h 2545752"/>
                  <a:gd name="connsiteX14" fmla="*/ 31632 w 1736862"/>
                  <a:gd name="connsiteY14" fmla="*/ 806135 h 2545752"/>
                  <a:gd name="connsiteX0" fmla="*/ 31632 w 1769283"/>
                  <a:gd name="connsiteY0" fmla="*/ 806135 h 2545752"/>
                  <a:gd name="connsiteX1" fmla="*/ 650368 w 1769283"/>
                  <a:gd name="connsiteY1" fmla="*/ 89668 h 2545752"/>
                  <a:gd name="connsiteX2" fmla="*/ 1073714 w 1769283"/>
                  <a:gd name="connsiteY2" fmla="*/ 46246 h 2545752"/>
                  <a:gd name="connsiteX3" fmla="*/ 1106279 w 1769283"/>
                  <a:gd name="connsiteY3" fmla="*/ 415335 h 2545752"/>
                  <a:gd name="connsiteX4" fmla="*/ 900034 w 1769283"/>
                  <a:gd name="connsiteY4" fmla="*/ 697580 h 2545752"/>
                  <a:gd name="connsiteX5" fmla="*/ 1464495 w 1769283"/>
                  <a:gd name="connsiteY5" fmla="*/ 545602 h 2545752"/>
                  <a:gd name="connsiteX6" fmla="*/ 1768436 w 1769283"/>
                  <a:gd name="connsiteY6" fmla="*/ 903836 h 2545752"/>
                  <a:gd name="connsiteX7" fmla="*/ 1377655 w 1769283"/>
                  <a:gd name="connsiteY7" fmla="*/ 1229502 h 2545752"/>
                  <a:gd name="connsiteX8" fmla="*/ 1095424 w 1769283"/>
                  <a:gd name="connsiteY8" fmla="*/ 1110091 h 2545752"/>
                  <a:gd name="connsiteX9" fmla="*/ 552673 w 1769283"/>
                  <a:gd name="connsiteY9" fmla="*/ 1164369 h 2545752"/>
                  <a:gd name="connsiteX10" fmla="*/ 726353 w 1769283"/>
                  <a:gd name="connsiteY10" fmla="*/ 2087091 h 2545752"/>
                  <a:gd name="connsiteX11" fmla="*/ 672078 w 1769283"/>
                  <a:gd name="connsiteY11" fmla="*/ 2521314 h 2545752"/>
                  <a:gd name="connsiteX12" fmla="*/ 237877 w 1769283"/>
                  <a:gd name="connsiteY12" fmla="*/ 2456180 h 2545752"/>
                  <a:gd name="connsiteX13" fmla="*/ 107617 w 1769283"/>
                  <a:gd name="connsiteY13" fmla="*/ 2163080 h 2545752"/>
                  <a:gd name="connsiteX14" fmla="*/ 31632 w 1769283"/>
                  <a:gd name="connsiteY14" fmla="*/ 806135 h 2545752"/>
                  <a:gd name="connsiteX0" fmla="*/ 31632 w 1769283"/>
                  <a:gd name="connsiteY0" fmla="*/ 806135 h 2545752"/>
                  <a:gd name="connsiteX1" fmla="*/ 650368 w 1769283"/>
                  <a:gd name="connsiteY1" fmla="*/ 89668 h 2545752"/>
                  <a:gd name="connsiteX2" fmla="*/ 1073714 w 1769283"/>
                  <a:gd name="connsiteY2" fmla="*/ 46246 h 2545752"/>
                  <a:gd name="connsiteX3" fmla="*/ 1106279 w 1769283"/>
                  <a:gd name="connsiteY3" fmla="*/ 415335 h 2545752"/>
                  <a:gd name="connsiteX4" fmla="*/ 900034 w 1769283"/>
                  <a:gd name="connsiteY4" fmla="*/ 697580 h 2545752"/>
                  <a:gd name="connsiteX5" fmla="*/ 1464495 w 1769283"/>
                  <a:gd name="connsiteY5" fmla="*/ 545602 h 2545752"/>
                  <a:gd name="connsiteX6" fmla="*/ 1768436 w 1769283"/>
                  <a:gd name="connsiteY6" fmla="*/ 903836 h 2545752"/>
                  <a:gd name="connsiteX7" fmla="*/ 1377655 w 1769283"/>
                  <a:gd name="connsiteY7" fmla="*/ 1229502 h 2545752"/>
                  <a:gd name="connsiteX8" fmla="*/ 552673 w 1769283"/>
                  <a:gd name="connsiteY8" fmla="*/ 1164369 h 2545752"/>
                  <a:gd name="connsiteX9" fmla="*/ 726353 w 1769283"/>
                  <a:gd name="connsiteY9" fmla="*/ 2087091 h 2545752"/>
                  <a:gd name="connsiteX10" fmla="*/ 672078 w 1769283"/>
                  <a:gd name="connsiteY10" fmla="*/ 2521314 h 2545752"/>
                  <a:gd name="connsiteX11" fmla="*/ 237877 w 1769283"/>
                  <a:gd name="connsiteY11" fmla="*/ 2456180 h 2545752"/>
                  <a:gd name="connsiteX12" fmla="*/ 107617 w 1769283"/>
                  <a:gd name="connsiteY12" fmla="*/ 2163080 h 2545752"/>
                  <a:gd name="connsiteX13" fmla="*/ 31632 w 1769283"/>
                  <a:gd name="connsiteY13" fmla="*/ 806135 h 2545752"/>
                  <a:gd name="connsiteX0" fmla="*/ 16022 w 1753673"/>
                  <a:gd name="connsiteY0" fmla="*/ 806135 h 2545752"/>
                  <a:gd name="connsiteX1" fmla="*/ 634758 w 1753673"/>
                  <a:gd name="connsiteY1" fmla="*/ 89668 h 2545752"/>
                  <a:gd name="connsiteX2" fmla="*/ 1058104 w 1753673"/>
                  <a:gd name="connsiteY2" fmla="*/ 46246 h 2545752"/>
                  <a:gd name="connsiteX3" fmla="*/ 1090669 w 1753673"/>
                  <a:gd name="connsiteY3" fmla="*/ 415335 h 2545752"/>
                  <a:gd name="connsiteX4" fmla="*/ 884424 w 1753673"/>
                  <a:gd name="connsiteY4" fmla="*/ 697580 h 2545752"/>
                  <a:gd name="connsiteX5" fmla="*/ 1448885 w 1753673"/>
                  <a:gd name="connsiteY5" fmla="*/ 545602 h 2545752"/>
                  <a:gd name="connsiteX6" fmla="*/ 1752826 w 1753673"/>
                  <a:gd name="connsiteY6" fmla="*/ 903836 h 2545752"/>
                  <a:gd name="connsiteX7" fmla="*/ 1362045 w 1753673"/>
                  <a:gd name="connsiteY7" fmla="*/ 1229502 h 2545752"/>
                  <a:gd name="connsiteX8" fmla="*/ 537063 w 1753673"/>
                  <a:gd name="connsiteY8" fmla="*/ 1164369 h 2545752"/>
                  <a:gd name="connsiteX9" fmla="*/ 710743 w 1753673"/>
                  <a:gd name="connsiteY9" fmla="*/ 2087091 h 2545752"/>
                  <a:gd name="connsiteX10" fmla="*/ 656468 w 1753673"/>
                  <a:gd name="connsiteY10" fmla="*/ 2521314 h 2545752"/>
                  <a:gd name="connsiteX11" fmla="*/ 222267 w 1753673"/>
                  <a:gd name="connsiteY11" fmla="*/ 2456180 h 2545752"/>
                  <a:gd name="connsiteX12" fmla="*/ 16022 w 1753673"/>
                  <a:gd name="connsiteY12" fmla="*/ 806135 h 2545752"/>
                  <a:gd name="connsiteX0" fmla="*/ 22512 w 1760163"/>
                  <a:gd name="connsiteY0" fmla="*/ 806135 h 2536601"/>
                  <a:gd name="connsiteX1" fmla="*/ 641248 w 1760163"/>
                  <a:gd name="connsiteY1" fmla="*/ 89668 h 2536601"/>
                  <a:gd name="connsiteX2" fmla="*/ 1064594 w 1760163"/>
                  <a:gd name="connsiteY2" fmla="*/ 46246 h 2536601"/>
                  <a:gd name="connsiteX3" fmla="*/ 1097159 w 1760163"/>
                  <a:gd name="connsiteY3" fmla="*/ 415335 h 2536601"/>
                  <a:gd name="connsiteX4" fmla="*/ 890914 w 1760163"/>
                  <a:gd name="connsiteY4" fmla="*/ 697580 h 2536601"/>
                  <a:gd name="connsiteX5" fmla="*/ 1455375 w 1760163"/>
                  <a:gd name="connsiteY5" fmla="*/ 545602 h 2536601"/>
                  <a:gd name="connsiteX6" fmla="*/ 1759316 w 1760163"/>
                  <a:gd name="connsiteY6" fmla="*/ 903836 h 2536601"/>
                  <a:gd name="connsiteX7" fmla="*/ 1368535 w 1760163"/>
                  <a:gd name="connsiteY7" fmla="*/ 1229502 h 2536601"/>
                  <a:gd name="connsiteX8" fmla="*/ 543553 w 1760163"/>
                  <a:gd name="connsiteY8" fmla="*/ 1164369 h 2536601"/>
                  <a:gd name="connsiteX9" fmla="*/ 717233 w 1760163"/>
                  <a:gd name="connsiteY9" fmla="*/ 2087091 h 2536601"/>
                  <a:gd name="connsiteX10" fmla="*/ 662958 w 1760163"/>
                  <a:gd name="connsiteY10" fmla="*/ 2521314 h 2536601"/>
                  <a:gd name="connsiteX11" fmla="*/ 185337 w 1760163"/>
                  <a:gd name="connsiteY11" fmla="*/ 2412758 h 2536601"/>
                  <a:gd name="connsiteX12" fmla="*/ 22512 w 1760163"/>
                  <a:gd name="connsiteY12" fmla="*/ 806135 h 2536601"/>
                  <a:gd name="connsiteX0" fmla="*/ 22512 w 1760163"/>
                  <a:gd name="connsiteY0" fmla="*/ 806135 h 2517435"/>
                  <a:gd name="connsiteX1" fmla="*/ 641248 w 1760163"/>
                  <a:gd name="connsiteY1" fmla="*/ 89668 h 2517435"/>
                  <a:gd name="connsiteX2" fmla="*/ 1064594 w 1760163"/>
                  <a:gd name="connsiteY2" fmla="*/ 46246 h 2517435"/>
                  <a:gd name="connsiteX3" fmla="*/ 1097159 w 1760163"/>
                  <a:gd name="connsiteY3" fmla="*/ 415335 h 2517435"/>
                  <a:gd name="connsiteX4" fmla="*/ 890914 w 1760163"/>
                  <a:gd name="connsiteY4" fmla="*/ 697580 h 2517435"/>
                  <a:gd name="connsiteX5" fmla="*/ 1455375 w 1760163"/>
                  <a:gd name="connsiteY5" fmla="*/ 545602 h 2517435"/>
                  <a:gd name="connsiteX6" fmla="*/ 1759316 w 1760163"/>
                  <a:gd name="connsiteY6" fmla="*/ 903836 h 2517435"/>
                  <a:gd name="connsiteX7" fmla="*/ 1368535 w 1760163"/>
                  <a:gd name="connsiteY7" fmla="*/ 1229502 h 2517435"/>
                  <a:gd name="connsiteX8" fmla="*/ 543553 w 1760163"/>
                  <a:gd name="connsiteY8" fmla="*/ 1164369 h 2517435"/>
                  <a:gd name="connsiteX9" fmla="*/ 717233 w 1760163"/>
                  <a:gd name="connsiteY9" fmla="*/ 2087091 h 2517435"/>
                  <a:gd name="connsiteX10" fmla="*/ 619538 w 1760163"/>
                  <a:gd name="connsiteY10" fmla="*/ 2499603 h 2517435"/>
                  <a:gd name="connsiteX11" fmla="*/ 185337 w 1760163"/>
                  <a:gd name="connsiteY11" fmla="*/ 2412758 h 2517435"/>
                  <a:gd name="connsiteX12" fmla="*/ 22512 w 1760163"/>
                  <a:gd name="connsiteY12" fmla="*/ 806135 h 2517435"/>
                  <a:gd name="connsiteX0" fmla="*/ 30153 w 1767804"/>
                  <a:gd name="connsiteY0" fmla="*/ 806135 h 2540057"/>
                  <a:gd name="connsiteX1" fmla="*/ 648889 w 1767804"/>
                  <a:gd name="connsiteY1" fmla="*/ 89668 h 2540057"/>
                  <a:gd name="connsiteX2" fmla="*/ 1072235 w 1767804"/>
                  <a:gd name="connsiteY2" fmla="*/ 46246 h 2540057"/>
                  <a:gd name="connsiteX3" fmla="*/ 1104800 w 1767804"/>
                  <a:gd name="connsiteY3" fmla="*/ 415335 h 2540057"/>
                  <a:gd name="connsiteX4" fmla="*/ 898555 w 1767804"/>
                  <a:gd name="connsiteY4" fmla="*/ 697580 h 2540057"/>
                  <a:gd name="connsiteX5" fmla="*/ 1463016 w 1767804"/>
                  <a:gd name="connsiteY5" fmla="*/ 545602 h 2540057"/>
                  <a:gd name="connsiteX6" fmla="*/ 1766957 w 1767804"/>
                  <a:gd name="connsiteY6" fmla="*/ 903836 h 2540057"/>
                  <a:gd name="connsiteX7" fmla="*/ 1376176 w 1767804"/>
                  <a:gd name="connsiteY7" fmla="*/ 1229502 h 2540057"/>
                  <a:gd name="connsiteX8" fmla="*/ 551194 w 1767804"/>
                  <a:gd name="connsiteY8" fmla="*/ 1164369 h 2540057"/>
                  <a:gd name="connsiteX9" fmla="*/ 724874 w 1767804"/>
                  <a:gd name="connsiteY9" fmla="*/ 2087091 h 2540057"/>
                  <a:gd name="connsiteX10" fmla="*/ 627179 w 1767804"/>
                  <a:gd name="connsiteY10" fmla="*/ 2499603 h 2540057"/>
                  <a:gd name="connsiteX11" fmla="*/ 192978 w 1767804"/>
                  <a:gd name="connsiteY11" fmla="*/ 2412758 h 2540057"/>
                  <a:gd name="connsiteX12" fmla="*/ 106138 w 1767804"/>
                  <a:gd name="connsiteY12" fmla="*/ 1511747 h 2540057"/>
                  <a:gd name="connsiteX13" fmla="*/ 30153 w 1767804"/>
                  <a:gd name="connsiteY13" fmla="*/ 806135 h 2540057"/>
                  <a:gd name="connsiteX0" fmla="*/ 14850 w 1752501"/>
                  <a:gd name="connsiteY0" fmla="*/ 788631 h 2522553"/>
                  <a:gd name="connsiteX1" fmla="*/ 405631 w 1752501"/>
                  <a:gd name="connsiteY1" fmla="*/ 452109 h 2522553"/>
                  <a:gd name="connsiteX2" fmla="*/ 633586 w 1752501"/>
                  <a:gd name="connsiteY2" fmla="*/ 72164 h 2522553"/>
                  <a:gd name="connsiteX3" fmla="*/ 1056932 w 1752501"/>
                  <a:gd name="connsiteY3" fmla="*/ 28742 h 2522553"/>
                  <a:gd name="connsiteX4" fmla="*/ 1089497 w 1752501"/>
                  <a:gd name="connsiteY4" fmla="*/ 397831 h 2522553"/>
                  <a:gd name="connsiteX5" fmla="*/ 883252 w 1752501"/>
                  <a:gd name="connsiteY5" fmla="*/ 680076 h 2522553"/>
                  <a:gd name="connsiteX6" fmla="*/ 1447713 w 1752501"/>
                  <a:gd name="connsiteY6" fmla="*/ 528098 h 2522553"/>
                  <a:gd name="connsiteX7" fmla="*/ 1751654 w 1752501"/>
                  <a:gd name="connsiteY7" fmla="*/ 886332 h 2522553"/>
                  <a:gd name="connsiteX8" fmla="*/ 1360873 w 1752501"/>
                  <a:gd name="connsiteY8" fmla="*/ 1211998 h 2522553"/>
                  <a:gd name="connsiteX9" fmla="*/ 535891 w 1752501"/>
                  <a:gd name="connsiteY9" fmla="*/ 1146865 h 2522553"/>
                  <a:gd name="connsiteX10" fmla="*/ 709571 w 1752501"/>
                  <a:gd name="connsiteY10" fmla="*/ 2069587 h 2522553"/>
                  <a:gd name="connsiteX11" fmla="*/ 611876 w 1752501"/>
                  <a:gd name="connsiteY11" fmla="*/ 2482099 h 2522553"/>
                  <a:gd name="connsiteX12" fmla="*/ 177675 w 1752501"/>
                  <a:gd name="connsiteY12" fmla="*/ 2395254 h 2522553"/>
                  <a:gd name="connsiteX13" fmla="*/ 90835 w 1752501"/>
                  <a:gd name="connsiteY13" fmla="*/ 1494243 h 2522553"/>
                  <a:gd name="connsiteX14" fmla="*/ 14850 w 1752501"/>
                  <a:gd name="connsiteY14" fmla="*/ 788631 h 252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52501" h="2522553">
                    <a:moveTo>
                      <a:pt x="14850" y="788631"/>
                    </a:moveTo>
                    <a:cubicBezTo>
                      <a:pt x="67316" y="614942"/>
                      <a:pt x="302508" y="571520"/>
                      <a:pt x="405631" y="452109"/>
                    </a:cubicBezTo>
                    <a:cubicBezTo>
                      <a:pt x="508754" y="332698"/>
                      <a:pt x="525036" y="142725"/>
                      <a:pt x="633586" y="72164"/>
                    </a:cubicBezTo>
                    <a:cubicBezTo>
                      <a:pt x="742136" y="1603"/>
                      <a:pt x="980947" y="-25536"/>
                      <a:pt x="1056932" y="28742"/>
                    </a:cubicBezTo>
                    <a:cubicBezTo>
                      <a:pt x="1132917" y="83020"/>
                      <a:pt x="1118444" y="289275"/>
                      <a:pt x="1089497" y="397831"/>
                    </a:cubicBezTo>
                    <a:cubicBezTo>
                      <a:pt x="1060550" y="506387"/>
                      <a:pt x="823549" y="658365"/>
                      <a:pt x="883252" y="680076"/>
                    </a:cubicBezTo>
                    <a:cubicBezTo>
                      <a:pt x="942955" y="701787"/>
                      <a:pt x="1302979" y="493722"/>
                      <a:pt x="1447713" y="528098"/>
                    </a:cubicBezTo>
                    <a:cubicBezTo>
                      <a:pt x="1592447" y="562474"/>
                      <a:pt x="1766127" y="772349"/>
                      <a:pt x="1751654" y="886332"/>
                    </a:cubicBezTo>
                    <a:cubicBezTo>
                      <a:pt x="1737181" y="1000315"/>
                      <a:pt x="1563500" y="1168576"/>
                      <a:pt x="1360873" y="1211998"/>
                    </a:cubicBezTo>
                    <a:cubicBezTo>
                      <a:pt x="1158246" y="1255420"/>
                      <a:pt x="644441" y="1003934"/>
                      <a:pt x="535891" y="1146865"/>
                    </a:cubicBezTo>
                    <a:cubicBezTo>
                      <a:pt x="427341" y="1289797"/>
                      <a:pt x="696907" y="1847048"/>
                      <a:pt x="709571" y="2069587"/>
                    </a:cubicBezTo>
                    <a:cubicBezTo>
                      <a:pt x="722235" y="2292126"/>
                      <a:pt x="700525" y="2427821"/>
                      <a:pt x="611876" y="2482099"/>
                    </a:cubicBezTo>
                    <a:cubicBezTo>
                      <a:pt x="523227" y="2536377"/>
                      <a:pt x="280798" y="2559897"/>
                      <a:pt x="177675" y="2395254"/>
                    </a:cubicBezTo>
                    <a:cubicBezTo>
                      <a:pt x="74552" y="2230611"/>
                      <a:pt x="117972" y="1762013"/>
                      <a:pt x="90835" y="1494243"/>
                    </a:cubicBezTo>
                    <a:cubicBezTo>
                      <a:pt x="63698" y="1226473"/>
                      <a:pt x="-37616" y="962320"/>
                      <a:pt x="14850" y="788631"/>
                    </a:cubicBez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71580" y="4212712"/>
                <a:ext cx="533400" cy="533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502763" y="4166832"/>
              <a:ext cx="2778301" cy="1997546"/>
              <a:chOff x="5731363" y="4114200"/>
              <a:chExt cx="2778301" cy="1997546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5731363" y="4114200"/>
                <a:ext cx="2778301" cy="1997546"/>
              </a:xfrm>
              <a:custGeom>
                <a:avLst/>
                <a:gdLst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471571 w 2902853"/>
                  <a:gd name="connsiteY25" fmla="*/ 2051860 h 2051860"/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471571 w 2902853"/>
                  <a:gd name="connsiteY25" fmla="*/ 2051860 h 2051860"/>
                  <a:gd name="connsiteX26" fmla="*/ 1395586 w 2902853"/>
                  <a:gd name="connsiteY26" fmla="*/ 2051860 h 2051860"/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677817 w 2902853"/>
                  <a:gd name="connsiteY25" fmla="*/ 2041004 h 2051860"/>
                  <a:gd name="connsiteX26" fmla="*/ 1395586 w 2902853"/>
                  <a:gd name="connsiteY26" fmla="*/ 2051860 h 2051860"/>
                  <a:gd name="connsiteX0" fmla="*/ 1395586 w 2902853"/>
                  <a:gd name="connsiteY0" fmla="*/ 2051860 h 2051949"/>
                  <a:gd name="connsiteX1" fmla="*/ 1156775 w 2902853"/>
                  <a:gd name="connsiteY1" fmla="*/ 1921593 h 2051949"/>
                  <a:gd name="connsiteX2" fmla="*/ 559749 w 2902853"/>
                  <a:gd name="connsiteY2" fmla="*/ 1986727 h 2051949"/>
                  <a:gd name="connsiteX3" fmla="*/ 168968 w 2902853"/>
                  <a:gd name="connsiteY3" fmla="*/ 2019293 h 2051949"/>
                  <a:gd name="connsiteX4" fmla="*/ 6143 w 2902853"/>
                  <a:gd name="connsiteY4" fmla="*/ 1693627 h 2051949"/>
                  <a:gd name="connsiteX5" fmla="*/ 364359 w 2902853"/>
                  <a:gd name="connsiteY5" fmla="*/ 1411382 h 2051949"/>
                  <a:gd name="connsiteX6" fmla="*/ 809415 w 2902853"/>
                  <a:gd name="connsiteY6" fmla="*/ 1509082 h 2051949"/>
                  <a:gd name="connsiteX7" fmla="*/ 1211051 w 2902853"/>
                  <a:gd name="connsiteY7" fmla="*/ 1454804 h 2051949"/>
                  <a:gd name="connsiteX8" fmla="*/ 1297891 w 2902853"/>
                  <a:gd name="connsiteY8" fmla="*/ 1053149 h 2051949"/>
                  <a:gd name="connsiteX9" fmla="*/ 1145920 w 2902853"/>
                  <a:gd name="connsiteY9" fmla="*/ 618926 h 2051949"/>
                  <a:gd name="connsiteX10" fmla="*/ 1069935 w 2902853"/>
                  <a:gd name="connsiteY10" fmla="*/ 336682 h 2051949"/>
                  <a:gd name="connsiteX11" fmla="*/ 1439006 w 2902853"/>
                  <a:gd name="connsiteY11" fmla="*/ 159 h 2051949"/>
                  <a:gd name="connsiteX12" fmla="*/ 1742947 w 2902853"/>
                  <a:gd name="connsiteY12" fmla="*/ 380104 h 2051949"/>
                  <a:gd name="connsiteX13" fmla="*/ 1612686 w 2902853"/>
                  <a:gd name="connsiteY13" fmla="*/ 792615 h 2051949"/>
                  <a:gd name="connsiteX14" fmla="*/ 1547556 w 2902853"/>
                  <a:gd name="connsiteY14" fmla="*/ 1335393 h 2051949"/>
                  <a:gd name="connsiteX15" fmla="*/ 2242278 w 2902853"/>
                  <a:gd name="connsiteY15" fmla="*/ 608071 h 2051949"/>
                  <a:gd name="connsiteX16" fmla="*/ 2318263 w 2902853"/>
                  <a:gd name="connsiteY16" fmla="*/ 152137 h 2051949"/>
                  <a:gd name="connsiteX17" fmla="*/ 2850159 w 2902853"/>
                  <a:gd name="connsiteY17" fmla="*/ 152137 h 2051949"/>
                  <a:gd name="connsiteX18" fmla="*/ 2839304 w 2902853"/>
                  <a:gd name="connsiteY18" fmla="*/ 694915 h 2051949"/>
                  <a:gd name="connsiteX19" fmla="*/ 2459378 w 2902853"/>
                  <a:gd name="connsiteY19" fmla="*/ 836037 h 2051949"/>
                  <a:gd name="connsiteX20" fmla="*/ 1851497 w 2902853"/>
                  <a:gd name="connsiteY20" fmla="*/ 1476515 h 2051949"/>
                  <a:gd name="connsiteX21" fmla="*/ 2459378 w 2902853"/>
                  <a:gd name="connsiteY21" fmla="*/ 1367960 h 2051949"/>
                  <a:gd name="connsiteX22" fmla="*/ 2730754 w 2902853"/>
                  <a:gd name="connsiteY22" fmla="*/ 1639349 h 2051949"/>
                  <a:gd name="connsiteX23" fmla="*/ 2578783 w 2902853"/>
                  <a:gd name="connsiteY23" fmla="*/ 2019293 h 2051949"/>
                  <a:gd name="connsiteX24" fmla="*/ 1992612 w 2902853"/>
                  <a:gd name="connsiteY24" fmla="*/ 1943305 h 2051949"/>
                  <a:gd name="connsiteX25" fmla="*/ 1395586 w 2902853"/>
                  <a:gd name="connsiteY25" fmla="*/ 2051860 h 2051949"/>
                  <a:gd name="connsiteX0" fmla="*/ 1395586 w 2902853"/>
                  <a:gd name="connsiteY0" fmla="*/ 2051860 h 2051949"/>
                  <a:gd name="connsiteX1" fmla="*/ 1156775 w 2902853"/>
                  <a:gd name="connsiteY1" fmla="*/ 1921593 h 2051949"/>
                  <a:gd name="connsiteX2" fmla="*/ 559749 w 2902853"/>
                  <a:gd name="connsiteY2" fmla="*/ 1986727 h 2051949"/>
                  <a:gd name="connsiteX3" fmla="*/ 168968 w 2902853"/>
                  <a:gd name="connsiteY3" fmla="*/ 2019293 h 2051949"/>
                  <a:gd name="connsiteX4" fmla="*/ 6143 w 2902853"/>
                  <a:gd name="connsiteY4" fmla="*/ 1693627 h 2051949"/>
                  <a:gd name="connsiteX5" fmla="*/ 364359 w 2902853"/>
                  <a:gd name="connsiteY5" fmla="*/ 1411382 h 2051949"/>
                  <a:gd name="connsiteX6" fmla="*/ 809415 w 2902853"/>
                  <a:gd name="connsiteY6" fmla="*/ 1509082 h 2051949"/>
                  <a:gd name="connsiteX7" fmla="*/ 1211051 w 2902853"/>
                  <a:gd name="connsiteY7" fmla="*/ 1454804 h 2051949"/>
                  <a:gd name="connsiteX8" fmla="*/ 1297891 w 2902853"/>
                  <a:gd name="connsiteY8" fmla="*/ 1053149 h 2051949"/>
                  <a:gd name="connsiteX9" fmla="*/ 1145920 w 2902853"/>
                  <a:gd name="connsiteY9" fmla="*/ 618926 h 2051949"/>
                  <a:gd name="connsiteX10" fmla="*/ 1069935 w 2902853"/>
                  <a:gd name="connsiteY10" fmla="*/ 336682 h 2051949"/>
                  <a:gd name="connsiteX11" fmla="*/ 1439006 w 2902853"/>
                  <a:gd name="connsiteY11" fmla="*/ 159 h 2051949"/>
                  <a:gd name="connsiteX12" fmla="*/ 1742947 w 2902853"/>
                  <a:gd name="connsiteY12" fmla="*/ 380104 h 2051949"/>
                  <a:gd name="connsiteX13" fmla="*/ 1612686 w 2902853"/>
                  <a:gd name="connsiteY13" fmla="*/ 792615 h 2051949"/>
                  <a:gd name="connsiteX14" fmla="*/ 1547556 w 2902853"/>
                  <a:gd name="connsiteY14" fmla="*/ 1335393 h 2051949"/>
                  <a:gd name="connsiteX15" fmla="*/ 2242278 w 2902853"/>
                  <a:gd name="connsiteY15" fmla="*/ 608071 h 2051949"/>
                  <a:gd name="connsiteX16" fmla="*/ 2318263 w 2902853"/>
                  <a:gd name="connsiteY16" fmla="*/ 152137 h 2051949"/>
                  <a:gd name="connsiteX17" fmla="*/ 2850159 w 2902853"/>
                  <a:gd name="connsiteY17" fmla="*/ 152137 h 2051949"/>
                  <a:gd name="connsiteX18" fmla="*/ 2839304 w 2902853"/>
                  <a:gd name="connsiteY18" fmla="*/ 694915 h 2051949"/>
                  <a:gd name="connsiteX19" fmla="*/ 2459378 w 2902853"/>
                  <a:gd name="connsiteY19" fmla="*/ 836037 h 2051949"/>
                  <a:gd name="connsiteX20" fmla="*/ 1851497 w 2902853"/>
                  <a:gd name="connsiteY20" fmla="*/ 1476515 h 2051949"/>
                  <a:gd name="connsiteX21" fmla="*/ 2459378 w 2902853"/>
                  <a:gd name="connsiteY21" fmla="*/ 1367960 h 2051949"/>
                  <a:gd name="connsiteX22" fmla="*/ 2730754 w 2902853"/>
                  <a:gd name="connsiteY22" fmla="*/ 1639349 h 2051949"/>
                  <a:gd name="connsiteX23" fmla="*/ 2578783 w 2902853"/>
                  <a:gd name="connsiteY23" fmla="*/ 2019293 h 2051949"/>
                  <a:gd name="connsiteX24" fmla="*/ 1732092 w 2902853"/>
                  <a:gd name="connsiteY24" fmla="*/ 1943305 h 2051949"/>
                  <a:gd name="connsiteX25" fmla="*/ 1395586 w 2902853"/>
                  <a:gd name="connsiteY25" fmla="*/ 2051860 h 2051949"/>
                  <a:gd name="connsiteX0" fmla="*/ 1482426 w 2902853"/>
                  <a:gd name="connsiteY0" fmla="*/ 2073571 h 2073648"/>
                  <a:gd name="connsiteX1" fmla="*/ 1156775 w 2902853"/>
                  <a:gd name="connsiteY1" fmla="*/ 1921593 h 2073648"/>
                  <a:gd name="connsiteX2" fmla="*/ 559749 w 2902853"/>
                  <a:gd name="connsiteY2" fmla="*/ 1986727 h 2073648"/>
                  <a:gd name="connsiteX3" fmla="*/ 168968 w 2902853"/>
                  <a:gd name="connsiteY3" fmla="*/ 2019293 h 2073648"/>
                  <a:gd name="connsiteX4" fmla="*/ 6143 w 2902853"/>
                  <a:gd name="connsiteY4" fmla="*/ 1693627 h 2073648"/>
                  <a:gd name="connsiteX5" fmla="*/ 364359 w 2902853"/>
                  <a:gd name="connsiteY5" fmla="*/ 1411382 h 2073648"/>
                  <a:gd name="connsiteX6" fmla="*/ 809415 w 2902853"/>
                  <a:gd name="connsiteY6" fmla="*/ 1509082 h 2073648"/>
                  <a:gd name="connsiteX7" fmla="*/ 1211051 w 2902853"/>
                  <a:gd name="connsiteY7" fmla="*/ 1454804 h 2073648"/>
                  <a:gd name="connsiteX8" fmla="*/ 1297891 w 2902853"/>
                  <a:gd name="connsiteY8" fmla="*/ 1053149 h 2073648"/>
                  <a:gd name="connsiteX9" fmla="*/ 1145920 w 2902853"/>
                  <a:gd name="connsiteY9" fmla="*/ 618926 h 2073648"/>
                  <a:gd name="connsiteX10" fmla="*/ 1069935 w 2902853"/>
                  <a:gd name="connsiteY10" fmla="*/ 336682 h 2073648"/>
                  <a:gd name="connsiteX11" fmla="*/ 1439006 w 2902853"/>
                  <a:gd name="connsiteY11" fmla="*/ 159 h 2073648"/>
                  <a:gd name="connsiteX12" fmla="*/ 1742947 w 2902853"/>
                  <a:gd name="connsiteY12" fmla="*/ 380104 h 2073648"/>
                  <a:gd name="connsiteX13" fmla="*/ 1612686 w 2902853"/>
                  <a:gd name="connsiteY13" fmla="*/ 792615 h 2073648"/>
                  <a:gd name="connsiteX14" fmla="*/ 1547556 w 2902853"/>
                  <a:gd name="connsiteY14" fmla="*/ 1335393 h 2073648"/>
                  <a:gd name="connsiteX15" fmla="*/ 2242278 w 2902853"/>
                  <a:gd name="connsiteY15" fmla="*/ 608071 h 2073648"/>
                  <a:gd name="connsiteX16" fmla="*/ 2318263 w 2902853"/>
                  <a:gd name="connsiteY16" fmla="*/ 152137 h 2073648"/>
                  <a:gd name="connsiteX17" fmla="*/ 2850159 w 2902853"/>
                  <a:gd name="connsiteY17" fmla="*/ 152137 h 2073648"/>
                  <a:gd name="connsiteX18" fmla="*/ 2839304 w 2902853"/>
                  <a:gd name="connsiteY18" fmla="*/ 694915 h 2073648"/>
                  <a:gd name="connsiteX19" fmla="*/ 2459378 w 2902853"/>
                  <a:gd name="connsiteY19" fmla="*/ 836037 h 2073648"/>
                  <a:gd name="connsiteX20" fmla="*/ 1851497 w 2902853"/>
                  <a:gd name="connsiteY20" fmla="*/ 1476515 h 2073648"/>
                  <a:gd name="connsiteX21" fmla="*/ 2459378 w 2902853"/>
                  <a:gd name="connsiteY21" fmla="*/ 1367960 h 2073648"/>
                  <a:gd name="connsiteX22" fmla="*/ 2730754 w 2902853"/>
                  <a:gd name="connsiteY22" fmla="*/ 1639349 h 2073648"/>
                  <a:gd name="connsiteX23" fmla="*/ 2578783 w 2902853"/>
                  <a:gd name="connsiteY23" fmla="*/ 2019293 h 2073648"/>
                  <a:gd name="connsiteX24" fmla="*/ 1732092 w 2902853"/>
                  <a:gd name="connsiteY24" fmla="*/ 1943305 h 2073648"/>
                  <a:gd name="connsiteX25" fmla="*/ 1482426 w 2902853"/>
                  <a:gd name="connsiteY25" fmla="*/ 2073571 h 2073648"/>
                  <a:gd name="connsiteX0" fmla="*/ 1482426 w 2902853"/>
                  <a:gd name="connsiteY0" fmla="*/ 2073571 h 2073648"/>
                  <a:gd name="connsiteX1" fmla="*/ 1069935 w 2902853"/>
                  <a:gd name="connsiteY1" fmla="*/ 1954159 h 2073648"/>
                  <a:gd name="connsiteX2" fmla="*/ 559749 w 2902853"/>
                  <a:gd name="connsiteY2" fmla="*/ 1986727 h 2073648"/>
                  <a:gd name="connsiteX3" fmla="*/ 168968 w 2902853"/>
                  <a:gd name="connsiteY3" fmla="*/ 2019293 h 2073648"/>
                  <a:gd name="connsiteX4" fmla="*/ 6143 w 2902853"/>
                  <a:gd name="connsiteY4" fmla="*/ 1693627 h 2073648"/>
                  <a:gd name="connsiteX5" fmla="*/ 364359 w 2902853"/>
                  <a:gd name="connsiteY5" fmla="*/ 1411382 h 2073648"/>
                  <a:gd name="connsiteX6" fmla="*/ 809415 w 2902853"/>
                  <a:gd name="connsiteY6" fmla="*/ 1509082 h 2073648"/>
                  <a:gd name="connsiteX7" fmla="*/ 1211051 w 2902853"/>
                  <a:gd name="connsiteY7" fmla="*/ 1454804 h 2073648"/>
                  <a:gd name="connsiteX8" fmla="*/ 1297891 w 2902853"/>
                  <a:gd name="connsiteY8" fmla="*/ 1053149 h 2073648"/>
                  <a:gd name="connsiteX9" fmla="*/ 1145920 w 2902853"/>
                  <a:gd name="connsiteY9" fmla="*/ 618926 h 2073648"/>
                  <a:gd name="connsiteX10" fmla="*/ 1069935 w 2902853"/>
                  <a:gd name="connsiteY10" fmla="*/ 336682 h 2073648"/>
                  <a:gd name="connsiteX11" fmla="*/ 1439006 w 2902853"/>
                  <a:gd name="connsiteY11" fmla="*/ 159 h 2073648"/>
                  <a:gd name="connsiteX12" fmla="*/ 1742947 w 2902853"/>
                  <a:gd name="connsiteY12" fmla="*/ 380104 h 2073648"/>
                  <a:gd name="connsiteX13" fmla="*/ 1612686 w 2902853"/>
                  <a:gd name="connsiteY13" fmla="*/ 792615 h 2073648"/>
                  <a:gd name="connsiteX14" fmla="*/ 1547556 w 2902853"/>
                  <a:gd name="connsiteY14" fmla="*/ 1335393 h 2073648"/>
                  <a:gd name="connsiteX15" fmla="*/ 2242278 w 2902853"/>
                  <a:gd name="connsiteY15" fmla="*/ 608071 h 2073648"/>
                  <a:gd name="connsiteX16" fmla="*/ 2318263 w 2902853"/>
                  <a:gd name="connsiteY16" fmla="*/ 152137 h 2073648"/>
                  <a:gd name="connsiteX17" fmla="*/ 2850159 w 2902853"/>
                  <a:gd name="connsiteY17" fmla="*/ 152137 h 2073648"/>
                  <a:gd name="connsiteX18" fmla="*/ 2839304 w 2902853"/>
                  <a:gd name="connsiteY18" fmla="*/ 694915 h 2073648"/>
                  <a:gd name="connsiteX19" fmla="*/ 2459378 w 2902853"/>
                  <a:gd name="connsiteY19" fmla="*/ 836037 h 2073648"/>
                  <a:gd name="connsiteX20" fmla="*/ 1851497 w 2902853"/>
                  <a:gd name="connsiteY20" fmla="*/ 1476515 h 2073648"/>
                  <a:gd name="connsiteX21" fmla="*/ 2459378 w 2902853"/>
                  <a:gd name="connsiteY21" fmla="*/ 1367960 h 2073648"/>
                  <a:gd name="connsiteX22" fmla="*/ 2730754 w 2902853"/>
                  <a:gd name="connsiteY22" fmla="*/ 1639349 h 2073648"/>
                  <a:gd name="connsiteX23" fmla="*/ 2578783 w 2902853"/>
                  <a:gd name="connsiteY23" fmla="*/ 2019293 h 2073648"/>
                  <a:gd name="connsiteX24" fmla="*/ 1732092 w 2902853"/>
                  <a:gd name="connsiteY24" fmla="*/ 1943305 h 2073648"/>
                  <a:gd name="connsiteX25" fmla="*/ 1482426 w 2902853"/>
                  <a:gd name="connsiteY25" fmla="*/ 2073571 h 2073648"/>
                  <a:gd name="connsiteX0" fmla="*/ 1489514 w 2909941"/>
                  <a:gd name="connsiteY0" fmla="*/ 2073571 h 2073648"/>
                  <a:gd name="connsiteX1" fmla="*/ 1077023 w 2909941"/>
                  <a:gd name="connsiteY1" fmla="*/ 1954159 h 2073648"/>
                  <a:gd name="connsiteX2" fmla="*/ 176056 w 2909941"/>
                  <a:gd name="connsiteY2" fmla="*/ 2019293 h 2073648"/>
                  <a:gd name="connsiteX3" fmla="*/ 13231 w 2909941"/>
                  <a:gd name="connsiteY3" fmla="*/ 1693627 h 2073648"/>
                  <a:gd name="connsiteX4" fmla="*/ 371447 w 2909941"/>
                  <a:gd name="connsiteY4" fmla="*/ 1411382 h 2073648"/>
                  <a:gd name="connsiteX5" fmla="*/ 816503 w 2909941"/>
                  <a:gd name="connsiteY5" fmla="*/ 1509082 h 2073648"/>
                  <a:gd name="connsiteX6" fmla="*/ 1218139 w 2909941"/>
                  <a:gd name="connsiteY6" fmla="*/ 1454804 h 2073648"/>
                  <a:gd name="connsiteX7" fmla="*/ 1304979 w 2909941"/>
                  <a:gd name="connsiteY7" fmla="*/ 1053149 h 2073648"/>
                  <a:gd name="connsiteX8" fmla="*/ 1153008 w 2909941"/>
                  <a:gd name="connsiteY8" fmla="*/ 618926 h 2073648"/>
                  <a:gd name="connsiteX9" fmla="*/ 1077023 w 2909941"/>
                  <a:gd name="connsiteY9" fmla="*/ 336682 h 2073648"/>
                  <a:gd name="connsiteX10" fmla="*/ 1446094 w 2909941"/>
                  <a:gd name="connsiteY10" fmla="*/ 159 h 2073648"/>
                  <a:gd name="connsiteX11" fmla="*/ 1750035 w 2909941"/>
                  <a:gd name="connsiteY11" fmla="*/ 380104 h 2073648"/>
                  <a:gd name="connsiteX12" fmla="*/ 1619774 w 2909941"/>
                  <a:gd name="connsiteY12" fmla="*/ 792615 h 2073648"/>
                  <a:gd name="connsiteX13" fmla="*/ 1554644 w 2909941"/>
                  <a:gd name="connsiteY13" fmla="*/ 1335393 h 2073648"/>
                  <a:gd name="connsiteX14" fmla="*/ 2249366 w 2909941"/>
                  <a:gd name="connsiteY14" fmla="*/ 608071 h 2073648"/>
                  <a:gd name="connsiteX15" fmla="*/ 2325351 w 2909941"/>
                  <a:gd name="connsiteY15" fmla="*/ 152137 h 2073648"/>
                  <a:gd name="connsiteX16" fmla="*/ 2857247 w 2909941"/>
                  <a:gd name="connsiteY16" fmla="*/ 152137 h 2073648"/>
                  <a:gd name="connsiteX17" fmla="*/ 2846392 w 2909941"/>
                  <a:gd name="connsiteY17" fmla="*/ 694915 h 2073648"/>
                  <a:gd name="connsiteX18" fmla="*/ 2466466 w 2909941"/>
                  <a:gd name="connsiteY18" fmla="*/ 836037 h 2073648"/>
                  <a:gd name="connsiteX19" fmla="*/ 1858585 w 2909941"/>
                  <a:gd name="connsiteY19" fmla="*/ 1476515 h 2073648"/>
                  <a:gd name="connsiteX20" fmla="*/ 2466466 w 2909941"/>
                  <a:gd name="connsiteY20" fmla="*/ 1367960 h 2073648"/>
                  <a:gd name="connsiteX21" fmla="*/ 2737842 w 2909941"/>
                  <a:gd name="connsiteY21" fmla="*/ 1639349 h 2073648"/>
                  <a:gd name="connsiteX22" fmla="*/ 2585871 w 2909941"/>
                  <a:gd name="connsiteY22" fmla="*/ 2019293 h 2073648"/>
                  <a:gd name="connsiteX23" fmla="*/ 1739180 w 2909941"/>
                  <a:gd name="connsiteY23" fmla="*/ 1943305 h 2073648"/>
                  <a:gd name="connsiteX24" fmla="*/ 1489514 w 2909941"/>
                  <a:gd name="connsiteY24" fmla="*/ 2073571 h 2073648"/>
                  <a:gd name="connsiteX0" fmla="*/ 1476343 w 2896770"/>
                  <a:gd name="connsiteY0" fmla="*/ 2073571 h 2073648"/>
                  <a:gd name="connsiteX1" fmla="*/ 1063852 w 2896770"/>
                  <a:gd name="connsiteY1" fmla="*/ 1954159 h 2073648"/>
                  <a:gd name="connsiteX2" fmla="*/ 336566 w 2896770"/>
                  <a:gd name="connsiteY2" fmla="*/ 2008438 h 2073648"/>
                  <a:gd name="connsiteX3" fmla="*/ 60 w 2896770"/>
                  <a:gd name="connsiteY3" fmla="*/ 1693627 h 2073648"/>
                  <a:gd name="connsiteX4" fmla="*/ 358276 w 2896770"/>
                  <a:gd name="connsiteY4" fmla="*/ 1411382 h 2073648"/>
                  <a:gd name="connsiteX5" fmla="*/ 803332 w 2896770"/>
                  <a:gd name="connsiteY5" fmla="*/ 1509082 h 2073648"/>
                  <a:gd name="connsiteX6" fmla="*/ 1204968 w 2896770"/>
                  <a:gd name="connsiteY6" fmla="*/ 1454804 h 2073648"/>
                  <a:gd name="connsiteX7" fmla="*/ 1291808 w 2896770"/>
                  <a:gd name="connsiteY7" fmla="*/ 1053149 h 2073648"/>
                  <a:gd name="connsiteX8" fmla="*/ 1139837 w 2896770"/>
                  <a:gd name="connsiteY8" fmla="*/ 618926 h 2073648"/>
                  <a:gd name="connsiteX9" fmla="*/ 1063852 w 2896770"/>
                  <a:gd name="connsiteY9" fmla="*/ 336682 h 2073648"/>
                  <a:gd name="connsiteX10" fmla="*/ 1432923 w 2896770"/>
                  <a:gd name="connsiteY10" fmla="*/ 159 h 2073648"/>
                  <a:gd name="connsiteX11" fmla="*/ 1736864 w 2896770"/>
                  <a:gd name="connsiteY11" fmla="*/ 380104 h 2073648"/>
                  <a:gd name="connsiteX12" fmla="*/ 1606603 w 2896770"/>
                  <a:gd name="connsiteY12" fmla="*/ 792615 h 2073648"/>
                  <a:gd name="connsiteX13" fmla="*/ 1541473 w 2896770"/>
                  <a:gd name="connsiteY13" fmla="*/ 1335393 h 2073648"/>
                  <a:gd name="connsiteX14" fmla="*/ 2236195 w 2896770"/>
                  <a:gd name="connsiteY14" fmla="*/ 608071 h 2073648"/>
                  <a:gd name="connsiteX15" fmla="*/ 2312180 w 2896770"/>
                  <a:gd name="connsiteY15" fmla="*/ 152137 h 2073648"/>
                  <a:gd name="connsiteX16" fmla="*/ 2844076 w 2896770"/>
                  <a:gd name="connsiteY16" fmla="*/ 152137 h 2073648"/>
                  <a:gd name="connsiteX17" fmla="*/ 2833221 w 2896770"/>
                  <a:gd name="connsiteY17" fmla="*/ 694915 h 2073648"/>
                  <a:gd name="connsiteX18" fmla="*/ 2453295 w 2896770"/>
                  <a:gd name="connsiteY18" fmla="*/ 836037 h 2073648"/>
                  <a:gd name="connsiteX19" fmla="*/ 1845414 w 2896770"/>
                  <a:gd name="connsiteY19" fmla="*/ 1476515 h 2073648"/>
                  <a:gd name="connsiteX20" fmla="*/ 2453295 w 2896770"/>
                  <a:gd name="connsiteY20" fmla="*/ 1367960 h 2073648"/>
                  <a:gd name="connsiteX21" fmla="*/ 2724671 w 2896770"/>
                  <a:gd name="connsiteY21" fmla="*/ 1639349 h 2073648"/>
                  <a:gd name="connsiteX22" fmla="*/ 2572700 w 2896770"/>
                  <a:gd name="connsiteY22" fmla="*/ 2019293 h 2073648"/>
                  <a:gd name="connsiteX23" fmla="*/ 1726009 w 2896770"/>
                  <a:gd name="connsiteY23" fmla="*/ 1943305 h 2073648"/>
                  <a:gd name="connsiteX24" fmla="*/ 1476343 w 2896770"/>
                  <a:gd name="connsiteY24" fmla="*/ 2073571 h 2073648"/>
                  <a:gd name="connsiteX0" fmla="*/ 1400394 w 2820821"/>
                  <a:gd name="connsiteY0" fmla="*/ 2073571 h 2073648"/>
                  <a:gd name="connsiteX1" fmla="*/ 987903 w 2820821"/>
                  <a:gd name="connsiteY1" fmla="*/ 1954159 h 2073648"/>
                  <a:gd name="connsiteX2" fmla="*/ 260617 w 2820821"/>
                  <a:gd name="connsiteY2" fmla="*/ 2008438 h 2073648"/>
                  <a:gd name="connsiteX3" fmla="*/ 96 w 2820821"/>
                  <a:gd name="connsiteY3" fmla="*/ 1693627 h 2073648"/>
                  <a:gd name="connsiteX4" fmla="*/ 282327 w 2820821"/>
                  <a:gd name="connsiteY4" fmla="*/ 1411382 h 2073648"/>
                  <a:gd name="connsiteX5" fmla="*/ 727383 w 2820821"/>
                  <a:gd name="connsiteY5" fmla="*/ 1509082 h 2073648"/>
                  <a:gd name="connsiteX6" fmla="*/ 1129019 w 2820821"/>
                  <a:gd name="connsiteY6" fmla="*/ 1454804 h 2073648"/>
                  <a:gd name="connsiteX7" fmla="*/ 1215859 w 2820821"/>
                  <a:gd name="connsiteY7" fmla="*/ 1053149 h 2073648"/>
                  <a:gd name="connsiteX8" fmla="*/ 1063888 w 2820821"/>
                  <a:gd name="connsiteY8" fmla="*/ 618926 h 2073648"/>
                  <a:gd name="connsiteX9" fmla="*/ 987903 w 2820821"/>
                  <a:gd name="connsiteY9" fmla="*/ 336682 h 2073648"/>
                  <a:gd name="connsiteX10" fmla="*/ 1356974 w 2820821"/>
                  <a:gd name="connsiteY10" fmla="*/ 159 h 2073648"/>
                  <a:gd name="connsiteX11" fmla="*/ 1660915 w 2820821"/>
                  <a:gd name="connsiteY11" fmla="*/ 380104 h 2073648"/>
                  <a:gd name="connsiteX12" fmla="*/ 1530654 w 2820821"/>
                  <a:gd name="connsiteY12" fmla="*/ 792615 h 2073648"/>
                  <a:gd name="connsiteX13" fmla="*/ 1465524 w 2820821"/>
                  <a:gd name="connsiteY13" fmla="*/ 1335393 h 2073648"/>
                  <a:gd name="connsiteX14" fmla="*/ 2160246 w 2820821"/>
                  <a:gd name="connsiteY14" fmla="*/ 608071 h 2073648"/>
                  <a:gd name="connsiteX15" fmla="*/ 2236231 w 2820821"/>
                  <a:gd name="connsiteY15" fmla="*/ 152137 h 2073648"/>
                  <a:gd name="connsiteX16" fmla="*/ 2768127 w 2820821"/>
                  <a:gd name="connsiteY16" fmla="*/ 152137 h 2073648"/>
                  <a:gd name="connsiteX17" fmla="*/ 2757272 w 2820821"/>
                  <a:gd name="connsiteY17" fmla="*/ 694915 h 2073648"/>
                  <a:gd name="connsiteX18" fmla="*/ 2377346 w 2820821"/>
                  <a:gd name="connsiteY18" fmla="*/ 836037 h 2073648"/>
                  <a:gd name="connsiteX19" fmla="*/ 1769465 w 2820821"/>
                  <a:gd name="connsiteY19" fmla="*/ 1476515 h 2073648"/>
                  <a:gd name="connsiteX20" fmla="*/ 2377346 w 2820821"/>
                  <a:gd name="connsiteY20" fmla="*/ 1367960 h 2073648"/>
                  <a:gd name="connsiteX21" fmla="*/ 2648722 w 2820821"/>
                  <a:gd name="connsiteY21" fmla="*/ 1639349 h 2073648"/>
                  <a:gd name="connsiteX22" fmla="*/ 2496751 w 2820821"/>
                  <a:gd name="connsiteY22" fmla="*/ 2019293 h 2073648"/>
                  <a:gd name="connsiteX23" fmla="*/ 1650060 w 2820821"/>
                  <a:gd name="connsiteY23" fmla="*/ 1943305 h 2073648"/>
                  <a:gd name="connsiteX24" fmla="*/ 1400394 w 2820821"/>
                  <a:gd name="connsiteY24" fmla="*/ 2073571 h 2073648"/>
                  <a:gd name="connsiteX0" fmla="*/ 1400394 w 2820821"/>
                  <a:gd name="connsiteY0" fmla="*/ 2073637 h 2073714"/>
                  <a:gd name="connsiteX1" fmla="*/ 987903 w 2820821"/>
                  <a:gd name="connsiteY1" fmla="*/ 1954225 h 2073714"/>
                  <a:gd name="connsiteX2" fmla="*/ 260617 w 2820821"/>
                  <a:gd name="connsiteY2" fmla="*/ 2008504 h 2073714"/>
                  <a:gd name="connsiteX3" fmla="*/ 96 w 2820821"/>
                  <a:gd name="connsiteY3" fmla="*/ 1693693 h 2073714"/>
                  <a:gd name="connsiteX4" fmla="*/ 282327 w 2820821"/>
                  <a:gd name="connsiteY4" fmla="*/ 1411448 h 2073714"/>
                  <a:gd name="connsiteX5" fmla="*/ 727383 w 2820821"/>
                  <a:gd name="connsiteY5" fmla="*/ 1509148 h 2073714"/>
                  <a:gd name="connsiteX6" fmla="*/ 1129019 w 2820821"/>
                  <a:gd name="connsiteY6" fmla="*/ 1454870 h 2073714"/>
                  <a:gd name="connsiteX7" fmla="*/ 1215859 w 2820821"/>
                  <a:gd name="connsiteY7" fmla="*/ 1053215 h 2073714"/>
                  <a:gd name="connsiteX8" fmla="*/ 987903 w 2820821"/>
                  <a:gd name="connsiteY8" fmla="*/ 336748 h 2073714"/>
                  <a:gd name="connsiteX9" fmla="*/ 1356974 w 2820821"/>
                  <a:gd name="connsiteY9" fmla="*/ 225 h 2073714"/>
                  <a:gd name="connsiteX10" fmla="*/ 1660915 w 2820821"/>
                  <a:gd name="connsiteY10" fmla="*/ 380170 h 2073714"/>
                  <a:gd name="connsiteX11" fmla="*/ 1530654 w 2820821"/>
                  <a:gd name="connsiteY11" fmla="*/ 792681 h 2073714"/>
                  <a:gd name="connsiteX12" fmla="*/ 1465524 w 2820821"/>
                  <a:gd name="connsiteY12" fmla="*/ 1335459 h 2073714"/>
                  <a:gd name="connsiteX13" fmla="*/ 2160246 w 2820821"/>
                  <a:gd name="connsiteY13" fmla="*/ 608137 h 2073714"/>
                  <a:gd name="connsiteX14" fmla="*/ 2236231 w 2820821"/>
                  <a:gd name="connsiteY14" fmla="*/ 152203 h 2073714"/>
                  <a:gd name="connsiteX15" fmla="*/ 2768127 w 2820821"/>
                  <a:gd name="connsiteY15" fmla="*/ 152203 h 2073714"/>
                  <a:gd name="connsiteX16" fmla="*/ 2757272 w 2820821"/>
                  <a:gd name="connsiteY16" fmla="*/ 694981 h 2073714"/>
                  <a:gd name="connsiteX17" fmla="*/ 2377346 w 2820821"/>
                  <a:gd name="connsiteY17" fmla="*/ 836103 h 2073714"/>
                  <a:gd name="connsiteX18" fmla="*/ 1769465 w 2820821"/>
                  <a:gd name="connsiteY18" fmla="*/ 1476581 h 2073714"/>
                  <a:gd name="connsiteX19" fmla="*/ 2377346 w 2820821"/>
                  <a:gd name="connsiteY19" fmla="*/ 1368026 h 2073714"/>
                  <a:gd name="connsiteX20" fmla="*/ 2648722 w 2820821"/>
                  <a:gd name="connsiteY20" fmla="*/ 1639415 h 2073714"/>
                  <a:gd name="connsiteX21" fmla="*/ 2496751 w 2820821"/>
                  <a:gd name="connsiteY21" fmla="*/ 2019359 h 2073714"/>
                  <a:gd name="connsiteX22" fmla="*/ 1650060 w 2820821"/>
                  <a:gd name="connsiteY22" fmla="*/ 1943371 h 2073714"/>
                  <a:gd name="connsiteX23" fmla="*/ 1400394 w 2820821"/>
                  <a:gd name="connsiteY23" fmla="*/ 2073637 h 2073714"/>
                  <a:gd name="connsiteX0" fmla="*/ 1400394 w 2820821"/>
                  <a:gd name="connsiteY0" fmla="*/ 2073451 h 2073528"/>
                  <a:gd name="connsiteX1" fmla="*/ 987903 w 2820821"/>
                  <a:gd name="connsiteY1" fmla="*/ 1954039 h 2073528"/>
                  <a:gd name="connsiteX2" fmla="*/ 260617 w 2820821"/>
                  <a:gd name="connsiteY2" fmla="*/ 2008318 h 2073528"/>
                  <a:gd name="connsiteX3" fmla="*/ 96 w 2820821"/>
                  <a:gd name="connsiteY3" fmla="*/ 1693507 h 2073528"/>
                  <a:gd name="connsiteX4" fmla="*/ 282327 w 2820821"/>
                  <a:gd name="connsiteY4" fmla="*/ 1411262 h 2073528"/>
                  <a:gd name="connsiteX5" fmla="*/ 727383 w 2820821"/>
                  <a:gd name="connsiteY5" fmla="*/ 1508962 h 2073528"/>
                  <a:gd name="connsiteX6" fmla="*/ 1129019 w 2820821"/>
                  <a:gd name="connsiteY6" fmla="*/ 1454684 h 2073528"/>
                  <a:gd name="connsiteX7" fmla="*/ 1215859 w 2820821"/>
                  <a:gd name="connsiteY7" fmla="*/ 1053029 h 2073528"/>
                  <a:gd name="connsiteX8" fmla="*/ 987903 w 2820821"/>
                  <a:gd name="connsiteY8" fmla="*/ 401695 h 2073528"/>
                  <a:gd name="connsiteX9" fmla="*/ 1356974 w 2820821"/>
                  <a:gd name="connsiteY9" fmla="*/ 39 h 2073528"/>
                  <a:gd name="connsiteX10" fmla="*/ 1660915 w 2820821"/>
                  <a:gd name="connsiteY10" fmla="*/ 379984 h 2073528"/>
                  <a:gd name="connsiteX11" fmla="*/ 1530654 w 2820821"/>
                  <a:gd name="connsiteY11" fmla="*/ 792495 h 2073528"/>
                  <a:gd name="connsiteX12" fmla="*/ 1465524 w 2820821"/>
                  <a:gd name="connsiteY12" fmla="*/ 1335273 h 2073528"/>
                  <a:gd name="connsiteX13" fmla="*/ 2160246 w 2820821"/>
                  <a:gd name="connsiteY13" fmla="*/ 607951 h 2073528"/>
                  <a:gd name="connsiteX14" fmla="*/ 2236231 w 2820821"/>
                  <a:gd name="connsiteY14" fmla="*/ 152017 h 2073528"/>
                  <a:gd name="connsiteX15" fmla="*/ 2768127 w 2820821"/>
                  <a:gd name="connsiteY15" fmla="*/ 152017 h 2073528"/>
                  <a:gd name="connsiteX16" fmla="*/ 2757272 w 2820821"/>
                  <a:gd name="connsiteY16" fmla="*/ 694795 h 2073528"/>
                  <a:gd name="connsiteX17" fmla="*/ 2377346 w 2820821"/>
                  <a:gd name="connsiteY17" fmla="*/ 835917 h 2073528"/>
                  <a:gd name="connsiteX18" fmla="*/ 1769465 w 2820821"/>
                  <a:gd name="connsiteY18" fmla="*/ 1476395 h 2073528"/>
                  <a:gd name="connsiteX19" fmla="*/ 2377346 w 2820821"/>
                  <a:gd name="connsiteY19" fmla="*/ 1367840 h 2073528"/>
                  <a:gd name="connsiteX20" fmla="*/ 2648722 w 2820821"/>
                  <a:gd name="connsiteY20" fmla="*/ 1639229 h 2073528"/>
                  <a:gd name="connsiteX21" fmla="*/ 2496751 w 2820821"/>
                  <a:gd name="connsiteY21" fmla="*/ 2019173 h 2073528"/>
                  <a:gd name="connsiteX22" fmla="*/ 1650060 w 2820821"/>
                  <a:gd name="connsiteY22" fmla="*/ 1943185 h 2073528"/>
                  <a:gd name="connsiteX23" fmla="*/ 1400394 w 2820821"/>
                  <a:gd name="connsiteY23" fmla="*/ 2073451 h 2073528"/>
                  <a:gd name="connsiteX0" fmla="*/ 1400394 w 2820821"/>
                  <a:gd name="connsiteY0" fmla="*/ 1997475 h 1997552"/>
                  <a:gd name="connsiteX1" fmla="*/ 987903 w 2820821"/>
                  <a:gd name="connsiteY1" fmla="*/ 1878063 h 1997552"/>
                  <a:gd name="connsiteX2" fmla="*/ 260617 w 2820821"/>
                  <a:gd name="connsiteY2" fmla="*/ 1932342 h 1997552"/>
                  <a:gd name="connsiteX3" fmla="*/ 96 w 2820821"/>
                  <a:gd name="connsiteY3" fmla="*/ 1617531 h 1997552"/>
                  <a:gd name="connsiteX4" fmla="*/ 282327 w 2820821"/>
                  <a:gd name="connsiteY4" fmla="*/ 1335286 h 1997552"/>
                  <a:gd name="connsiteX5" fmla="*/ 727383 w 2820821"/>
                  <a:gd name="connsiteY5" fmla="*/ 1432986 h 1997552"/>
                  <a:gd name="connsiteX6" fmla="*/ 1129019 w 2820821"/>
                  <a:gd name="connsiteY6" fmla="*/ 1378708 h 1997552"/>
                  <a:gd name="connsiteX7" fmla="*/ 1215859 w 2820821"/>
                  <a:gd name="connsiteY7" fmla="*/ 977053 h 1997552"/>
                  <a:gd name="connsiteX8" fmla="*/ 987903 w 2820821"/>
                  <a:gd name="connsiteY8" fmla="*/ 325719 h 1997552"/>
                  <a:gd name="connsiteX9" fmla="*/ 1346119 w 2820821"/>
                  <a:gd name="connsiteY9" fmla="*/ 52 h 1997552"/>
                  <a:gd name="connsiteX10" fmla="*/ 1660915 w 2820821"/>
                  <a:gd name="connsiteY10" fmla="*/ 304008 h 1997552"/>
                  <a:gd name="connsiteX11" fmla="*/ 1530654 w 2820821"/>
                  <a:gd name="connsiteY11" fmla="*/ 716519 h 1997552"/>
                  <a:gd name="connsiteX12" fmla="*/ 1465524 w 2820821"/>
                  <a:gd name="connsiteY12" fmla="*/ 1259297 h 1997552"/>
                  <a:gd name="connsiteX13" fmla="*/ 2160246 w 2820821"/>
                  <a:gd name="connsiteY13" fmla="*/ 531975 h 1997552"/>
                  <a:gd name="connsiteX14" fmla="*/ 2236231 w 2820821"/>
                  <a:gd name="connsiteY14" fmla="*/ 76041 h 1997552"/>
                  <a:gd name="connsiteX15" fmla="*/ 2768127 w 2820821"/>
                  <a:gd name="connsiteY15" fmla="*/ 76041 h 1997552"/>
                  <a:gd name="connsiteX16" fmla="*/ 2757272 w 2820821"/>
                  <a:gd name="connsiteY16" fmla="*/ 618819 h 1997552"/>
                  <a:gd name="connsiteX17" fmla="*/ 2377346 w 2820821"/>
                  <a:gd name="connsiteY17" fmla="*/ 759941 h 1997552"/>
                  <a:gd name="connsiteX18" fmla="*/ 1769465 w 2820821"/>
                  <a:gd name="connsiteY18" fmla="*/ 1400419 h 1997552"/>
                  <a:gd name="connsiteX19" fmla="*/ 2377346 w 2820821"/>
                  <a:gd name="connsiteY19" fmla="*/ 1291864 h 1997552"/>
                  <a:gd name="connsiteX20" fmla="*/ 2648722 w 2820821"/>
                  <a:gd name="connsiteY20" fmla="*/ 1563253 h 1997552"/>
                  <a:gd name="connsiteX21" fmla="*/ 2496751 w 2820821"/>
                  <a:gd name="connsiteY21" fmla="*/ 1943197 h 1997552"/>
                  <a:gd name="connsiteX22" fmla="*/ 1650060 w 2820821"/>
                  <a:gd name="connsiteY22" fmla="*/ 1867209 h 1997552"/>
                  <a:gd name="connsiteX23" fmla="*/ 1400394 w 2820821"/>
                  <a:gd name="connsiteY23" fmla="*/ 1997475 h 1997552"/>
                  <a:gd name="connsiteX0" fmla="*/ 1400394 w 2820821"/>
                  <a:gd name="connsiteY0" fmla="*/ 1997646 h 1997723"/>
                  <a:gd name="connsiteX1" fmla="*/ 987903 w 2820821"/>
                  <a:gd name="connsiteY1" fmla="*/ 1878234 h 1997723"/>
                  <a:gd name="connsiteX2" fmla="*/ 260617 w 2820821"/>
                  <a:gd name="connsiteY2" fmla="*/ 1932513 h 1997723"/>
                  <a:gd name="connsiteX3" fmla="*/ 96 w 2820821"/>
                  <a:gd name="connsiteY3" fmla="*/ 1617702 h 1997723"/>
                  <a:gd name="connsiteX4" fmla="*/ 282327 w 2820821"/>
                  <a:gd name="connsiteY4" fmla="*/ 1335457 h 1997723"/>
                  <a:gd name="connsiteX5" fmla="*/ 727383 w 2820821"/>
                  <a:gd name="connsiteY5" fmla="*/ 1433157 h 1997723"/>
                  <a:gd name="connsiteX6" fmla="*/ 1129019 w 2820821"/>
                  <a:gd name="connsiteY6" fmla="*/ 1378879 h 1997723"/>
                  <a:gd name="connsiteX7" fmla="*/ 1215859 w 2820821"/>
                  <a:gd name="connsiteY7" fmla="*/ 977224 h 1997723"/>
                  <a:gd name="connsiteX8" fmla="*/ 987903 w 2820821"/>
                  <a:gd name="connsiteY8" fmla="*/ 325890 h 1997723"/>
                  <a:gd name="connsiteX9" fmla="*/ 1346119 w 2820821"/>
                  <a:gd name="connsiteY9" fmla="*/ 223 h 1997723"/>
                  <a:gd name="connsiteX10" fmla="*/ 1660915 w 2820821"/>
                  <a:gd name="connsiteY10" fmla="*/ 369312 h 1997723"/>
                  <a:gd name="connsiteX11" fmla="*/ 1530654 w 2820821"/>
                  <a:gd name="connsiteY11" fmla="*/ 716690 h 1997723"/>
                  <a:gd name="connsiteX12" fmla="*/ 1465524 w 2820821"/>
                  <a:gd name="connsiteY12" fmla="*/ 1259468 h 1997723"/>
                  <a:gd name="connsiteX13" fmla="*/ 2160246 w 2820821"/>
                  <a:gd name="connsiteY13" fmla="*/ 532146 h 1997723"/>
                  <a:gd name="connsiteX14" fmla="*/ 2236231 w 2820821"/>
                  <a:gd name="connsiteY14" fmla="*/ 76212 h 1997723"/>
                  <a:gd name="connsiteX15" fmla="*/ 2768127 w 2820821"/>
                  <a:gd name="connsiteY15" fmla="*/ 76212 h 1997723"/>
                  <a:gd name="connsiteX16" fmla="*/ 2757272 w 2820821"/>
                  <a:gd name="connsiteY16" fmla="*/ 618990 h 1997723"/>
                  <a:gd name="connsiteX17" fmla="*/ 2377346 w 2820821"/>
                  <a:gd name="connsiteY17" fmla="*/ 760112 h 1997723"/>
                  <a:gd name="connsiteX18" fmla="*/ 1769465 w 2820821"/>
                  <a:gd name="connsiteY18" fmla="*/ 1400590 h 1997723"/>
                  <a:gd name="connsiteX19" fmla="*/ 2377346 w 2820821"/>
                  <a:gd name="connsiteY19" fmla="*/ 1292035 h 1997723"/>
                  <a:gd name="connsiteX20" fmla="*/ 2648722 w 2820821"/>
                  <a:gd name="connsiteY20" fmla="*/ 1563424 h 1997723"/>
                  <a:gd name="connsiteX21" fmla="*/ 2496751 w 2820821"/>
                  <a:gd name="connsiteY21" fmla="*/ 1943368 h 1997723"/>
                  <a:gd name="connsiteX22" fmla="*/ 1650060 w 2820821"/>
                  <a:gd name="connsiteY22" fmla="*/ 1867380 h 1997723"/>
                  <a:gd name="connsiteX23" fmla="*/ 1400394 w 2820821"/>
                  <a:gd name="connsiteY23" fmla="*/ 1997646 h 1997723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530654 w 2820821"/>
                  <a:gd name="connsiteY11" fmla="*/ 716525 h 1997558"/>
                  <a:gd name="connsiteX12" fmla="*/ 1465524 w 2820821"/>
                  <a:gd name="connsiteY12" fmla="*/ 1259303 h 1997558"/>
                  <a:gd name="connsiteX13" fmla="*/ 2160246 w 2820821"/>
                  <a:gd name="connsiteY13" fmla="*/ 531981 h 1997558"/>
                  <a:gd name="connsiteX14" fmla="*/ 2236231 w 2820821"/>
                  <a:gd name="connsiteY14" fmla="*/ 76047 h 1997558"/>
                  <a:gd name="connsiteX15" fmla="*/ 2768127 w 2820821"/>
                  <a:gd name="connsiteY15" fmla="*/ 76047 h 1997558"/>
                  <a:gd name="connsiteX16" fmla="*/ 2757272 w 2820821"/>
                  <a:gd name="connsiteY16" fmla="*/ 618825 h 1997558"/>
                  <a:gd name="connsiteX17" fmla="*/ 2377346 w 2820821"/>
                  <a:gd name="connsiteY17" fmla="*/ 759947 h 1997558"/>
                  <a:gd name="connsiteX18" fmla="*/ 1769465 w 2820821"/>
                  <a:gd name="connsiteY18" fmla="*/ 1400425 h 1997558"/>
                  <a:gd name="connsiteX19" fmla="*/ 2377346 w 2820821"/>
                  <a:gd name="connsiteY19" fmla="*/ 1291870 h 1997558"/>
                  <a:gd name="connsiteX20" fmla="*/ 2648722 w 2820821"/>
                  <a:gd name="connsiteY20" fmla="*/ 1563259 h 1997558"/>
                  <a:gd name="connsiteX21" fmla="*/ 2496751 w 2820821"/>
                  <a:gd name="connsiteY21" fmla="*/ 1943203 h 1997558"/>
                  <a:gd name="connsiteX22" fmla="*/ 1650060 w 2820821"/>
                  <a:gd name="connsiteY22" fmla="*/ 1867215 h 1997558"/>
                  <a:gd name="connsiteX23" fmla="*/ 1400394 w 2820821"/>
                  <a:gd name="connsiteY23" fmla="*/ 1997481 h 1997558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465524 w 2820821"/>
                  <a:gd name="connsiteY11" fmla="*/ 1259303 h 1997558"/>
                  <a:gd name="connsiteX12" fmla="*/ 2160246 w 2820821"/>
                  <a:gd name="connsiteY12" fmla="*/ 531981 h 1997558"/>
                  <a:gd name="connsiteX13" fmla="*/ 2236231 w 2820821"/>
                  <a:gd name="connsiteY13" fmla="*/ 76047 h 1997558"/>
                  <a:gd name="connsiteX14" fmla="*/ 2768127 w 2820821"/>
                  <a:gd name="connsiteY14" fmla="*/ 76047 h 1997558"/>
                  <a:gd name="connsiteX15" fmla="*/ 2757272 w 2820821"/>
                  <a:gd name="connsiteY15" fmla="*/ 618825 h 1997558"/>
                  <a:gd name="connsiteX16" fmla="*/ 2377346 w 2820821"/>
                  <a:gd name="connsiteY16" fmla="*/ 759947 h 1997558"/>
                  <a:gd name="connsiteX17" fmla="*/ 1769465 w 2820821"/>
                  <a:gd name="connsiteY17" fmla="*/ 1400425 h 1997558"/>
                  <a:gd name="connsiteX18" fmla="*/ 2377346 w 2820821"/>
                  <a:gd name="connsiteY18" fmla="*/ 1291870 h 1997558"/>
                  <a:gd name="connsiteX19" fmla="*/ 2648722 w 2820821"/>
                  <a:gd name="connsiteY19" fmla="*/ 1563259 h 1997558"/>
                  <a:gd name="connsiteX20" fmla="*/ 2496751 w 2820821"/>
                  <a:gd name="connsiteY20" fmla="*/ 1943203 h 1997558"/>
                  <a:gd name="connsiteX21" fmla="*/ 1650060 w 2820821"/>
                  <a:gd name="connsiteY21" fmla="*/ 1867215 h 1997558"/>
                  <a:gd name="connsiteX22" fmla="*/ 1400394 w 2820821"/>
                  <a:gd name="connsiteY22" fmla="*/ 1997481 h 1997558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465524 w 2820821"/>
                  <a:gd name="connsiteY11" fmla="*/ 1259303 h 1997558"/>
                  <a:gd name="connsiteX12" fmla="*/ 2008275 w 2820821"/>
                  <a:gd name="connsiteY12" fmla="*/ 662247 h 1997558"/>
                  <a:gd name="connsiteX13" fmla="*/ 2236231 w 2820821"/>
                  <a:gd name="connsiteY13" fmla="*/ 76047 h 1997558"/>
                  <a:gd name="connsiteX14" fmla="*/ 2768127 w 2820821"/>
                  <a:gd name="connsiteY14" fmla="*/ 76047 h 1997558"/>
                  <a:gd name="connsiteX15" fmla="*/ 2757272 w 2820821"/>
                  <a:gd name="connsiteY15" fmla="*/ 618825 h 1997558"/>
                  <a:gd name="connsiteX16" fmla="*/ 2377346 w 2820821"/>
                  <a:gd name="connsiteY16" fmla="*/ 759947 h 1997558"/>
                  <a:gd name="connsiteX17" fmla="*/ 1769465 w 2820821"/>
                  <a:gd name="connsiteY17" fmla="*/ 1400425 h 1997558"/>
                  <a:gd name="connsiteX18" fmla="*/ 2377346 w 2820821"/>
                  <a:gd name="connsiteY18" fmla="*/ 1291870 h 1997558"/>
                  <a:gd name="connsiteX19" fmla="*/ 2648722 w 2820821"/>
                  <a:gd name="connsiteY19" fmla="*/ 1563259 h 1997558"/>
                  <a:gd name="connsiteX20" fmla="*/ 2496751 w 2820821"/>
                  <a:gd name="connsiteY20" fmla="*/ 1943203 h 1997558"/>
                  <a:gd name="connsiteX21" fmla="*/ 1650060 w 2820821"/>
                  <a:gd name="connsiteY21" fmla="*/ 1867215 h 1997558"/>
                  <a:gd name="connsiteX22" fmla="*/ 1400394 w 2820821"/>
                  <a:gd name="connsiteY22" fmla="*/ 1997481 h 1997558"/>
                  <a:gd name="connsiteX0" fmla="*/ 1400394 w 2825584"/>
                  <a:gd name="connsiteY0" fmla="*/ 1997481 h 1997558"/>
                  <a:gd name="connsiteX1" fmla="*/ 987903 w 2825584"/>
                  <a:gd name="connsiteY1" fmla="*/ 1878069 h 1997558"/>
                  <a:gd name="connsiteX2" fmla="*/ 260617 w 2825584"/>
                  <a:gd name="connsiteY2" fmla="*/ 1932348 h 1997558"/>
                  <a:gd name="connsiteX3" fmla="*/ 96 w 2825584"/>
                  <a:gd name="connsiteY3" fmla="*/ 1617537 h 1997558"/>
                  <a:gd name="connsiteX4" fmla="*/ 282327 w 2825584"/>
                  <a:gd name="connsiteY4" fmla="*/ 1335292 h 1997558"/>
                  <a:gd name="connsiteX5" fmla="*/ 727383 w 2825584"/>
                  <a:gd name="connsiteY5" fmla="*/ 1432992 h 1997558"/>
                  <a:gd name="connsiteX6" fmla="*/ 1129019 w 2825584"/>
                  <a:gd name="connsiteY6" fmla="*/ 1378714 h 1997558"/>
                  <a:gd name="connsiteX7" fmla="*/ 1215859 w 2825584"/>
                  <a:gd name="connsiteY7" fmla="*/ 977059 h 1997558"/>
                  <a:gd name="connsiteX8" fmla="*/ 987903 w 2825584"/>
                  <a:gd name="connsiteY8" fmla="*/ 325725 h 1997558"/>
                  <a:gd name="connsiteX9" fmla="*/ 1346119 w 2825584"/>
                  <a:gd name="connsiteY9" fmla="*/ 58 h 1997558"/>
                  <a:gd name="connsiteX10" fmla="*/ 1628350 w 2825584"/>
                  <a:gd name="connsiteY10" fmla="*/ 347436 h 1997558"/>
                  <a:gd name="connsiteX11" fmla="*/ 1465524 w 2825584"/>
                  <a:gd name="connsiteY11" fmla="*/ 1259303 h 1997558"/>
                  <a:gd name="connsiteX12" fmla="*/ 2008275 w 2825584"/>
                  <a:gd name="connsiteY12" fmla="*/ 662247 h 1997558"/>
                  <a:gd name="connsiteX13" fmla="*/ 2236231 w 2825584"/>
                  <a:gd name="connsiteY13" fmla="*/ 76047 h 1997558"/>
                  <a:gd name="connsiteX14" fmla="*/ 2768127 w 2825584"/>
                  <a:gd name="connsiteY14" fmla="*/ 76047 h 1997558"/>
                  <a:gd name="connsiteX15" fmla="*/ 2757272 w 2825584"/>
                  <a:gd name="connsiteY15" fmla="*/ 618825 h 1997558"/>
                  <a:gd name="connsiteX16" fmla="*/ 2290506 w 2825584"/>
                  <a:gd name="connsiteY16" fmla="*/ 879359 h 1997558"/>
                  <a:gd name="connsiteX17" fmla="*/ 1769465 w 2825584"/>
                  <a:gd name="connsiteY17" fmla="*/ 1400425 h 1997558"/>
                  <a:gd name="connsiteX18" fmla="*/ 2377346 w 2825584"/>
                  <a:gd name="connsiteY18" fmla="*/ 1291870 h 1997558"/>
                  <a:gd name="connsiteX19" fmla="*/ 2648722 w 2825584"/>
                  <a:gd name="connsiteY19" fmla="*/ 1563259 h 1997558"/>
                  <a:gd name="connsiteX20" fmla="*/ 2496751 w 2825584"/>
                  <a:gd name="connsiteY20" fmla="*/ 1943203 h 1997558"/>
                  <a:gd name="connsiteX21" fmla="*/ 1650060 w 2825584"/>
                  <a:gd name="connsiteY21" fmla="*/ 1867215 h 1997558"/>
                  <a:gd name="connsiteX22" fmla="*/ 1400394 w 2825584"/>
                  <a:gd name="connsiteY22" fmla="*/ 1997481 h 1997558"/>
                  <a:gd name="connsiteX0" fmla="*/ 1400394 w 2802192"/>
                  <a:gd name="connsiteY0" fmla="*/ 1997481 h 1997558"/>
                  <a:gd name="connsiteX1" fmla="*/ 987903 w 2802192"/>
                  <a:gd name="connsiteY1" fmla="*/ 1878069 h 1997558"/>
                  <a:gd name="connsiteX2" fmla="*/ 260617 w 2802192"/>
                  <a:gd name="connsiteY2" fmla="*/ 1932348 h 1997558"/>
                  <a:gd name="connsiteX3" fmla="*/ 96 w 2802192"/>
                  <a:gd name="connsiteY3" fmla="*/ 1617537 h 1997558"/>
                  <a:gd name="connsiteX4" fmla="*/ 282327 w 2802192"/>
                  <a:gd name="connsiteY4" fmla="*/ 1335292 h 1997558"/>
                  <a:gd name="connsiteX5" fmla="*/ 727383 w 2802192"/>
                  <a:gd name="connsiteY5" fmla="*/ 1432992 h 1997558"/>
                  <a:gd name="connsiteX6" fmla="*/ 1129019 w 2802192"/>
                  <a:gd name="connsiteY6" fmla="*/ 1378714 h 1997558"/>
                  <a:gd name="connsiteX7" fmla="*/ 1215859 w 2802192"/>
                  <a:gd name="connsiteY7" fmla="*/ 977059 h 1997558"/>
                  <a:gd name="connsiteX8" fmla="*/ 987903 w 2802192"/>
                  <a:gd name="connsiteY8" fmla="*/ 325725 h 1997558"/>
                  <a:gd name="connsiteX9" fmla="*/ 1346119 w 2802192"/>
                  <a:gd name="connsiteY9" fmla="*/ 58 h 1997558"/>
                  <a:gd name="connsiteX10" fmla="*/ 1628350 w 2802192"/>
                  <a:gd name="connsiteY10" fmla="*/ 347436 h 1997558"/>
                  <a:gd name="connsiteX11" fmla="*/ 1465524 w 2802192"/>
                  <a:gd name="connsiteY11" fmla="*/ 1259303 h 1997558"/>
                  <a:gd name="connsiteX12" fmla="*/ 2008275 w 2802192"/>
                  <a:gd name="connsiteY12" fmla="*/ 662247 h 1997558"/>
                  <a:gd name="connsiteX13" fmla="*/ 2236231 w 2802192"/>
                  <a:gd name="connsiteY13" fmla="*/ 76047 h 1997558"/>
                  <a:gd name="connsiteX14" fmla="*/ 2724707 w 2802192"/>
                  <a:gd name="connsiteY14" fmla="*/ 130325 h 1997558"/>
                  <a:gd name="connsiteX15" fmla="*/ 2757272 w 2802192"/>
                  <a:gd name="connsiteY15" fmla="*/ 618825 h 1997558"/>
                  <a:gd name="connsiteX16" fmla="*/ 2290506 w 2802192"/>
                  <a:gd name="connsiteY16" fmla="*/ 879359 h 1997558"/>
                  <a:gd name="connsiteX17" fmla="*/ 1769465 w 2802192"/>
                  <a:gd name="connsiteY17" fmla="*/ 1400425 h 1997558"/>
                  <a:gd name="connsiteX18" fmla="*/ 2377346 w 2802192"/>
                  <a:gd name="connsiteY18" fmla="*/ 1291870 h 1997558"/>
                  <a:gd name="connsiteX19" fmla="*/ 2648722 w 2802192"/>
                  <a:gd name="connsiteY19" fmla="*/ 1563259 h 1997558"/>
                  <a:gd name="connsiteX20" fmla="*/ 2496751 w 2802192"/>
                  <a:gd name="connsiteY20" fmla="*/ 1943203 h 1997558"/>
                  <a:gd name="connsiteX21" fmla="*/ 1650060 w 2802192"/>
                  <a:gd name="connsiteY21" fmla="*/ 1867215 h 1997558"/>
                  <a:gd name="connsiteX22" fmla="*/ 1400394 w 2802192"/>
                  <a:gd name="connsiteY22" fmla="*/ 1997481 h 1997558"/>
                  <a:gd name="connsiteX0" fmla="*/ 1400394 w 2782424"/>
                  <a:gd name="connsiteY0" fmla="*/ 1997481 h 1997558"/>
                  <a:gd name="connsiteX1" fmla="*/ 987903 w 2782424"/>
                  <a:gd name="connsiteY1" fmla="*/ 1878069 h 1997558"/>
                  <a:gd name="connsiteX2" fmla="*/ 260617 w 2782424"/>
                  <a:gd name="connsiteY2" fmla="*/ 1932348 h 1997558"/>
                  <a:gd name="connsiteX3" fmla="*/ 96 w 2782424"/>
                  <a:gd name="connsiteY3" fmla="*/ 1617537 h 1997558"/>
                  <a:gd name="connsiteX4" fmla="*/ 282327 w 2782424"/>
                  <a:gd name="connsiteY4" fmla="*/ 1335292 h 1997558"/>
                  <a:gd name="connsiteX5" fmla="*/ 727383 w 2782424"/>
                  <a:gd name="connsiteY5" fmla="*/ 1432992 h 1997558"/>
                  <a:gd name="connsiteX6" fmla="*/ 1129019 w 2782424"/>
                  <a:gd name="connsiteY6" fmla="*/ 1378714 h 1997558"/>
                  <a:gd name="connsiteX7" fmla="*/ 1215859 w 2782424"/>
                  <a:gd name="connsiteY7" fmla="*/ 977059 h 1997558"/>
                  <a:gd name="connsiteX8" fmla="*/ 987903 w 2782424"/>
                  <a:gd name="connsiteY8" fmla="*/ 325725 h 1997558"/>
                  <a:gd name="connsiteX9" fmla="*/ 1346119 w 2782424"/>
                  <a:gd name="connsiteY9" fmla="*/ 58 h 1997558"/>
                  <a:gd name="connsiteX10" fmla="*/ 1628350 w 2782424"/>
                  <a:gd name="connsiteY10" fmla="*/ 347436 h 1997558"/>
                  <a:gd name="connsiteX11" fmla="*/ 1465524 w 2782424"/>
                  <a:gd name="connsiteY11" fmla="*/ 1259303 h 1997558"/>
                  <a:gd name="connsiteX12" fmla="*/ 2008275 w 2782424"/>
                  <a:gd name="connsiteY12" fmla="*/ 662247 h 1997558"/>
                  <a:gd name="connsiteX13" fmla="*/ 2236231 w 2782424"/>
                  <a:gd name="connsiteY13" fmla="*/ 76047 h 1997558"/>
                  <a:gd name="connsiteX14" fmla="*/ 2724707 w 2782424"/>
                  <a:gd name="connsiteY14" fmla="*/ 130325 h 1997558"/>
                  <a:gd name="connsiteX15" fmla="*/ 2724707 w 2782424"/>
                  <a:gd name="connsiteY15" fmla="*/ 575403 h 1997558"/>
                  <a:gd name="connsiteX16" fmla="*/ 2290506 w 2782424"/>
                  <a:gd name="connsiteY16" fmla="*/ 879359 h 1997558"/>
                  <a:gd name="connsiteX17" fmla="*/ 1769465 w 2782424"/>
                  <a:gd name="connsiteY17" fmla="*/ 1400425 h 1997558"/>
                  <a:gd name="connsiteX18" fmla="*/ 2377346 w 2782424"/>
                  <a:gd name="connsiteY18" fmla="*/ 1291870 h 1997558"/>
                  <a:gd name="connsiteX19" fmla="*/ 2648722 w 2782424"/>
                  <a:gd name="connsiteY19" fmla="*/ 1563259 h 1997558"/>
                  <a:gd name="connsiteX20" fmla="*/ 2496751 w 2782424"/>
                  <a:gd name="connsiteY20" fmla="*/ 1943203 h 1997558"/>
                  <a:gd name="connsiteX21" fmla="*/ 1650060 w 2782424"/>
                  <a:gd name="connsiteY21" fmla="*/ 1867215 h 1997558"/>
                  <a:gd name="connsiteX22" fmla="*/ 1400394 w 2782424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77346 w 2778306"/>
                  <a:gd name="connsiteY18" fmla="*/ 1291870 h 1997558"/>
                  <a:gd name="connsiteX19" fmla="*/ 2648722 w 2778306"/>
                  <a:gd name="connsiteY19" fmla="*/ 1563259 h 1997558"/>
                  <a:gd name="connsiteX20" fmla="*/ 2496751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77346 w 2778306"/>
                  <a:gd name="connsiteY18" fmla="*/ 1291870 h 1997558"/>
                  <a:gd name="connsiteX19" fmla="*/ 2648722 w 2778306"/>
                  <a:gd name="connsiteY19" fmla="*/ 1563259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44781 w 2778306"/>
                  <a:gd name="connsiteY18" fmla="*/ 1346148 h 1997558"/>
                  <a:gd name="connsiteX19" fmla="*/ 2648722 w 2778306"/>
                  <a:gd name="connsiteY19" fmla="*/ 1563259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44781 w 2778306"/>
                  <a:gd name="connsiteY18" fmla="*/ 1346148 h 1997558"/>
                  <a:gd name="connsiteX19" fmla="*/ 2594447 w 2778306"/>
                  <a:gd name="connsiteY19" fmla="*/ 1639248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46"/>
                  <a:gd name="connsiteX1" fmla="*/ 987903 w 2778306"/>
                  <a:gd name="connsiteY1" fmla="*/ 1878069 h 1997546"/>
                  <a:gd name="connsiteX2" fmla="*/ 260617 w 2778306"/>
                  <a:gd name="connsiteY2" fmla="*/ 1932348 h 1997546"/>
                  <a:gd name="connsiteX3" fmla="*/ 96 w 2778306"/>
                  <a:gd name="connsiteY3" fmla="*/ 1617537 h 1997546"/>
                  <a:gd name="connsiteX4" fmla="*/ 282327 w 2778306"/>
                  <a:gd name="connsiteY4" fmla="*/ 1335292 h 1997546"/>
                  <a:gd name="connsiteX5" fmla="*/ 727383 w 2778306"/>
                  <a:gd name="connsiteY5" fmla="*/ 1432992 h 1997546"/>
                  <a:gd name="connsiteX6" fmla="*/ 1129019 w 2778306"/>
                  <a:gd name="connsiteY6" fmla="*/ 1378714 h 1997546"/>
                  <a:gd name="connsiteX7" fmla="*/ 1215859 w 2778306"/>
                  <a:gd name="connsiteY7" fmla="*/ 977059 h 1997546"/>
                  <a:gd name="connsiteX8" fmla="*/ 987903 w 2778306"/>
                  <a:gd name="connsiteY8" fmla="*/ 325725 h 1997546"/>
                  <a:gd name="connsiteX9" fmla="*/ 1346119 w 2778306"/>
                  <a:gd name="connsiteY9" fmla="*/ 58 h 1997546"/>
                  <a:gd name="connsiteX10" fmla="*/ 1628350 w 2778306"/>
                  <a:gd name="connsiteY10" fmla="*/ 347436 h 1997546"/>
                  <a:gd name="connsiteX11" fmla="*/ 1465524 w 2778306"/>
                  <a:gd name="connsiteY11" fmla="*/ 1259303 h 1997546"/>
                  <a:gd name="connsiteX12" fmla="*/ 2008275 w 2778306"/>
                  <a:gd name="connsiteY12" fmla="*/ 662247 h 1997546"/>
                  <a:gd name="connsiteX13" fmla="*/ 2301361 w 2778306"/>
                  <a:gd name="connsiteY13" fmla="*/ 152036 h 1997546"/>
                  <a:gd name="connsiteX14" fmla="*/ 2724707 w 2778306"/>
                  <a:gd name="connsiteY14" fmla="*/ 130325 h 1997546"/>
                  <a:gd name="connsiteX15" fmla="*/ 2724707 w 2778306"/>
                  <a:gd name="connsiteY15" fmla="*/ 575403 h 1997546"/>
                  <a:gd name="connsiteX16" fmla="*/ 2290506 w 2778306"/>
                  <a:gd name="connsiteY16" fmla="*/ 879359 h 1997546"/>
                  <a:gd name="connsiteX17" fmla="*/ 1769465 w 2778306"/>
                  <a:gd name="connsiteY17" fmla="*/ 1400425 h 1997546"/>
                  <a:gd name="connsiteX18" fmla="*/ 2344781 w 2778306"/>
                  <a:gd name="connsiteY18" fmla="*/ 1346148 h 1997546"/>
                  <a:gd name="connsiteX19" fmla="*/ 2594447 w 2778306"/>
                  <a:gd name="connsiteY19" fmla="*/ 1639248 h 1997546"/>
                  <a:gd name="connsiteX20" fmla="*/ 2355636 w 2778306"/>
                  <a:gd name="connsiteY20" fmla="*/ 1943203 h 1997546"/>
                  <a:gd name="connsiteX21" fmla="*/ 1758610 w 2778306"/>
                  <a:gd name="connsiteY21" fmla="*/ 1845504 h 1997546"/>
                  <a:gd name="connsiteX22" fmla="*/ 1400394 w 2778306"/>
                  <a:gd name="connsiteY22" fmla="*/ 1997481 h 1997546"/>
                  <a:gd name="connsiteX0" fmla="*/ 1400389 w 2778301"/>
                  <a:gd name="connsiteY0" fmla="*/ 1997481 h 1997546"/>
                  <a:gd name="connsiteX1" fmla="*/ 955333 w 2778301"/>
                  <a:gd name="connsiteY1" fmla="*/ 1845502 h 1997546"/>
                  <a:gd name="connsiteX2" fmla="*/ 260612 w 2778301"/>
                  <a:gd name="connsiteY2" fmla="*/ 1932348 h 1997546"/>
                  <a:gd name="connsiteX3" fmla="*/ 91 w 2778301"/>
                  <a:gd name="connsiteY3" fmla="*/ 1617537 h 1997546"/>
                  <a:gd name="connsiteX4" fmla="*/ 282322 w 2778301"/>
                  <a:gd name="connsiteY4" fmla="*/ 1335292 h 1997546"/>
                  <a:gd name="connsiteX5" fmla="*/ 727378 w 2778301"/>
                  <a:gd name="connsiteY5" fmla="*/ 1432992 h 1997546"/>
                  <a:gd name="connsiteX6" fmla="*/ 1129014 w 2778301"/>
                  <a:gd name="connsiteY6" fmla="*/ 1378714 h 1997546"/>
                  <a:gd name="connsiteX7" fmla="*/ 1215854 w 2778301"/>
                  <a:gd name="connsiteY7" fmla="*/ 977059 h 1997546"/>
                  <a:gd name="connsiteX8" fmla="*/ 987898 w 2778301"/>
                  <a:gd name="connsiteY8" fmla="*/ 325725 h 1997546"/>
                  <a:gd name="connsiteX9" fmla="*/ 1346114 w 2778301"/>
                  <a:gd name="connsiteY9" fmla="*/ 58 h 1997546"/>
                  <a:gd name="connsiteX10" fmla="*/ 1628345 w 2778301"/>
                  <a:gd name="connsiteY10" fmla="*/ 347436 h 1997546"/>
                  <a:gd name="connsiteX11" fmla="*/ 1465519 w 2778301"/>
                  <a:gd name="connsiteY11" fmla="*/ 1259303 h 1997546"/>
                  <a:gd name="connsiteX12" fmla="*/ 2008270 w 2778301"/>
                  <a:gd name="connsiteY12" fmla="*/ 662247 h 1997546"/>
                  <a:gd name="connsiteX13" fmla="*/ 2301356 w 2778301"/>
                  <a:gd name="connsiteY13" fmla="*/ 152036 h 1997546"/>
                  <a:gd name="connsiteX14" fmla="*/ 2724702 w 2778301"/>
                  <a:gd name="connsiteY14" fmla="*/ 130325 h 1997546"/>
                  <a:gd name="connsiteX15" fmla="*/ 2724702 w 2778301"/>
                  <a:gd name="connsiteY15" fmla="*/ 575403 h 1997546"/>
                  <a:gd name="connsiteX16" fmla="*/ 2290501 w 2778301"/>
                  <a:gd name="connsiteY16" fmla="*/ 879359 h 1997546"/>
                  <a:gd name="connsiteX17" fmla="*/ 1769460 w 2778301"/>
                  <a:gd name="connsiteY17" fmla="*/ 1400425 h 1997546"/>
                  <a:gd name="connsiteX18" fmla="*/ 2344776 w 2778301"/>
                  <a:gd name="connsiteY18" fmla="*/ 1346148 h 1997546"/>
                  <a:gd name="connsiteX19" fmla="*/ 2594442 w 2778301"/>
                  <a:gd name="connsiteY19" fmla="*/ 1639248 h 1997546"/>
                  <a:gd name="connsiteX20" fmla="*/ 2355631 w 2778301"/>
                  <a:gd name="connsiteY20" fmla="*/ 1943203 h 1997546"/>
                  <a:gd name="connsiteX21" fmla="*/ 1758605 w 2778301"/>
                  <a:gd name="connsiteY21" fmla="*/ 1845504 h 1997546"/>
                  <a:gd name="connsiteX22" fmla="*/ 1400389 w 2778301"/>
                  <a:gd name="connsiteY22" fmla="*/ 1997481 h 1997546"/>
                  <a:gd name="connsiteX0" fmla="*/ 1346114 w 2778301"/>
                  <a:gd name="connsiteY0" fmla="*/ 1997481 h 1997546"/>
                  <a:gd name="connsiteX1" fmla="*/ 955333 w 2778301"/>
                  <a:gd name="connsiteY1" fmla="*/ 1845502 h 1997546"/>
                  <a:gd name="connsiteX2" fmla="*/ 260612 w 2778301"/>
                  <a:gd name="connsiteY2" fmla="*/ 1932348 h 1997546"/>
                  <a:gd name="connsiteX3" fmla="*/ 91 w 2778301"/>
                  <a:gd name="connsiteY3" fmla="*/ 1617537 h 1997546"/>
                  <a:gd name="connsiteX4" fmla="*/ 282322 w 2778301"/>
                  <a:gd name="connsiteY4" fmla="*/ 1335292 h 1997546"/>
                  <a:gd name="connsiteX5" fmla="*/ 727378 w 2778301"/>
                  <a:gd name="connsiteY5" fmla="*/ 1432992 h 1997546"/>
                  <a:gd name="connsiteX6" fmla="*/ 1129014 w 2778301"/>
                  <a:gd name="connsiteY6" fmla="*/ 1378714 h 1997546"/>
                  <a:gd name="connsiteX7" fmla="*/ 1215854 w 2778301"/>
                  <a:gd name="connsiteY7" fmla="*/ 977059 h 1997546"/>
                  <a:gd name="connsiteX8" fmla="*/ 987898 w 2778301"/>
                  <a:gd name="connsiteY8" fmla="*/ 325725 h 1997546"/>
                  <a:gd name="connsiteX9" fmla="*/ 1346114 w 2778301"/>
                  <a:gd name="connsiteY9" fmla="*/ 58 h 1997546"/>
                  <a:gd name="connsiteX10" fmla="*/ 1628345 w 2778301"/>
                  <a:gd name="connsiteY10" fmla="*/ 347436 h 1997546"/>
                  <a:gd name="connsiteX11" fmla="*/ 1465519 w 2778301"/>
                  <a:gd name="connsiteY11" fmla="*/ 1259303 h 1997546"/>
                  <a:gd name="connsiteX12" fmla="*/ 2008270 w 2778301"/>
                  <a:gd name="connsiteY12" fmla="*/ 662247 h 1997546"/>
                  <a:gd name="connsiteX13" fmla="*/ 2301356 w 2778301"/>
                  <a:gd name="connsiteY13" fmla="*/ 152036 h 1997546"/>
                  <a:gd name="connsiteX14" fmla="*/ 2724702 w 2778301"/>
                  <a:gd name="connsiteY14" fmla="*/ 130325 h 1997546"/>
                  <a:gd name="connsiteX15" fmla="*/ 2724702 w 2778301"/>
                  <a:gd name="connsiteY15" fmla="*/ 575403 h 1997546"/>
                  <a:gd name="connsiteX16" fmla="*/ 2290501 w 2778301"/>
                  <a:gd name="connsiteY16" fmla="*/ 879359 h 1997546"/>
                  <a:gd name="connsiteX17" fmla="*/ 1769460 w 2778301"/>
                  <a:gd name="connsiteY17" fmla="*/ 1400425 h 1997546"/>
                  <a:gd name="connsiteX18" fmla="*/ 2344776 w 2778301"/>
                  <a:gd name="connsiteY18" fmla="*/ 1346148 h 1997546"/>
                  <a:gd name="connsiteX19" fmla="*/ 2594442 w 2778301"/>
                  <a:gd name="connsiteY19" fmla="*/ 1639248 h 1997546"/>
                  <a:gd name="connsiteX20" fmla="*/ 2355631 w 2778301"/>
                  <a:gd name="connsiteY20" fmla="*/ 1943203 h 1997546"/>
                  <a:gd name="connsiteX21" fmla="*/ 1758605 w 2778301"/>
                  <a:gd name="connsiteY21" fmla="*/ 1845504 h 1997546"/>
                  <a:gd name="connsiteX22" fmla="*/ 1346114 w 2778301"/>
                  <a:gd name="connsiteY22" fmla="*/ 1997481 h 1997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78301" h="1997546">
                    <a:moveTo>
                      <a:pt x="1346114" y="1997481"/>
                    </a:moveTo>
                    <a:cubicBezTo>
                      <a:pt x="1206808" y="1993862"/>
                      <a:pt x="1136250" y="1856358"/>
                      <a:pt x="955333" y="1845502"/>
                    </a:cubicBezTo>
                    <a:cubicBezTo>
                      <a:pt x="774416" y="1834647"/>
                      <a:pt x="419819" y="1970342"/>
                      <a:pt x="260612" y="1932348"/>
                    </a:cubicBezTo>
                    <a:cubicBezTo>
                      <a:pt x="101405" y="1894354"/>
                      <a:pt x="-3527" y="1717046"/>
                      <a:pt x="91" y="1617537"/>
                    </a:cubicBezTo>
                    <a:cubicBezTo>
                      <a:pt x="3709" y="1518028"/>
                      <a:pt x="161108" y="1366049"/>
                      <a:pt x="282322" y="1335292"/>
                    </a:cubicBezTo>
                    <a:cubicBezTo>
                      <a:pt x="403536" y="1304535"/>
                      <a:pt x="586263" y="1425755"/>
                      <a:pt x="727378" y="1432992"/>
                    </a:cubicBezTo>
                    <a:cubicBezTo>
                      <a:pt x="868493" y="1440229"/>
                      <a:pt x="1047601" y="1454703"/>
                      <a:pt x="1129014" y="1378714"/>
                    </a:cubicBezTo>
                    <a:cubicBezTo>
                      <a:pt x="1210427" y="1302725"/>
                      <a:pt x="1239373" y="1152557"/>
                      <a:pt x="1215854" y="977059"/>
                    </a:cubicBezTo>
                    <a:cubicBezTo>
                      <a:pt x="1192335" y="801561"/>
                      <a:pt x="966188" y="488558"/>
                      <a:pt x="987898" y="325725"/>
                    </a:cubicBezTo>
                    <a:cubicBezTo>
                      <a:pt x="1009608" y="162892"/>
                      <a:pt x="1239373" y="-3560"/>
                      <a:pt x="1346114" y="58"/>
                    </a:cubicBezTo>
                    <a:cubicBezTo>
                      <a:pt x="1452855" y="3676"/>
                      <a:pt x="1608444" y="137562"/>
                      <a:pt x="1628345" y="347436"/>
                    </a:cubicBezTo>
                    <a:cubicBezTo>
                      <a:pt x="1648246" y="557310"/>
                      <a:pt x="1402198" y="1206835"/>
                      <a:pt x="1465519" y="1259303"/>
                    </a:cubicBezTo>
                    <a:cubicBezTo>
                      <a:pt x="1528840" y="1311771"/>
                      <a:pt x="1868964" y="846792"/>
                      <a:pt x="2008270" y="662247"/>
                    </a:cubicBezTo>
                    <a:cubicBezTo>
                      <a:pt x="2147576" y="477703"/>
                      <a:pt x="2181951" y="240690"/>
                      <a:pt x="2301356" y="152036"/>
                    </a:cubicBezTo>
                    <a:cubicBezTo>
                      <a:pt x="2420761" y="63382"/>
                      <a:pt x="2654144" y="59764"/>
                      <a:pt x="2724702" y="130325"/>
                    </a:cubicBezTo>
                    <a:cubicBezTo>
                      <a:pt x="2795260" y="200886"/>
                      <a:pt x="2797069" y="450564"/>
                      <a:pt x="2724702" y="575403"/>
                    </a:cubicBezTo>
                    <a:cubicBezTo>
                      <a:pt x="2652335" y="700242"/>
                      <a:pt x="2449708" y="741855"/>
                      <a:pt x="2290501" y="879359"/>
                    </a:cubicBezTo>
                    <a:cubicBezTo>
                      <a:pt x="2131294" y="1016863"/>
                      <a:pt x="1760414" y="1322627"/>
                      <a:pt x="1769460" y="1400425"/>
                    </a:cubicBezTo>
                    <a:cubicBezTo>
                      <a:pt x="1778506" y="1478223"/>
                      <a:pt x="2207279" y="1306344"/>
                      <a:pt x="2344776" y="1346148"/>
                    </a:cubicBezTo>
                    <a:cubicBezTo>
                      <a:pt x="2482273" y="1385952"/>
                      <a:pt x="2592633" y="1539739"/>
                      <a:pt x="2594442" y="1639248"/>
                    </a:cubicBezTo>
                    <a:cubicBezTo>
                      <a:pt x="2596251" y="1738757"/>
                      <a:pt x="2494937" y="1908827"/>
                      <a:pt x="2355631" y="1943203"/>
                    </a:cubicBezTo>
                    <a:cubicBezTo>
                      <a:pt x="2216325" y="1977579"/>
                      <a:pt x="1926858" y="1836458"/>
                      <a:pt x="1758605" y="1845504"/>
                    </a:cubicBezTo>
                    <a:cubicBezTo>
                      <a:pt x="1590352" y="1854550"/>
                      <a:pt x="1485420" y="2001100"/>
                      <a:pt x="1346114" y="1997481"/>
                    </a:cubicBez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03725" y="5486400"/>
                <a:ext cx="533400" cy="533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524500" y="3725472"/>
              <a:ext cx="2689860" cy="2270760"/>
              <a:chOff x="5753100" y="3672840"/>
              <a:chExt cx="2689860" cy="2270760"/>
            </a:xfrm>
          </p:grpSpPr>
          <p:cxnSp>
            <p:nvCxnSpPr>
              <p:cNvPr id="14" name="Straight Connector 13"/>
              <p:cNvCxnSpPr>
                <a:stCxn id="26" idx="2"/>
                <a:endCxn id="27" idx="6"/>
              </p:cNvCxnSpPr>
              <p:nvPr/>
            </p:nvCxnSpPr>
            <p:spPr>
              <a:xfrm flipH="1">
                <a:off x="6118860" y="4472940"/>
                <a:ext cx="19583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5" idx="4"/>
                <a:endCxn id="28" idx="0"/>
              </p:cNvCxnSpPr>
              <p:nvPr/>
            </p:nvCxnSpPr>
            <p:spPr>
              <a:xfrm>
                <a:off x="7063740" y="4655820"/>
                <a:ext cx="0" cy="9220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25" idx="7"/>
                <a:endCxn id="29" idx="3"/>
              </p:cNvCxnSpPr>
              <p:nvPr/>
            </p:nvCxnSpPr>
            <p:spPr>
              <a:xfrm flipV="1">
                <a:off x="7193056" y="3985036"/>
                <a:ext cx="427168" cy="358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26" idx="1"/>
                <a:endCxn id="29" idx="5"/>
              </p:cNvCxnSpPr>
              <p:nvPr/>
            </p:nvCxnSpPr>
            <p:spPr>
              <a:xfrm flipH="1" flipV="1">
                <a:off x="7878856" y="3985036"/>
                <a:ext cx="251908" cy="358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5" idx="1"/>
                <a:endCxn id="30" idx="5"/>
              </p:cNvCxnSpPr>
              <p:nvPr/>
            </p:nvCxnSpPr>
            <p:spPr>
              <a:xfrm flipH="1" flipV="1">
                <a:off x="6598696" y="3992656"/>
                <a:ext cx="335728" cy="3509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6" idx="3"/>
                <a:endCxn id="28" idx="7"/>
              </p:cNvCxnSpPr>
              <p:nvPr/>
            </p:nvCxnSpPr>
            <p:spPr>
              <a:xfrm flipH="1">
                <a:off x="7193056" y="4602256"/>
                <a:ext cx="937708" cy="10291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7" idx="7"/>
                <a:endCxn id="30" idx="3"/>
              </p:cNvCxnSpPr>
              <p:nvPr/>
            </p:nvCxnSpPr>
            <p:spPr>
              <a:xfrm flipV="1">
                <a:off x="6065296" y="3992656"/>
                <a:ext cx="274768" cy="3509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31" idx="6"/>
                <a:endCxn id="28" idx="2"/>
              </p:cNvCxnSpPr>
              <p:nvPr/>
            </p:nvCxnSpPr>
            <p:spPr>
              <a:xfrm>
                <a:off x="6240780" y="5753100"/>
                <a:ext cx="640080" cy="76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31" idx="0"/>
                <a:endCxn id="27" idx="4"/>
              </p:cNvCxnSpPr>
              <p:nvPr/>
            </p:nvCxnSpPr>
            <p:spPr>
              <a:xfrm flipH="1" flipV="1">
                <a:off x="5935980" y="4655820"/>
                <a:ext cx="12192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28" idx="6"/>
                <a:endCxn id="32" idx="2"/>
              </p:cNvCxnSpPr>
              <p:nvPr/>
            </p:nvCxnSpPr>
            <p:spPr>
              <a:xfrm flipV="1">
                <a:off x="7246620" y="5753100"/>
                <a:ext cx="609600" cy="76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32" idx="0"/>
                <a:endCxn id="26" idx="4"/>
              </p:cNvCxnSpPr>
              <p:nvPr/>
            </p:nvCxnSpPr>
            <p:spPr>
              <a:xfrm flipV="1">
                <a:off x="8039100" y="4655820"/>
                <a:ext cx="22098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688086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07720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75310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880860" y="557784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566660" y="367284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86500" y="36804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75020" y="557022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856220" y="557022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97190" y="2000321"/>
              <a:ext cx="4118210" cy="895279"/>
              <a:chOff x="4644790" y="5650480"/>
              <a:chExt cx="4118210" cy="89527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37860" y="5650480"/>
                <a:ext cx="2348701" cy="8013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44790" y="5911304"/>
                <a:ext cx="12226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3366FF"/>
                    </a:solidFill>
                  </a:rPr>
                  <a:t>P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F0000"/>
                    </a:solidFill>
                  </a:rPr>
                  <a:t>r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ADA2C"/>
                    </a:solidFill>
                  </a:rPr>
                  <a:t>e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3366FF"/>
                    </a:solidFill>
                  </a:rPr>
                  <a:t>g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F0000"/>
                    </a:solidFill>
                  </a:rPr>
                  <a:t>e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56B656"/>
                    </a:solidFill>
                  </a:rPr>
                  <a:t>l</a:t>
                </a:r>
                <a:endParaRPr lang="en-US" sz="3600" dirty="0">
                  <a:solidFill>
                    <a:srgbClr val="800000"/>
                  </a:solidFill>
                </a:endParaRPr>
              </a:p>
            </p:txBody>
          </p:sp>
          <p:pic>
            <p:nvPicPr>
              <p:cNvPr id="13" name="Picture 12" descr="ApacheGiraph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2623" y="5654345"/>
                <a:ext cx="740377" cy="891414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228600" y="1828800"/>
            <a:ext cx="4114800" cy="4495800"/>
            <a:chOff x="228600" y="1828800"/>
            <a:chExt cx="4114800" cy="4495800"/>
          </a:xfrm>
        </p:grpSpPr>
        <p:grpSp>
          <p:nvGrpSpPr>
            <p:cNvPr id="38" name="Group 37"/>
            <p:cNvGrpSpPr/>
            <p:nvPr/>
          </p:nvGrpSpPr>
          <p:grpSpPr>
            <a:xfrm>
              <a:off x="2525660" y="3886200"/>
              <a:ext cx="750939" cy="2057400"/>
              <a:chOff x="2743201" y="3048000"/>
              <a:chExt cx="609600" cy="2057400"/>
            </a:xfrm>
          </p:grpSpPr>
          <p:sp>
            <p:nvSpPr>
              <p:cNvPr id="52" name="Isosceles Triangle 51"/>
              <p:cNvSpPr/>
              <p:nvPr/>
            </p:nvSpPr>
            <p:spPr>
              <a:xfrm rot="5400000">
                <a:off x="2019301" y="3771900"/>
                <a:ext cx="2057400" cy="609600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Plus 52"/>
              <p:cNvSpPr/>
              <p:nvPr/>
            </p:nvSpPr>
            <p:spPr>
              <a:xfrm>
                <a:off x="2884540" y="3962400"/>
                <a:ext cx="304800" cy="304800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85800" y="3048000"/>
              <a:ext cx="1317523" cy="327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Table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73061" y="3505200"/>
              <a:ext cx="1752600" cy="2819400"/>
              <a:chOff x="773061" y="2895600"/>
              <a:chExt cx="1752600" cy="2819400"/>
            </a:xfrm>
          </p:grpSpPr>
          <p:sp>
            <p:nvSpPr>
              <p:cNvPr id="48" name="Right Arrow 47"/>
              <p:cNvSpPr/>
              <p:nvPr/>
            </p:nvSpPr>
            <p:spPr>
              <a:xfrm>
                <a:off x="773061" y="28956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773061" y="35814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773061" y="42672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Right Arrow 50"/>
              <p:cNvSpPr/>
              <p:nvPr/>
            </p:nvSpPr>
            <p:spPr>
              <a:xfrm>
                <a:off x="773061" y="49530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41" name="Rounded Rectangle 40"/>
            <p:cNvSpPr/>
            <p:nvPr/>
          </p:nvSpPr>
          <p:spPr>
            <a:xfrm>
              <a:off x="3276600" y="4648200"/>
              <a:ext cx="10668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Result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49262" y="37338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49262" y="44196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49262" y="51054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49262" y="57912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1828800"/>
              <a:ext cx="2471169" cy="58443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5"/>
            <a:srcRect l="4467" t="4266" r="29708" b="26840"/>
            <a:stretch/>
          </p:blipFill>
          <p:spPr>
            <a:xfrm>
              <a:off x="2590800" y="2074289"/>
              <a:ext cx="1707244" cy="89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403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8699" y="1905000"/>
            <a:ext cx="1399392" cy="1905000"/>
            <a:chOff x="178699" y="1905000"/>
            <a:chExt cx="1399392" cy="1905000"/>
          </a:xfrm>
        </p:grpSpPr>
        <p:sp>
          <p:nvSpPr>
            <p:cNvPr id="3" name="TextBox 2"/>
            <p:cNvSpPr txBox="1"/>
            <p:nvPr/>
          </p:nvSpPr>
          <p:spPr>
            <a:xfrm>
              <a:off x="178699" y="1905000"/>
              <a:ext cx="1399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Raw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Wikipedia 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" name="Folded Corner 5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" name="Folded Corner 6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  <a:latin typeface="Helvetica"/>
                    <a:cs typeface="Helvetica"/>
                  </a:rPr>
                  <a:t>XML</a:t>
                </a:r>
                <a:endParaRPr lang="en-US" sz="1200" dirty="0">
                  <a:solidFill>
                    <a:prstClr val="white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9" name="Straight Arrow Connector 8"/>
          <p:cNvCxnSpPr/>
          <p:nvPr/>
        </p:nvCxnSpPr>
        <p:spPr>
          <a:xfrm flipV="1">
            <a:off x="3352800" y="2705947"/>
            <a:ext cx="457200" cy="3168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808865" y="1228288"/>
            <a:ext cx="1460406" cy="1595656"/>
            <a:chOff x="3808865" y="1228288"/>
            <a:chExt cx="1460406" cy="1595656"/>
          </a:xfrm>
        </p:grpSpPr>
        <p:sp>
          <p:nvSpPr>
            <p:cNvPr id="11" name="TextBox 10"/>
            <p:cNvSpPr txBox="1"/>
            <p:nvPr/>
          </p:nvSpPr>
          <p:spPr>
            <a:xfrm>
              <a:off x="3808865" y="1228288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13" name="Straight Connector 12"/>
              <p:cNvCxnSpPr>
                <a:stCxn id="20" idx="5"/>
                <a:endCxn id="21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22" idx="3"/>
                <a:endCxn id="21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20" idx="4"/>
                <a:endCxn id="23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9" idx="5"/>
                <a:endCxn id="23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20" idx="2"/>
                <a:endCxn id="19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21" idx="3"/>
                <a:endCxn id="23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5" name="Straight Connector 24"/>
              <p:cNvCxnSpPr>
                <a:stCxn id="24" idx="3"/>
                <a:endCxn id="20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5"/>
                <a:endCxn id="22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3" idx="6"/>
                <a:endCxn id="28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0" name="Straight Connector 29"/>
              <p:cNvCxnSpPr>
                <a:stCxn id="29" idx="6"/>
                <a:endCxn id="22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2" idx="4"/>
                <a:endCxn id="28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9" idx="3"/>
                <a:endCxn id="19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9" idx="5"/>
                <a:endCxn id="20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5651910" y="1228288"/>
            <a:ext cx="1351652" cy="1595656"/>
            <a:chOff x="5651910" y="1228288"/>
            <a:chExt cx="1351652" cy="1595656"/>
          </a:xfrm>
        </p:grpSpPr>
        <p:sp>
          <p:nvSpPr>
            <p:cNvPr id="35" name="TextBox 34"/>
            <p:cNvSpPr txBox="1"/>
            <p:nvPr/>
          </p:nvSpPr>
          <p:spPr>
            <a:xfrm>
              <a:off x="5651910" y="1228288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37" name="Straight Connector 36"/>
              <p:cNvCxnSpPr>
                <a:stCxn id="44" idx="5"/>
                <a:endCxn id="45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6" idx="3"/>
                <a:endCxn id="45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4" idx="4"/>
                <a:endCxn id="47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3" idx="5"/>
                <a:endCxn id="47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4" idx="2"/>
                <a:endCxn id="43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5" idx="3"/>
                <a:endCxn id="47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49" name="Straight Connector 48"/>
              <p:cNvCxnSpPr>
                <a:stCxn id="48" idx="3"/>
                <a:endCxn id="44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8" idx="5"/>
                <a:endCxn id="46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7" idx="6"/>
                <a:endCxn id="52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4" name="Straight Connector 53"/>
              <p:cNvCxnSpPr>
                <a:stCxn id="53" idx="6"/>
                <a:endCxn id="46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6" idx="4"/>
                <a:endCxn id="52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3" idx="3"/>
                <a:endCxn id="43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3" idx="5"/>
                <a:endCxn id="44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Arrow Connector 57"/>
          <p:cNvCxnSpPr/>
          <p:nvPr/>
        </p:nvCxnSpPr>
        <p:spPr>
          <a:xfrm>
            <a:off x="5181600" y="2275565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275565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353726" y="1228288"/>
            <a:ext cx="1790274" cy="1498808"/>
            <a:chOff x="7353726" y="1228288"/>
            <a:chExt cx="1790274" cy="1498808"/>
          </a:xfrm>
        </p:grpSpPr>
        <p:sp>
          <p:nvSpPr>
            <p:cNvPr id="61" name="TextBox 60"/>
            <p:cNvSpPr txBox="1"/>
            <p:nvPr/>
          </p:nvSpPr>
          <p:spPr>
            <a:xfrm>
              <a:off x="7353726" y="1228288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 20 Pages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PR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74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>
          <a:xfrm>
            <a:off x="1562100" y="3352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2178897" y="1905000"/>
            <a:ext cx="914400" cy="1809621"/>
            <a:chOff x="2178897" y="1905000"/>
            <a:chExt cx="914400" cy="1809621"/>
          </a:xfrm>
        </p:grpSpPr>
        <p:sp>
          <p:nvSpPr>
            <p:cNvPr id="78" name="TextBox 77"/>
            <p:cNvSpPr txBox="1"/>
            <p:nvPr/>
          </p:nvSpPr>
          <p:spPr>
            <a:xfrm>
              <a:off x="2231104" y="1905000"/>
              <a:ext cx="80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Text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Body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9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5181600" y="424810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486400" y="2895600"/>
            <a:ext cx="1682672" cy="1843613"/>
            <a:chOff x="5486400" y="2895600"/>
            <a:chExt cx="1682672" cy="1843613"/>
          </a:xfrm>
        </p:grpSpPr>
        <p:sp>
          <p:nvSpPr>
            <p:cNvPr id="95" name="TextBox 94"/>
            <p:cNvSpPr txBox="1"/>
            <p:nvPr/>
          </p:nvSpPr>
          <p:spPr>
            <a:xfrm>
              <a:off x="5486400" y="2895600"/>
              <a:ext cx="1682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 Model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(LDA)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05" idx="6"/>
                  <a:endCxn id="107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13" name="Straight Connector 112"/>
                <p:cNvCxnSpPr>
                  <a:stCxn id="108" idx="6"/>
                  <a:endCxn id="107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0" idx="7"/>
                  <a:endCxn id="107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stCxn id="105" idx="5"/>
                  <a:endCxn id="109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12" idx="7"/>
                  <a:endCxn id="109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1" idx="1"/>
                  <a:endCxn id="108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1" idx="2"/>
                  <a:endCxn id="110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09" idx="2"/>
                  <a:endCxn id="110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stCxn id="112" idx="6"/>
                  <a:endCxn id="111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Rectangle 97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7398285" y="3264932"/>
            <a:ext cx="1701157" cy="1434708"/>
            <a:chOff x="7398285" y="3264932"/>
            <a:chExt cx="1701157" cy="1434708"/>
          </a:xfrm>
        </p:grpSpPr>
        <p:sp>
          <p:nvSpPr>
            <p:cNvPr id="122" name="TextBox 121"/>
            <p:cNvSpPr txBox="1"/>
            <p:nvPr/>
          </p:nvSpPr>
          <p:spPr>
            <a:xfrm>
              <a:off x="7398285" y="3264932"/>
              <a:ext cx="1701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Word Topics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Word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36" name="Straight Connector 135"/>
                <p:cNvCxnSpPr>
                  <a:stCxn id="13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Rectangle 12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137" name="Straight Arrow Connector 136"/>
          <p:cNvCxnSpPr/>
          <p:nvPr/>
        </p:nvCxnSpPr>
        <p:spPr>
          <a:xfrm>
            <a:off x="7239000" y="424810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533707" y="6229297"/>
            <a:ext cx="43778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1828800" y="5246132"/>
            <a:ext cx="1768633" cy="1459468"/>
            <a:chOff x="1828800" y="5246132"/>
            <a:chExt cx="1768633" cy="1459468"/>
          </a:xfrm>
        </p:grpSpPr>
        <p:sp>
          <p:nvSpPr>
            <p:cNvPr id="140" name="TextBox 139"/>
            <p:cNvSpPr txBox="1"/>
            <p:nvPr/>
          </p:nvSpPr>
          <p:spPr>
            <a:xfrm>
              <a:off x="1828800" y="5246132"/>
              <a:ext cx="176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Editor Graph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142" name="Straight Connector 141"/>
              <p:cNvCxnSpPr>
                <a:stCxn id="146" idx="7"/>
                <a:endCxn id="147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46" idx="3"/>
                <a:endCxn id="148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6" idx="2"/>
                <a:endCxn id="14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Oval 14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50" name="Straight Connector 149"/>
              <p:cNvCxnSpPr>
                <a:stCxn id="149" idx="4"/>
                <a:endCxn id="14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8" idx="6"/>
                <a:endCxn id="152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Oval 151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54" name="Straight Connector 153"/>
              <p:cNvCxnSpPr>
                <a:stCxn id="153" idx="6"/>
                <a:endCxn id="149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47" idx="4"/>
                <a:endCxn id="152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53" idx="3"/>
                <a:endCxn id="14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45" idx="7"/>
                <a:endCxn id="149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stCxn id="153" idx="5"/>
                <a:endCxn id="14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146" idx="6"/>
                <a:endCxn id="152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0" name="Straight Arrow Connector 159"/>
          <p:cNvCxnSpPr/>
          <p:nvPr/>
        </p:nvCxnSpPr>
        <p:spPr>
          <a:xfrm>
            <a:off x="3516614" y="624111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3733800" y="4876800"/>
            <a:ext cx="1610537" cy="1828800"/>
            <a:chOff x="3733800" y="4876800"/>
            <a:chExt cx="1610537" cy="1828800"/>
          </a:xfrm>
        </p:grpSpPr>
        <p:sp>
          <p:nvSpPr>
            <p:cNvPr id="162" name="TextBox 161"/>
            <p:cNvSpPr txBox="1"/>
            <p:nvPr/>
          </p:nvSpPr>
          <p:spPr>
            <a:xfrm>
              <a:off x="3733800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Detection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164" name="Straight Connector 163"/>
              <p:cNvCxnSpPr>
                <a:stCxn id="168" idx="7"/>
                <a:endCxn id="169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68" idx="3"/>
                <a:endCxn id="170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stCxn id="168" idx="2"/>
                <a:endCxn id="167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Oval 166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72" name="Straight Connector 171"/>
              <p:cNvCxnSpPr>
                <a:stCxn id="171" idx="4"/>
                <a:endCxn id="168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70" idx="6"/>
                <a:endCxn id="17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Oval 17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76" name="Straight Connector 175"/>
              <p:cNvCxnSpPr>
                <a:stCxn id="175" idx="6"/>
                <a:endCxn id="171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69" idx="4"/>
                <a:endCxn id="17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75" idx="3"/>
                <a:endCxn id="167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67" idx="7"/>
                <a:endCxn id="171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>
                <a:stCxn id="175" idx="5"/>
                <a:endCxn id="168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68" idx="6"/>
                <a:endCxn id="17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5522468" y="4876800"/>
            <a:ext cx="1610537" cy="1804028"/>
            <a:chOff x="5522468" y="4876800"/>
            <a:chExt cx="1610537" cy="1804028"/>
          </a:xfrm>
        </p:grpSpPr>
        <p:sp>
          <p:nvSpPr>
            <p:cNvPr id="183" name="TextBox 182"/>
            <p:cNvSpPr txBox="1"/>
            <p:nvPr/>
          </p:nvSpPr>
          <p:spPr>
            <a:xfrm>
              <a:off x="5522468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User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97" name="Straight Connector 196"/>
                <p:cNvCxnSpPr>
                  <a:stCxn id="196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Rectangle 18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198" name="Straight Arrow Connector 197"/>
          <p:cNvCxnSpPr/>
          <p:nvPr/>
        </p:nvCxnSpPr>
        <p:spPr>
          <a:xfrm>
            <a:off x="5181600" y="622929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3821414" y="2895600"/>
            <a:ext cx="1435309" cy="1843613"/>
            <a:chOff x="3821414" y="2895600"/>
            <a:chExt cx="1435309" cy="1843613"/>
          </a:xfrm>
        </p:grpSpPr>
        <p:grpSp>
          <p:nvGrpSpPr>
            <p:cNvPr id="200" name="Group 19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03" name="Straight Connector 202"/>
              <p:cNvCxnSpPr>
                <a:stCxn id="202" idx="6"/>
                <a:endCxn id="204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4" name="Oval 203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10" name="Straight Connector 209"/>
              <p:cNvCxnSpPr>
                <a:stCxn id="205" idx="6"/>
                <a:endCxn id="204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7" idx="7"/>
                <a:endCxn id="204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2" idx="5"/>
                <a:endCxn id="206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9" idx="7"/>
                <a:endCxn id="206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8" idx="1"/>
                <a:endCxn id="205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8" idx="2"/>
                <a:endCxn id="207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06" idx="2"/>
                <a:endCxn id="207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09" idx="6"/>
                <a:endCxn id="208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3821414" y="2895600"/>
              <a:ext cx="1435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Term-Doc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Graph</a:t>
              </a:r>
            </a:p>
          </p:txBody>
        </p:sp>
      </p:grpSp>
      <p:cxnSp>
        <p:nvCxnSpPr>
          <p:cNvPr id="218" name="Straight Arrow Connector 217"/>
          <p:cNvCxnSpPr/>
          <p:nvPr/>
        </p:nvCxnSpPr>
        <p:spPr>
          <a:xfrm>
            <a:off x="3352800" y="3721796"/>
            <a:ext cx="457200" cy="3168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52400" y="4953000"/>
            <a:ext cx="1451990" cy="1727828"/>
            <a:chOff x="152400" y="4953000"/>
            <a:chExt cx="1451990" cy="1727828"/>
          </a:xfrm>
        </p:grpSpPr>
        <p:sp>
          <p:nvSpPr>
            <p:cNvPr id="220" name="TextBox 219"/>
            <p:cNvSpPr txBox="1"/>
            <p:nvPr/>
          </p:nvSpPr>
          <p:spPr>
            <a:xfrm>
              <a:off x="152400" y="4953000"/>
              <a:ext cx="1451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Discussion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22" name="Group 22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Disc.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34" name="Straight Connector 233"/>
                <p:cNvCxnSpPr>
                  <a:stCxn id="23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Rectangle 22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235" name="Straight Arrow Connector 234"/>
          <p:cNvCxnSpPr/>
          <p:nvPr/>
        </p:nvCxnSpPr>
        <p:spPr>
          <a:xfrm flipH="1">
            <a:off x="860688" y="4128493"/>
            <a:ext cx="12624" cy="9331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7443595" y="4876800"/>
            <a:ext cx="1610537" cy="1804028"/>
            <a:chOff x="7443595" y="4876800"/>
            <a:chExt cx="1610537" cy="1804028"/>
          </a:xfrm>
        </p:grpSpPr>
        <p:sp>
          <p:nvSpPr>
            <p:cNvPr id="237" name="TextBox 236"/>
            <p:cNvSpPr txBox="1"/>
            <p:nvPr/>
          </p:nvSpPr>
          <p:spPr>
            <a:xfrm>
              <a:off x="7443595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</a:t>
              </a: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239" name="Group 238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51" name="Straight Connector 250"/>
                <p:cNvCxnSpPr>
                  <a:stCxn id="250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0" name="Rectangle 239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cxnSp>
        <p:nvCxnSpPr>
          <p:cNvPr id="252" name="Straight Arrow Connector 251"/>
          <p:cNvCxnSpPr/>
          <p:nvPr/>
        </p:nvCxnSpPr>
        <p:spPr>
          <a:xfrm>
            <a:off x="7239000" y="622929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6980605" y="4800600"/>
            <a:ext cx="486995" cy="589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3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787" y="990600"/>
            <a:ext cx="8840813" cy="5796159"/>
            <a:chOff x="150787" y="990600"/>
            <a:chExt cx="8840813" cy="5796159"/>
          </a:xfrm>
        </p:grpSpPr>
        <p:sp>
          <p:nvSpPr>
            <p:cNvPr id="3" name="Rounded Rectangle 2"/>
            <p:cNvSpPr/>
            <p:nvPr/>
          </p:nvSpPr>
          <p:spPr>
            <a:xfrm>
              <a:off x="152400" y="4520194"/>
              <a:ext cx="3755833" cy="2109206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dirty="0" smtClean="0">
                  <a:latin typeface="Gill Sans Light"/>
                  <a:cs typeface="Gill Sans Light"/>
                </a:rPr>
                <a:t>Part. 2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2400" y="1853194"/>
              <a:ext cx="3755833" cy="2109206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 smtClean="0">
                  <a:latin typeface="Gill Sans Light"/>
                  <a:cs typeface="Gill Sans Light"/>
                </a:rPr>
                <a:t>Part. 1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191000" y="990600"/>
              <a:ext cx="1295400" cy="5791052"/>
              <a:chOff x="4191000" y="1138090"/>
              <a:chExt cx="1752600" cy="556751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4191000" y="1143000"/>
                <a:ext cx="1752600" cy="55626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91000" y="1138090"/>
                <a:ext cx="1752600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Vertex Table (RDD)</a:t>
                </a:r>
                <a:endParaRPr lang="en-US" dirty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07509" y="1971274"/>
              <a:ext cx="3459480" cy="1756352"/>
              <a:chOff x="457200" y="2287562"/>
              <a:chExt cx="3459480" cy="175635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762000" y="2619510"/>
                <a:ext cx="762000" cy="13352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1600200" y="2619510"/>
                <a:ext cx="914400" cy="13352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62000" y="2619510"/>
                <a:ext cx="1752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14600" y="2619510"/>
                <a:ext cx="1066800" cy="13352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457200" y="2287562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800" dirty="0">
                  <a:solidFill>
                    <a:srgbClr val="FFFFFF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09800" y="2287562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C</a:t>
                </a:r>
              </a:p>
            </p:txBody>
          </p:sp>
          <p:sp>
            <p:nvSpPr>
              <p:cNvPr id="125" name="Oval 166"/>
              <p:cNvSpPr/>
              <p:nvPr/>
            </p:nvSpPr>
            <p:spPr>
              <a:xfrm>
                <a:off x="1234440" y="3723874"/>
                <a:ext cx="640080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0080"/>
                  <a:gd name="connsiteY0" fmla="*/ 320040 h 320040"/>
                  <a:gd name="connsiteX1" fmla="*/ 320040 w 640080"/>
                  <a:gd name="connsiteY1" fmla="*/ 0 h 320040"/>
                  <a:gd name="connsiteX2" fmla="*/ 640080 w 640080"/>
                  <a:gd name="connsiteY2" fmla="*/ 320040 h 320040"/>
                  <a:gd name="connsiteX3" fmla="*/ 0 w 640080"/>
                  <a:gd name="connsiteY3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080" h="320040">
                    <a:moveTo>
                      <a:pt x="0" y="320040"/>
                    </a:moveTo>
                    <a:cubicBezTo>
                      <a:pt x="0" y="143287"/>
                      <a:pt x="143287" y="0"/>
                      <a:pt x="320040" y="0"/>
                    </a:cubicBezTo>
                    <a:cubicBezTo>
                      <a:pt x="496793" y="0"/>
                      <a:pt x="640080" y="143287"/>
                      <a:pt x="640080" y="320040"/>
                    </a:cubicBezTo>
                    <a:cubicBezTo>
                      <a:pt x="586740" y="373380"/>
                      <a:pt x="53340" y="373380"/>
                      <a:pt x="0" y="32004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800" dirty="0">
                  <a:solidFill>
                    <a:srgbClr val="FFFFFF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66"/>
              <p:cNvSpPr/>
              <p:nvPr/>
            </p:nvSpPr>
            <p:spPr>
              <a:xfrm>
                <a:off x="3276600" y="3723874"/>
                <a:ext cx="640080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0080"/>
                  <a:gd name="connsiteY0" fmla="*/ 320040 h 320040"/>
                  <a:gd name="connsiteX1" fmla="*/ 320040 w 640080"/>
                  <a:gd name="connsiteY1" fmla="*/ 0 h 320040"/>
                  <a:gd name="connsiteX2" fmla="*/ 640080 w 640080"/>
                  <a:gd name="connsiteY2" fmla="*/ 320040 h 320040"/>
                  <a:gd name="connsiteX3" fmla="*/ 0 w 640080"/>
                  <a:gd name="connsiteY3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080" h="320040">
                    <a:moveTo>
                      <a:pt x="0" y="320040"/>
                    </a:moveTo>
                    <a:cubicBezTo>
                      <a:pt x="0" y="143287"/>
                      <a:pt x="143287" y="0"/>
                      <a:pt x="320040" y="0"/>
                    </a:cubicBezTo>
                    <a:cubicBezTo>
                      <a:pt x="496793" y="0"/>
                      <a:pt x="640080" y="143287"/>
                      <a:pt x="640080" y="320040"/>
                    </a:cubicBezTo>
                    <a:cubicBezTo>
                      <a:pt x="586740" y="373380"/>
                      <a:pt x="53340" y="373380"/>
                      <a:pt x="0" y="32004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rgbClr val="FFFFFF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800" dirty="0">
                  <a:solidFill>
                    <a:srgbClr val="FFFFFF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Can 126"/>
              <p:cNvSpPr/>
              <p:nvPr/>
            </p:nvSpPr>
            <p:spPr>
              <a:xfrm>
                <a:off x="1447800" y="2474194"/>
                <a:ext cx="3048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Can 127"/>
              <p:cNvSpPr/>
              <p:nvPr/>
            </p:nvSpPr>
            <p:spPr>
              <a:xfrm>
                <a:off x="944880" y="3160445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9" name="Can 128"/>
              <p:cNvSpPr/>
              <p:nvPr/>
            </p:nvSpPr>
            <p:spPr>
              <a:xfrm>
                <a:off x="1905000" y="3160445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30" name="Can 129"/>
              <p:cNvSpPr/>
              <p:nvPr/>
            </p:nvSpPr>
            <p:spPr>
              <a:xfrm>
                <a:off x="2967642" y="3160445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28600" y="4653739"/>
              <a:ext cx="3460552" cy="1862296"/>
              <a:chOff x="457200" y="4038600"/>
              <a:chExt cx="3460552" cy="1862296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H="1">
                <a:off x="2514600" y="4181074"/>
                <a:ext cx="1066800" cy="1402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600200" y="4181074"/>
                <a:ext cx="914400" cy="1402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62000" y="4181074"/>
                <a:ext cx="762000" cy="14630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2000" y="5583154"/>
                <a:ext cx="1752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457200" y="5260816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209800" y="5260816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3" name="Oval 167"/>
              <p:cNvSpPr/>
              <p:nvPr/>
            </p:nvSpPr>
            <p:spPr>
              <a:xfrm>
                <a:off x="1232360" y="4038600"/>
                <a:ext cx="648976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8976"/>
                  <a:gd name="connsiteY0" fmla="*/ 0 h 320040"/>
                  <a:gd name="connsiteX1" fmla="*/ 640080 w 648976"/>
                  <a:gd name="connsiteY1" fmla="*/ 0 h 320040"/>
                  <a:gd name="connsiteX2" fmla="*/ 320040 w 648976"/>
                  <a:gd name="connsiteY2" fmla="*/ 320040 h 320040"/>
                  <a:gd name="connsiteX3" fmla="*/ 0 w 648976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976" h="320040">
                    <a:moveTo>
                      <a:pt x="0" y="0"/>
                    </a:moveTo>
                    <a:cubicBezTo>
                      <a:pt x="53340" y="-53340"/>
                      <a:pt x="586740" y="-53340"/>
                      <a:pt x="640080" y="0"/>
                    </a:cubicBezTo>
                    <a:cubicBezTo>
                      <a:pt x="693420" y="53340"/>
                      <a:pt x="496793" y="320040"/>
                      <a:pt x="320040" y="320040"/>
                    </a:cubicBezTo>
                    <a:cubicBezTo>
                      <a:pt x="143287" y="320040"/>
                      <a:pt x="0" y="176753"/>
                      <a:pt x="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4" name="Oval 167"/>
              <p:cNvSpPr/>
              <p:nvPr/>
            </p:nvSpPr>
            <p:spPr>
              <a:xfrm>
                <a:off x="3268776" y="4051266"/>
                <a:ext cx="648976" cy="320040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0 w 648976"/>
                  <a:gd name="connsiteY0" fmla="*/ 0 h 320040"/>
                  <a:gd name="connsiteX1" fmla="*/ 640080 w 648976"/>
                  <a:gd name="connsiteY1" fmla="*/ 0 h 320040"/>
                  <a:gd name="connsiteX2" fmla="*/ 320040 w 648976"/>
                  <a:gd name="connsiteY2" fmla="*/ 320040 h 320040"/>
                  <a:gd name="connsiteX3" fmla="*/ 0 w 648976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976" h="320040">
                    <a:moveTo>
                      <a:pt x="0" y="0"/>
                    </a:moveTo>
                    <a:cubicBezTo>
                      <a:pt x="53340" y="-53340"/>
                      <a:pt x="586740" y="-53340"/>
                      <a:pt x="640080" y="0"/>
                    </a:cubicBezTo>
                    <a:cubicBezTo>
                      <a:pt x="693420" y="53340"/>
                      <a:pt x="496793" y="320040"/>
                      <a:pt x="320040" y="320040"/>
                    </a:cubicBezTo>
                    <a:cubicBezTo>
                      <a:pt x="143287" y="320040"/>
                      <a:pt x="0" y="176753"/>
                      <a:pt x="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800" dirty="0">
                  <a:solidFill>
                    <a:schemeClr val="bg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5" name="Can 114"/>
              <p:cNvSpPr/>
              <p:nvPr/>
            </p:nvSpPr>
            <p:spPr>
              <a:xfrm>
                <a:off x="1427867" y="5477712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6" name="Can 115"/>
              <p:cNvSpPr/>
              <p:nvPr/>
            </p:nvSpPr>
            <p:spPr>
              <a:xfrm>
                <a:off x="990600" y="4762500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7" name="Can 116"/>
              <p:cNvSpPr/>
              <p:nvPr/>
            </p:nvSpPr>
            <p:spPr>
              <a:xfrm>
                <a:off x="1905000" y="4762500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8" name="Can 117"/>
              <p:cNvSpPr/>
              <p:nvPr/>
            </p:nvSpPr>
            <p:spPr>
              <a:xfrm>
                <a:off x="2967642" y="4762500"/>
                <a:ext cx="304800" cy="2286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44221" y="1219200"/>
              <a:ext cx="2119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Property Graph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588509" y="2435153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2341109" y="2438116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2362200" y="6342792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1381305" y="4586642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609600" y="6342792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267200" y="2281090"/>
              <a:ext cx="1143000" cy="4424510"/>
              <a:chOff x="4495800" y="2133600"/>
              <a:chExt cx="1143000" cy="442451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4495800" y="2133600"/>
                <a:ext cx="1143000" cy="2181078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4495800" y="4424510"/>
                <a:ext cx="1143000" cy="2133600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20321068" flipH="1">
              <a:off x="150787" y="3855652"/>
              <a:ext cx="113443" cy="478708"/>
              <a:chOff x="2622553" y="5181600"/>
              <a:chExt cx="144462" cy="609600"/>
            </a:xfrm>
          </p:grpSpPr>
          <p:sp>
            <p:nvSpPr>
              <p:cNvPr id="103" name="Right Triangle 102"/>
              <p:cNvSpPr/>
              <p:nvPr/>
            </p:nvSpPr>
            <p:spPr>
              <a:xfrm rot="10800000" flipH="1">
                <a:off x="2622553" y="5599113"/>
                <a:ext cx="144462" cy="192087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4" name="Can 103"/>
              <p:cNvSpPr/>
              <p:nvPr/>
            </p:nvSpPr>
            <p:spPr>
              <a:xfrm>
                <a:off x="2651126" y="5181600"/>
                <a:ext cx="76198" cy="457200"/>
              </a:xfrm>
              <a:prstGeom prst="can">
                <a:avLst>
                  <a:gd name="adj" fmla="val 458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391400" y="990600"/>
              <a:ext cx="1600200" cy="5779852"/>
              <a:chOff x="7391400" y="990600"/>
              <a:chExt cx="1600200" cy="577985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391400" y="990600"/>
                <a:ext cx="1600200" cy="5779852"/>
                <a:chOff x="4191000" y="1143000"/>
                <a:chExt cx="1752600" cy="5562600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4191000" y="1143000"/>
                  <a:ext cx="1752600" cy="556260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191000" y="1220272"/>
                  <a:ext cx="1752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Edge Table </a:t>
                  </a:r>
                </a:p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(RDD)</a:t>
                  </a:r>
                  <a:endParaRPr lang="en-US" dirty="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58" name="Rounded Rectangle 57"/>
              <p:cNvSpPr/>
              <p:nvPr/>
            </p:nvSpPr>
            <p:spPr>
              <a:xfrm>
                <a:off x="7487492" y="1924484"/>
                <a:ext cx="1408016" cy="2337806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487492" y="4367794"/>
                <a:ext cx="1408016" cy="2337806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7561997" y="1981200"/>
                <a:ext cx="1259006" cy="4648200"/>
                <a:chOff x="7581878" y="1981200"/>
                <a:chExt cx="1259006" cy="4648200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7581878" y="1981200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97" name="Straight Connector 96"/>
                  <p:cNvCxnSpPr>
                    <a:stCxn id="99" idx="6"/>
                    <a:endCxn id="100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Can 97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B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581878" y="2563342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93" name="Straight Connector 92"/>
                  <p:cNvCxnSpPr>
                    <a:stCxn id="95" idx="6"/>
                    <a:endCxn id="96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Can 93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C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7581878" y="3727626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89" name="Straight Connector 88"/>
                  <p:cNvCxnSpPr>
                    <a:stCxn id="91" idx="6"/>
                    <a:endCxn id="92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Can 89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C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D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7581878" y="3145484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85" name="Straight Connector 84"/>
                  <p:cNvCxnSpPr>
                    <a:stCxn id="87" idx="6"/>
                    <a:endCxn id="88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Can 85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B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C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7581878" y="4462168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81" name="Straight Connector 80"/>
                  <p:cNvCxnSpPr>
                    <a:stCxn id="83" idx="6"/>
                    <a:endCxn id="84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Can 81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E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7581878" y="5044310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77" name="Straight Connector 76"/>
                  <p:cNvCxnSpPr>
                    <a:stCxn id="79" idx="6"/>
                    <a:endCxn id="80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Can 77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A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F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1878" y="6208593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73" name="Straight Connector 72"/>
                  <p:cNvCxnSpPr>
                    <a:stCxn id="75" idx="6"/>
                    <a:endCxn id="76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Can 73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E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F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7581878" y="5626452"/>
                  <a:ext cx="1259006" cy="420807"/>
                  <a:chOff x="7656394" y="2057400"/>
                  <a:chExt cx="1259006" cy="420807"/>
                </a:xfrm>
              </p:grpSpPr>
              <p:cxnSp>
                <p:nvCxnSpPr>
                  <p:cNvPr id="69" name="Straight Connector 68"/>
                  <p:cNvCxnSpPr>
                    <a:stCxn id="71" idx="6"/>
                    <a:endCxn id="72" idx="2"/>
                  </p:cNvCxnSpPr>
                  <p:nvPr/>
                </p:nvCxnSpPr>
                <p:spPr>
                  <a:xfrm>
                    <a:off x="8077200" y="2267804"/>
                    <a:ext cx="417394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Can 69"/>
                  <p:cNvSpPr/>
                  <p:nvPr/>
                </p:nvSpPr>
                <p:spPr>
                  <a:xfrm>
                    <a:off x="8153400" y="2166790"/>
                    <a:ext cx="228600" cy="228600"/>
                  </a:xfrm>
                  <a:prstGeom prst="can">
                    <a:avLst>
                      <a:gd name="adj" fmla="val 28451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800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76563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E</a:t>
                    </a:r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8494594" y="2057400"/>
                    <a:ext cx="420806" cy="42080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 smtClean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rPr>
                      <a:t>D</a:t>
                    </a:r>
                    <a:endPara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</p:grpSp>
        <p:grpSp>
          <p:nvGrpSpPr>
            <p:cNvPr id="17" name="Group 16"/>
            <p:cNvGrpSpPr/>
            <p:nvPr/>
          </p:nvGrpSpPr>
          <p:grpSpPr>
            <a:xfrm>
              <a:off x="4615571" y="2357290"/>
              <a:ext cx="450864" cy="4284613"/>
              <a:chOff x="4844171" y="2209800"/>
              <a:chExt cx="450864" cy="428461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844171" y="297528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6" name="Can 45"/>
              <p:cNvSpPr/>
              <p:nvPr/>
            </p:nvSpPr>
            <p:spPr>
              <a:xfrm>
                <a:off x="5094651" y="3282195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844171" y="3740766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>
              <a:xfrm>
                <a:off x="5094651" y="4047678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44171" y="4506249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5094651" y="4813161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844171" y="5271732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2" name="Can 51"/>
              <p:cNvSpPr/>
              <p:nvPr/>
            </p:nvSpPr>
            <p:spPr>
              <a:xfrm>
                <a:off x="5094651" y="5578644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844171" y="2209800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>
              <a:xfrm>
                <a:off x="5094651" y="2516712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844171" y="603721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5094651" y="6344125"/>
                <a:ext cx="200384" cy="150288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791200" y="995707"/>
              <a:ext cx="1295400" cy="5791052"/>
              <a:chOff x="5791200" y="990600"/>
              <a:chExt cx="1295400" cy="579105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91200" y="990600"/>
                <a:ext cx="1295400" cy="5791052"/>
                <a:chOff x="4191000" y="1138090"/>
                <a:chExt cx="1752600" cy="556751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4191000" y="1143000"/>
                  <a:ext cx="1752600" cy="5562600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191000" y="1138090"/>
                  <a:ext cx="1752600" cy="1153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Routing</a:t>
                  </a:r>
                </a:p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T</a:t>
                  </a:r>
                  <a:r>
                    <a:rPr lang="en-US" dirty="0" smtClean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able (RDD)</a:t>
                  </a:r>
                  <a:endParaRPr lang="en-US" dirty="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867400" y="2281090"/>
                <a:ext cx="1143000" cy="4424510"/>
                <a:chOff x="4495800" y="2133600"/>
                <a:chExt cx="1143000" cy="442451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495800" y="2133600"/>
                  <a:ext cx="1143000" cy="2181078"/>
                </a:xfrm>
                <a:prstGeom prst="roundRect">
                  <a:avLst>
                    <a:gd name="adj" fmla="val 12081"/>
                  </a:avLst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495800" y="4424510"/>
                  <a:ext cx="1143000" cy="2133600"/>
                </a:xfrm>
                <a:prstGeom prst="roundRect">
                  <a:avLst>
                    <a:gd name="adj" fmla="val 12081"/>
                  </a:avLst>
                </a:prstGeom>
                <a:ln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5979994" y="312277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979994" y="3888256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979994" y="4653739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79994" y="5419222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979994" y="2357290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79994" y="6184703"/>
                <a:ext cx="420806" cy="420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53336" y="3180101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 smtClean="0">
                    <a:latin typeface="Corbel"/>
                    <a:cs typeface="Corbel"/>
                  </a:rPr>
                  <a:t>1</a:t>
                </a:r>
                <a:endParaRPr lang="en-US" dirty="0">
                  <a:latin typeface="Corbel"/>
                  <a:cs typeface="Corbel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453336" y="5466101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>
                    <a:latin typeface="Corbel"/>
                    <a:cs typeface="Corbel"/>
                  </a:rPr>
                  <a:t>2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453336" y="2418101"/>
                <a:ext cx="480864" cy="325099"/>
                <a:chOff x="9653736" y="3827467"/>
                <a:chExt cx="480864" cy="325099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9653736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 smtClean="0">
                      <a:latin typeface="Corbel"/>
                      <a:cs typeface="Corbel"/>
                    </a:rPr>
                    <a:t>1</a:t>
                  </a:r>
                  <a:endParaRPr lang="en-US" dirty="0">
                    <a:latin typeface="Corbel"/>
                    <a:cs typeface="Corbel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9906000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>
                      <a:latin typeface="Corbel"/>
                      <a:cs typeface="Corbel"/>
                    </a:rPr>
                    <a:t>2</a:t>
                  </a: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453336" y="4708929"/>
                <a:ext cx="480864" cy="325099"/>
                <a:chOff x="9653736" y="3827467"/>
                <a:chExt cx="480864" cy="325099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653736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 smtClean="0">
                      <a:latin typeface="Corbel"/>
                      <a:cs typeface="Corbel"/>
                    </a:rPr>
                    <a:t>1</a:t>
                  </a:r>
                  <a:endParaRPr lang="en-US" dirty="0">
                    <a:latin typeface="Corbel"/>
                    <a:cs typeface="Corbel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906000" y="3827467"/>
                  <a:ext cx="228600" cy="325099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ctr"/>
                <a:lstStyle/>
                <a:p>
                  <a:pPr algn="ctr"/>
                  <a:r>
                    <a:rPr lang="en-US" dirty="0">
                      <a:latin typeface="Corbel"/>
                      <a:cs typeface="Corbel"/>
                    </a:rPr>
                    <a:t>2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6453336" y="3937191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 smtClean="0">
                    <a:latin typeface="Corbel"/>
                    <a:cs typeface="Corbel"/>
                  </a:rPr>
                  <a:t>1</a:t>
                </a:r>
                <a:endParaRPr lang="en-US" dirty="0">
                  <a:latin typeface="Corbel"/>
                  <a:cs typeface="Corbel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53336" y="6248400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>
                    <a:latin typeface="Corbel"/>
                    <a:cs typeface="Corbel"/>
                  </a:rPr>
                  <a:t>2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13121" y="4000503"/>
              <a:ext cx="3131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2D Vertex Cut Heuristic</a:t>
              </a:r>
            </a:p>
          </p:txBody>
        </p:sp>
        <p:sp>
          <p:nvSpPr>
            <p:cNvPr id="20" name="Can 19"/>
            <p:cNvSpPr/>
            <p:nvPr/>
          </p:nvSpPr>
          <p:spPr>
            <a:xfrm>
              <a:off x="1371600" y="3649963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3454062" y="4588053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3444357" y="3651374"/>
              <a:ext cx="304800" cy="152503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48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882022" y="1601547"/>
            <a:ext cx="3277365" cy="2553765"/>
            <a:chOff x="882022" y="1570634"/>
            <a:chExt cx="3277365" cy="255376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91629" y="2057410"/>
              <a:ext cx="1270094" cy="182879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891629" y="2057411"/>
              <a:ext cx="1270094" cy="1828789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2" idx="6"/>
              <a:endCxn id="13" idx="2"/>
            </p:cNvCxnSpPr>
            <p:nvPr/>
          </p:nvCxnSpPr>
          <p:spPr>
            <a:xfrm>
              <a:off x="1422487" y="2969263"/>
              <a:ext cx="2196435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628937" y="1814127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872007" y="1814127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50472" y="2699030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82022" y="2699030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18922" y="2699030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72007" y="3583934"/>
              <a:ext cx="540465" cy="5404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28937" y="3583934"/>
              <a:ext cx="540465" cy="5404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 rot="11901084">
              <a:off x="2527975" y="1570634"/>
              <a:ext cx="241783" cy="622794"/>
              <a:chOff x="1033695" y="3531726"/>
              <a:chExt cx="540447" cy="139210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1141102" y="3531726"/>
                <a:ext cx="426250" cy="1018767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231446" y="3531726"/>
                <a:ext cx="221950" cy="1087963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 rot="20700000">
                <a:off x="1314438" y="4248332"/>
                <a:ext cx="259704" cy="6754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306903">
                <a:off x="1033695" y="4354468"/>
                <a:ext cx="248011" cy="3723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H="1">
              <a:off x="1628939" y="2174290"/>
              <a:ext cx="858414" cy="1230223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864605" y="3404513"/>
              <a:ext cx="1364675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 rot="15300000">
              <a:off x="3226506" y="3068656"/>
              <a:ext cx="241783" cy="622794"/>
              <a:chOff x="1033695" y="3531726"/>
              <a:chExt cx="540447" cy="139210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1141102" y="3531726"/>
                <a:ext cx="426250" cy="1018767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231446" y="3531726"/>
                <a:ext cx="221950" cy="1087963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 rot="20700000">
                <a:off x="1314438" y="4248332"/>
                <a:ext cx="259704" cy="6754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306903">
                <a:off x="1033695" y="4354468"/>
                <a:ext cx="248011" cy="3723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141978" y="1557124"/>
            <a:ext cx="3277365" cy="2598188"/>
            <a:chOff x="5141978" y="1557124"/>
            <a:chExt cx="3277365" cy="2598188"/>
          </a:xfrm>
        </p:grpSpPr>
        <p:cxnSp>
          <p:nvCxnSpPr>
            <p:cNvPr id="2" name="Straight Connector 1"/>
            <p:cNvCxnSpPr/>
            <p:nvPr/>
          </p:nvCxnSpPr>
          <p:spPr>
            <a:xfrm>
              <a:off x="6172200" y="2133600"/>
              <a:ext cx="609600" cy="838200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 flipV="1">
              <a:off x="6172200" y="3000176"/>
              <a:ext cx="615645" cy="88602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787845" y="2971800"/>
              <a:ext cx="603555" cy="91440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6787845" y="2133600"/>
              <a:ext cx="603555" cy="866576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4" idx="6"/>
              <a:endCxn id="26" idx="2"/>
            </p:cNvCxnSpPr>
            <p:nvPr/>
          </p:nvCxnSpPr>
          <p:spPr>
            <a:xfrm>
              <a:off x="7050893" y="3000176"/>
              <a:ext cx="827985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888893" y="1845040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31963" y="1845040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510428" y="2729943"/>
              <a:ext cx="540465" cy="540465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41978" y="2729943"/>
              <a:ext cx="540465" cy="54046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8878" y="2729943"/>
              <a:ext cx="540465" cy="5404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131963" y="3614847"/>
              <a:ext cx="540465" cy="540465"/>
            </a:xfrm>
            <a:prstGeom prst="ellipse">
              <a:avLst/>
            </a:prstGeom>
            <a:solidFill>
              <a:srgbClr val="F7964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88893" y="3614847"/>
              <a:ext cx="540465" cy="540465"/>
            </a:xfrm>
            <a:prstGeom prst="ellipse">
              <a:avLst/>
            </a:prstGeom>
            <a:solidFill>
              <a:srgbClr val="F7964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 rot="11901084">
              <a:off x="6828467" y="1557124"/>
              <a:ext cx="241783" cy="622794"/>
              <a:chOff x="1033695" y="3531726"/>
              <a:chExt cx="540447" cy="139210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1141102" y="3531726"/>
                <a:ext cx="426250" cy="1018767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231446" y="3531726"/>
                <a:ext cx="221950" cy="1087963"/>
              </a:xfrm>
              <a:prstGeom prst="line">
                <a:avLst/>
              </a:prstGeom>
              <a:ln w="381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 rot="20700000">
                <a:off x="1314438" y="4248332"/>
                <a:ext cx="259704" cy="67549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306903">
                <a:off x="1033695" y="4354468"/>
                <a:ext cx="248011" cy="3723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>
              <a:stCxn id="25" idx="6"/>
              <a:endCxn id="24" idx="2"/>
            </p:cNvCxnSpPr>
            <p:nvPr/>
          </p:nvCxnSpPr>
          <p:spPr>
            <a:xfrm>
              <a:off x="5682443" y="3000176"/>
              <a:ext cx="827985" cy="0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Pie 41"/>
            <p:cNvSpPr/>
            <p:nvPr/>
          </p:nvSpPr>
          <p:spPr>
            <a:xfrm>
              <a:off x="6510428" y="2729943"/>
              <a:ext cx="540465" cy="540465"/>
            </a:xfrm>
            <a:prstGeom prst="pie">
              <a:avLst>
                <a:gd name="adj1" fmla="val 8898790"/>
                <a:gd name="adj2" fmla="val 16200000"/>
              </a:avLst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ie 42"/>
            <p:cNvSpPr/>
            <p:nvPr/>
          </p:nvSpPr>
          <p:spPr>
            <a:xfrm>
              <a:off x="6511567" y="2729943"/>
              <a:ext cx="540465" cy="540465"/>
            </a:xfrm>
            <a:prstGeom prst="pie">
              <a:avLst>
                <a:gd name="adj1" fmla="val 1687876"/>
                <a:gd name="adj2" fmla="val 8694318"/>
              </a:avLst>
            </a:prstGeom>
            <a:solidFill>
              <a:srgbClr val="F7964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6787845" y="2057410"/>
              <a:ext cx="58526" cy="94276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985729" y="3000176"/>
              <a:ext cx="802116" cy="491791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787845" y="3000176"/>
              <a:ext cx="884583" cy="47578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777822" y="4506983"/>
            <a:ext cx="20056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Vertex Cut</a:t>
            </a:r>
            <a:endParaRPr lang="en-US" sz="3200" dirty="0"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78166" y="4506983"/>
            <a:ext cx="16850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Edge Cut</a:t>
            </a:r>
            <a:endParaRPr lang="en-US" sz="32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09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271</Words>
  <Application>Microsoft Macintosh PowerPoint</Application>
  <PresentationFormat>On-screen Show (4:3)</PresentationFormat>
  <Paragraphs>173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AMPLab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Gonzalez</dc:creator>
  <cp:lastModifiedBy>Joseph Gonzalez</cp:lastModifiedBy>
  <cp:revision>4</cp:revision>
  <dcterms:created xsi:type="dcterms:W3CDTF">2014-01-10T07:35:33Z</dcterms:created>
  <dcterms:modified xsi:type="dcterms:W3CDTF">2014-01-10T08:29:39Z</dcterms:modified>
</cp:coreProperties>
</file>