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D543-9EE4-313B-9118-C900D29D0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7D06B6-1E2C-9DDE-F987-76E797DC1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31D904-A40B-4CE4-5D40-C00D88BF8CD1}"/>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5" name="Footer Placeholder 4">
            <a:extLst>
              <a:ext uri="{FF2B5EF4-FFF2-40B4-BE49-F238E27FC236}">
                <a16:creationId xmlns:a16="http://schemas.microsoft.com/office/drawing/2014/main" id="{4FF01E01-7717-BF8D-86E7-83163D7E7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6CA1F-4E71-18B7-38D4-4E957CF237E4}"/>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70687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EA89-B1C7-7738-1F7A-569B55A59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CFBF7A-7EDB-A5ED-5031-7A85D28A1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D6C0D2-15A5-E675-707A-05A4E764EEF3}"/>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5" name="Footer Placeholder 4">
            <a:extLst>
              <a:ext uri="{FF2B5EF4-FFF2-40B4-BE49-F238E27FC236}">
                <a16:creationId xmlns:a16="http://schemas.microsoft.com/office/drawing/2014/main" id="{1D189B98-E8EE-0293-EA6B-3B2EDEC43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8C621-064B-7844-D1CD-C5B6B0B3A550}"/>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315762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BE35A-3192-F9B3-1E17-FC3378F24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12150-40F2-62EE-D904-05692B8AD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DDF8A-33EC-8B31-62E1-444A1BA560B0}"/>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5" name="Footer Placeholder 4">
            <a:extLst>
              <a:ext uri="{FF2B5EF4-FFF2-40B4-BE49-F238E27FC236}">
                <a16:creationId xmlns:a16="http://schemas.microsoft.com/office/drawing/2014/main" id="{5DCC6FFD-F00D-EBD2-6848-BB820C9A4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3FD32-464F-983E-E4A6-942D998BC56C}"/>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29264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D0F5-ADB6-8AB6-7B7A-9EBA25C5B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2DB52-D284-1CAE-B473-3132A9CF9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6765D-8471-16C3-A78F-1AB662CB876B}"/>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5" name="Footer Placeholder 4">
            <a:extLst>
              <a:ext uri="{FF2B5EF4-FFF2-40B4-BE49-F238E27FC236}">
                <a16:creationId xmlns:a16="http://schemas.microsoft.com/office/drawing/2014/main" id="{53F0AD7C-8D69-4A05-C34E-7FD7816FE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2EB4E-E5F2-A51F-EFB4-1B961BD61371}"/>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369426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91F2-8A2D-6C12-80AD-991CE807EA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09F086-4759-798C-F065-6C56DF3A7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1BEFFE-5A85-2820-65F7-D6F6CF7377EE}"/>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5" name="Footer Placeholder 4">
            <a:extLst>
              <a:ext uri="{FF2B5EF4-FFF2-40B4-BE49-F238E27FC236}">
                <a16:creationId xmlns:a16="http://schemas.microsoft.com/office/drawing/2014/main" id="{A22767E8-9539-6D34-0C65-EFDA27007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8A990-E85D-7250-A45F-ECB35CD334F6}"/>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6835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4C66-4E25-55E0-847F-7BFE7CADB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53D20-15EC-97FB-EC41-E3856845C6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26C9E-6DB9-1FB0-B5FD-5C026296D3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BF9D2-1E7A-65A3-A4AD-9DEDC1D5F117}"/>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6" name="Footer Placeholder 5">
            <a:extLst>
              <a:ext uri="{FF2B5EF4-FFF2-40B4-BE49-F238E27FC236}">
                <a16:creationId xmlns:a16="http://schemas.microsoft.com/office/drawing/2014/main" id="{2800EA1A-A04B-850A-35FC-09D8B64A9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05E63-2553-1E42-E6DB-55E2DD98A926}"/>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56969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E1BF-2803-7402-79D7-8B1AB256F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88378E-8B19-49DD-C576-299C14A2A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99B1B-2620-F585-7ECF-705AEF607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B8CFCF-95F6-5E7B-D8A9-08728D6B3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029EC-B432-A057-269E-7D106CA47D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4832-68BD-0195-0E0E-F42312FF9BD1}"/>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8" name="Footer Placeholder 7">
            <a:extLst>
              <a:ext uri="{FF2B5EF4-FFF2-40B4-BE49-F238E27FC236}">
                <a16:creationId xmlns:a16="http://schemas.microsoft.com/office/drawing/2014/main" id="{8FBC3005-966D-5563-C343-694440FB2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FBD336-2747-5A90-20A9-BC88DC129183}"/>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17764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1BA2-C4F0-A431-7030-753D4BCCA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33762-FCAA-AF2C-62FA-6FE16C681369}"/>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4" name="Footer Placeholder 3">
            <a:extLst>
              <a:ext uri="{FF2B5EF4-FFF2-40B4-BE49-F238E27FC236}">
                <a16:creationId xmlns:a16="http://schemas.microsoft.com/office/drawing/2014/main" id="{B0243F8C-A951-A2E3-4F6F-3AA2A6F5F1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175FFB-1FA4-2A00-EE01-12A5620B209B}"/>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308186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35EDF-8C2E-EB5D-D01C-DF50BAD3587F}"/>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3" name="Footer Placeholder 2">
            <a:extLst>
              <a:ext uri="{FF2B5EF4-FFF2-40B4-BE49-F238E27FC236}">
                <a16:creationId xmlns:a16="http://schemas.microsoft.com/office/drawing/2014/main" id="{8DC366D1-91FD-BB43-51AB-816F7B2E9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D17E1-C7FE-D17E-75FA-88BC9CE81B15}"/>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378781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E5CE-A4C6-7152-C957-0B993FA41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BE7DA-5CE9-E221-0EDE-212C5B345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DD0FB-7F2F-D861-B408-1BD27637E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0F241-B569-DC59-5FFE-05EC3D8C73B1}"/>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6" name="Footer Placeholder 5">
            <a:extLst>
              <a:ext uri="{FF2B5EF4-FFF2-40B4-BE49-F238E27FC236}">
                <a16:creationId xmlns:a16="http://schemas.microsoft.com/office/drawing/2014/main" id="{8E0B6898-F18C-5906-A852-44152FDB6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5DC8E-8471-312A-BA8B-F2FF4B8D31B5}"/>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194800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70B7-554D-775F-2E60-3C5267A3E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2049A-6B74-19D7-D6A3-3A57E4824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6BEFC2-E86A-8629-40A9-A930E1E66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B0A95-38FC-BFB9-2D6C-A90F132D5D4B}"/>
              </a:ext>
            </a:extLst>
          </p:cNvPr>
          <p:cNvSpPr>
            <a:spLocks noGrp="1"/>
          </p:cNvSpPr>
          <p:nvPr>
            <p:ph type="dt" sz="half" idx="10"/>
          </p:nvPr>
        </p:nvSpPr>
        <p:spPr/>
        <p:txBody>
          <a:bodyPr/>
          <a:lstStyle/>
          <a:p>
            <a:fld id="{F5D1ADBE-898D-4F83-8391-E1A9423904F5}" type="datetimeFigureOut">
              <a:rPr lang="en-US" smtClean="0"/>
              <a:t>3/17/2024</a:t>
            </a:fld>
            <a:endParaRPr lang="en-US"/>
          </a:p>
        </p:txBody>
      </p:sp>
      <p:sp>
        <p:nvSpPr>
          <p:cNvPr id="6" name="Footer Placeholder 5">
            <a:extLst>
              <a:ext uri="{FF2B5EF4-FFF2-40B4-BE49-F238E27FC236}">
                <a16:creationId xmlns:a16="http://schemas.microsoft.com/office/drawing/2014/main" id="{E273B812-2E57-09E8-977E-9E9614F6A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F9CBF-665C-FDA0-DB45-5DF7DA6CCA1E}"/>
              </a:ext>
            </a:extLst>
          </p:cNvPr>
          <p:cNvSpPr>
            <a:spLocks noGrp="1"/>
          </p:cNvSpPr>
          <p:nvPr>
            <p:ph type="sldNum" sz="quarter" idx="12"/>
          </p:nvPr>
        </p:nvSpPr>
        <p:spPr/>
        <p:txBody>
          <a:bodyPr/>
          <a:lstStyle/>
          <a:p>
            <a:fld id="{D4302948-5FC3-4C29-8735-8FF34EF5ED3D}" type="slidenum">
              <a:rPr lang="en-US" smtClean="0"/>
              <a:t>‹#›</a:t>
            </a:fld>
            <a:endParaRPr lang="en-US"/>
          </a:p>
        </p:txBody>
      </p:sp>
    </p:spTree>
    <p:extLst>
      <p:ext uri="{BB962C8B-B14F-4D97-AF65-F5344CB8AC3E}">
        <p14:creationId xmlns:p14="http://schemas.microsoft.com/office/powerpoint/2010/main" val="115509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9456C-0F43-9E3C-FF34-A9B1306E7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7AE4B-2D34-6F6A-F029-E27938070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DB678-2DF3-F11D-B3B5-3E30FBA0D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D1ADBE-898D-4F83-8391-E1A9423904F5}" type="datetimeFigureOut">
              <a:rPr lang="en-US" smtClean="0"/>
              <a:t>3/17/2024</a:t>
            </a:fld>
            <a:endParaRPr lang="en-US"/>
          </a:p>
        </p:txBody>
      </p:sp>
      <p:sp>
        <p:nvSpPr>
          <p:cNvPr id="5" name="Footer Placeholder 4">
            <a:extLst>
              <a:ext uri="{FF2B5EF4-FFF2-40B4-BE49-F238E27FC236}">
                <a16:creationId xmlns:a16="http://schemas.microsoft.com/office/drawing/2014/main" id="{E21BE397-51D8-7F7C-EDA7-183821001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2A1BC21-A8E5-AD34-F377-96991E9EC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302948-5FC3-4C29-8735-8FF34EF5ED3D}" type="slidenum">
              <a:rPr lang="en-US" smtClean="0"/>
              <a:t>‹#›</a:t>
            </a:fld>
            <a:endParaRPr lang="en-US"/>
          </a:p>
        </p:txBody>
      </p:sp>
    </p:spTree>
    <p:extLst>
      <p:ext uri="{BB962C8B-B14F-4D97-AF65-F5344CB8AC3E}">
        <p14:creationId xmlns:p14="http://schemas.microsoft.com/office/powerpoint/2010/main" val="3666805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code/sadikaljarif/customer-churn-classification#Focus-on-improving-customer-satisfaction:-Identify-pain-points-in-the-customer-journey-and-address-them-promptly.-Utilize-customer-feedback-mechanisms-like-surveys-or-reviews-to-understand-areas-of-improvement.-Offer-personalized-support-to-address-individual-customer-needs-effectivel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kaggle.com/code/sadikaljarif/customer-churn-classification#Strengthen-Partner-relationships:-With-almost-an-equal-split-between-customers-with-and-without-partners,-focus-on-catering-to-the-needs-of-both-segments.-Develop-strategies-to-provide-incentives-for-referrals-or-exclusive-offers-for-couples,-thereby-strengthening-loyalty-among-this-grou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A79F-BBE2-9B40-15CC-E43DFC535AE1}"/>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05A69832-63B7-F94E-DE21-D9714EE9F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109" y="2451814"/>
            <a:ext cx="9385782" cy="3098959"/>
          </a:xfrm>
        </p:spPr>
      </p:pic>
    </p:spTree>
    <p:extLst>
      <p:ext uri="{BB962C8B-B14F-4D97-AF65-F5344CB8AC3E}">
        <p14:creationId xmlns:p14="http://schemas.microsoft.com/office/powerpoint/2010/main" val="405730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8480-953C-34A2-A908-59CE0ED6A8D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F07C2CD-4599-58FF-F6CF-5D6166A0DAEC}"/>
              </a:ext>
            </a:extLst>
          </p:cNvPr>
          <p:cNvPicPr>
            <a:picLocks noGrp="1" noChangeAspect="1"/>
          </p:cNvPicPr>
          <p:nvPr>
            <p:ph idx="1"/>
          </p:nvPr>
        </p:nvPicPr>
        <p:blipFill>
          <a:blip r:embed="rId2"/>
          <a:stretch>
            <a:fillRect/>
          </a:stretch>
        </p:blipFill>
        <p:spPr>
          <a:xfrm>
            <a:off x="1977813" y="2823308"/>
            <a:ext cx="8236373" cy="2355971"/>
          </a:xfrm>
        </p:spPr>
      </p:pic>
    </p:spTree>
    <p:extLst>
      <p:ext uri="{BB962C8B-B14F-4D97-AF65-F5344CB8AC3E}">
        <p14:creationId xmlns:p14="http://schemas.microsoft.com/office/powerpoint/2010/main" val="235564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333C-9577-ED23-C5F7-61AF514FCBF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0CCF159-FE6A-DE58-6114-3577888B9344}"/>
              </a:ext>
            </a:extLst>
          </p:cNvPr>
          <p:cNvPicPr>
            <a:picLocks noGrp="1" noChangeAspect="1"/>
          </p:cNvPicPr>
          <p:nvPr>
            <p:ph idx="1"/>
          </p:nvPr>
        </p:nvPicPr>
        <p:blipFill>
          <a:blip r:embed="rId2"/>
          <a:stretch>
            <a:fillRect/>
          </a:stretch>
        </p:blipFill>
        <p:spPr>
          <a:xfrm>
            <a:off x="1169109" y="1906858"/>
            <a:ext cx="9259140" cy="3869473"/>
          </a:xfrm>
        </p:spPr>
      </p:pic>
    </p:spTree>
    <p:extLst>
      <p:ext uri="{BB962C8B-B14F-4D97-AF65-F5344CB8AC3E}">
        <p14:creationId xmlns:p14="http://schemas.microsoft.com/office/powerpoint/2010/main" val="381241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191A-210C-7B3C-3867-6B06E379D928}"/>
              </a:ext>
            </a:extLst>
          </p:cNvPr>
          <p:cNvSpPr>
            <a:spLocks noGrp="1"/>
          </p:cNvSpPr>
          <p:nvPr>
            <p:ph type="title"/>
          </p:nvPr>
        </p:nvSpPr>
        <p:spPr/>
        <p:txBody>
          <a:bodyPr/>
          <a:lstStyle/>
          <a:p>
            <a:endParaRPr lang="en-US"/>
          </a:p>
        </p:txBody>
      </p:sp>
      <p:pic>
        <p:nvPicPr>
          <p:cNvPr id="5" name="Content Placeholder 4" descr="A diagram of a confusion matrix&#10;&#10;Description automatically generated">
            <a:extLst>
              <a:ext uri="{FF2B5EF4-FFF2-40B4-BE49-F238E27FC236}">
                <a16:creationId xmlns:a16="http://schemas.microsoft.com/office/drawing/2014/main" id="{0C7AE774-44B7-65E8-728D-5C755DB33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951" y="1690688"/>
            <a:ext cx="4928626" cy="4160528"/>
          </a:xfrm>
        </p:spPr>
      </p:pic>
      <p:pic>
        <p:nvPicPr>
          <p:cNvPr id="7" name="Picture 6" descr="A chart with different colored squares&#10;&#10;Description automatically generated">
            <a:extLst>
              <a:ext uri="{FF2B5EF4-FFF2-40B4-BE49-F238E27FC236}">
                <a16:creationId xmlns:a16="http://schemas.microsoft.com/office/drawing/2014/main" id="{4787BB3D-24A1-8187-7B42-7165B7953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826" y="1560609"/>
            <a:ext cx="4928626" cy="4160528"/>
          </a:xfrm>
          <a:prstGeom prst="rect">
            <a:avLst/>
          </a:prstGeom>
        </p:spPr>
      </p:pic>
    </p:spTree>
    <p:extLst>
      <p:ext uri="{BB962C8B-B14F-4D97-AF65-F5344CB8AC3E}">
        <p14:creationId xmlns:p14="http://schemas.microsoft.com/office/powerpoint/2010/main" val="355485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A3E7-3038-91DD-8282-2D979DF9AF08}"/>
              </a:ext>
            </a:extLst>
          </p:cNvPr>
          <p:cNvSpPr>
            <a:spLocks noGrp="1"/>
          </p:cNvSpPr>
          <p:nvPr>
            <p:ph type="title"/>
          </p:nvPr>
        </p:nvSpPr>
        <p:spPr/>
        <p:txBody>
          <a:bodyPr/>
          <a:lstStyle/>
          <a:p>
            <a:endParaRPr lang="en-US"/>
          </a:p>
        </p:txBody>
      </p:sp>
      <p:pic>
        <p:nvPicPr>
          <p:cNvPr id="5" name="Content Placeholder 4" descr="A chart of confusion matrix&#10;&#10;Description automatically generated">
            <a:extLst>
              <a:ext uri="{FF2B5EF4-FFF2-40B4-BE49-F238E27FC236}">
                <a16:creationId xmlns:a16="http://schemas.microsoft.com/office/drawing/2014/main" id="{46AF6F64-B599-1FBC-5BAB-C53B8B886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892" y="1809518"/>
            <a:ext cx="4928626" cy="4160528"/>
          </a:xfrm>
        </p:spPr>
      </p:pic>
      <p:pic>
        <p:nvPicPr>
          <p:cNvPr id="7" name="Picture 6" descr="A blue squares with white text&#10;&#10;Description automatically generated">
            <a:extLst>
              <a:ext uri="{FF2B5EF4-FFF2-40B4-BE49-F238E27FC236}">
                <a16:creationId xmlns:a16="http://schemas.microsoft.com/office/drawing/2014/main" id="{EF801A79-4C46-F23B-D96D-4E62AB692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907" y="1571760"/>
            <a:ext cx="4928626" cy="4160528"/>
          </a:xfrm>
          <a:prstGeom prst="rect">
            <a:avLst/>
          </a:prstGeom>
        </p:spPr>
      </p:pic>
    </p:spTree>
    <p:extLst>
      <p:ext uri="{BB962C8B-B14F-4D97-AF65-F5344CB8AC3E}">
        <p14:creationId xmlns:p14="http://schemas.microsoft.com/office/powerpoint/2010/main" val="355740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35C6-4A01-2B8F-346A-CC1478607B7B}"/>
              </a:ext>
            </a:extLst>
          </p:cNvPr>
          <p:cNvSpPr>
            <a:spLocks noGrp="1"/>
          </p:cNvSpPr>
          <p:nvPr>
            <p:ph type="title"/>
          </p:nvPr>
        </p:nvSpPr>
        <p:spPr/>
        <p:txBody>
          <a:bodyPr/>
          <a:lstStyle/>
          <a:p>
            <a:endParaRPr lang="en-US"/>
          </a:p>
        </p:txBody>
      </p:sp>
      <p:pic>
        <p:nvPicPr>
          <p:cNvPr id="5" name="Content Placeholder 4" descr="A chart with different colored squares&#10;&#10;Description automatically generated">
            <a:extLst>
              <a:ext uri="{FF2B5EF4-FFF2-40B4-BE49-F238E27FC236}">
                <a16:creationId xmlns:a16="http://schemas.microsoft.com/office/drawing/2014/main" id="{44216879-7CFF-EB1B-0B4D-DA35B8F23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687" y="1921030"/>
            <a:ext cx="4928626" cy="4160528"/>
          </a:xfrm>
        </p:spPr>
      </p:pic>
    </p:spTree>
    <p:extLst>
      <p:ext uri="{BB962C8B-B14F-4D97-AF65-F5344CB8AC3E}">
        <p14:creationId xmlns:p14="http://schemas.microsoft.com/office/powerpoint/2010/main" val="196991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DA5B-E3A6-1699-E68D-01C0A6A44C9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EF5A1C4-F3DD-FD40-B0DE-10B854D9F005}"/>
              </a:ext>
            </a:extLst>
          </p:cNvPr>
          <p:cNvPicPr>
            <a:picLocks noGrp="1" noChangeAspect="1"/>
          </p:cNvPicPr>
          <p:nvPr>
            <p:ph idx="1"/>
          </p:nvPr>
        </p:nvPicPr>
        <p:blipFill>
          <a:blip r:embed="rId2"/>
          <a:stretch>
            <a:fillRect/>
          </a:stretch>
        </p:blipFill>
        <p:spPr>
          <a:xfrm>
            <a:off x="2650948" y="2329543"/>
            <a:ext cx="6890104" cy="3091049"/>
          </a:xfrm>
        </p:spPr>
      </p:pic>
    </p:spTree>
    <p:extLst>
      <p:ext uri="{BB962C8B-B14F-4D97-AF65-F5344CB8AC3E}">
        <p14:creationId xmlns:p14="http://schemas.microsoft.com/office/powerpoint/2010/main" val="2072454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4CE3-BA00-2748-FBB7-5B7C833F587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67FC41C-3C21-4AC2-BB6A-A468BDEAB78C}"/>
              </a:ext>
            </a:extLst>
          </p:cNvPr>
          <p:cNvPicPr>
            <a:picLocks noGrp="1" noChangeAspect="1"/>
          </p:cNvPicPr>
          <p:nvPr>
            <p:ph idx="1"/>
          </p:nvPr>
        </p:nvPicPr>
        <p:blipFill>
          <a:blip r:embed="rId2"/>
          <a:stretch>
            <a:fillRect/>
          </a:stretch>
        </p:blipFill>
        <p:spPr>
          <a:xfrm>
            <a:off x="2787480" y="2635974"/>
            <a:ext cx="6617040" cy="2730640"/>
          </a:xfrm>
        </p:spPr>
      </p:pic>
    </p:spTree>
    <p:extLst>
      <p:ext uri="{BB962C8B-B14F-4D97-AF65-F5344CB8AC3E}">
        <p14:creationId xmlns:p14="http://schemas.microsoft.com/office/powerpoint/2010/main" val="305993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929F-9101-F5EC-F252-0FB9C350BB0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C1EB83C-CC5E-08F3-C4D7-49968CA29710}"/>
              </a:ext>
            </a:extLst>
          </p:cNvPr>
          <p:cNvPicPr>
            <a:picLocks noGrp="1" noChangeAspect="1"/>
          </p:cNvPicPr>
          <p:nvPr>
            <p:ph idx="1"/>
          </p:nvPr>
        </p:nvPicPr>
        <p:blipFill>
          <a:blip r:embed="rId2"/>
          <a:stretch>
            <a:fillRect/>
          </a:stretch>
        </p:blipFill>
        <p:spPr>
          <a:xfrm>
            <a:off x="2809706" y="2616923"/>
            <a:ext cx="6572588" cy="2768742"/>
          </a:xfrm>
        </p:spPr>
      </p:pic>
    </p:spTree>
    <p:extLst>
      <p:ext uri="{BB962C8B-B14F-4D97-AF65-F5344CB8AC3E}">
        <p14:creationId xmlns:p14="http://schemas.microsoft.com/office/powerpoint/2010/main" val="169971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58-8C6C-0D24-9D6F-886A58A826A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79632734-0D2C-CFC2-11EE-27830F659E18}"/>
              </a:ext>
            </a:extLst>
          </p:cNvPr>
          <p:cNvPicPr>
            <a:picLocks noGrp="1" noChangeAspect="1"/>
          </p:cNvPicPr>
          <p:nvPr>
            <p:ph idx="1"/>
          </p:nvPr>
        </p:nvPicPr>
        <p:blipFill>
          <a:blip r:embed="rId2"/>
          <a:stretch>
            <a:fillRect/>
          </a:stretch>
        </p:blipFill>
        <p:spPr>
          <a:xfrm>
            <a:off x="3155799" y="2788381"/>
            <a:ext cx="5880402" cy="2425825"/>
          </a:xfrm>
        </p:spPr>
      </p:pic>
    </p:spTree>
    <p:extLst>
      <p:ext uri="{BB962C8B-B14F-4D97-AF65-F5344CB8AC3E}">
        <p14:creationId xmlns:p14="http://schemas.microsoft.com/office/powerpoint/2010/main" val="116657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A0C4-653A-5416-2D82-4EF1B57E74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D295F8C-2864-2472-9FFD-886F6196FD41}"/>
              </a:ext>
            </a:extLst>
          </p:cNvPr>
          <p:cNvPicPr>
            <a:picLocks noGrp="1" noChangeAspect="1"/>
          </p:cNvPicPr>
          <p:nvPr>
            <p:ph idx="1"/>
          </p:nvPr>
        </p:nvPicPr>
        <p:blipFill>
          <a:blip r:embed="rId2"/>
          <a:stretch>
            <a:fillRect/>
          </a:stretch>
        </p:blipFill>
        <p:spPr>
          <a:xfrm>
            <a:off x="2908136" y="2699477"/>
            <a:ext cx="6375728" cy="2603634"/>
          </a:xfrm>
        </p:spPr>
      </p:pic>
    </p:spTree>
    <p:extLst>
      <p:ext uri="{BB962C8B-B14F-4D97-AF65-F5344CB8AC3E}">
        <p14:creationId xmlns:p14="http://schemas.microsoft.com/office/powerpoint/2010/main" val="285294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A113-CE0C-4440-4CE1-4A11305A1F67}"/>
              </a:ext>
            </a:extLst>
          </p:cNvPr>
          <p:cNvSpPr>
            <a:spLocks noGrp="1"/>
          </p:cNvSpPr>
          <p:nvPr>
            <p:ph type="title"/>
          </p:nvPr>
        </p:nvSpPr>
        <p:spPr>
          <a:xfrm>
            <a:off x="838200" y="365125"/>
            <a:ext cx="10515600" cy="1354818"/>
          </a:xfrm>
        </p:spPr>
        <p:txBody>
          <a:bodyPr/>
          <a:lstStyle/>
          <a:p>
            <a:r>
              <a:rPr lang="en-US" dirty="0" err="1"/>
              <a:t>Customer_Churn</a:t>
            </a:r>
            <a:r>
              <a:rPr lang="en-US" dirty="0"/>
              <a:t> classification</a:t>
            </a:r>
            <a:br>
              <a:rPr lang="en-US" b="1" i="0" dirty="0">
                <a:solidFill>
                  <a:srgbClr val="D3CFC9"/>
                </a:solidFill>
                <a:effectLst/>
                <a:latin typeface="zeitung"/>
              </a:rPr>
            </a:br>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DB5CDFC7-52DC-4B1A-B599-FF90ED0F7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087" y="1578429"/>
            <a:ext cx="6030684" cy="4490343"/>
          </a:xfrm>
        </p:spPr>
      </p:pic>
      <p:pic>
        <p:nvPicPr>
          <p:cNvPr id="7" name="Picture 6" descr="A screenshot of a computer&#10;&#10;Description automatically generated">
            <a:extLst>
              <a:ext uri="{FF2B5EF4-FFF2-40B4-BE49-F238E27FC236}">
                <a16:creationId xmlns:a16="http://schemas.microsoft.com/office/drawing/2014/main" id="{08EF4DF7-6E4B-0370-1D34-4F7617E9D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333" y="2778091"/>
            <a:ext cx="4002810" cy="2131366"/>
          </a:xfrm>
          <a:prstGeom prst="rect">
            <a:avLst/>
          </a:prstGeom>
        </p:spPr>
      </p:pic>
    </p:spTree>
    <p:extLst>
      <p:ext uri="{BB962C8B-B14F-4D97-AF65-F5344CB8AC3E}">
        <p14:creationId xmlns:p14="http://schemas.microsoft.com/office/powerpoint/2010/main" val="3834639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35EA-9952-1BAE-E963-54236A30D31A}"/>
              </a:ext>
            </a:extLst>
          </p:cNvPr>
          <p:cNvSpPr>
            <a:spLocks noGrp="1"/>
          </p:cNvSpPr>
          <p:nvPr>
            <p:ph type="title"/>
          </p:nvPr>
        </p:nvSpPr>
        <p:spPr/>
        <p:txBody>
          <a:bodyPr/>
          <a:lstStyle/>
          <a:p>
            <a:endParaRPr lang="en-US"/>
          </a:p>
        </p:txBody>
      </p:sp>
      <p:pic>
        <p:nvPicPr>
          <p:cNvPr id="5" name="Content Placeholder 4" descr="A graph of a curve&#10;&#10;Description automatically generated">
            <a:extLst>
              <a:ext uri="{FF2B5EF4-FFF2-40B4-BE49-F238E27FC236}">
                <a16:creationId xmlns:a16="http://schemas.microsoft.com/office/drawing/2014/main" id="{F3D2DC55-1932-655F-FC20-FEF5067E1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086" y="1883229"/>
            <a:ext cx="6365535" cy="4198329"/>
          </a:xfrm>
        </p:spPr>
      </p:pic>
    </p:spTree>
    <p:extLst>
      <p:ext uri="{BB962C8B-B14F-4D97-AF65-F5344CB8AC3E}">
        <p14:creationId xmlns:p14="http://schemas.microsoft.com/office/powerpoint/2010/main" val="273886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3123-BCAC-99B4-CA48-758E521ED858}"/>
              </a:ext>
            </a:extLst>
          </p:cNvPr>
          <p:cNvSpPr>
            <a:spLocks noGrp="1"/>
          </p:cNvSpPr>
          <p:nvPr>
            <p:ph type="title"/>
          </p:nvPr>
        </p:nvSpPr>
        <p:spPr/>
        <p:txBody>
          <a:bodyPr/>
          <a:lstStyle/>
          <a:p>
            <a:endParaRPr lang="en-US"/>
          </a:p>
        </p:txBody>
      </p:sp>
      <p:pic>
        <p:nvPicPr>
          <p:cNvPr id="5" name="Content Placeholder 4" descr="A graph of different colored lines&#10;&#10;Description automatically generated">
            <a:extLst>
              <a:ext uri="{FF2B5EF4-FFF2-40B4-BE49-F238E27FC236}">
                <a16:creationId xmlns:a16="http://schemas.microsoft.com/office/drawing/2014/main" id="{A1E36F2B-EA6A-959D-126F-2814DA7205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601917"/>
            <a:ext cx="5690621" cy="4479641"/>
          </a:xfrm>
        </p:spPr>
      </p:pic>
    </p:spTree>
    <p:extLst>
      <p:ext uri="{BB962C8B-B14F-4D97-AF65-F5344CB8AC3E}">
        <p14:creationId xmlns:p14="http://schemas.microsoft.com/office/powerpoint/2010/main" val="193191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0CA7-938F-2853-E4B2-3FA6813A290C}"/>
              </a:ext>
            </a:extLst>
          </p:cNvPr>
          <p:cNvSpPr>
            <a:spLocks noGrp="1"/>
          </p:cNvSpPr>
          <p:nvPr>
            <p:ph type="title"/>
          </p:nvPr>
        </p:nvSpPr>
        <p:spPr/>
        <p:txBody>
          <a:bodyPr/>
          <a:lstStyle/>
          <a:p>
            <a:endParaRPr lang="en-US"/>
          </a:p>
        </p:txBody>
      </p:sp>
      <p:pic>
        <p:nvPicPr>
          <p:cNvPr id="5" name="Content Placeholder 4" descr="A graph of a curve&#10;&#10;Description automatically generated">
            <a:extLst>
              <a:ext uri="{FF2B5EF4-FFF2-40B4-BE49-F238E27FC236}">
                <a16:creationId xmlns:a16="http://schemas.microsoft.com/office/drawing/2014/main" id="{A4DC6058-6C45-BFA6-2AE8-C5AEC2D03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921030"/>
            <a:ext cx="6147821" cy="4160528"/>
          </a:xfrm>
        </p:spPr>
      </p:pic>
    </p:spTree>
    <p:extLst>
      <p:ext uri="{BB962C8B-B14F-4D97-AF65-F5344CB8AC3E}">
        <p14:creationId xmlns:p14="http://schemas.microsoft.com/office/powerpoint/2010/main" val="220604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6411-8AD8-5C10-5BA4-66CBF3E056CA}"/>
              </a:ext>
            </a:extLst>
          </p:cNvPr>
          <p:cNvSpPr>
            <a:spLocks noGrp="1"/>
          </p:cNvSpPr>
          <p:nvPr>
            <p:ph type="title"/>
          </p:nvPr>
        </p:nvSpPr>
        <p:spPr/>
        <p:txBody>
          <a:bodyPr/>
          <a:lstStyle/>
          <a:p>
            <a:endParaRPr lang="en-US"/>
          </a:p>
        </p:txBody>
      </p:sp>
      <p:pic>
        <p:nvPicPr>
          <p:cNvPr id="5" name="Content Placeholder 4" descr="A graph of a curve&#10;&#10;Description automatically generated">
            <a:extLst>
              <a:ext uri="{FF2B5EF4-FFF2-40B4-BE49-F238E27FC236}">
                <a16:creationId xmlns:a16="http://schemas.microsoft.com/office/drawing/2014/main" id="{18093304-4355-9D41-83FE-C01B670B5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379" y="1921030"/>
            <a:ext cx="5285242" cy="4160528"/>
          </a:xfrm>
        </p:spPr>
      </p:pic>
    </p:spTree>
    <p:extLst>
      <p:ext uri="{BB962C8B-B14F-4D97-AF65-F5344CB8AC3E}">
        <p14:creationId xmlns:p14="http://schemas.microsoft.com/office/powerpoint/2010/main" val="3284383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curve&#10;&#10;Description automatically generated">
            <a:extLst>
              <a:ext uri="{FF2B5EF4-FFF2-40B4-BE49-F238E27FC236}">
                <a16:creationId xmlns:a16="http://schemas.microsoft.com/office/drawing/2014/main" id="{C73F0862-0765-C978-AFC9-9F661167F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7771" y="1019211"/>
            <a:ext cx="6430850" cy="5062347"/>
          </a:xfrm>
        </p:spPr>
      </p:pic>
    </p:spTree>
    <p:extLst>
      <p:ext uri="{BB962C8B-B14F-4D97-AF65-F5344CB8AC3E}">
        <p14:creationId xmlns:p14="http://schemas.microsoft.com/office/powerpoint/2010/main" val="23319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31CE-0AB7-8D54-198F-490D5100CE93}"/>
              </a:ext>
            </a:extLst>
          </p:cNvPr>
          <p:cNvSpPr>
            <a:spLocks noGrp="1"/>
          </p:cNvSpPr>
          <p:nvPr>
            <p:ph type="title"/>
          </p:nvPr>
        </p:nvSpPr>
        <p:spPr/>
        <p:txBody>
          <a:bodyPr/>
          <a:lstStyle/>
          <a:p>
            <a:r>
              <a:rPr lang="en-US" dirty="0"/>
              <a:t>Recommendations:</a:t>
            </a:r>
            <a:br>
              <a:rPr lang="en-US" b="0" i="0" dirty="0">
                <a:solidFill>
                  <a:srgbClr val="D7D3CE"/>
                </a:solidFill>
                <a:effectLst/>
                <a:latin typeface="Inter"/>
              </a:rPr>
            </a:br>
            <a:endParaRPr lang="en-US" dirty="0"/>
          </a:p>
        </p:txBody>
      </p:sp>
      <p:sp>
        <p:nvSpPr>
          <p:cNvPr id="3" name="Content Placeholder 2">
            <a:extLst>
              <a:ext uri="{FF2B5EF4-FFF2-40B4-BE49-F238E27FC236}">
                <a16:creationId xmlns:a16="http://schemas.microsoft.com/office/drawing/2014/main" id="{7FB07556-5E64-18EF-03C1-DAC450105319}"/>
              </a:ext>
            </a:extLst>
          </p:cNvPr>
          <p:cNvSpPr>
            <a:spLocks noGrp="1"/>
          </p:cNvSpPr>
          <p:nvPr>
            <p:ph idx="1"/>
          </p:nvPr>
        </p:nvSpPr>
        <p:spPr>
          <a:xfrm>
            <a:off x="838200" y="1164771"/>
            <a:ext cx="10515600" cy="5012192"/>
          </a:xfrm>
        </p:spPr>
        <p:txBody>
          <a:bodyPr>
            <a:normAutofit/>
          </a:bodyPr>
          <a:lstStyle/>
          <a:p>
            <a:pPr algn="just"/>
            <a:r>
              <a:rPr lang="en-US" dirty="0"/>
              <a:t>Focus on improving customer satisfaction: Identify pain points in the customer journey and address them promptly. Utilize customer feedback mechanisms like surveys or reviews to understand areas of improvement. Offer personalized support to address individual customer needs effectively.</a:t>
            </a:r>
            <a:r>
              <a:rPr lang="en-US" dirty="0">
                <a:hlinkClick r:id="rId2"/>
              </a:rPr>
              <a:t>¶</a:t>
            </a:r>
            <a:endParaRPr lang="en-US" dirty="0"/>
          </a:p>
          <a:p>
            <a:pPr algn="just"/>
            <a:r>
              <a:rPr lang="en-US" dirty="0"/>
              <a:t>Promote Paperless Billing: Encourage customers to opt for paperless billing as it seems to be preferred by a significant portion of customers (4171 out of 7043). This can streamline the billing process, reduce administrative costs, and improve convenience for customers.</a:t>
            </a:r>
          </a:p>
          <a:p>
            <a:pPr algn="just"/>
            <a:endParaRPr lang="en-US" sz="4400" dirty="0">
              <a:solidFill>
                <a:srgbClr val="D7D3CE"/>
              </a:solidFill>
              <a:latin typeface="Inter"/>
              <a:ea typeface="+mj-ea"/>
              <a:cs typeface="+mj-cs"/>
            </a:endParaRPr>
          </a:p>
        </p:txBody>
      </p:sp>
    </p:spTree>
    <p:extLst>
      <p:ext uri="{BB962C8B-B14F-4D97-AF65-F5344CB8AC3E}">
        <p14:creationId xmlns:p14="http://schemas.microsoft.com/office/powerpoint/2010/main" val="1250316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510A8-0A4B-2457-6BBA-9DFDF315E6AC}"/>
              </a:ext>
            </a:extLst>
          </p:cNvPr>
          <p:cNvSpPr>
            <a:spLocks noGrp="1"/>
          </p:cNvSpPr>
          <p:nvPr>
            <p:ph idx="1"/>
          </p:nvPr>
        </p:nvSpPr>
        <p:spPr/>
        <p:txBody>
          <a:bodyPr>
            <a:normAutofit lnSpcReduction="10000"/>
          </a:bodyPr>
          <a:lstStyle/>
          <a:p>
            <a:pPr algn="just"/>
            <a:r>
              <a:rPr lang="en-US" dirty="0"/>
              <a:t>Enhance streaming services: Since a considerable number of customers utilize streaming services like Streaming Movies and </a:t>
            </a:r>
            <a:r>
              <a:rPr lang="en-US" dirty="0" err="1"/>
              <a:t>StreamingTV</a:t>
            </a:r>
            <a:r>
              <a:rPr lang="en-US" dirty="0"/>
              <a:t>, consider investing in enhancing these offerings. Negotiate for better content deals, improve streaming quality, and introduce new features to make the streaming experience more appealing.</a:t>
            </a:r>
          </a:p>
          <a:p>
            <a:pPr algn="just"/>
            <a:r>
              <a:rPr lang="en-US" dirty="0"/>
              <a:t>Upsell Device Protection: There's a notable portion of customers without device protection (3095 out of 7043). Develop targeted marketing campaigns to promote the benefits of device protection services. Offer discounts or bundle deals to incentivize customers to opt for these services, thus providing added value and reducing the risk of churn.</a:t>
            </a:r>
          </a:p>
          <a:p>
            <a:pPr algn="just"/>
            <a:endParaRPr lang="en-US" dirty="0"/>
          </a:p>
        </p:txBody>
      </p:sp>
    </p:spTree>
    <p:extLst>
      <p:ext uri="{BB962C8B-B14F-4D97-AF65-F5344CB8AC3E}">
        <p14:creationId xmlns:p14="http://schemas.microsoft.com/office/powerpoint/2010/main" val="359002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8ECF2-1EED-1D46-A03E-659CD28602F2}"/>
              </a:ext>
            </a:extLst>
          </p:cNvPr>
          <p:cNvSpPr>
            <a:spLocks noGrp="1"/>
          </p:cNvSpPr>
          <p:nvPr>
            <p:ph idx="1"/>
          </p:nvPr>
        </p:nvSpPr>
        <p:spPr/>
        <p:txBody>
          <a:bodyPr/>
          <a:lstStyle/>
          <a:p>
            <a:pPr algn="just"/>
            <a:r>
              <a:rPr lang="en-US" dirty="0"/>
              <a:t>Strengthen Partner relationships: With almost an equal split between customers with and without partners, focus on catering to the needs of both segments. Develop strategies to provide incentives for referrals or exclusive offers for couples, thereby strengthening loyalty among this group.</a:t>
            </a:r>
            <a:r>
              <a:rPr lang="en-US" dirty="0">
                <a:hlinkClick r:id="rId2"/>
              </a:rPr>
              <a:t>¶</a:t>
            </a:r>
            <a:endParaRPr lang="en-US" dirty="0"/>
          </a:p>
          <a:p>
            <a:pPr algn="just"/>
            <a:r>
              <a:rPr lang="en-US" dirty="0"/>
              <a:t>Target Senior Citizens: Since there's a significant number of non-senior citizens (5901 out of 7043), consider tailoring marketing efforts to attract more senior citizens. Identify services or features that are particularly appealing to this demographic and emphasize them in marketing campaigns</a:t>
            </a:r>
          </a:p>
          <a:p>
            <a:pPr algn="just"/>
            <a:endParaRPr lang="en-US" dirty="0"/>
          </a:p>
        </p:txBody>
      </p:sp>
    </p:spTree>
    <p:extLst>
      <p:ext uri="{BB962C8B-B14F-4D97-AF65-F5344CB8AC3E}">
        <p14:creationId xmlns:p14="http://schemas.microsoft.com/office/powerpoint/2010/main" val="312613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164EA-5D8E-5DA4-2B48-69B9873B8FBD}"/>
              </a:ext>
            </a:extLst>
          </p:cNvPr>
          <p:cNvSpPr>
            <a:spLocks noGrp="1"/>
          </p:cNvSpPr>
          <p:nvPr>
            <p:ph idx="1"/>
          </p:nvPr>
        </p:nvSpPr>
        <p:spPr/>
        <p:txBody>
          <a:bodyPr/>
          <a:lstStyle/>
          <a:p>
            <a:pPr algn="just"/>
            <a:r>
              <a:rPr lang="en-US" dirty="0"/>
              <a:t>Address gender-based preferences: Analyze gender-based preferences to tailor marketing messages and service offerings more effectively. Understand the unique needs and preferences of male and female customers to provide personalized experiences that resonate with each group.</a:t>
            </a:r>
          </a:p>
          <a:p>
            <a:pPr algn="just"/>
            <a:r>
              <a:rPr lang="en-US" dirty="0"/>
              <a:t>Focus on retaining existing customers: While acquiring new customers is important, retaining existing ones is equally crucial. Implement loyalty programs, special discounts for long-term customers, or exclusive offers to incentivize customers to stay with your service.</a:t>
            </a:r>
          </a:p>
          <a:p>
            <a:pPr algn="just"/>
            <a:endParaRPr lang="en-US" dirty="0"/>
          </a:p>
        </p:txBody>
      </p:sp>
    </p:spTree>
    <p:extLst>
      <p:ext uri="{BB962C8B-B14F-4D97-AF65-F5344CB8AC3E}">
        <p14:creationId xmlns:p14="http://schemas.microsoft.com/office/powerpoint/2010/main" val="333039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63144A1C-F46D-B9F9-B350-D0E1AF875E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162" y="1709057"/>
            <a:ext cx="10217675" cy="3984599"/>
          </a:xfrm>
        </p:spPr>
      </p:pic>
    </p:spTree>
    <p:extLst>
      <p:ext uri="{BB962C8B-B14F-4D97-AF65-F5344CB8AC3E}">
        <p14:creationId xmlns:p14="http://schemas.microsoft.com/office/powerpoint/2010/main" val="363854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51D194A-6EA7-3FB4-9CFB-34C441E23C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86511"/>
            <a:ext cx="4013406" cy="1670136"/>
          </a:xfrm>
        </p:spPr>
      </p:pic>
      <p:pic>
        <p:nvPicPr>
          <p:cNvPr id="7" name="Picture 6" descr="A blue and orange rectangular column&#10;&#10;Description automatically generated">
            <a:extLst>
              <a:ext uri="{FF2B5EF4-FFF2-40B4-BE49-F238E27FC236}">
                <a16:creationId xmlns:a16="http://schemas.microsoft.com/office/drawing/2014/main" id="{8343B98D-E060-B20F-4ACA-6A4B5A241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119" y="827314"/>
            <a:ext cx="5873938" cy="5540829"/>
          </a:xfrm>
          <a:prstGeom prst="rect">
            <a:avLst/>
          </a:prstGeom>
        </p:spPr>
      </p:pic>
    </p:spTree>
    <p:extLst>
      <p:ext uri="{BB962C8B-B14F-4D97-AF65-F5344CB8AC3E}">
        <p14:creationId xmlns:p14="http://schemas.microsoft.com/office/powerpoint/2010/main" val="224505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EC9D-8FCF-2EF4-32CB-B86DE1FC7ED4}"/>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953886BC-794C-1915-AFA0-228AB4329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22473"/>
            <a:ext cx="4457929" cy="2013053"/>
          </a:xfrm>
        </p:spPr>
      </p:pic>
      <p:pic>
        <p:nvPicPr>
          <p:cNvPr id="7" name="Picture 6" descr="A blue and orange rectangular bars&#10;&#10;Description automatically generated">
            <a:extLst>
              <a:ext uri="{FF2B5EF4-FFF2-40B4-BE49-F238E27FC236}">
                <a16:creationId xmlns:a16="http://schemas.microsoft.com/office/drawing/2014/main" id="{57D8BD36-62B5-F8DF-9285-DDD347DA3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919" y="1690688"/>
            <a:ext cx="5303531" cy="3950216"/>
          </a:xfrm>
          <a:prstGeom prst="rect">
            <a:avLst/>
          </a:prstGeom>
        </p:spPr>
      </p:pic>
    </p:spTree>
    <p:extLst>
      <p:ext uri="{BB962C8B-B14F-4D97-AF65-F5344CB8AC3E}">
        <p14:creationId xmlns:p14="http://schemas.microsoft.com/office/powerpoint/2010/main" val="225230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732A-9E76-AA98-19E1-11C5C1989A9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62400F6-0631-594E-2D4D-2A7329AF804B}"/>
              </a:ext>
            </a:extLst>
          </p:cNvPr>
          <p:cNvPicPr>
            <a:picLocks noGrp="1" noChangeAspect="1"/>
          </p:cNvPicPr>
          <p:nvPr>
            <p:ph idx="1"/>
          </p:nvPr>
        </p:nvPicPr>
        <p:blipFill>
          <a:blip r:embed="rId2"/>
          <a:stretch>
            <a:fillRect/>
          </a:stretch>
        </p:blipFill>
        <p:spPr>
          <a:xfrm>
            <a:off x="838200" y="1958805"/>
            <a:ext cx="4000706" cy="2190863"/>
          </a:xfrm>
        </p:spPr>
      </p:pic>
      <p:pic>
        <p:nvPicPr>
          <p:cNvPr id="7" name="Picture 6" descr="A graph of different colored squares&#10;&#10;Description automatically generated">
            <a:extLst>
              <a:ext uri="{FF2B5EF4-FFF2-40B4-BE49-F238E27FC236}">
                <a16:creationId xmlns:a16="http://schemas.microsoft.com/office/drawing/2014/main" id="{203A2F90-B820-36E2-EE8E-AE0FEB6F4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806" y="1834892"/>
            <a:ext cx="5303531" cy="3950216"/>
          </a:xfrm>
          <a:prstGeom prst="rect">
            <a:avLst/>
          </a:prstGeom>
        </p:spPr>
      </p:pic>
    </p:spTree>
    <p:extLst>
      <p:ext uri="{BB962C8B-B14F-4D97-AF65-F5344CB8AC3E}">
        <p14:creationId xmlns:p14="http://schemas.microsoft.com/office/powerpoint/2010/main" val="20113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B848-E9A5-A335-CB05-46A5B26D83A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7FBFB94-BAFD-EAA2-91BF-CAA3C1161FAD}"/>
              </a:ext>
            </a:extLst>
          </p:cNvPr>
          <p:cNvPicPr>
            <a:picLocks noGrp="1" noChangeAspect="1"/>
          </p:cNvPicPr>
          <p:nvPr>
            <p:ph idx="1"/>
          </p:nvPr>
        </p:nvPicPr>
        <p:blipFill>
          <a:blip r:embed="rId2"/>
          <a:stretch>
            <a:fillRect/>
          </a:stretch>
        </p:blipFill>
        <p:spPr>
          <a:xfrm>
            <a:off x="630951" y="1779819"/>
            <a:ext cx="5221597" cy="1766270"/>
          </a:xfrm>
        </p:spPr>
      </p:pic>
      <p:pic>
        <p:nvPicPr>
          <p:cNvPr id="7" name="Picture 6" descr="A pie chart with a number of percentages&#10;&#10;Description automatically generated">
            <a:extLst>
              <a:ext uri="{FF2B5EF4-FFF2-40B4-BE49-F238E27FC236}">
                <a16:creationId xmlns:a16="http://schemas.microsoft.com/office/drawing/2014/main" id="{71C72DC8-E9B5-982E-2D91-B843DDF82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122" y="1263792"/>
            <a:ext cx="6086203" cy="4792885"/>
          </a:xfrm>
          <a:prstGeom prst="rect">
            <a:avLst/>
          </a:prstGeom>
        </p:spPr>
      </p:pic>
    </p:spTree>
    <p:extLst>
      <p:ext uri="{BB962C8B-B14F-4D97-AF65-F5344CB8AC3E}">
        <p14:creationId xmlns:p14="http://schemas.microsoft.com/office/powerpoint/2010/main" val="275063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BE21-E38F-36EC-83A7-1704EE181145}"/>
              </a:ext>
            </a:extLst>
          </p:cNvPr>
          <p:cNvSpPr>
            <a:spLocks noGrp="1"/>
          </p:cNvSpPr>
          <p:nvPr>
            <p:ph type="title"/>
          </p:nvPr>
        </p:nvSpPr>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8C7DA721-0B58-9E79-8985-869FEB564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310" y="2073970"/>
            <a:ext cx="8363380" cy="3854648"/>
          </a:xfrm>
        </p:spPr>
      </p:pic>
    </p:spTree>
    <p:extLst>
      <p:ext uri="{BB962C8B-B14F-4D97-AF65-F5344CB8AC3E}">
        <p14:creationId xmlns:p14="http://schemas.microsoft.com/office/powerpoint/2010/main" val="231271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BDAA-64BE-8217-2989-5BACA9297F5E}"/>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69FFBC07-6EA8-997E-BB40-EBB42E148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234" y="1690688"/>
            <a:ext cx="7423532" cy="4263331"/>
          </a:xfrm>
        </p:spPr>
      </p:pic>
    </p:spTree>
    <p:extLst>
      <p:ext uri="{BB962C8B-B14F-4D97-AF65-F5344CB8AC3E}">
        <p14:creationId xmlns:p14="http://schemas.microsoft.com/office/powerpoint/2010/main" val="376027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383</TotalTime>
  <Words>372</Words>
  <Application>Microsoft Office PowerPoint</Application>
  <PresentationFormat>Widescreen</PresentationFormat>
  <Paragraphs>10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Inter</vt:lpstr>
      <vt:lpstr>zeitung</vt:lpstr>
      <vt:lpstr>Office Theme</vt:lpstr>
      <vt:lpstr>PowerPoint Presentation</vt:lpstr>
      <vt:lpstr>Customer_Churn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Customer_Churn classification</dc:title>
  <dc:creator>BD TECH PARK</dc:creator>
  <cp:lastModifiedBy>BD TECH PARK</cp:lastModifiedBy>
  <cp:revision>4</cp:revision>
  <dcterms:created xsi:type="dcterms:W3CDTF">2024-03-14T13:28:38Z</dcterms:created>
  <dcterms:modified xsi:type="dcterms:W3CDTF">2024-03-17T16:05:05Z</dcterms:modified>
</cp:coreProperties>
</file>