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9.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Montserrat" pitchFamily="2" charset="77"/>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fJmQZ31b0qG6o5NDyd0jIXtmC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Tash</a:t>
            </a: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527f97108_3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527f97108_3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527f97108_3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527f97108_3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43d6b7a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43d6b7a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5527f971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5527f971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527f9710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527f971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43d6b7a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43d6b7a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43d6b7ac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43d6b7ac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43d6b7a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43d6b7a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Tash</a:t>
            </a: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527f97108_3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527f97108_3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43d6b7ac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43d6b7ac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Kya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43d6b7ac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43d6b7ac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Kya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527f9710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527f9710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43d6b7ac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43d6b7ac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Tash</a:t>
            </a: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Kya</a:t>
            </a: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Kya</a:t>
            </a: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Kya</a:t>
            </a: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527f97108_3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527f97108_3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12529"/>
                </a:solidFill>
                <a:highlight>
                  <a:srgbClr val="FFFFFF"/>
                </a:highlight>
                <a:latin typeface="Montserrat"/>
                <a:ea typeface="Montserrat"/>
                <a:cs typeface="Montserrat"/>
                <a:sym typeface="Montserrat"/>
              </a:rPr>
              <a:t>An Epic is a large, overarching piece of work that is made up of multiple user stories, which are then comprised of multiple Tasks</a:t>
            </a:r>
            <a:endParaRPr sz="1200">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a:solidFill>
                  <a:srgbClr val="212529"/>
                </a:solidFill>
                <a:highlight>
                  <a:srgbClr val="FFFFFF"/>
                </a:highlight>
                <a:latin typeface="Montserrat"/>
                <a:ea typeface="Montserrat"/>
                <a:cs typeface="Montserrat"/>
                <a:sym typeface="Montserrat"/>
              </a:rPr>
              <a:t>Issues are simply backlog items in agile development, initially for the product backlog, and later pulled into the sprint backlog</a:t>
            </a:r>
            <a:endParaRPr sz="1200">
              <a:solidFill>
                <a:srgbClr val="212529"/>
              </a:solidFill>
              <a:highlight>
                <a:srgbClr val="FFFFFF"/>
              </a:highlight>
              <a:latin typeface="Montserrat"/>
              <a:ea typeface="Montserrat"/>
              <a:cs typeface="Montserrat"/>
              <a:sym typeface="Montserra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527f97108_3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527f97108_3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12529"/>
                </a:solidFill>
                <a:highlight>
                  <a:srgbClr val="FFFFFF"/>
                </a:highlight>
                <a:latin typeface="Montserrat"/>
                <a:ea typeface="Montserrat"/>
                <a:cs typeface="Montserrat"/>
                <a:sym typeface="Montserrat"/>
              </a:rPr>
              <a:t>A User Story is an end goal expressed from a user’s perspective</a:t>
            </a:r>
            <a:endParaRPr sz="1200">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a:solidFill>
                  <a:srgbClr val="212529"/>
                </a:solidFill>
                <a:highlight>
                  <a:srgbClr val="FFFFFF"/>
                </a:highlight>
                <a:latin typeface="Montserrat"/>
                <a:ea typeface="Montserrat"/>
                <a:cs typeface="Montserrat"/>
                <a:sym typeface="Montserrat"/>
              </a:rPr>
              <a:t>Acceptance criteria is attached to our user stories to understand what a feature needs</a:t>
            </a:r>
            <a:endParaRPr sz="1200">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a:solidFill>
                  <a:srgbClr val="212529"/>
                </a:solidFill>
                <a:highlight>
                  <a:srgbClr val="FFFFFF"/>
                </a:highlight>
                <a:latin typeface="Montserrat"/>
                <a:ea typeface="Montserrat"/>
                <a:cs typeface="Montserrat"/>
                <a:sym typeface="Montserrat"/>
              </a:rPr>
              <a:t>The MoSCoW method is a popular prioritisation technique used for managing requirements</a:t>
            </a:r>
            <a:endParaRPr sz="1200">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GB" sz="1200">
                <a:solidFill>
                  <a:srgbClr val="212529"/>
                </a:solidFill>
                <a:highlight>
                  <a:srgbClr val="FFFFFF"/>
                </a:highlight>
                <a:latin typeface="Montserrat"/>
                <a:ea typeface="Montserrat"/>
                <a:cs typeface="Montserrat"/>
                <a:sym typeface="Montserrat"/>
              </a:rPr>
              <a:t>We use story points as to estimate the amount of work needed to complete a task</a:t>
            </a:r>
            <a:endParaRPr sz="1200">
              <a:solidFill>
                <a:srgbClr val="212529"/>
              </a:solidFill>
              <a:highlight>
                <a:srgbClr val="FFFFFF"/>
              </a:highlight>
              <a:latin typeface="Montserrat"/>
              <a:ea typeface="Montserrat"/>
              <a:cs typeface="Montserrat"/>
              <a:sym typeface="Montserra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9/16/22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814994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96674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501969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94240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9/16/22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494546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436222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22898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401995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9/16/22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242284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75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752611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00977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132329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1679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9709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78560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25531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9/16/22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969659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GB"/>
              <a:t>QA Cinema Project</a:t>
            </a:r>
            <a:endParaRPr/>
          </a:p>
        </p:txBody>
      </p:sp>
      <p:sp>
        <p:nvSpPr>
          <p:cNvPr id="61" name="Google Shape;61;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Clr>
                <a:schemeClr val="dk1"/>
              </a:buClr>
              <a:buSzPct val="64864"/>
              <a:buNone/>
            </a:pPr>
            <a:r>
              <a:rPr lang="en-GB"/>
              <a:t>Tashfeen Arshad</a:t>
            </a:r>
            <a:endParaRPr/>
          </a:p>
          <a:p>
            <a:pPr marL="0" lvl="0" indent="0" algn="ctr" rtl="0">
              <a:lnSpc>
                <a:spcPct val="90000"/>
              </a:lnSpc>
              <a:spcBef>
                <a:spcPts val="0"/>
              </a:spcBef>
              <a:spcAft>
                <a:spcPts val="0"/>
              </a:spcAft>
              <a:buClr>
                <a:schemeClr val="dk1"/>
              </a:buClr>
              <a:buSzPct val="64864"/>
              <a:buNone/>
            </a:pPr>
            <a:r>
              <a:rPr lang="en-GB"/>
              <a:t>Syed Zaidi</a:t>
            </a:r>
            <a:endParaRPr/>
          </a:p>
          <a:p>
            <a:pPr marL="0" lvl="0" indent="0" algn="ctr" rtl="0">
              <a:lnSpc>
                <a:spcPct val="90000"/>
              </a:lnSpc>
              <a:spcBef>
                <a:spcPts val="0"/>
              </a:spcBef>
              <a:spcAft>
                <a:spcPts val="0"/>
              </a:spcAft>
              <a:buClr>
                <a:schemeClr val="dk1"/>
              </a:buClr>
              <a:buSzPct val="64864"/>
              <a:buNone/>
            </a:pPr>
            <a:r>
              <a:rPr lang="en-GB"/>
              <a:t>Damian Poclitar</a:t>
            </a:r>
            <a:endParaRPr/>
          </a:p>
          <a:p>
            <a:pPr marL="0" lvl="0" indent="0" algn="ctr" rtl="0">
              <a:lnSpc>
                <a:spcPct val="90000"/>
              </a:lnSpc>
              <a:spcBef>
                <a:spcPts val="0"/>
              </a:spcBef>
              <a:spcAft>
                <a:spcPts val="0"/>
              </a:spcAft>
              <a:buClr>
                <a:schemeClr val="dk1"/>
              </a:buClr>
              <a:buSzPct val="64864"/>
              <a:buNone/>
            </a:pPr>
            <a:r>
              <a:rPr lang="en-GB"/>
              <a:t>Jariful Hoque</a:t>
            </a:r>
            <a:endParaRPr/>
          </a:p>
          <a:p>
            <a:pPr marL="0" lvl="0" indent="0" algn="ctr" rtl="0">
              <a:lnSpc>
                <a:spcPct val="90000"/>
              </a:lnSpc>
              <a:spcBef>
                <a:spcPts val="0"/>
              </a:spcBef>
              <a:spcAft>
                <a:spcPts val="0"/>
              </a:spcAft>
              <a:buClr>
                <a:schemeClr val="dk1"/>
              </a:buClr>
              <a:buSzPct val="64864"/>
              <a:buNone/>
            </a:pPr>
            <a:r>
              <a:rPr lang="en-GB"/>
              <a:t>Kya Edmeade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5527f97108_3_432"/>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Tasks</a:t>
            </a:r>
            <a:endParaRPr/>
          </a:p>
        </p:txBody>
      </p:sp>
      <p:sp>
        <p:nvSpPr>
          <p:cNvPr id="123" name="Google Shape;123;g15527f97108_3_432"/>
          <p:cNvSpPr txBox="1">
            <a:spLocks noGrp="1"/>
          </p:cNvSpPr>
          <p:nvPr>
            <p:ph idx="1"/>
          </p:nvPr>
        </p:nvSpPr>
        <p:spPr>
          <a:xfrm>
            <a:off x="838200" y="1825625"/>
            <a:ext cx="45438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GB" sz="2200"/>
              <a:t>User stories are broken down to smaller tasks created as child-issues</a:t>
            </a:r>
            <a:endParaRPr sz="2200"/>
          </a:p>
        </p:txBody>
      </p:sp>
      <p:pic>
        <p:nvPicPr>
          <p:cNvPr id="124" name="Google Shape;124;g15527f97108_3_432"/>
          <p:cNvPicPr preferRelativeResize="0"/>
          <p:nvPr/>
        </p:nvPicPr>
        <p:blipFill rotWithShape="1">
          <a:blip r:embed="rId3">
            <a:alphaModFix/>
          </a:blip>
          <a:srcRect b="43394"/>
          <a:stretch/>
        </p:blipFill>
        <p:spPr>
          <a:xfrm>
            <a:off x="5378925" y="3227475"/>
            <a:ext cx="6051074" cy="3146250"/>
          </a:xfrm>
          <a:prstGeom prst="rect">
            <a:avLst/>
          </a:prstGeom>
          <a:noFill/>
          <a:ln>
            <a:noFill/>
          </a:ln>
        </p:spPr>
      </p:pic>
      <p:pic>
        <p:nvPicPr>
          <p:cNvPr id="125" name="Google Shape;125;g15527f97108_3_432"/>
          <p:cNvPicPr preferRelativeResize="0"/>
          <p:nvPr/>
        </p:nvPicPr>
        <p:blipFill>
          <a:blip r:embed="rId4">
            <a:alphaModFix/>
          </a:blip>
          <a:stretch>
            <a:fillRect/>
          </a:stretch>
        </p:blipFill>
        <p:spPr>
          <a:xfrm>
            <a:off x="914400" y="3451050"/>
            <a:ext cx="4059029" cy="27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5527f97108_3_41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Kanban Board</a:t>
            </a:r>
            <a:endParaRPr/>
          </a:p>
        </p:txBody>
      </p:sp>
      <p:pic>
        <p:nvPicPr>
          <p:cNvPr id="131" name="Google Shape;131;g15527f97108_3_419"/>
          <p:cNvPicPr preferRelativeResize="0"/>
          <p:nvPr/>
        </p:nvPicPr>
        <p:blipFill rotWithShape="1">
          <a:blip r:embed="rId3">
            <a:alphaModFix/>
          </a:blip>
          <a:srcRect l="17583" t="38882" r="26293"/>
          <a:stretch/>
        </p:blipFill>
        <p:spPr>
          <a:xfrm>
            <a:off x="1653450" y="1825625"/>
            <a:ext cx="8885100" cy="4351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543d6b7acc_0_5"/>
          <p:cNvSpPr txBox="1">
            <a:spLocks noGrp="1"/>
          </p:cNvSpPr>
          <p:nvPr>
            <p:ph type="title"/>
          </p:nvPr>
        </p:nvSpPr>
        <p:spPr>
          <a:xfrm>
            <a:off x="294975"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Risk Assessment</a:t>
            </a:r>
            <a:endParaRPr/>
          </a:p>
        </p:txBody>
      </p:sp>
      <p:sp>
        <p:nvSpPr>
          <p:cNvPr id="137" name="Google Shape;137;g1543d6b7acc_0_5"/>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38" name="Google Shape;138;g1543d6b7acc_0_5"/>
          <p:cNvPicPr preferRelativeResize="0"/>
          <p:nvPr/>
        </p:nvPicPr>
        <p:blipFill>
          <a:blip r:embed="rId3">
            <a:alphaModFix/>
          </a:blip>
          <a:stretch>
            <a:fillRect/>
          </a:stretch>
        </p:blipFill>
        <p:spPr>
          <a:xfrm>
            <a:off x="0" y="879651"/>
            <a:ext cx="11694924" cy="594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5527f97108_0_1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Version Control</a:t>
            </a:r>
            <a:endParaRPr/>
          </a:p>
        </p:txBody>
      </p:sp>
      <p:pic>
        <p:nvPicPr>
          <p:cNvPr id="145" name="Google Shape;145;g15527f97108_0_10"/>
          <p:cNvPicPr preferRelativeResize="0"/>
          <p:nvPr/>
        </p:nvPicPr>
        <p:blipFill>
          <a:blip r:embed="rId3">
            <a:alphaModFix/>
          </a:blip>
          <a:stretch>
            <a:fillRect/>
          </a:stretch>
        </p:blipFill>
        <p:spPr>
          <a:xfrm>
            <a:off x="6973335" y="1403400"/>
            <a:ext cx="3635300" cy="4328550"/>
          </a:xfrm>
          <a:prstGeom prst="rect">
            <a:avLst/>
          </a:prstGeom>
          <a:noFill/>
          <a:ln>
            <a:noFill/>
          </a:ln>
        </p:spPr>
      </p:pic>
      <p:sp>
        <p:nvSpPr>
          <p:cNvPr id="2" name="TextBox 1">
            <a:extLst>
              <a:ext uri="{FF2B5EF4-FFF2-40B4-BE49-F238E27FC236}">
                <a16:creationId xmlns:a16="http://schemas.microsoft.com/office/drawing/2014/main" id="{AEE5183E-78B1-F86F-93B1-C1672BFC4436}"/>
              </a:ext>
            </a:extLst>
          </p:cNvPr>
          <p:cNvSpPr txBox="1"/>
          <p:nvPr/>
        </p:nvSpPr>
        <p:spPr>
          <a:xfrm>
            <a:off x="1317171" y="2057401"/>
            <a:ext cx="3135086" cy="3693319"/>
          </a:xfrm>
          <a:prstGeom prst="rect">
            <a:avLst/>
          </a:prstGeom>
          <a:noFill/>
        </p:spPr>
        <p:txBody>
          <a:bodyPr wrap="square" rtlCol="0">
            <a:spAutoFit/>
          </a:bodyPr>
          <a:lstStyle/>
          <a:p>
            <a:r>
              <a:rPr lang="en-GB" dirty="0"/>
              <a:t>Git was used as Version Control System (VCS)</a:t>
            </a:r>
          </a:p>
          <a:p>
            <a:endParaRPr lang="en-GB" dirty="0"/>
          </a:p>
          <a:p>
            <a:r>
              <a:rPr lang="en-GB" dirty="0"/>
              <a:t>Feature-Branch Model (FBM) was used to reduce merge conflicts</a:t>
            </a:r>
          </a:p>
          <a:p>
            <a:endParaRPr lang="en-GB" dirty="0"/>
          </a:p>
          <a:p>
            <a:r>
              <a:rPr lang="en-GB" dirty="0"/>
              <a:t>GitHub was used as online Repository Hosting Site</a:t>
            </a:r>
          </a:p>
          <a:p>
            <a:endParaRPr lang="en-GB" dirty="0"/>
          </a:p>
          <a:p>
            <a:r>
              <a:rPr lang="en-GB" dirty="0"/>
              <a:t>Jira was used to keep track of user stories</a:t>
            </a:r>
          </a:p>
          <a:p>
            <a:endParaRPr lang="en-PK" dirty="0"/>
          </a:p>
        </p:txBody>
      </p:sp>
      <p:pic>
        <p:nvPicPr>
          <p:cNvPr id="3" name="Picture 2">
            <a:extLst>
              <a:ext uri="{FF2B5EF4-FFF2-40B4-BE49-F238E27FC236}">
                <a16:creationId xmlns:a16="http://schemas.microsoft.com/office/drawing/2014/main" id="{FB9200C0-8395-9713-9D02-FBA7B72B1802}"/>
              </a:ext>
            </a:extLst>
          </p:cNvPr>
          <p:cNvPicPr>
            <a:picLocks noChangeAspect="1"/>
          </p:cNvPicPr>
          <p:nvPr/>
        </p:nvPicPr>
        <p:blipFill>
          <a:blip r:embed="rId4"/>
          <a:stretch>
            <a:fillRect/>
          </a:stretch>
        </p:blipFill>
        <p:spPr>
          <a:xfrm>
            <a:off x="7821134" y="2696428"/>
            <a:ext cx="3236284" cy="18123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838200" y="703775"/>
            <a:ext cx="86106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Server-MongoDB</a:t>
            </a:r>
            <a:endParaRPr dirty="0"/>
          </a:p>
        </p:txBody>
      </p:sp>
      <p:sp>
        <p:nvSpPr>
          <p:cNvPr id="151" name="Google Shape;151;p8"/>
          <p:cNvSpPr txBox="1">
            <a:spLocks noGrp="1"/>
          </p:cNvSpPr>
          <p:nvPr>
            <p:ph idx="1"/>
          </p:nvPr>
        </p:nvSpPr>
        <p:spPr>
          <a:xfrm>
            <a:off x="838200" y="1825625"/>
            <a:ext cx="5378400" cy="888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15000"/>
              </a:lnSpc>
              <a:spcBef>
                <a:spcPts val="0"/>
              </a:spcBef>
              <a:spcAft>
                <a:spcPts val="1600"/>
              </a:spcAft>
              <a:buClr>
                <a:schemeClr val="dk1"/>
              </a:buClr>
              <a:buSzPts val="1100"/>
              <a:buFont typeface="Arial"/>
              <a:buNone/>
            </a:pPr>
            <a:r>
              <a:rPr lang="en-GB" sz="2200"/>
              <a:t>Mongo was used to data storage. </a:t>
            </a:r>
            <a:br>
              <a:rPr lang="en-GB" sz="2200"/>
            </a:br>
            <a:r>
              <a:rPr lang="en-GB" sz="2200"/>
              <a:t>The project contains 3 schemas for data. </a:t>
            </a:r>
            <a:endParaRPr/>
          </a:p>
        </p:txBody>
      </p:sp>
      <p:pic>
        <p:nvPicPr>
          <p:cNvPr id="152" name="Google Shape;152;p8"/>
          <p:cNvPicPr preferRelativeResize="0"/>
          <p:nvPr/>
        </p:nvPicPr>
        <p:blipFill>
          <a:blip r:embed="rId3">
            <a:alphaModFix/>
          </a:blip>
          <a:stretch>
            <a:fillRect/>
          </a:stretch>
        </p:blipFill>
        <p:spPr>
          <a:xfrm>
            <a:off x="7651795" y="998224"/>
            <a:ext cx="3236400" cy="704130"/>
          </a:xfrm>
          <a:prstGeom prst="rect">
            <a:avLst/>
          </a:prstGeom>
          <a:noFill/>
          <a:ln>
            <a:noFill/>
          </a:ln>
        </p:spPr>
      </p:pic>
      <p:sp>
        <p:nvSpPr>
          <p:cNvPr id="153" name="Google Shape;153;p8"/>
          <p:cNvSpPr txBox="1"/>
          <p:nvPr/>
        </p:nvSpPr>
        <p:spPr>
          <a:xfrm>
            <a:off x="838200" y="2792550"/>
            <a:ext cx="29604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dirty="0"/>
              <a:t>Movie</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GB" sz="1900" dirty="0"/>
              <a:t>Title</a:t>
            </a:r>
            <a:endParaRPr sz="1900" dirty="0"/>
          </a:p>
          <a:p>
            <a:pPr marL="0" lvl="0" indent="0" algn="l" rtl="0">
              <a:spcBef>
                <a:spcPts val="0"/>
              </a:spcBef>
              <a:spcAft>
                <a:spcPts val="0"/>
              </a:spcAft>
              <a:buNone/>
            </a:pPr>
            <a:r>
              <a:rPr lang="en-GB" sz="1900" dirty="0"/>
              <a:t>Year</a:t>
            </a:r>
            <a:endParaRPr sz="1900" dirty="0"/>
          </a:p>
          <a:p>
            <a:pPr marL="0" lvl="0" indent="0" algn="l" rtl="0">
              <a:spcBef>
                <a:spcPts val="0"/>
              </a:spcBef>
              <a:spcAft>
                <a:spcPts val="0"/>
              </a:spcAft>
              <a:buNone/>
            </a:pPr>
            <a:r>
              <a:rPr lang="en-GB" sz="1900" dirty="0"/>
              <a:t>Rated</a:t>
            </a:r>
            <a:endParaRPr sz="1900" dirty="0"/>
          </a:p>
          <a:p>
            <a:pPr marL="0" lvl="0" indent="0" algn="l" rtl="0">
              <a:spcBef>
                <a:spcPts val="0"/>
              </a:spcBef>
              <a:spcAft>
                <a:spcPts val="0"/>
              </a:spcAft>
              <a:buNone/>
            </a:pPr>
            <a:r>
              <a:rPr lang="en-GB" sz="1900" dirty="0"/>
              <a:t>Runtime</a:t>
            </a:r>
            <a:endParaRPr sz="1900" dirty="0"/>
          </a:p>
          <a:p>
            <a:pPr marL="0" lvl="0" indent="0" algn="l" rtl="0">
              <a:spcBef>
                <a:spcPts val="0"/>
              </a:spcBef>
              <a:spcAft>
                <a:spcPts val="0"/>
              </a:spcAft>
              <a:buNone/>
            </a:pPr>
            <a:r>
              <a:rPr lang="en-GB" sz="1900" dirty="0"/>
              <a:t>Genre</a:t>
            </a:r>
            <a:endParaRPr sz="1900" dirty="0"/>
          </a:p>
          <a:p>
            <a:pPr marL="0" lvl="0" indent="0" algn="l" rtl="0">
              <a:spcBef>
                <a:spcPts val="0"/>
              </a:spcBef>
              <a:spcAft>
                <a:spcPts val="0"/>
              </a:spcAft>
              <a:buNone/>
            </a:pPr>
            <a:r>
              <a:rPr lang="en-GB" sz="1900" dirty="0"/>
              <a:t>Director</a:t>
            </a:r>
            <a:endParaRPr sz="1900" dirty="0"/>
          </a:p>
          <a:p>
            <a:pPr marL="0" lvl="0" indent="0" algn="l" rtl="0">
              <a:spcBef>
                <a:spcPts val="0"/>
              </a:spcBef>
              <a:spcAft>
                <a:spcPts val="0"/>
              </a:spcAft>
              <a:buNone/>
            </a:pPr>
            <a:r>
              <a:rPr lang="en-GB" sz="1900" dirty="0"/>
              <a:t>Actors</a:t>
            </a:r>
            <a:endParaRPr sz="1900" dirty="0"/>
          </a:p>
          <a:p>
            <a:pPr marL="0" lvl="0" indent="0" algn="l" rtl="0">
              <a:spcBef>
                <a:spcPts val="0"/>
              </a:spcBef>
              <a:spcAft>
                <a:spcPts val="0"/>
              </a:spcAft>
              <a:buNone/>
            </a:pPr>
            <a:r>
              <a:rPr lang="en-GB" sz="1900" dirty="0"/>
              <a:t>Plot</a:t>
            </a:r>
            <a:endParaRPr sz="1900" dirty="0"/>
          </a:p>
          <a:p>
            <a:pPr marL="0" lvl="0" indent="0" algn="l" rtl="0">
              <a:spcBef>
                <a:spcPts val="0"/>
              </a:spcBef>
              <a:spcAft>
                <a:spcPts val="0"/>
              </a:spcAft>
              <a:buNone/>
            </a:pPr>
            <a:r>
              <a:rPr lang="en-GB" sz="1900" dirty="0"/>
              <a:t>Poster</a:t>
            </a:r>
            <a:endParaRPr sz="1900" dirty="0"/>
          </a:p>
          <a:p>
            <a:pPr marL="0" lvl="0" indent="0" algn="l" rtl="0">
              <a:spcBef>
                <a:spcPts val="0"/>
              </a:spcBef>
              <a:spcAft>
                <a:spcPts val="0"/>
              </a:spcAft>
              <a:buNone/>
            </a:pPr>
            <a:r>
              <a:rPr lang="en-GB" sz="1900" dirty="0"/>
              <a:t>Showtime: [Days, Times]</a:t>
            </a:r>
            <a:endParaRPr sz="1900" dirty="0"/>
          </a:p>
          <a:p>
            <a:pPr marL="0" lvl="0" indent="0" algn="l" rtl="0">
              <a:spcBef>
                <a:spcPts val="0"/>
              </a:spcBef>
              <a:spcAft>
                <a:spcPts val="0"/>
              </a:spcAft>
              <a:buNone/>
            </a:pPr>
            <a:r>
              <a:rPr lang="en-GB" sz="1900" dirty="0"/>
              <a:t>Trailer</a:t>
            </a:r>
            <a:endParaRPr sz="1900" dirty="0"/>
          </a:p>
        </p:txBody>
      </p:sp>
      <p:sp>
        <p:nvSpPr>
          <p:cNvPr id="154" name="Google Shape;154;p8"/>
          <p:cNvSpPr txBox="1"/>
          <p:nvPr/>
        </p:nvSpPr>
        <p:spPr>
          <a:xfrm>
            <a:off x="4448250" y="2792550"/>
            <a:ext cx="30195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dirty="0"/>
              <a:t>Discussion</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GB" sz="1900" dirty="0"/>
              <a:t>Name</a:t>
            </a:r>
            <a:endParaRPr sz="1900" dirty="0"/>
          </a:p>
          <a:p>
            <a:pPr marL="0" lvl="0" indent="0" algn="l" rtl="0">
              <a:spcBef>
                <a:spcPts val="0"/>
              </a:spcBef>
              <a:spcAft>
                <a:spcPts val="0"/>
              </a:spcAft>
              <a:buNone/>
            </a:pPr>
            <a:r>
              <a:rPr lang="en-GB" sz="1900" dirty="0"/>
              <a:t>Comment</a:t>
            </a:r>
            <a:endParaRPr sz="1900" dirty="0"/>
          </a:p>
          <a:p>
            <a:pPr marL="0" lvl="0" indent="0" algn="l" rtl="0">
              <a:spcBef>
                <a:spcPts val="0"/>
              </a:spcBef>
              <a:spcAft>
                <a:spcPts val="0"/>
              </a:spcAft>
              <a:buNone/>
            </a:pPr>
            <a:r>
              <a:rPr lang="en-GB" sz="1900" dirty="0"/>
              <a:t>Movie</a:t>
            </a:r>
            <a:endParaRPr sz="1900" dirty="0"/>
          </a:p>
          <a:p>
            <a:pPr marL="0" lvl="0" indent="0" algn="l" rtl="0">
              <a:spcBef>
                <a:spcPts val="0"/>
              </a:spcBef>
              <a:spcAft>
                <a:spcPts val="0"/>
              </a:spcAft>
              <a:buNone/>
            </a:pPr>
            <a:r>
              <a:rPr lang="en-GB" sz="1900" dirty="0"/>
              <a:t>Rating</a:t>
            </a:r>
            <a:endParaRPr sz="1900" dirty="0"/>
          </a:p>
        </p:txBody>
      </p:sp>
      <p:sp>
        <p:nvSpPr>
          <p:cNvPr id="155" name="Google Shape;155;p8"/>
          <p:cNvSpPr txBox="1"/>
          <p:nvPr/>
        </p:nvSpPr>
        <p:spPr>
          <a:xfrm>
            <a:off x="8117400" y="2713625"/>
            <a:ext cx="32364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dirty="0"/>
              <a:t>Booking</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GB" sz="1900" dirty="0"/>
              <a:t>First Name</a:t>
            </a:r>
            <a:endParaRPr sz="1900" dirty="0"/>
          </a:p>
          <a:p>
            <a:pPr marL="0" lvl="0" indent="0" algn="l" rtl="0">
              <a:spcBef>
                <a:spcPts val="0"/>
              </a:spcBef>
              <a:spcAft>
                <a:spcPts val="0"/>
              </a:spcAft>
              <a:buNone/>
            </a:pPr>
            <a:r>
              <a:rPr lang="en-GB" sz="1900" dirty="0"/>
              <a:t>Last Name</a:t>
            </a:r>
            <a:endParaRPr sz="1900" dirty="0"/>
          </a:p>
          <a:p>
            <a:pPr marL="0" lvl="0" indent="0" algn="l" rtl="0">
              <a:spcBef>
                <a:spcPts val="0"/>
              </a:spcBef>
              <a:spcAft>
                <a:spcPts val="0"/>
              </a:spcAft>
              <a:buNone/>
            </a:pPr>
            <a:r>
              <a:rPr lang="en-GB" sz="1900" dirty="0"/>
              <a:t>Adult Tickets</a:t>
            </a:r>
            <a:endParaRPr sz="1900" dirty="0"/>
          </a:p>
          <a:p>
            <a:pPr marL="0" lvl="0" indent="0" algn="l" rtl="0">
              <a:spcBef>
                <a:spcPts val="0"/>
              </a:spcBef>
              <a:spcAft>
                <a:spcPts val="0"/>
              </a:spcAft>
              <a:buNone/>
            </a:pPr>
            <a:r>
              <a:rPr lang="en-GB" sz="1900" dirty="0"/>
              <a:t>Children Tickets</a:t>
            </a:r>
            <a:endParaRPr sz="1900" dirty="0"/>
          </a:p>
          <a:p>
            <a:pPr marL="0" lvl="0" indent="0" algn="l" rtl="0">
              <a:spcBef>
                <a:spcPts val="0"/>
              </a:spcBef>
              <a:spcAft>
                <a:spcPts val="0"/>
              </a:spcAft>
              <a:buNone/>
            </a:pPr>
            <a:r>
              <a:rPr lang="en-GB" sz="1900" dirty="0"/>
              <a:t>Concession</a:t>
            </a:r>
            <a:endParaRPr sz="1900" dirty="0"/>
          </a:p>
          <a:p>
            <a:pPr marL="0" lvl="0" indent="0" algn="l" rtl="0">
              <a:spcBef>
                <a:spcPts val="0"/>
              </a:spcBef>
              <a:spcAft>
                <a:spcPts val="0"/>
              </a:spcAft>
              <a:buNone/>
            </a:pPr>
            <a:r>
              <a:rPr lang="en-GB" sz="1900" dirty="0"/>
              <a:t>Price</a:t>
            </a:r>
            <a:endParaRPr sz="1900" dirty="0"/>
          </a:p>
          <a:p>
            <a:pPr marL="0" lvl="0" indent="0" algn="l" rtl="0">
              <a:spcBef>
                <a:spcPts val="0"/>
              </a:spcBef>
              <a:spcAft>
                <a:spcPts val="0"/>
              </a:spcAft>
              <a:buNone/>
            </a:pPr>
            <a:r>
              <a:rPr lang="en-GB" sz="1900" dirty="0"/>
              <a:t>Date</a:t>
            </a:r>
            <a:endParaRPr sz="1900" dirty="0"/>
          </a:p>
          <a:p>
            <a:pPr marL="0" lvl="0" indent="0" algn="l" rtl="0">
              <a:spcBef>
                <a:spcPts val="0"/>
              </a:spcBef>
              <a:spcAft>
                <a:spcPts val="0"/>
              </a:spcAft>
              <a:buNone/>
            </a:pPr>
            <a:r>
              <a:rPr lang="en-GB" sz="1900" dirty="0"/>
              <a:t>Movie Booking: [Movie, Day, Time]</a:t>
            </a:r>
            <a:endParaRPr sz="1900" dirty="0"/>
          </a:p>
          <a:p>
            <a:pPr marL="0" lvl="0" indent="0" algn="l" rtl="0">
              <a:spcBef>
                <a:spcPts val="0"/>
              </a:spcBef>
              <a:spcAft>
                <a:spcPts val="0"/>
              </a:spcAft>
              <a:buNone/>
            </a:pPr>
            <a:r>
              <a:rPr lang="en-GB" sz="1900" dirty="0"/>
              <a:t>Payment: [Card </a:t>
            </a:r>
            <a:r>
              <a:rPr lang="en-GB" sz="1900" dirty="0" err="1"/>
              <a:t>Num</a:t>
            </a:r>
            <a:r>
              <a:rPr lang="en-GB" sz="1900" dirty="0"/>
              <a:t>, Expiring, CVV</a:t>
            </a:r>
            <a:r>
              <a:rPr lang="en-GB" sz="1900" dirty="0">
                <a:solidFill>
                  <a:schemeClr val="dk2"/>
                </a:solidFill>
              </a:rPr>
              <a:t>]</a:t>
            </a:r>
            <a:endParaRPr sz="1900" dirty="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5527f97108_0_2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Server Express</a:t>
            </a:r>
            <a:endParaRPr/>
          </a:p>
        </p:txBody>
      </p:sp>
      <p:sp>
        <p:nvSpPr>
          <p:cNvPr id="161" name="Google Shape;161;g15527f97108_0_20"/>
          <p:cNvSpPr txBox="1">
            <a:spLocks noGrp="1"/>
          </p:cNvSpPr>
          <p:nvPr>
            <p:ph idx="1"/>
          </p:nvPr>
        </p:nvSpPr>
        <p:spPr>
          <a:xfrm>
            <a:off x="838200" y="1825625"/>
            <a:ext cx="10391100" cy="1126500"/>
          </a:xfrm>
          <a:prstGeom prst="rect">
            <a:avLst/>
          </a:prstGeom>
        </p:spPr>
        <p:txBody>
          <a:bodyPr spcFirstLastPara="1" wrap="square" lIns="91425" tIns="45700" rIns="91425" bIns="45700" anchor="t" anchorCtr="0">
            <a:normAutofit fontScale="70000" lnSpcReduction="20000"/>
          </a:bodyPr>
          <a:lstStyle/>
          <a:p>
            <a:pPr marL="0" lvl="0" indent="0" algn="l" rtl="0">
              <a:spcBef>
                <a:spcPts val="1200"/>
              </a:spcBef>
              <a:spcAft>
                <a:spcPts val="0"/>
              </a:spcAft>
              <a:buNone/>
            </a:pPr>
            <a:r>
              <a:rPr lang="en-GB" sz="2200"/>
              <a:t>Express was used to create API endpoints for each schema in order for data to be retrieved by the front end.</a:t>
            </a:r>
            <a:endParaRPr sz="2200"/>
          </a:p>
          <a:p>
            <a:pPr marL="0" lvl="0" indent="0" algn="l" rtl="0">
              <a:spcBef>
                <a:spcPts val="1200"/>
              </a:spcBef>
              <a:spcAft>
                <a:spcPts val="200"/>
              </a:spcAft>
              <a:buNone/>
            </a:pPr>
            <a:r>
              <a:rPr lang="en-GB" sz="2200"/>
              <a:t>Any errors that might occur return a 500 status with error message or if the result is empty it returns a 404.</a:t>
            </a:r>
            <a:endParaRPr sz="2200"/>
          </a:p>
        </p:txBody>
      </p:sp>
      <p:sp>
        <p:nvSpPr>
          <p:cNvPr id="162" name="Google Shape;162;g15527f97108_0_20"/>
          <p:cNvSpPr txBox="1"/>
          <p:nvPr/>
        </p:nvSpPr>
        <p:spPr>
          <a:xfrm>
            <a:off x="838200" y="3118175"/>
            <a:ext cx="3730500" cy="355325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Clr>
                <a:schemeClr val="dk1"/>
              </a:buClr>
              <a:buSzPts val="1100"/>
              <a:buFont typeface="Arial"/>
              <a:buNone/>
            </a:pPr>
            <a:r>
              <a:rPr lang="en-GB" sz="1300" b="1" dirty="0"/>
              <a:t>Movie endpoint:</a:t>
            </a:r>
            <a:endParaRPr sz="1300" b="1" dirty="0"/>
          </a:p>
          <a:p>
            <a:pPr marL="457200" lvl="0" indent="-311150" algn="l" rtl="0">
              <a:lnSpc>
                <a:spcPct val="90000"/>
              </a:lnSpc>
              <a:spcBef>
                <a:spcPts val="1200"/>
              </a:spcBef>
              <a:spcAft>
                <a:spcPts val="0"/>
              </a:spcAft>
              <a:buClr>
                <a:schemeClr val="dk2"/>
              </a:buClr>
              <a:buSzPts val="1300"/>
              <a:buChar char="●"/>
            </a:pPr>
            <a:r>
              <a:rPr lang="en-GB" sz="1300" b="1" dirty="0"/>
              <a:t>/</a:t>
            </a:r>
            <a:r>
              <a:rPr lang="en-GB" sz="1300" b="1" dirty="0" err="1"/>
              <a:t>getAll</a:t>
            </a:r>
            <a:r>
              <a:rPr lang="en-GB" sz="1300" b="1" dirty="0"/>
              <a:t> </a:t>
            </a:r>
            <a:br>
              <a:rPr lang="en-GB" sz="1300" b="1" dirty="0"/>
            </a:br>
            <a:r>
              <a:rPr lang="en-GB" sz="1300" b="1" dirty="0"/>
              <a:t>Returns all entries with 200 status</a:t>
            </a:r>
            <a:br>
              <a:rPr lang="en-GB" sz="1300" b="1" dirty="0"/>
            </a:br>
            <a:endParaRPr sz="1300" b="1" dirty="0"/>
          </a:p>
          <a:p>
            <a:pPr marL="457200" lvl="0" indent="-311150" algn="l" rtl="0">
              <a:lnSpc>
                <a:spcPct val="90000"/>
              </a:lnSpc>
              <a:spcBef>
                <a:spcPts val="0"/>
              </a:spcBef>
              <a:spcAft>
                <a:spcPts val="0"/>
              </a:spcAft>
              <a:buClr>
                <a:schemeClr val="dk2"/>
              </a:buClr>
              <a:buSzPts val="1300"/>
              <a:buChar char="●"/>
            </a:pPr>
            <a:r>
              <a:rPr lang="en-GB" sz="1300" b="1" dirty="0"/>
              <a:t>/</a:t>
            </a:r>
            <a:r>
              <a:rPr lang="en-GB" sz="1300" b="1" dirty="0" err="1"/>
              <a:t>getAllCurrent</a:t>
            </a:r>
            <a:br>
              <a:rPr lang="en-GB" sz="1300" b="1" dirty="0"/>
            </a:br>
            <a:r>
              <a:rPr lang="en-GB" sz="1300" b="1" dirty="0"/>
              <a:t>Returns all entries that have date value lower than current with 200 status</a:t>
            </a:r>
            <a:br>
              <a:rPr lang="en-GB" sz="1300" b="1" dirty="0"/>
            </a:br>
            <a:endParaRPr sz="1300" b="1" dirty="0"/>
          </a:p>
          <a:p>
            <a:pPr marL="457200" lvl="0" indent="-311150" algn="l" rtl="0">
              <a:lnSpc>
                <a:spcPct val="90000"/>
              </a:lnSpc>
              <a:spcBef>
                <a:spcPts val="0"/>
              </a:spcBef>
              <a:spcAft>
                <a:spcPts val="0"/>
              </a:spcAft>
              <a:buClr>
                <a:schemeClr val="dk2"/>
              </a:buClr>
              <a:buSzPts val="1300"/>
              <a:buChar char="●"/>
            </a:pPr>
            <a:r>
              <a:rPr lang="en-GB" sz="1300" b="1" dirty="0"/>
              <a:t>/</a:t>
            </a:r>
            <a:r>
              <a:rPr lang="en-GB" sz="1300" b="1" dirty="0" err="1"/>
              <a:t>getAllNew</a:t>
            </a:r>
            <a:br>
              <a:rPr lang="en-GB" sz="1300" b="1" dirty="0"/>
            </a:br>
            <a:r>
              <a:rPr lang="en-GB" sz="1300" b="1" dirty="0"/>
              <a:t>Returns all entries that have date value higher than current with 200 status</a:t>
            </a:r>
            <a:br>
              <a:rPr lang="en-GB" sz="1300" b="1" dirty="0"/>
            </a:br>
            <a:endParaRPr sz="1300" b="1" dirty="0"/>
          </a:p>
          <a:p>
            <a:pPr marL="457200" lvl="0" indent="-311150" algn="l" rtl="0">
              <a:lnSpc>
                <a:spcPct val="90000"/>
              </a:lnSpc>
              <a:spcBef>
                <a:spcPts val="0"/>
              </a:spcBef>
              <a:spcAft>
                <a:spcPts val="0"/>
              </a:spcAft>
              <a:buClr>
                <a:schemeClr val="dk2"/>
              </a:buClr>
              <a:buSzPts val="1300"/>
              <a:buChar char="●"/>
            </a:pPr>
            <a:r>
              <a:rPr lang="en-GB" sz="1300" b="1" dirty="0"/>
              <a:t>/get/:id</a:t>
            </a:r>
            <a:br>
              <a:rPr lang="en-GB" sz="1300" b="1" dirty="0"/>
            </a:br>
            <a:r>
              <a:rPr lang="en-GB" sz="1300" b="1" dirty="0"/>
              <a:t>Returns entry with the ID given with 200 status</a:t>
            </a:r>
            <a:endParaRPr sz="1300" b="1" dirty="0"/>
          </a:p>
        </p:txBody>
      </p:sp>
      <p:sp>
        <p:nvSpPr>
          <p:cNvPr id="163" name="Google Shape;163;g15527f97108_0_20"/>
          <p:cNvSpPr txBox="1"/>
          <p:nvPr/>
        </p:nvSpPr>
        <p:spPr>
          <a:xfrm>
            <a:off x="4765825" y="3118175"/>
            <a:ext cx="2960400" cy="3234701"/>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None/>
            </a:pPr>
            <a:r>
              <a:rPr lang="en-GB" sz="1800" b="1" dirty="0"/>
              <a:t>Discussion endpoint:</a:t>
            </a:r>
            <a:endParaRPr sz="1800" b="1" dirty="0"/>
          </a:p>
          <a:p>
            <a:pPr marL="457200" lvl="0" indent="-342900" algn="l" rtl="0">
              <a:lnSpc>
                <a:spcPct val="90000"/>
              </a:lnSpc>
              <a:spcBef>
                <a:spcPts val="1200"/>
              </a:spcBef>
              <a:spcAft>
                <a:spcPts val="0"/>
              </a:spcAft>
              <a:buClr>
                <a:schemeClr val="dk2"/>
              </a:buClr>
              <a:buSzPts val="1800"/>
              <a:buChar char="●"/>
            </a:pPr>
            <a:r>
              <a:rPr lang="en-GB" sz="1800" b="1" dirty="0"/>
              <a:t>/</a:t>
            </a:r>
            <a:r>
              <a:rPr lang="en-GB" sz="1800" b="1" dirty="0" err="1"/>
              <a:t>getAll</a:t>
            </a:r>
            <a:br>
              <a:rPr lang="en-GB" sz="1800" b="1" dirty="0"/>
            </a:br>
            <a:r>
              <a:rPr lang="en-GB" sz="1800" b="1" dirty="0"/>
              <a:t>Returns all entries with 200 status</a:t>
            </a:r>
            <a:br>
              <a:rPr lang="en-GB" sz="1800" b="1" dirty="0"/>
            </a:br>
            <a:endParaRPr sz="1800" b="1" dirty="0"/>
          </a:p>
          <a:p>
            <a:pPr marL="457200" lvl="0" indent="-342900" algn="l" rtl="0">
              <a:lnSpc>
                <a:spcPct val="90000"/>
              </a:lnSpc>
              <a:spcBef>
                <a:spcPts val="0"/>
              </a:spcBef>
              <a:spcAft>
                <a:spcPts val="0"/>
              </a:spcAft>
              <a:buClr>
                <a:schemeClr val="dk2"/>
              </a:buClr>
              <a:buSzPts val="1800"/>
              <a:buChar char="●"/>
            </a:pPr>
            <a:r>
              <a:rPr lang="en-GB" sz="1800" b="1" dirty="0"/>
              <a:t>/create</a:t>
            </a:r>
            <a:br>
              <a:rPr lang="en-GB" sz="1800" b="1" dirty="0"/>
            </a:br>
            <a:r>
              <a:rPr lang="en-GB" sz="1800" b="1" dirty="0"/>
              <a:t>Saves the given POST body in the database and then returns the entry with a 201 status</a:t>
            </a:r>
            <a:endParaRPr sz="1800" b="1" dirty="0"/>
          </a:p>
        </p:txBody>
      </p:sp>
      <p:sp>
        <p:nvSpPr>
          <p:cNvPr id="164" name="Google Shape;164;g15527f97108_0_20"/>
          <p:cNvSpPr txBox="1"/>
          <p:nvPr/>
        </p:nvSpPr>
        <p:spPr>
          <a:xfrm>
            <a:off x="8393400" y="3118175"/>
            <a:ext cx="2960400" cy="3484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None/>
            </a:pPr>
            <a:r>
              <a:rPr lang="en-GB" sz="1800" b="1" dirty="0"/>
              <a:t>Booking endpoint:</a:t>
            </a:r>
            <a:endParaRPr sz="1800" b="1" dirty="0"/>
          </a:p>
          <a:p>
            <a:pPr marL="457200" lvl="0" indent="-342900" algn="l" rtl="0">
              <a:lnSpc>
                <a:spcPct val="90000"/>
              </a:lnSpc>
              <a:spcBef>
                <a:spcPts val="1200"/>
              </a:spcBef>
              <a:spcAft>
                <a:spcPts val="0"/>
              </a:spcAft>
              <a:buClr>
                <a:schemeClr val="dk2"/>
              </a:buClr>
              <a:buSzPts val="1800"/>
              <a:buChar char="●"/>
            </a:pPr>
            <a:r>
              <a:rPr lang="en-GB" sz="1800" b="1" dirty="0"/>
              <a:t>/get/:id</a:t>
            </a:r>
            <a:br>
              <a:rPr lang="en-GB" sz="1800" b="1" dirty="0"/>
            </a:br>
            <a:r>
              <a:rPr lang="en-GB" sz="1800" b="1" dirty="0"/>
              <a:t>Returns entry with the ID given with 200 status</a:t>
            </a:r>
            <a:br>
              <a:rPr lang="en-GB" sz="1800" b="1" dirty="0"/>
            </a:br>
            <a:endParaRPr sz="1800" b="1" dirty="0"/>
          </a:p>
          <a:p>
            <a:pPr marL="457200" lvl="0" indent="-342900" algn="l" rtl="0">
              <a:lnSpc>
                <a:spcPct val="90000"/>
              </a:lnSpc>
              <a:spcBef>
                <a:spcPts val="0"/>
              </a:spcBef>
              <a:spcAft>
                <a:spcPts val="0"/>
              </a:spcAft>
              <a:buClr>
                <a:schemeClr val="dk2"/>
              </a:buClr>
              <a:buSzPts val="1800"/>
              <a:buChar char="●"/>
            </a:pPr>
            <a:r>
              <a:rPr lang="en-GB" sz="1800" b="1" dirty="0"/>
              <a:t>/create</a:t>
            </a:r>
            <a:br>
              <a:rPr lang="en-GB" sz="1800" b="1" dirty="0"/>
            </a:br>
            <a:r>
              <a:rPr lang="en-GB" sz="1800" b="1" dirty="0"/>
              <a:t>Saves the given POST body in the database and then returns the entry with 201 status</a:t>
            </a:r>
            <a:endParaRPr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Client-React</a:t>
            </a:r>
            <a:endParaRPr/>
          </a:p>
        </p:txBody>
      </p:sp>
      <p:pic>
        <p:nvPicPr>
          <p:cNvPr id="171" name="Google Shape;171;p9"/>
          <p:cNvPicPr preferRelativeResize="0"/>
          <p:nvPr/>
        </p:nvPicPr>
        <p:blipFill>
          <a:blip r:embed="rId3">
            <a:alphaModFix/>
          </a:blip>
          <a:stretch>
            <a:fillRect/>
          </a:stretch>
        </p:blipFill>
        <p:spPr>
          <a:xfrm>
            <a:off x="6585800" y="153225"/>
            <a:ext cx="4133850" cy="1390650"/>
          </a:xfrm>
          <a:prstGeom prst="rect">
            <a:avLst/>
          </a:prstGeom>
          <a:noFill/>
          <a:ln>
            <a:noFill/>
          </a:ln>
        </p:spPr>
      </p:pic>
      <p:sp>
        <p:nvSpPr>
          <p:cNvPr id="2" name="TextBox 1">
            <a:extLst>
              <a:ext uri="{FF2B5EF4-FFF2-40B4-BE49-F238E27FC236}">
                <a16:creationId xmlns:a16="http://schemas.microsoft.com/office/drawing/2014/main" id="{18918CE9-BA2C-B5E6-DE4A-48F277FFA0F8}"/>
              </a:ext>
            </a:extLst>
          </p:cNvPr>
          <p:cNvSpPr txBox="1"/>
          <p:nvPr/>
        </p:nvSpPr>
        <p:spPr>
          <a:xfrm>
            <a:off x="985838" y="2057401"/>
            <a:ext cx="9129712" cy="2862322"/>
          </a:xfrm>
          <a:prstGeom prst="rect">
            <a:avLst/>
          </a:prstGeom>
          <a:noFill/>
        </p:spPr>
        <p:txBody>
          <a:bodyPr wrap="square" rtlCol="0">
            <a:spAutoFit/>
          </a:bodyPr>
          <a:lstStyle/>
          <a:p>
            <a:pPr>
              <a:buFont typeface="Arial" panose="020B0602020104020603" pitchFamily="34" charset="0"/>
              <a:buChar char="•"/>
            </a:pPr>
            <a:r>
              <a:rPr lang="en-US" dirty="0"/>
              <a:t>React is a JavaScript library that we used in our web application. It is a tool used to build User Interfaces (UI). It was created by Facebook with the aim of simplifying the development of visual interfaces.</a:t>
            </a:r>
          </a:p>
          <a:p>
            <a:pPr>
              <a:buFont typeface="Arial" panose="020B0602020104020603" pitchFamily="34" charset="0"/>
              <a:buChar char="•"/>
            </a:pPr>
            <a:endParaRPr lang="en-US" dirty="0"/>
          </a:p>
          <a:p>
            <a:pPr>
              <a:buFont typeface="Arial" panose="020B0602020104020603" pitchFamily="34" charset="0"/>
              <a:buChar char="•"/>
            </a:pPr>
            <a:r>
              <a:rPr lang="en-US" dirty="0"/>
              <a:t>Throughout the web application we have used numerous react components. These components allowed us to organize information across our webpages.</a:t>
            </a:r>
          </a:p>
          <a:p>
            <a:endParaRPr lang="en-US" dirty="0"/>
          </a:p>
          <a:p>
            <a:pPr>
              <a:buFont typeface="Arial" panose="020B0602020104020603" pitchFamily="34" charset="0"/>
              <a:buChar char="•"/>
            </a:pPr>
            <a:r>
              <a:rPr lang="en-US" dirty="0"/>
              <a:t>Libraries such as React-bootstrap allowed us to incorporate the bootstrap toolkit in React to easily modify style sheet elements</a:t>
            </a:r>
          </a:p>
          <a:p>
            <a:endParaRPr lang="en-P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543d6b7acc_0_1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Styling</a:t>
            </a:r>
            <a:endParaRPr/>
          </a:p>
        </p:txBody>
      </p:sp>
      <p:sp>
        <p:nvSpPr>
          <p:cNvPr id="177" name="Google Shape;177;g1543d6b7acc_0_10"/>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Background: Gradient: #1f007f, #5821f0</a:t>
            </a:r>
            <a:endParaRPr/>
          </a:p>
          <a:p>
            <a:pPr marL="0" lvl="0" indent="0" algn="l" rtl="0">
              <a:spcBef>
                <a:spcPts val="1600"/>
              </a:spcBef>
              <a:spcAft>
                <a:spcPts val="0"/>
              </a:spcAft>
              <a:buNone/>
            </a:pPr>
            <a:endParaRPr/>
          </a:p>
          <a:p>
            <a:pPr marL="0" lvl="0" indent="0" algn="l" rtl="0">
              <a:spcBef>
                <a:spcPts val="1600"/>
              </a:spcBef>
              <a:spcAft>
                <a:spcPts val="0"/>
              </a:spcAft>
              <a:buNone/>
            </a:pPr>
            <a:r>
              <a:rPr lang="en-GB"/>
              <a:t>Navbar, Footer and section backgrounds: #640049</a:t>
            </a:r>
            <a:endParaRPr/>
          </a:p>
          <a:p>
            <a:pPr marL="0" lvl="0" indent="0" algn="l" rtl="0">
              <a:spcBef>
                <a:spcPts val="1600"/>
              </a:spcBef>
              <a:spcAft>
                <a:spcPts val="0"/>
              </a:spcAft>
              <a:buNone/>
            </a:pPr>
            <a:endParaRPr/>
          </a:p>
          <a:p>
            <a:pPr marL="0" lvl="0" indent="0" algn="l" rtl="0">
              <a:spcBef>
                <a:spcPts val="1600"/>
              </a:spcBef>
              <a:spcAft>
                <a:spcPts val="0"/>
              </a:spcAft>
              <a:buNone/>
            </a:pPr>
            <a:r>
              <a:rPr lang="en-GB"/>
              <a:t>Buttons and navbar letters: #a20049</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Letters: #bdbdbd </a:t>
            </a:r>
            <a:endParaRPr/>
          </a:p>
        </p:txBody>
      </p:sp>
      <p:pic>
        <p:nvPicPr>
          <p:cNvPr id="178" name="Google Shape;178;g1543d6b7acc_0_10"/>
          <p:cNvPicPr preferRelativeResize="0"/>
          <p:nvPr/>
        </p:nvPicPr>
        <p:blipFill>
          <a:blip r:embed="rId3">
            <a:alphaModFix/>
          </a:blip>
          <a:stretch>
            <a:fillRect/>
          </a:stretch>
        </p:blipFill>
        <p:spPr>
          <a:xfrm>
            <a:off x="6504925" y="1574875"/>
            <a:ext cx="1049097" cy="819625"/>
          </a:xfrm>
          <a:prstGeom prst="rect">
            <a:avLst/>
          </a:prstGeom>
          <a:noFill/>
          <a:ln>
            <a:noFill/>
          </a:ln>
        </p:spPr>
      </p:pic>
      <p:pic>
        <p:nvPicPr>
          <p:cNvPr id="179" name="Google Shape;179;g1543d6b7acc_0_10"/>
          <p:cNvPicPr preferRelativeResize="0"/>
          <p:nvPr/>
        </p:nvPicPr>
        <p:blipFill>
          <a:blip r:embed="rId4">
            <a:alphaModFix/>
          </a:blip>
          <a:stretch>
            <a:fillRect/>
          </a:stretch>
        </p:blipFill>
        <p:spPr>
          <a:xfrm>
            <a:off x="7990575" y="2680650"/>
            <a:ext cx="913300" cy="819625"/>
          </a:xfrm>
          <a:prstGeom prst="rect">
            <a:avLst/>
          </a:prstGeom>
          <a:noFill/>
          <a:ln>
            <a:noFill/>
          </a:ln>
        </p:spPr>
      </p:pic>
      <p:pic>
        <p:nvPicPr>
          <p:cNvPr id="180" name="Google Shape;180;g1543d6b7acc_0_10"/>
          <p:cNvPicPr preferRelativeResize="0"/>
          <p:nvPr/>
        </p:nvPicPr>
        <p:blipFill>
          <a:blip r:embed="rId5">
            <a:alphaModFix/>
          </a:blip>
          <a:stretch>
            <a:fillRect/>
          </a:stretch>
        </p:blipFill>
        <p:spPr>
          <a:xfrm>
            <a:off x="5987450" y="3762515"/>
            <a:ext cx="913300" cy="753835"/>
          </a:xfrm>
          <a:prstGeom prst="rect">
            <a:avLst/>
          </a:prstGeom>
          <a:noFill/>
          <a:ln>
            <a:noFill/>
          </a:ln>
        </p:spPr>
      </p:pic>
      <p:pic>
        <p:nvPicPr>
          <p:cNvPr id="181" name="Google Shape;181;g1543d6b7acc_0_10"/>
          <p:cNvPicPr preferRelativeResize="0"/>
          <p:nvPr/>
        </p:nvPicPr>
        <p:blipFill>
          <a:blip r:embed="rId6">
            <a:alphaModFix/>
          </a:blip>
          <a:stretch>
            <a:fillRect/>
          </a:stretch>
        </p:blipFill>
        <p:spPr>
          <a:xfrm>
            <a:off x="3333525" y="4888014"/>
            <a:ext cx="913300" cy="7828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543d6b7acc_0_15"/>
          <p:cNvSpPr txBox="1">
            <a:spLocks noGrp="1"/>
          </p:cNvSpPr>
          <p:nvPr>
            <p:ph type="title"/>
          </p:nvPr>
        </p:nvSpPr>
        <p:spPr>
          <a:xfrm>
            <a:off x="1381125" y="193076"/>
            <a:ext cx="8610600" cy="1293028"/>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Final Design</a:t>
            </a:r>
            <a:endParaRPr dirty="0"/>
          </a:p>
        </p:txBody>
      </p:sp>
      <p:pic>
        <p:nvPicPr>
          <p:cNvPr id="187" name="Google Shape;187;g1543d6b7acc_0_15"/>
          <p:cNvPicPr preferRelativeResize="0"/>
          <p:nvPr/>
        </p:nvPicPr>
        <p:blipFill>
          <a:blip r:embed="rId3">
            <a:alphaModFix/>
          </a:blip>
          <a:stretch>
            <a:fillRect/>
          </a:stretch>
        </p:blipFill>
        <p:spPr>
          <a:xfrm>
            <a:off x="838200" y="1486104"/>
            <a:ext cx="10515602" cy="50862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543d6b7acc_0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5000" dirty="0">
                <a:latin typeface="Arial"/>
                <a:ea typeface="Arial"/>
                <a:cs typeface="Arial"/>
                <a:sym typeface="Arial"/>
              </a:rPr>
              <a:t>Testing</a:t>
            </a:r>
            <a:endParaRPr dirty="0"/>
          </a:p>
        </p:txBody>
      </p:sp>
      <p:sp>
        <p:nvSpPr>
          <p:cNvPr id="193" name="Google Shape;193;g1543d6b7acc_0_0"/>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GB" sz="2200"/>
              <a:t>Testing was performed on the express backend using mocha and chai</a:t>
            </a:r>
            <a:endParaRPr sz="2200"/>
          </a:p>
          <a:p>
            <a:pPr marL="0" lvl="0" indent="0" algn="l" rtl="0">
              <a:spcBef>
                <a:spcPts val="200"/>
              </a:spcBef>
              <a:spcAft>
                <a:spcPts val="0"/>
              </a:spcAft>
              <a:buNone/>
            </a:pPr>
            <a:r>
              <a:rPr lang="en-GB" sz="2200">
                <a:solidFill>
                  <a:srgbClr val="1CADE4"/>
                </a:solidFill>
              </a:rPr>
              <a:t>­</a:t>
            </a:r>
            <a:endParaRPr sz="2200">
              <a:solidFill>
                <a:srgbClr val="1CADE4"/>
              </a:solidFill>
            </a:endParaRPr>
          </a:p>
          <a:p>
            <a:pPr marL="0" lvl="0" indent="0" algn="l" rtl="0">
              <a:spcBef>
                <a:spcPts val="400"/>
              </a:spcBef>
              <a:spcAft>
                <a:spcPts val="0"/>
              </a:spcAft>
              <a:buNone/>
            </a:pPr>
            <a:r>
              <a:rPr lang="en-GB" sz="2200">
                <a:solidFill>
                  <a:srgbClr val="1CADE4"/>
                </a:solidFill>
              </a:rPr>
              <a:t>­</a:t>
            </a:r>
            <a:r>
              <a:rPr lang="en-GB" sz="2200"/>
              <a:t>Mocha is a JavaScript testing framework which allowed us to write tests for our backend</a:t>
            </a:r>
            <a:endParaRPr sz="2200"/>
          </a:p>
          <a:p>
            <a:pPr marL="0" lvl="0" indent="0" algn="l" rtl="0">
              <a:spcBef>
                <a:spcPts val="400"/>
              </a:spcBef>
              <a:spcAft>
                <a:spcPts val="0"/>
              </a:spcAft>
              <a:buNone/>
            </a:pPr>
            <a:r>
              <a:rPr lang="en-GB" sz="2200">
                <a:solidFill>
                  <a:srgbClr val="1CADE4"/>
                </a:solidFill>
              </a:rPr>
              <a:t>­</a:t>
            </a:r>
            <a:endParaRPr sz="2200">
              <a:solidFill>
                <a:srgbClr val="1CADE4"/>
              </a:solidFill>
            </a:endParaRPr>
          </a:p>
          <a:p>
            <a:pPr marL="0" lvl="0" indent="0" algn="l" rtl="0">
              <a:spcBef>
                <a:spcPts val="400"/>
              </a:spcBef>
              <a:spcAft>
                <a:spcPts val="0"/>
              </a:spcAft>
              <a:buNone/>
            </a:pPr>
            <a:r>
              <a:rPr lang="en-GB" sz="2200">
                <a:solidFill>
                  <a:srgbClr val="1CADE4"/>
                </a:solidFill>
              </a:rPr>
              <a:t>­</a:t>
            </a:r>
            <a:r>
              <a:rPr lang="en-GB" sz="2200"/>
              <a:t>Chai is an assertion library that allowed us to send HTTP requests to the backend and make assertions based on the response, this ensured express could effectively communicate with our MongoDB database</a:t>
            </a:r>
            <a:endParaRPr sz="2200"/>
          </a:p>
          <a:p>
            <a:pPr marL="0" lvl="0" indent="0" algn="l" rtl="0">
              <a:spcBef>
                <a:spcPts val="400"/>
              </a:spcBef>
              <a:spcAft>
                <a:spcPts val="0"/>
              </a:spcAft>
              <a:buNone/>
            </a:pPr>
            <a:r>
              <a:rPr lang="en-GB" sz="2200">
                <a:solidFill>
                  <a:srgbClr val="1CADE4"/>
                </a:solidFill>
              </a:rPr>
              <a:t>­</a:t>
            </a:r>
            <a:endParaRPr sz="2200">
              <a:solidFill>
                <a:srgbClr val="1CADE4"/>
              </a:solidFill>
            </a:endParaRPr>
          </a:p>
          <a:p>
            <a:pPr marL="0" lvl="0" indent="0" algn="l" rtl="0">
              <a:spcBef>
                <a:spcPts val="400"/>
              </a:spcBef>
              <a:spcAft>
                <a:spcPts val="0"/>
              </a:spcAft>
              <a:buNone/>
            </a:pPr>
            <a:r>
              <a:rPr lang="en-GB" sz="2200">
                <a:solidFill>
                  <a:srgbClr val="1CADE4"/>
                </a:solidFill>
              </a:rPr>
              <a:t>­</a:t>
            </a:r>
            <a:r>
              <a:rPr lang="en-GB" sz="2200"/>
              <a:t>Istanbul is a JavaScript coverage tool that showed the total code coverage of our tests, this meant we could be sure exactly how much of our code was being tested.</a:t>
            </a:r>
            <a:endParaRPr sz="2200"/>
          </a:p>
          <a:p>
            <a:pPr marL="0" lvl="0" indent="0" algn="l" rtl="0">
              <a:spcBef>
                <a:spcPts val="1000"/>
              </a:spcBef>
              <a:spcAft>
                <a:spcPts val="1600"/>
              </a:spcAft>
              <a:buNone/>
            </a:pPr>
            <a:endParaRPr sz="2200"/>
          </a:p>
        </p:txBody>
      </p:sp>
      <p:pic>
        <p:nvPicPr>
          <p:cNvPr id="194" name="Google Shape;194;g1543d6b7acc_0_0"/>
          <p:cNvPicPr preferRelativeResize="0"/>
          <p:nvPr/>
        </p:nvPicPr>
        <p:blipFill>
          <a:blip r:embed="rId3">
            <a:alphaModFix/>
          </a:blip>
          <a:stretch>
            <a:fillRect/>
          </a:stretch>
        </p:blipFill>
        <p:spPr>
          <a:xfrm>
            <a:off x="6966850" y="604750"/>
            <a:ext cx="3589000" cy="84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Objective</a:t>
            </a:r>
            <a:endParaRPr/>
          </a:p>
        </p:txBody>
      </p:sp>
      <p:sp>
        <p:nvSpPr>
          <p:cNvPr id="67" name="Google Shape;67;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1200"/>
              </a:spcBef>
              <a:spcAft>
                <a:spcPts val="0"/>
              </a:spcAft>
              <a:buClr>
                <a:schemeClr val="dk1"/>
              </a:buClr>
              <a:buSzPts val="1100"/>
              <a:buFont typeface="Arial"/>
              <a:buNone/>
            </a:pPr>
            <a:r>
              <a:rPr lang="en-GB" sz="2000">
                <a:solidFill>
                  <a:srgbClr val="1CADE4"/>
                </a:solidFill>
                <a:latin typeface="Arial"/>
                <a:ea typeface="Arial"/>
                <a:cs typeface="Arial"/>
                <a:sym typeface="Arial"/>
              </a:rPr>
              <a:t>•</a:t>
            </a:r>
            <a:r>
              <a:rPr lang="en-GB" sz="2000">
                <a:latin typeface="Arial"/>
                <a:ea typeface="Arial"/>
                <a:cs typeface="Arial"/>
                <a:sym typeface="Arial"/>
              </a:rPr>
              <a:t> What was the brief?</a:t>
            </a:r>
            <a:endParaRPr sz="20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000">
                <a:latin typeface="Arial"/>
                <a:ea typeface="Arial"/>
                <a:cs typeface="Arial"/>
                <a:sym typeface="Arial"/>
              </a:rPr>
              <a:t> To create a full-stack web application for a client.</a:t>
            </a:r>
            <a:endParaRPr sz="20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000">
                <a:solidFill>
                  <a:srgbClr val="1CADE4"/>
                </a:solidFill>
                <a:latin typeface="Arial"/>
                <a:ea typeface="Arial"/>
                <a:cs typeface="Arial"/>
                <a:sym typeface="Arial"/>
              </a:rPr>
              <a:t> </a:t>
            </a:r>
            <a:r>
              <a:rPr lang="en-GB" sz="2000">
                <a:latin typeface="Arial"/>
                <a:ea typeface="Arial"/>
                <a:cs typeface="Arial"/>
                <a:sym typeface="Arial"/>
              </a:rPr>
              <a:t>Our client is a well-known cinema chain, </a:t>
            </a:r>
            <a:r>
              <a:rPr lang="en-GB" sz="2000" b="1">
                <a:latin typeface="Arial"/>
                <a:ea typeface="Arial"/>
                <a:cs typeface="Arial"/>
                <a:sym typeface="Arial"/>
              </a:rPr>
              <a:t>QA Cinemas</a:t>
            </a:r>
            <a:endParaRPr sz="2000" b="1">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000">
                <a:solidFill>
                  <a:srgbClr val="1CADE4"/>
                </a:solidFill>
                <a:latin typeface="Arial"/>
                <a:ea typeface="Arial"/>
                <a:cs typeface="Arial"/>
                <a:sym typeface="Arial"/>
              </a:rPr>
              <a:t> </a:t>
            </a:r>
            <a:r>
              <a:rPr lang="en-GB" sz="2000">
                <a:latin typeface="Arial"/>
                <a:ea typeface="Arial"/>
                <a:cs typeface="Arial"/>
                <a:sym typeface="Arial"/>
              </a:rPr>
              <a:t>Our team has been tasked with building a new website for them, which should present information about movies, listings, upcoming releases etc.</a:t>
            </a:r>
            <a:endParaRPr sz="20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000">
                <a:solidFill>
                  <a:srgbClr val="1CADE4"/>
                </a:solidFill>
                <a:latin typeface="Arial"/>
                <a:ea typeface="Arial"/>
                <a:cs typeface="Arial"/>
                <a:sym typeface="Arial"/>
              </a:rPr>
              <a:t> </a:t>
            </a:r>
            <a:r>
              <a:rPr lang="en-GB" sz="2000">
                <a:latin typeface="Arial"/>
                <a:ea typeface="Arial"/>
                <a:cs typeface="Arial"/>
                <a:sym typeface="Arial"/>
              </a:rPr>
              <a:t>There are various features which the client has requested, some are </a:t>
            </a:r>
            <a:r>
              <a:rPr lang="en-GB" sz="2000" b="1">
                <a:latin typeface="Arial"/>
                <a:ea typeface="Arial"/>
                <a:cs typeface="Arial"/>
                <a:sym typeface="Arial"/>
              </a:rPr>
              <a:t>essential</a:t>
            </a:r>
            <a:r>
              <a:rPr lang="en-GB" sz="2000">
                <a:latin typeface="Arial"/>
                <a:ea typeface="Arial"/>
                <a:cs typeface="Arial"/>
                <a:sym typeface="Arial"/>
              </a:rPr>
              <a:t> while others are </a:t>
            </a:r>
            <a:r>
              <a:rPr lang="en-GB" sz="2000" i="1">
                <a:latin typeface="Arial"/>
                <a:ea typeface="Arial"/>
                <a:cs typeface="Arial"/>
                <a:sym typeface="Arial"/>
              </a:rPr>
              <a:t>desirable</a:t>
            </a:r>
            <a:r>
              <a:rPr lang="en-GB" sz="2000">
                <a:latin typeface="Arial"/>
                <a:ea typeface="Arial"/>
                <a:cs typeface="Arial"/>
                <a:sym typeface="Arial"/>
              </a:rPr>
              <a:t>.</a:t>
            </a:r>
            <a:endParaRPr sz="20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000">
                <a:solidFill>
                  <a:srgbClr val="1CADE4"/>
                </a:solidFill>
                <a:latin typeface="Arial"/>
                <a:ea typeface="Arial"/>
                <a:cs typeface="Arial"/>
                <a:sym typeface="Arial"/>
              </a:rPr>
              <a:t> </a:t>
            </a:r>
            <a:r>
              <a:rPr lang="en-GB" sz="2000">
                <a:latin typeface="Arial"/>
                <a:ea typeface="Arial"/>
                <a:cs typeface="Arial"/>
                <a:sym typeface="Arial"/>
              </a:rPr>
              <a:t>There is time for </a:t>
            </a:r>
            <a:r>
              <a:rPr lang="en-GB" sz="2000" b="1">
                <a:latin typeface="Arial"/>
                <a:ea typeface="Arial"/>
                <a:cs typeface="Arial"/>
                <a:sym typeface="Arial"/>
              </a:rPr>
              <a:t>two 5-day Sprints</a:t>
            </a:r>
            <a:r>
              <a:rPr lang="en-GB" sz="2000">
                <a:latin typeface="Arial"/>
                <a:ea typeface="Arial"/>
                <a:cs typeface="Arial"/>
                <a:sym typeface="Arial"/>
              </a:rPr>
              <a:t> before the site </a:t>
            </a:r>
            <a:r>
              <a:rPr lang="en-GB" sz="2000" i="1">
                <a:latin typeface="Arial"/>
                <a:ea typeface="Arial"/>
                <a:cs typeface="Arial"/>
                <a:sym typeface="Arial"/>
              </a:rPr>
              <a:t>goes live</a:t>
            </a:r>
            <a:r>
              <a:rPr lang="en-GB" sz="2000">
                <a:latin typeface="Arial"/>
                <a:ea typeface="Arial"/>
                <a:cs typeface="Arial"/>
                <a:sym typeface="Arial"/>
              </a:rPr>
              <a:t>.</a:t>
            </a:r>
            <a:endParaRPr sz="2000">
              <a:latin typeface="Arial"/>
              <a:ea typeface="Arial"/>
              <a:cs typeface="Arial"/>
              <a:sym typeface="Arial"/>
            </a:endParaRPr>
          </a:p>
          <a:p>
            <a:pPr marL="228600" lvl="0" indent="-50800" algn="l" rtl="0">
              <a:lnSpc>
                <a:spcPct val="90000"/>
              </a:lnSpc>
              <a:spcBef>
                <a:spcPts val="200"/>
              </a:spcBef>
              <a:spcAft>
                <a:spcPts val="1600"/>
              </a:spcAft>
              <a:buClr>
                <a:schemeClr val="dk1"/>
              </a:buClr>
              <a:buSzPts val="2800"/>
              <a:buNone/>
            </a:pPr>
            <a:endParaRPr sz="2300">
              <a:solidFill>
                <a:srgbClr val="212529"/>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5527f97108_3_407"/>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Coverage</a:t>
            </a:r>
            <a:endParaRPr/>
          </a:p>
        </p:txBody>
      </p:sp>
      <p:sp>
        <p:nvSpPr>
          <p:cNvPr id="200" name="Google Shape;200;g15527f97108_3_407"/>
          <p:cNvSpPr txBox="1">
            <a:spLocks noGrp="1"/>
          </p:cNvSpPr>
          <p:nvPr>
            <p:ph idx="1"/>
          </p:nvPr>
        </p:nvSpPr>
        <p:spPr>
          <a:xfrm>
            <a:off x="838200" y="1825625"/>
            <a:ext cx="52251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Overall coverage of 80%</a:t>
            </a:r>
            <a:endParaRPr/>
          </a:p>
          <a:p>
            <a:pPr marL="0" lvl="0" indent="0" algn="l" rtl="0">
              <a:spcBef>
                <a:spcPts val="1600"/>
              </a:spcBef>
              <a:spcAft>
                <a:spcPts val="0"/>
              </a:spcAft>
              <a:buNone/>
            </a:pPr>
            <a:r>
              <a:rPr lang="en-GB"/>
              <a:t>Testing 3 routes, involving 8 requests</a:t>
            </a:r>
            <a:endParaRPr/>
          </a:p>
          <a:p>
            <a:pPr marL="0" lvl="0" indent="0" algn="l" rtl="0">
              <a:spcBef>
                <a:spcPts val="1600"/>
              </a:spcBef>
              <a:spcAft>
                <a:spcPts val="1600"/>
              </a:spcAft>
              <a:buNone/>
            </a:pPr>
            <a:r>
              <a:rPr lang="en-GB"/>
              <a:t>This can be improved upon by testing cases for expected error statuses</a:t>
            </a:r>
            <a:endParaRPr/>
          </a:p>
        </p:txBody>
      </p:sp>
      <p:pic>
        <p:nvPicPr>
          <p:cNvPr id="201" name="Google Shape;201;g15527f97108_3_407"/>
          <p:cNvPicPr preferRelativeResize="0"/>
          <p:nvPr/>
        </p:nvPicPr>
        <p:blipFill rotWithShape="1">
          <a:blip r:embed="rId3">
            <a:alphaModFix/>
          </a:blip>
          <a:srcRect l="10209" t="14910" r="46657" b="15639"/>
          <a:stretch/>
        </p:blipFill>
        <p:spPr>
          <a:xfrm>
            <a:off x="6281050" y="1825625"/>
            <a:ext cx="4935402" cy="4351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543d6b7acc_0_2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Sprint Reviews</a:t>
            </a:r>
            <a:endParaRPr/>
          </a:p>
        </p:txBody>
      </p:sp>
      <p:sp>
        <p:nvSpPr>
          <p:cNvPr id="207" name="Google Shape;207;g1543d6b7acc_0_20"/>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 </a:t>
            </a:r>
            <a:r>
              <a:rPr lang="en-GB" sz="2200">
                <a:latin typeface="Arial"/>
                <a:ea typeface="Arial"/>
                <a:cs typeface="Arial"/>
                <a:sym typeface="Arial"/>
              </a:rPr>
              <a:t>Sprint 1: We completed all our user stories on Jira for our epics which you can see on our Jira board. Along the way we added new user stories to our sprint where we thought the project could be improved and spiced up by adding extra features. </a:t>
            </a:r>
            <a:endParaRPr sz="22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 </a:t>
            </a:r>
            <a:r>
              <a:rPr lang="en-GB" sz="2200">
                <a:latin typeface="Arial"/>
                <a:ea typeface="Arial"/>
                <a:cs typeface="Arial"/>
                <a:sym typeface="Arial"/>
              </a:rPr>
              <a:t>No user stories were left behind during sprint 1 and we accomplished all our targets for this specific sprint.</a:t>
            </a:r>
            <a:endParaRPr sz="22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 </a:t>
            </a:r>
            <a:r>
              <a:rPr lang="en-GB" sz="2200">
                <a:latin typeface="Arial"/>
                <a:ea typeface="Arial"/>
                <a:cs typeface="Arial"/>
                <a:sym typeface="Arial"/>
              </a:rPr>
              <a:t>Sprint 2 : Likewise, all user stories were completed and extra features were added to our sprint where we thought our project could go that extra mile.</a:t>
            </a:r>
            <a:endParaRPr sz="22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 </a:t>
            </a:r>
            <a:r>
              <a:rPr lang="en-GB" sz="2200">
                <a:latin typeface="Arial"/>
                <a:ea typeface="Arial"/>
                <a:cs typeface="Arial"/>
                <a:sym typeface="Arial"/>
              </a:rPr>
              <a:t>Again, no user stories were left behind but we did modify pages from our previous sprint to improve functionality. Throughout the project smart commits were made to keep our work was tracked</a:t>
            </a:r>
            <a:endParaRPr sz="2200">
              <a:latin typeface="Arial"/>
              <a:ea typeface="Arial"/>
              <a:cs typeface="Arial"/>
              <a:sym typeface="Arial"/>
            </a:endParaRPr>
          </a:p>
          <a:p>
            <a:pPr marL="0" lvl="0" indent="0" algn="l" rtl="0">
              <a:spcBef>
                <a:spcPts val="10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543d6b7acc_0_2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Retrospective</a:t>
            </a:r>
            <a:endParaRPr/>
          </a:p>
        </p:txBody>
      </p:sp>
      <p:sp>
        <p:nvSpPr>
          <p:cNvPr id="213" name="Google Shape;213;g1543d6b7acc_0_25"/>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a:t>
            </a:r>
            <a:r>
              <a:rPr lang="en-GB" sz="2200">
                <a:latin typeface="Arial"/>
                <a:ea typeface="Arial"/>
                <a:cs typeface="Arial"/>
                <a:sym typeface="Arial"/>
              </a:rPr>
              <a:t>We completed the MVP and the Wish List and began implementing ideas and features that we believed would make the website not only more appealing, but intuitive to navigate making a seamless user experience. </a:t>
            </a:r>
            <a:endParaRPr sz="22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a:t>
            </a:r>
            <a:r>
              <a:rPr lang="en-GB" sz="2200">
                <a:latin typeface="Arial"/>
                <a:ea typeface="Arial"/>
                <a:cs typeface="Arial"/>
                <a:sym typeface="Arial"/>
              </a:rPr>
              <a:t>We had time to refine and continuously work on design to present the MVP and our skills to the best of our ability.</a:t>
            </a:r>
            <a:endParaRPr sz="22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GB" sz="2200">
                <a:solidFill>
                  <a:srgbClr val="1CADE4"/>
                </a:solidFill>
                <a:latin typeface="Arial"/>
                <a:ea typeface="Arial"/>
                <a:cs typeface="Arial"/>
                <a:sym typeface="Arial"/>
              </a:rPr>
              <a:t>•</a:t>
            </a:r>
            <a:r>
              <a:rPr lang="en-GB" sz="2200">
                <a:latin typeface="Arial"/>
                <a:ea typeface="Arial"/>
                <a:cs typeface="Arial"/>
                <a:sym typeface="Arial"/>
              </a:rPr>
              <a:t>We believe that a further step could be acceptance testing to see how easily users can interact with the website. And adding features to streamline ticket sales and increase traffic to the website.</a:t>
            </a:r>
            <a:endParaRPr sz="2200">
              <a:latin typeface="Arial"/>
              <a:ea typeface="Arial"/>
              <a:cs typeface="Arial"/>
              <a:sym typeface="Arial"/>
            </a:endParaRPr>
          </a:p>
          <a:p>
            <a:pPr marL="0" lvl="0" indent="0" algn="l" rtl="0">
              <a:spcBef>
                <a:spcPts val="10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5527f97108_0_3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Things to add in the future</a:t>
            </a:r>
            <a:endParaRPr/>
          </a:p>
        </p:txBody>
      </p:sp>
      <p:sp>
        <p:nvSpPr>
          <p:cNvPr id="219" name="Google Shape;219;g15527f97108_0_39"/>
          <p:cNvSpPr txBox="1">
            <a:spLocks noGrp="1"/>
          </p:cNvSpPr>
          <p:nvPr>
            <p:ph idx="1"/>
          </p:nvPr>
        </p:nvSpPr>
        <p:spPr>
          <a:prstGeom prst="rect">
            <a:avLst/>
          </a:prstGeom>
        </p:spPr>
        <p:txBody>
          <a:bodyPr spcFirstLastPara="1" wrap="square" lIns="91425" tIns="45700" rIns="91425" bIns="45700" anchor="t" anchorCtr="0">
            <a:normAutofit fontScale="70000" lnSpcReduction="20000"/>
          </a:bodyPr>
          <a:lstStyle/>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Things to add if more time:</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 User account section - modify bookings, subscription accounts</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 Cinema admin section (add movie, delete movie etc..)</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 Discussion board from other sites e.g. Facebook, IMDB etc</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 Search for anything within the site</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 Email customer when successfully booked with seat numbers etc</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•Age validation for movie bookings and discussion boards</a:t>
            </a:r>
            <a:endParaRPr sz="2000">
              <a:latin typeface="Arial"/>
              <a:ea typeface="Arial"/>
              <a:cs typeface="Arial"/>
              <a:sym typeface="Arial"/>
            </a:endParaRPr>
          </a:p>
          <a:p>
            <a:pPr marL="0" lvl="0" indent="0" algn="l" rtl="0">
              <a:spcBef>
                <a:spcPts val="1200"/>
              </a:spcBef>
              <a:spcAft>
                <a:spcPts val="0"/>
              </a:spcAft>
              <a:buNone/>
            </a:pPr>
            <a:r>
              <a:rPr lang="en-GB" sz="2000">
                <a:latin typeface="Arial"/>
                <a:ea typeface="Arial"/>
                <a:cs typeface="Arial"/>
                <a:sym typeface="Arial"/>
              </a:rPr>
              <a:t>Interactive seat selection</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Cloud database</a:t>
            </a:r>
            <a:endParaRPr sz="2000">
              <a:latin typeface="Arial"/>
              <a:ea typeface="Arial"/>
              <a:cs typeface="Arial"/>
              <a:sym typeface="Arial"/>
            </a:endParaRPr>
          </a:p>
          <a:p>
            <a:pPr marL="0" lvl="0" indent="0" algn="l" rtl="0">
              <a:spcBef>
                <a:spcPts val="1200"/>
              </a:spcBef>
              <a:spcAft>
                <a:spcPts val="0"/>
              </a:spcAft>
              <a:buClr>
                <a:schemeClr val="dk1"/>
              </a:buClr>
              <a:buSzPct val="55000"/>
              <a:buFont typeface="Arial"/>
              <a:buNone/>
            </a:pPr>
            <a:r>
              <a:rPr lang="en-GB" sz="2000">
                <a:latin typeface="Arial"/>
                <a:ea typeface="Arial"/>
                <a:cs typeface="Arial"/>
                <a:sym typeface="Arial"/>
              </a:rPr>
              <a:t>Email confirmation of bookings</a:t>
            </a:r>
            <a:endParaRPr sz="2000">
              <a:latin typeface="Arial"/>
              <a:ea typeface="Arial"/>
              <a:cs typeface="Arial"/>
              <a:sym typeface="Arial"/>
            </a:endParaRPr>
          </a:p>
          <a:p>
            <a:pPr marL="0" lvl="0" indent="0" algn="l" rtl="0">
              <a:spcBef>
                <a:spcPts val="1000"/>
              </a:spcBef>
              <a:spcAft>
                <a:spcPts val="0"/>
              </a:spcAft>
              <a:buNone/>
            </a:pPr>
            <a:r>
              <a:rPr lang="en-GB"/>
              <a:t>Dedicated pages for each movies</a:t>
            </a:r>
            <a:endParaRPr/>
          </a:p>
          <a:p>
            <a:pPr marL="0" lvl="0" indent="0" algn="l" rtl="0">
              <a:spcBef>
                <a:spcPts val="1600"/>
              </a:spcBef>
              <a:spcAft>
                <a:spcPts val="1600"/>
              </a:spcAft>
              <a:buNone/>
            </a:pPr>
            <a:r>
              <a:rPr lang="en-GB"/>
              <a:t>Creating a separate database to test from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543d6b7acc_0_3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Demo</a:t>
            </a:r>
            <a:endParaRPr/>
          </a:p>
        </p:txBody>
      </p:sp>
      <p:sp>
        <p:nvSpPr>
          <p:cNvPr id="225" name="Google Shape;225;g1543d6b7acc_0_30"/>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Scope</a:t>
            </a:r>
            <a:endParaRPr dirty="0"/>
          </a:p>
        </p:txBody>
      </p:sp>
      <p:sp>
        <p:nvSpPr>
          <p:cNvPr id="73" name="Google Shape;73;p3"/>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15000"/>
              </a:lnSpc>
              <a:spcBef>
                <a:spcPts val="0"/>
              </a:spcBef>
              <a:spcAft>
                <a:spcPts val="0"/>
              </a:spcAft>
              <a:buClr>
                <a:schemeClr val="dk1"/>
              </a:buClr>
              <a:buSzPct val="61111"/>
              <a:buFont typeface="Arial"/>
              <a:buNone/>
            </a:pPr>
            <a:r>
              <a:rPr lang="en-GB" sz="1800" dirty="0">
                <a:latin typeface="Arial"/>
                <a:ea typeface="Arial"/>
                <a:cs typeface="Arial"/>
                <a:sym typeface="Arial"/>
              </a:rPr>
              <a:t>The minimum requirements for this project are as follows:</a:t>
            </a:r>
            <a:endParaRPr sz="1800" dirty="0">
              <a:latin typeface="Arial"/>
              <a:ea typeface="Arial"/>
              <a:cs typeface="Arial"/>
              <a:sym typeface="Arial"/>
            </a:endParaRPr>
          </a:p>
          <a:p>
            <a:pPr marL="457200" lvl="0" indent="-325755" algn="l" rtl="0">
              <a:lnSpc>
                <a:spcPct val="115000"/>
              </a:lnSpc>
              <a:spcBef>
                <a:spcPts val="1200"/>
              </a:spcBef>
              <a:spcAft>
                <a:spcPts val="0"/>
              </a:spcAft>
              <a:buClr>
                <a:srgbClr val="212529"/>
              </a:buClr>
              <a:buSzPct val="100000"/>
              <a:buFont typeface="Arial"/>
              <a:buChar char="●"/>
            </a:pPr>
            <a:r>
              <a:rPr lang="en-GB" sz="1800" dirty="0">
                <a:latin typeface="Arial"/>
                <a:ea typeface="Arial"/>
                <a:cs typeface="Arial"/>
                <a:sym typeface="Arial"/>
              </a:rPr>
              <a:t>Full commitment to an Agile Approach, including </a:t>
            </a:r>
            <a:r>
              <a:rPr lang="en-GB" sz="1800" i="1" dirty="0">
                <a:latin typeface="Arial"/>
                <a:ea typeface="Arial"/>
                <a:cs typeface="Arial"/>
                <a:sym typeface="Arial"/>
              </a:rPr>
              <a:t>daily stand-up meetings</a:t>
            </a:r>
            <a:r>
              <a:rPr lang="en-GB" sz="1800" dirty="0">
                <a:latin typeface="Arial"/>
                <a:ea typeface="Arial"/>
                <a:cs typeface="Arial"/>
                <a:sym typeface="Arial"/>
              </a:rPr>
              <a:t> and utilisation of sprints, user stories and other sprint artifacts.</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A fully expanded Kanban board with user stories, tasks needed to complete the project.</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A fully fleshed out Risk Assessment with matrix, showing the risks and issues of the project.</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Code fully integrated into a central repository using a Version Control System. This repo should incorporate pull and merge requests, repo ownership, Feature Branch Model and any other aspects you deem appropriate.</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Fully designed back-end using Node and API development tool using Express.</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Fully designed front-end using React that is responsive and reactive.</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Database management system using MySQL or MongoDB deployed locally or using a cloud provider</a:t>
            </a:r>
            <a:endParaRPr sz="1800" dirty="0">
              <a:latin typeface="Arial"/>
              <a:ea typeface="Arial"/>
              <a:cs typeface="Arial"/>
              <a:sym typeface="Arial"/>
            </a:endParaRPr>
          </a:p>
          <a:p>
            <a:pPr marL="457200" lvl="0" indent="-325755" algn="l" rtl="0">
              <a:lnSpc>
                <a:spcPct val="115000"/>
              </a:lnSpc>
              <a:spcBef>
                <a:spcPts val="0"/>
              </a:spcBef>
              <a:spcAft>
                <a:spcPts val="0"/>
              </a:spcAft>
              <a:buClr>
                <a:srgbClr val="212529"/>
              </a:buClr>
              <a:buSzPct val="100000"/>
              <a:buFont typeface="Arial"/>
              <a:buChar char="●"/>
            </a:pPr>
            <a:r>
              <a:rPr lang="en-GB" sz="1800" dirty="0">
                <a:latin typeface="Arial"/>
                <a:ea typeface="Arial"/>
                <a:cs typeface="Arial"/>
                <a:sym typeface="Arial"/>
              </a:rPr>
              <a:t>Fleshed out Test Suite covering unit and integration testing for the backend, as well as automation and user acceptance tests for the front end. Industry standard of 80% should be strived for.</a:t>
            </a:r>
            <a:endParaRPr sz="1800" dirty="0">
              <a:latin typeface="Arial"/>
              <a:ea typeface="Arial"/>
              <a:cs typeface="Arial"/>
              <a:sym typeface="Arial"/>
            </a:endParaRPr>
          </a:p>
          <a:p>
            <a:pPr marL="228600" lvl="0" indent="0" algn="l" rtl="0">
              <a:lnSpc>
                <a:spcPct val="90000"/>
              </a:lnSpc>
              <a:spcBef>
                <a:spcPts val="1200"/>
              </a:spcBef>
              <a:spcAft>
                <a:spcPts val="0"/>
              </a:spcAft>
              <a:buNone/>
            </a:pPr>
            <a:endParaRPr sz="2300" dirty="0">
              <a:solidFill>
                <a:srgbClr val="212529"/>
              </a:solidFill>
              <a:highlight>
                <a:srgbClr val="FFFFFF"/>
              </a:highlight>
              <a:latin typeface="Montserrat"/>
              <a:ea typeface="Montserrat"/>
              <a:cs typeface="Montserrat"/>
              <a:sym typeface="Montserrat"/>
            </a:endParaRPr>
          </a:p>
          <a:p>
            <a:pPr marL="228600" lvl="0" indent="0" algn="l" rtl="0">
              <a:lnSpc>
                <a:spcPct val="90000"/>
              </a:lnSpc>
              <a:spcBef>
                <a:spcPts val="1600"/>
              </a:spcBef>
              <a:spcAft>
                <a:spcPts val="0"/>
              </a:spcAft>
              <a:buNone/>
            </a:pPr>
            <a:endParaRPr sz="2300" dirty="0">
              <a:solidFill>
                <a:srgbClr val="212529"/>
              </a:solidFill>
              <a:highlight>
                <a:srgbClr val="FFFFFF"/>
              </a:highlight>
              <a:latin typeface="Montserrat"/>
              <a:ea typeface="Montserrat"/>
              <a:cs typeface="Montserrat"/>
              <a:sym typeface="Montserrat"/>
            </a:endParaRPr>
          </a:p>
          <a:p>
            <a:pPr marL="0" lvl="0" indent="0" algn="l" rtl="0">
              <a:lnSpc>
                <a:spcPct val="90000"/>
              </a:lnSpc>
              <a:spcBef>
                <a:spcPts val="1600"/>
              </a:spcBef>
              <a:spcAft>
                <a:spcPts val="1600"/>
              </a:spcAft>
              <a:buNone/>
            </a:pPr>
            <a:endParaRPr sz="2300" i="1" dirty="0">
              <a:solidFill>
                <a:srgbClr val="212529"/>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928576" y="296540"/>
            <a:ext cx="86106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sz="4000" dirty="0">
                <a:latin typeface="Arial"/>
                <a:ea typeface="Arial"/>
                <a:cs typeface="Arial"/>
                <a:sym typeface="Arial"/>
              </a:rPr>
              <a:t>Planning: How Did we approach the specification</a:t>
            </a:r>
            <a:endParaRPr dirty="0"/>
          </a:p>
        </p:txBody>
      </p:sp>
      <p:sp>
        <p:nvSpPr>
          <p:cNvPr id="79" name="Google Shape;79;p4"/>
          <p:cNvSpPr txBox="1">
            <a:spLocks noGrp="1"/>
          </p:cNvSpPr>
          <p:nvPr>
            <p:ph idx="1"/>
          </p:nvPr>
        </p:nvSpPr>
        <p:spPr>
          <a:xfrm>
            <a:off x="732650" y="1825625"/>
            <a:ext cx="10515600" cy="4351200"/>
          </a:xfrm>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en-GB" sz="1800">
                <a:latin typeface="Arial"/>
                <a:ea typeface="Arial"/>
                <a:cs typeface="Arial"/>
                <a:sym typeface="Arial"/>
              </a:rPr>
              <a:t>The role of scrum master was assigned to Kya, who took daily notes and briefed the instructor on our day to day own goings and made the jira board</a:t>
            </a:r>
            <a:endParaRPr sz="1800">
              <a:latin typeface="Arial"/>
              <a:ea typeface="Arial"/>
              <a:cs typeface="Arial"/>
              <a:sym typeface="Arial"/>
            </a:endParaRPr>
          </a:p>
          <a:p>
            <a:pPr marL="228600" lvl="0" indent="-292100" algn="l" rtl="0">
              <a:lnSpc>
                <a:spcPct val="115000"/>
              </a:lnSpc>
              <a:spcBef>
                <a:spcPts val="0"/>
              </a:spcBef>
              <a:spcAft>
                <a:spcPts val="0"/>
              </a:spcAft>
              <a:buSzPts val="2800"/>
              <a:buChar char="●"/>
            </a:pPr>
            <a:r>
              <a:rPr lang="en-GB" sz="1800">
                <a:latin typeface="Arial"/>
                <a:ea typeface="Arial"/>
                <a:cs typeface="Arial"/>
                <a:sym typeface="Arial"/>
              </a:rPr>
              <a:t>Tash was the product owner and he set up the GitHub repository.</a:t>
            </a:r>
            <a:endParaRPr sz="1800">
              <a:latin typeface="Arial"/>
              <a:ea typeface="Arial"/>
              <a:cs typeface="Arial"/>
              <a:sym typeface="Arial"/>
            </a:endParaRPr>
          </a:p>
          <a:p>
            <a:pPr marL="228600" lvl="0" indent="-292100" algn="l" rtl="0">
              <a:lnSpc>
                <a:spcPct val="115000"/>
              </a:lnSpc>
              <a:spcBef>
                <a:spcPts val="0"/>
              </a:spcBef>
              <a:spcAft>
                <a:spcPts val="0"/>
              </a:spcAft>
              <a:buSzPts val="2800"/>
              <a:buChar char="●"/>
            </a:pPr>
            <a:r>
              <a:rPr lang="en-GB" sz="1800">
                <a:latin typeface="Arial"/>
                <a:ea typeface="Arial"/>
                <a:cs typeface="Arial"/>
                <a:sym typeface="Arial"/>
              </a:rPr>
              <a:t> In depth discussion talking about the MVP and breaking it down into manageable user stories</a:t>
            </a:r>
            <a:endParaRPr sz="1800">
              <a:latin typeface="Arial"/>
              <a:ea typeface="Arial"/>
              <a:cs typeface="Arial"/>
              <a:sym typeface="Arial"/>
            </a:endParaRPr>
          </a:p>
          <a:p>
            <a:pPr marL="228600" lvl="0" indent="-292100" algn="l" rtl="0">
              <a:lnSpc>
                <a:spcPct val="115000"/>
              </a:lnSpc>
              <a:spcBef>
                <a:spcPts val="0"/>
              </a:spcBef>
              <a:spcAft>
                <a:spcPts val="0"/>
              </a:spcAft>
              <a:buSzPts val="2800"/>
              <a:buChar char="●"/>
            </a:pPr>
            <a:r>
              <a:rPr lang="en-GB" sz="1800">
                <a:latin typeface="Arial"/>
                <a:ea typeface="Arial"/>
                <a:cs typeface="Arial"/>
                <a:sym typeface="Arial"/>
              </a:rPr>
              <a:t>Negotiations around who would take each user story based on interest, confidence as well as vision and creativity. </a:t>
            </a:r>
            <a:endParaRPr sz="1800">
              <a:latin typeface="Arial"/>
              <a:ea typeface="Arial"/>
              <a:cs typeface="Arial"/>
              <a:sym typeface="Arial"/>
            </a:endParaRPr>
          </a:p>
          <a:p>
            <a:pPr marL="228600" lvl="0" indent="-292100" algn="l" rtl="0">
              <a:lnSpc>
                <a:spcPct val="115000"/>
              </a:lnSpc>
              <a:spcBef>
                <a:spcPts val="0"/>
              </a:spcBef>
              <a:spcAft>
                <a:spcPts val="0"/>
              </a:spcAft>
              <a:buSzPts val="2800"/>
              <a:buChar char="●"/>
            </a:pPr>
            <a:r>
              <a:rPr lang="en-GB" sz="1800">
                <a:latin typeface="Arial"/>
                <a:ea typeface="Arial"/>
                <a:cs typeface="Arial"/>
                <a:sym typeface="Arial"/>
              </a:rPr>
              <a:t>This felt like the best way to get through the tasks efficiently and creating the best product we could make.</a:t>
            </a:r>
            <a:endParaRPr sz="1800">
              <a:latin typeface="Arial"/>
              <a:ea typeface="Arial"/>
              <a:cs typeface="Arial"/>
              <a:sym typeface="Arial"/>
            </a:endParaRPr>
          </a:p>
          <a:p>
            <a:pPr marL="228600" lvl="0" indent="-292100" algn="l" rtl="0">
              <a:lnSpc>
                <a:spcPct val="115000"/>
              </a:lnSpc>
              <a:spcBef>
                <a:spcPts val="0"/>
              </a:spcBef>
              <a:spcAft>
                <a:spcPts val="0"/>
              </a:spcAft>
              <a:buSzPts val="2800"/>
              <a:buChar char="●"/>
            </a:pPr>
            <a:r>
              <a:rPr lang="en-GB" sz="1800">
                <a:latin typeface="Arial"/>
                <a:ea typeface="Arial"/>
                <a:cs typeface="Arial"/>
                <a:sym typeface="Arial"/>
              </a:rPr>
              <a:t>Then have daily scrum meetings in the morning to make sure that everyone was up to date.</a:t>
            </a:r>
            <a:endParaRPr sz="1800">
              <a:latin typeface="Arial"/>
              <a:ea typeface="Arial"/>
              <a:cs typeface="Arial"/>
              <a:sym typeface="Arial"/>
            </a:endParaRPr>
          </a:p>
          <a:p>
            <a:pPr marL="228600" lvl="0" indent="0" algn="l" rtl="0">
              <a:lnSpc>
                <a:spcPct val="90000"/>
              </a:lnSpc>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0" lvl="0" indent="0" algn="l" rtl="0">
              <a:lnSpc>
                <a:spcPct val="90000"/>
              </a:lnSpc>
              <a:spcBef>
                <a:spcPts val="1600"/>
              </a:spcBef>
              <a:spcAft>
                <a:spcPts val="1600"/>
              </a:spcAft>
              <a:buNone/>
            </a:pPr>
            <a:endParaRPr/>
          </a:p>
        </p:txBody>
      </p:sp>
      <p:pic>
        <p:nvPicPr>
          <p:cNvPr id="85" name="Google Shape;85;p5"/>
          <p:cNvPicPr preferRelativeResize="0"/>
          <p:nvPr/>
        </p:nvPicPr>
        <p:blipFill>
          <a:blip r:embed="rId3">
            <a:alphaModFix/>
          </a:blip>
          <a:stretch>
            <a:fillRect/>
          </a:stretch>
        </p:blipFill>
        <p:spPr>
          <a:xfrm>
            <a:off x="2" y="2"/>
            <a:ext cx="12088488"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a:blip r:embed="rId3">
            <a:alphaModFix/>
          </a:blip>
          <a:stretch>
            <a:fillRect/>
          </a:stretch>
        </p:blipFill>
        <p:spPr>
          <a:xfrm>
            <a:off x="639325" y="4552275"/>
            <a:ext cx="4133850" cy="1600200"/>
          </a:xfrm>
          <a:prstGeom prst="rect">
            <a:avLst/>
          </a:prstGeom>
          <a:noFill/>
          <a:ln>
            <a:noFill/>
          </a:ln>
        </p:spPr>
      </p:pic>
      <p:pic>
        <p:nvPicPr>
          <p:cNvPr id="91" name="Google Shape;91;p6"/>
          <p:cNvPicPr preferRelativeResize="0"/>
          <p:nvPr/>
        </p:nvPicPr>
        <p:blipFill>
          <a:blip r:embed="rId4">
            <a:alphaModFix/>
          </a:blip>
          <a:stretch>
            <a:fillRect/>
          </a:stretch>
        </p:blipFill>
        <p:spPr>
          <a:xfrm>
            <a:off x="1360650" y="2073125"/>
            <a:ext cx="1243125" cy="982925"/>
          </a:xfrm>
          <a:prstGeom prst="rect">
            <a:avLst/>
          </a:prstGeom>
          <a:noFill/>
          <a:ln>
            <a:noFill/>
          </a:ln>
        </p:spPr>
      </p:pic>
      <p:pic>
        <p:nvPicPr>
          <p:cNvPr id="92" name="Google Shape;92;p6"/>
          <p:cNvPicPr preferRelativeResize="0"/>
          <p:nvPr/>
        </p:nvPicPr>
        <p:blipFill>
          <a:blip r:embed="rId5">
            <a:alphaModFix/>
          </a:blip>
          <a:stretch>
            <a:fillRect/>
          </a:stretch>
        </p:blipFill>
        <p:spPr>
          <a:xfrm>
            <a:off x="4626000" y="0"/>
            <a:ext cx="6972899" cy="3366225"/>
          </a:xfrm>
          <a:prstGeom prst="rect">
            <a:avLst/>
          </a:prstGeom>
          <a:noFill/>
          <a:ln>
            <a:noFill/>
          </a:ln>
        </p:spPr>
      </p:pic>
      <p:sp>
        <p:nvSpPr>
          <p:cNvPr id="93" name="Google Shape;93;p6"/>
          <p:cNvSpPr txBox="1"/>
          <p:nvPr/>
        </p:nvSpPr>
        <p:spPr>
          <a:xfrm>
            <a:off x="510200" y="914825"/>
            <a:ext cx="3923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000"/>
              <a:t>Tech Stack</a:t>
            </a:r>
            <a:endParaRPr/>
          </a:p>
        </p:txBody>
      </p:sp>
      <p:pic>
        <p:nvPicPr>
          <p:cNvPr id="94" name="Google Shape;94;p6"/>
          <p:cNvPicPr preferRelativeResize="0"/>
          <p:nvPr/>
        </p:nvPicPr>
        <p:blipFill>
          <a:blip r:embed="rId6">
            <a:alphaModFix/>
          </a:blip>
          <a:stretch>
            <a:fillRect/>
          </a:stretch>
        </p:blipFill>
        <p:spPr>
          <a:xfrm>
            <a:off x="7600200" y="3182277"/>
            <a:ext cx="3270850" cy="1105429"/>
          </a:xfrm>
          <a:prstGeom prst="rect">
            <a:avLst/>
          </a:prstGeom>
          <a:noFill/>
          <a:ln>
            <a:noFill/>
          </a:ln>
        </p:spPr>
      </p:pic>
      <p:pic>
        <p:nvPicPr>
          <p:cNvPr id="95" name="Google Shape;95;p6"/>
          <p:cNvPicPr preferRelativeResize="0"/>
          <p:nvPr/>
        </p:nvPicPr>
        <p:blipFill>
          <a:blip r:embed="rId7">
            <a:alphaModFix/>
          </a:blip>
          <a:stretch>
            <a:fillRect/>
          </a:stretch>
        </p:blipFill>
        <p:spPr>
          <a:xfrm>
            <a:off x="6956418" y="4906775"/>
            <a:ext cx="3270857" cy="1164425"/>
          </a:xfrm>
          <a:prstGeom prst="rect">
            <a:avLst/>
          </a:prstGeom>
          <a:noFill/>
          <a:ln>
            <a:noFill/>
          </a:ln>
        </p:spPr>
      </p:pic>
      <p:pic>
        <p:nvPicPr>
          <p:cNvPr id="96" name="Google Shape;96;p6"/>
          <p:cNvPicPr preferRelativeResize="0"/>
          <p:nvPr/>
        </p:nvPicPr>
        <p:blipFill>
          <a:blip r:embed="rId8">
            <a:alphaModFix/>
          </a:blip>
          <a:stretch>
            <a:fillRect/>
          </a:stretch>
        </p:blipFill>
        <p:spPr>
          <a:xfrm>
            <a:off x="10461950" y="1869125"/>
            <a:ext cx="1457325" cy="542925"/>
          </a:xfrm>
          <a:prstGeom prst="rect">
            <a:avLst/>
          </a:prstGeom>
          <a:noFill/>
          <a:ln>
            <a:noFill/>
          </a:ln>
        </p:spPr>
      </p:pic>
      <p:pic>
        <p:nvPicPr>
          <p:cNvPr id="97" name="Google Shape;97;p6"/>
          <p:cNvPicPr preferRelativeResize="0"/>
          <p:nvPr/>
        </p:nvPicPr>
        <p:blipFill>
          <a:blip r:embed="rId9">
            <a:alphaModFix/>
          </a:blip>
          <a:stretch>
            <a:fillRect/>
          </a:stretch>
        </p:blipFill>
        <p:spPr>
          <a:xfrm>
            <a:off x="1360650" y="3366225"/>
            <a:ext cx="2685750" cy="68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Sprint planning </a:t>
            </a:r>
            <a:endParaRPr/>
          </a:p>
        </p:txBody>
      </p:sp>
      <p:sp>
        <p:nvSpPr>
          <p:cNvPr id="103" name="Google Shape;103;p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lvl="0" indent="-368300" algn="l" rtl="0">
              <a:spcBef>
                <a:spcPts val="1200"/>
              </a:spcBef>
              <a:spcAft>
                <a:spcPts val="0"/>
              </a:spcAft>
              <a:buSzPts val="2200"/>
              <a:buChar char="●"/>
            </a:pPr>
            <a:r>
              <a:rPr lang="en-GB" sz="2200" dirty="0"/>
              <a:t>Sprint planning was done at the start of each week</a:t>
            </a:r>
            <a:endParaRPr sz="2200" dirty="0"/>
          </a:p>
          <a:p>
            <a:pPr marL="457200" lvl="0" indent="-368300" algn="l" rtl="0">
              <a:spcBef>
                <a:spcPts val="0"/>
              </a:spcBef>
              <a:spcAft>
                <a:spcPts val="0"/>
              </a:spcAft>
              <a:buSzPts val="2200"/>
              <a:buChar char="●"/>
            </a:pPr>
            <a:r>
              <a:rPr lang="en-GB" sz="2200" dirty="0"/>
              <a:t>Planning involved filling the Jira Board with relevant Epics, User Stories, and Tasks- with priority for MVP and a few optional user stories which had a lower priority</a:t>
            </a:r>
            <a:endParaRPr sz="2200" dirty="0"/>
          </a:p>
          <a:p>
            <a:pPr marL="457200" lvl="0" indent="-368300" algn="l" rtl="0">
              <a:spcBef>
                <a:spcPts val="0"/>
              </a:spcBef>
              <a:spcAft>
                <a:spcPts val="0"/>
              </a:spcAft>
              <a:buSzPts val="2200"/>
              <a:buChar char="●"/>
            </a:pPr>
            <a:r>
              <a:rPr lang="en-GB" sz="2200" dirty="0"/>
              <a:t>Stories were assigned point estimates based on difficulty and members of the team were assigned stories</a:t>
            </a:r>
            <a:endParaRPr sz="2200" dirty="0"/>
          </a:p>
          <a:p>
            <a:pPr marL="457200" lvl="0" indent="-368300" algn="l" rtl="0">
              <a:spcBef>
                <a:spcPts val="0"/>
              </a:spcBef>
              <a:spcAft>
                <a:spcPts val="0"/>
              </a:spcAft>
              <a:buSzPts val="2200"/>
              <a:buChar char="●"/>
            </a:pPr>
            <a:r>
              <a:rPr lang="en-GB" sz="2200" dirty="0"/>
              <a:t>Daily </a:t>
            </a:r>
            <a:r>
              <a:rPr lang="en-GB" sz="2200" dirty="0" err="1"/>
              <a:t>Standup</a:t>
            </a:r>
            <a:r>
              <a:rPr lang="en-GB" sz="2200" dirty="0"/>
              <a:t> meetings were held to measure progress and reassign tasks if necessary</a:t>
            </a:r>
            <a:endParaRPr sz="2200" dirty="0"/>
          </a:p>
          <a:p>
            <a:pPr marL="457200" lvl="0" indent="-368300" algn="l" rtl="0">
              <a:spcBef>
                <a:spcPts val="0"/>
              </a:spcBef>
              <a:spcAft>
                <a:spcPts val="0"/>
              </a:spcAft>
              <a:buSzPts val="2200"/>
              <a:buChar char="●"/>
            </a:pPr>
            <a:r>
              <a:rPr lang="en-GB" sz="2200" dirty="0"/>
              <a:t>Daily </a:t>
            </a:r>
            <a:r>
              <a:rPr lang="en-GB" sz="2200" dirty="0" err="1"/>
              <a:t>Standup</a:t>
            </a:r>
            <a:r>
              <a:rPr lang="en-GB" sz="2200" dirty="0"/>
              <a:t> meetings also allowed for people to express concerns and other team members to help out where they were needed most</a:t>
            </a:r>
            <a:endParaRPr sz="2200" dirty="0"/>
          </a:p>
          <a:p>
            <a:pPr marL="457200" lvl="0" indent="-368300" algn="l" rtl="0">
              <a:spcBef>
                <a:spcPts val="0"/>
              </a:spcBef>
              <a:spcAft>
                <a:spcPts val="0"/>
              </a:spcAft>
              <a:buSzPts val="2200"/>
              <a:buChar char="●"/>
            </a:pPr>
            <a:r>
              <a:rPr lang="en-GB" sz="2200" dirty="0"/>
              <a:t>Integrated Jira and </a:t>
            </a:r>
            <a:r>
              <a:rPr lang="en-GB" sz="2200" dirty="0" err="1"/>
              <a:t>Github</a:t>
            </a:r>
            <a:r>
              <a:rPr lang="en-GB" sz="2200" dirty="0"/>
              <a:t> together allowing for the tracking of work completed in Jira through the use of smart commits</a:t>
            </a:r>
            <a:endParaRPr sz="2200" dirty="0"/>
          </a:p>
          <a:p>
            <a:pPr marL="228600" lvl="0" indent="0" algn="l" rtl="0">
              <a:lnSpc>
                <a:spcPct val="90000"/>
              </a:lnSpc>
              <a:spcBef>
                <a:spcPts val="200"/>
              </a:spcBef>
              <a:spcAft>
                <a:spcPts val="1600"/>
              </a:spcAft>
              <a:buNone/>
            </a:pPr>
            <a:endParaRPr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5527f97108_3_413"/>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Epics and Product Backlog</a:t>
            </a:r>
            <a:endParaRPr/>
          </a:p>
        </p:txBody>
      </p:sp>
      <p:pic>
        <p:nvPicPr>
          <p:cNvPr id="109" name="Google Shape;109;g15527f97108_3_413"/>
          <p:cNvPicPr preferRelativeResize="0"/>
          <p:nvPr/>
        </p:nvPicPr>
        <p:blipFill rotWithShape="1">
          <a:blip r:embed="rId3">
            <a:alphaModFix/>
          </a:blip>
          <a:srcRect r="60960"/>
          <a:stretch/>
        </p:blipFill>
        <p:spPr>
          <a:xfrm>
            <a:off x="887922" y="1825625"/>
            <a:ext cx="2806676" cy="4351200"/>
          </a:xfrm>
          <a:prstGeom prst="rect">
            <a:avLst/>
          </a:prstGeom>
          <a:noFill/>
          <a:ln>
            <a:noFill/>
          </a:ln>
        </p:spPr>
      </p:pic>
      <p:pic>
        <p:nvPicPr>
          <p:cNvPr id="110" name="Google Shape;110;g15527f97108_3_413"/>
          <p:cNvPicPr preferRelativeResize="0"/>
          <p:nvPr/>
        </p:nvPicPr>
        <p:blipFill rotWithShape="1">
          <a:blip r:embed="rId4">
            <a:alphaModFix/>
          </a:blip>
          <a:srcRect l="17000" t="31427" r="36141"/>
          <a:stretch/>
        </p:blipFill>
        <p:spPr>
          <a:xfrm>
            <a:off x="3847500" y="1807245"/>
            <a:ext cx="6947402" cy="43695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5527f97108_3_426"/>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User Stories</a:t>
            </a:r>
            <a:endParaRPr/>
          </a:p>
        </p:txBody>
      </p:sp>
      <p:sp>
        <p:nvSpPr>
          <p:cNvPr id="116" name="Google Shape;116;g15527f97108_3_426"/>
          <p:cNvSpPr txBox="1">
            <a:spLocks noGrp="1"/>
          </p:cNvSpPr>
          <p:nvPr>
            <p:ph idx="1"/>
          </p:nvPr>
        </p:nvSpPr>
        <p:spPr>
          <a:xfrm>
            <a:off x="838200" y="1825625"/>
            <a:ext cx="48573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17" name="Google Shape;117;g15527f97108_3_426"/>
          <p:cNvPicPr preferRelativeResize="0"/>
          <p:nvPr/>
        </p:nvPicPr>
        <p:blipFill>
          <a:blip r:embed="rId3">
            <a:alphaModFix/>
          </a:blip>
          <a:stretch>
            <a:fillRect/>
          </a:stretch>
        </p:blipFill>
        <p:spPr>
          <a:xfrm>
            <a:off x="685800" y="1843225"/>
            <a:ext cx="10860571" cy="4351200"/>
          </a:xfrm>
          <a:prstGeom prst="rect">
            <a:avLst/>
          </a:prstGeom>
          <a:noFill/>
          <a:ln>
            <a:noFill/>
          </a:ln>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71336EC4932646B697D2A33A776064" ma:contentTypeVersion="7" ma:contentTypeDescription="Create a new document." ma:contentTypeScope="" ma:versionID="11b9da692d63d482728e2e30082432c2">
  <xsd:schema xmlns:xsd="http://www.w3.org/2001/XMLSchema" xmlns:xs="http://www.w3.org/2001/XMLSchema" xmlns:p="http://schemas.microsoft.com/office/2006/metadata/properties" xmlns:ns2="0da99bbb-7394-47b7-96fd-2b9a62f570b5" targetNamespace="http://schemas.microsoft.com/office/2006/metadata/properties" ma:root="true" ma:fieldsID="e1a1a73b928e4b160deb51c110911f3f" ns2:_="">
    <xsd:import namespace="0da99bbb-7394-47b7-96fd-2b9a62f570b5"/>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99bbb-7394-47b7-96fd-2b9a62f570b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341F2-304D-4045-9452-333962050E81}"/>
</file>

<file path=customXml/itemProps2.xml><?xml version="1.0" encoding="utf-8"?>
<ds:datastoreItem xmlns:ds="http://schemas.openxmlformats.org/officeDocument/2006/customXml" ds:itemID="{B49DCB58-5FE8-4453-97E6-956F3783AFC6}"/>
</file>

<file path=docProps/app.xml><?xml version="1.0" encoding="utf-8"?>
<Properties xmlns="http://schemas.openxmlformats.org/officeDocument/2006/extended-properties" xmlns:vt="http://schemas.openxmlformats.org/officeDocument/2006/docPropsVTypes">
  <Template>{C0FE61EE-B29B-914F-81D4-9D5718D70D95}tf10001079_mac</Template>
  <TotalTime>0</TotalTime>
  <Words>1515</Words>
  <Application>Microsoft Macintosh PowerPoint</Application>
  <PresentationFormat>Widescreen</PresentationFormat>
  <Paragraphs>163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Montserrat</vt:lpstr>
      <vt:lpstr>Arial</vt:lpstr>
      <vt:lpstr>Century Gothic</vt:lpstr>
      <vt:lpstr>Vapor Trail</vt:lpstr>
      <vt:lpstr>QA Cinema Project</vt:lpstr>
      <vt:lpstr>Objective</vt:lpstr>
      <vt:lpstr>Scope</vt:lpstr>
      <vt:lpstr>Planning: How Did we approach the specification</vt:lpstr>
      <vt:lpstr>PowerPoint Presentation</vt:lpstr>
      <vt:lpstr>PowerPoint Presentation</vt:lpstr>
      <vt:lpstr>Sprint planning </vt:lpstr>
      <vt:lpstr>Epics and Product Backlog</vt:lpstr>
      <vt:lpstr>User Stories</vt:lpstr>
      <vt:lpstr>Tasks</vt:lpstr>
      <vt:lpstr>Kanban Board</vt:lpstr>
      <vt:lpstr>Risk Assessment</vt:lpstr>
      <vt:lpstr>Version Control</vt:lpstr>
      <vt:lpstr>Server-MongoDB</vt:lpstr>
      <vt:lpstr>Server Express</vt:lpstr>
      <vt:lpstr>Client-React</vt:lpstr>
      <vt:lpstr>Styling</vt:lpstr>
      <vt:lpstr>Final Design</vt:lpstr>
      <vt:lpstr>Testing</vt:lpstr>
      <vt:lpstr>Coverage</vt:lpstr>
      <vt:lpstr>Sprint Reviews</vt:lpstr>
      <vt:lpstr>Retrospective</vt:lpstr>
      <vt:lpstr>Things to add in the future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Cinema Project</dc:title>
  <dc:creator>Jariful Haque</dc:creator>
  <cp:lastModifiedBy>Tashfeen Arshad</cp:lastModifiedBy>
  <cp:revision>1</cp:revision>
  <dcterms:created xsi:type="dcterms:W3CDTF">2022-09-14T12:41:54Z</dcterms:created>
  <dcterms:modified xsi:type="dcterms:W3CDTF">2022-09-16T14:34:37Z</dcterms:modified>
</cp:coreProperties>
</file>