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74" r:id="rId1"/>
  </p:sldMasterIdLst>
  <p:notesMasterIdLst>
    <p:notesMasterId r:id="rId12"/>
  </p:notesMasterIdLst>
  <p:sldIdLst>
    <p:sldId id="256" r:id="rId2"/>
    <p:sldId id="257" r:id="rId3"/>
    <p:sldId id="311" r:id="rId4"/>
    <p:sldId id="310" r:id="rId5"/>
    <p:sldId id="312" r:id="rId6"/>
    <p:sldId id="314" r:id="rId7"/>
    <p:sldId id="313" r:id="rId8"/>
    <p:sldId id="315" r:id="rId9"/>
    <p:sldId id="316" r:id="rId10"/>
    <p:sldId id="317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A711"/>
    <a:srgbClr val="C66029"/>
    <a:srgbClr val="B5880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875821-DAD0-6A4F-A3A4-F95E18AC1990}" v="1437" dt="2024-05-22T23:00:09.6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480"/>
    <p:restoredTop sz="83666"/>
  </p:normalViewPr>
  <p:slideViewPr>
    <p:cSldViewPr snapToGrid="0">
      <p:cViewPr>
        <p:scale>
          <a:sx n="84" d="100"/>
          <a:sy n="84" d="100"/>
        </p:scale>
        <p:origin x="85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19F58D-F7BF-7D4C-BA62-2E78D92F0C86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3014FB-31EB-984C-A42D-B215D8E89F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29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1" indent="0">
              <a:buNone/>
            </a:pPr>
            <a:r>
              <a:rPr lang="en-US" dirty="0"/>
              <a:t>Thursday 5/23</a:t>
            </a:r>
            <a:r>
              <a:rPr lang="en-US" baseline="30000" dirty="0"/>
              <a:t>rd</a:t>
            </a:r>
            <a:r>
              <a:rPr lang="en-US" dirty="0"/>
              <a:t> /2024 </a:t>
            </a:r>
          </a:p>
          <a:p>
            <a:pPr marL="342900" lvl="1" indent="0">
              <a:buNone/>
            </a:pPr>
            <a:r>
              <a:rPr lang="en-US" dirty="0"/>
              <a:t>9:00 AM - 1:00 PM</a:t>
            </a:r>
            <a:br>
              <a:rPr lang="en-US" dirty="0"/>
            </a:br>
            <a:r>
              <a:rPr lang="en-US" dirty="0"/>
              <a:t>Congress hall, Grand hotel Adriatic</a:t>
            </a:r>
            <a:r>
              <a:rPr lang="en-US"/>
              <a:t>, </a:t>
            </a:r>
            <a:r>
              <a:rPr lang="en-US" dirty="0" err="1"/>
              <a:t>OpatijaOUT</a:t>
            </a:r>
            <a:r>
              <a:rPr lang="en-US" dirty="0"/>
              <a:t> of 18 papers, I am number 11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014FB-31EB-984C-A42D-B215D8E89F5B}" type="slidenum">
              <a:rPr lang="en-US" smtClean="0"/>
              <a:t>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6739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014FB-31EB-984C-A42D-B215D8E89F5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022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014FB-31EB-984C-A42D-B215D8E89F5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83250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014FB-31EB-984C-A42D-B215D8E89F5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190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014FB-31EB-984C-A42D-B215D8E89F5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2391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014FB-31EB-984C-A42D-B215D8E89F5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1615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014FB-31EB-984C-A42D-B215D8E89F5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5695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3014FB-31EB-984C-A42D-B215D8E89F5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193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FC7318-7357-564C-8CBD-3C885852D6BC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E3E-D231-A742-A060-566303D11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06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5DA0-B3A8-AC44-A990-4FD2D29CC57B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E3E-D231-A742-A060-566303D11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535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486EA-8DEB-9042-9F0A-7213D2F17BB7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E3E-D231-A742-A060-566303D11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298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1C34BF-33B4-63A3-0E6B-570F64C2FF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9D059-88E7-369B-EC62-9D8EC342D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04BAE0-6283-EDFE-1FA7-AB7621959F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770FB9-C243-9D41-8D92-79182A76B8F1}" type="datetime1">
              <a:rPr lang="en-US" smtClean="0"/>
              <a:t>5/21/24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B1D46-C482-4BE3-C31C-7391A4F9E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BDE45-1348-E73F-7C8D-42B9E08CC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E3E-D231-A742-A060-566303D11C5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2EF087A-7853-21E3-4073-7D8AE3FDFEE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5675C8CF-722F-4773-C40E-08976BC6DF44}"/>
              </a:ext>
            </a:extLst>
          </p:cNvPr>
          <p:cNvCxnSpPr>
            <a:cxnSpLocks/>
          </p:cNvCxnSpPr>
          <p:nvPr userDrawn="1"/>
        </p:nvCxnSpPr>
        <p:spPr>
          <a:xfrm>
            <a:off x="2299857" y="6050816"/>
            <a:ext cx="7539602" cy="0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10B1B1-343C-181D-3691-2513CE45B6AE}"/>
              </a:ext>
            </a:extLst>
          </p:cNvPr>
          <p:cNvCxnSpPr>
            <a:cxnSpLocks/>
          </p:cNvCxnSpPr>
          <p:nvPr userDrawn="1"/>
        </p:nvCxnSpPr>
        <p:spPr>
          <a:xfrm>
            <a:off x="981491" y="580436"/>
            <a:ext cx="8682604" cy="0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69414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4C74E-F185-E32B-79A3-A4271147E0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8DEC7E-E7EA-C1FF-5259-21A1FFA33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3C83520-1730-7E4F-ABAD-1D1A7DC49085}" type="datetime1">
              <a:rPr lang="en-US" smtClean="0"/>
              <a:pPr/>
              <a:t>5/21/24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2C682-0C7D-AF94-8945-B09BF2B4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3A1860-4531-8E55-222B-9EC6203CD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778C6E3E-D231-A742-A060-566303D11C5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60E2B7-5BDA-2985-0606-8E3436FF57BB}"/>
              </a:ext>
            </a:extLst>
          </p:cNvPr>
          <p:cNvSpPr txBox="1"/>
          <p:nvPr userDrawn="1"/>
        </p:nvSpPr>
        <p:spPr>
          <a:xfrm>
            <a:off x="10335490" y="249734"/>
            <a:ext cx="101831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dirty="0"/>
              <a:t>Slide </a:t>
            </a:r>
            <a:fld id="{F89FE573-B7A5-0145-8DED-057BCD9C48FF}" type="slidenum">
              <a:rPr lang="en-US" sz="1400" b="0" smtClean="0"/>
              <a:t>‹#›</a:t>
            </a:fld>
            <a:endParaRPr lang="en-US" sz="1400" b="0" dirty="0"/>
          </a:p>
        </p:txBody>
      </p:sp>
    </p:spTree>
    <p:extLst>
      <p:ext uri="{BB962C8B-B14F-4D97-AF65-F5344CB8AC3E}">
        <p14:creationId xmlns:p14="http://schemas.microsoft.com/office/powerpoint/2010/main" val="8172631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83B999-4C7D-0A44-98E2-E80AAC1CFB00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E3E-D231-A742-A060-566303D11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3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0500B2-AF9E-E74E-B30A-61BD8CC32CE9}" type="datetime1">
              <a:rPr lang="en-US" smtClean="0"/>
              <a:t>5/21/24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E3E-D231-A742-A060-566303D11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01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C9DDA-7612-2C44-A548-051B7CDEEC7A}" type="datetime1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E3E-D231-A742-A060-566303D11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58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D4C70-A2CA-EA4A-AA1B-0399A99A6A61}" type="datetime1">
              <a:rPr lang="en-US" smtClean="0"/>
              <a:t>5/21/24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E3E-D231-A742-A060-566303D11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48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CE3D5-AAE5-6849-B0A8-EEF2E20D2001}" type="datetime1">
              <a:rPr lang="en-US" smtClean="0"/>
              <a:t>5/21/24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E3E-D231-A742-A060-566303D11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002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EC6BE-345C-7440-9E80-B84FCC873912}" type="datetime1">
              <a:rPr lang="en-US" smtClean="0"/>
              <a:t>5/21/24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E3E-D231-A742-A060-566303D11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2371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6A02A-DADB-F84B-BC83-CC0CA8900BC3}" type="datetime1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E3E-D231-A742-A060-566303D11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64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CE1F2-E720-5742-976C-212E567DC82D}" type="datetime1">
              <a:rPr lang="en-US" smtClean="0"/>
              <a:t>5/21/24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8C6E3E-D231-A742-A060-566303D11C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01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237D25-D78D-554C-90A3-1449632DE8BB}" type="datetime1">
              <a:rPr lang="en-US" smtClean="0"/>
              <a:t>5/21/24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8C6E3E-D231-A742-A060-566303D11C5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04BA795-08C5-A366-C7DF-1F28EF1834D2}"/>
              </a:ext>
            </a:extLst>
          </p:cNvPr>
          <p:cNvCxnSpPr>
            <a:cxnSpLocks/>
          </p:cNvCxnSpPr>
          <p:nvPr userDrawn="1"/>
        </p:nvCxnSpPr>
        <p:spPr>
          <a:xfrm>
            <a:off x="1106751" y="580436"/>
            <a:ext cx="8573884" cy="0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D55D4A70-63F7-120E-0542-AE308AA1494D}"/>
              </a:ext>
            </a:extLst>
          </p:cNvPr>
          <p:cNvSpPr/>
          <p:nvPr userDrawn="1"/>
        </p:nvSpPr>
        <p:spPr>
          <a:xfrm>
            <a:off x="746762" y="249381"/>
            <a:ext cx="10607039" cy="6106969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9" name="Picture 2" descr="Purdue and Engineering Education Logos — INSPIRE Research Institute for  Pre-College Engineering">
            <a:extLst>
              <a:ext uri="{FF2B5EF4-FFF2-40B4-BE49-F238E27FC236}">
                <a16:creationId xmlns:a16="http://schemas.microsoft.com/office/drawing/2014/main" id="{5ADA172F-D42E-E5C5-77C0-CEAD555765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09" y="5412228"/>
            <a:ext cx="1464590" cy="7680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BA778B-BBF5-E5D8-E3B9-6219A955F38A}"/>
              </a:ext>
            </a:extLst>
          </p:cNvPr>
          <p:cNvCxnSpPr>
            <a:cxnSpLocks/>
          </p:cNvCxnSpPr>
          <p:nvPr userDrawn="1"/>
        </p:nvCxnSpPr>
        <p:spPr>
          <a:xfrm>
            <a:off x="2299857" y="6050816"/>
            <a:ext cx="8732519" cy="0"/>
          </a:xfrm>
          <a:prstGeom prst="line">
            <a:avLst/>
          </a:prstGeom>
          <a:ln w="41275"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1" name="Title Placeholder 10">
            <a:extLst>
              <a:ext uri="{FF2B5EF4-FFF2-40B4-BE49-F238E27FC236}">
                <a16:creationId xmlns:a16="http://schemas.microsoft.com/office/drawing/2014/main" id="{EE64184A-4A08-1EB6-B7E3-471BDB068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14" name="Picture 13" descr="A yellow rectangle with white text&#10;&#10;Description automatically generated">
            <a:extLst>
              <a:ext uri="{FF2B5EF4-FFF2-40B4-BE49-F238E27FC236}">
                <a16:creationId xmlns:a16="http://schemas.microsoft.com/office/drawing/2014/main" id="{4CD40810-0DC6-F782-57B7-A0C10CF83F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6"/>
          <a:srcRect l="3385" t="32141"/>
          <a:stretch/>
        </p:blipFill>
        <p:spPr>
          <a:xfrm>
            <a:off x="9679539" y="565956"/>
            <a:ext cx="1472184" cy="1136560"/>
          </a:xfrm>
          <a:prstGeom prst="rect">
            <a:avLst/>
          </a:prstGeom>
        </p:spPr>
      </p:pic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A11FA7C7-059C-40A5-84C4-19E98EA64C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CEE8DE9-97EC-DEBC-0C4C-C722B80BD81E}"/>
              </a:ext>
            </a:extLst>
          </p:cNvPr>
          <p:cNvPicPr>
            <a:picLocks noChangeAspect="1"/>
          </p:cNvPicPr>
          <p:nvPr userDrawn="1"/>
        </p:nvPicPr>
        <p:blipFill>
          <a:blip r:embed="rId17"/>
          <a:stretch>
            <a:fillRect/>
          </a:stretch>
        </p:blipFill>
        <p:spPr>
          <a:xfrm>
            <a:off x="9860280" y="4691206"/>
            <a:ext cx="1472184" cy="1630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4596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8.png"/><Relationship Id="rId4" Type="http://schemas.openxmlformats.org/officeDocument/2006/relationships/hyperlink" Target="mailto:jarigye@purdue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12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jpeg"/><Relationship Id="rId11" Type="http://schemas.openxmlformats.org/officeDocument/2006/relationships/image" Target="../media/image16.png"/><Relationship Id="rId5" Type="http://schemas.openxmlformats.org/officeDocument/2006/relationships/image" Target="../media/image10.jpeg"/><Relationship Id="rId10" Type="http://schemas.openxmlformats.org/officeDocument/2006/relationships/image" Target="../media/image15.png"/><Relationship Id="rId4" Type="http://schemas.openxmlformats.org/officeDocument/2006/relationships/image" Target="../media/image9.jpe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CF86E9-14D3-2598-7CC2-8C4BFBB445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84354"/>
            <a:ext cx="9144000" cy="2387600"/>
          </a:xfrm>
        </p:spPr>
        <p:txBody>
          <a:bodyPr>
            <a:noAutofit/>
          </a:bodyPr>
          <a:lstStyle/>
          <a:p>
            <a:r>
              <a:rPr lang="en-US" sz="3600" dirty="0"/>
              <a:t>Exploring the Landscape of Online Coding Education in Africa: </a:t>
            </a:r>
            <a:br>
              <a:rPr lang="en-US" sz="3600" dirty="0"/>
            </a:br>
            <a:r>
              <a:rPr lang="en-US" sz="3600" dirty="0"/>
              <a:t>A Literature Review 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723AE7-B686-5146-582A-58EAD27167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4508"/>
            <a:ext cx="9144000" cy="1655762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endParaRPr lang="en-US" sz="20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lnSpc>
                <a:spcPct val="100000"/>
              </a:lnSpc>
            </a:pPr>
            <a:r>
              <a:rPr lang="en-US" sz="23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Joreen Arigye </a:t>
            </a:r>
          </a:p>
          <a:p>
            <a:pPr>
              <a:lnSpc>
                <a:spcPct val="100000"/>
              </a:lnSpc>
            </a:pP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PhD candidate </a:t>
            </a:r>
            <a:b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</a:b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School of Engineering Education </a:t>
            </a:r>
            <a:b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</a:b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Purdue University</a:t>
            </a:r>
            <a:b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</a:b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23</a:t>
            </a:r>
            <a:r>
              <a:rPr lang="en-US" sz="1900" baseline="300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rd</a:t>
            </a:r>
            <a:r>
              <a:rPr lang="en-US" sz="1900" dirty="0">
                <a:solidFill>
                  <a:schemeClr val="tx1">
                    <a:lumMod val="75000"/>
                    <a:lumOff val="25000"/>
                  </a:schemeClr>
                </a:solidFill>
                <a:cs typeface="Times New Roman" panose="02020603050405020304" pitchFamily="18" charset="0"/>
              </a:rPr>
              <a:t>-May-2024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A5CECF2D-163C-5561-6702-B4E209D6BB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82" y="520699"/>
            <a:ext cx="10273236" cy="2065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32180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15BCBA09-4BED-F543-DC8A-FFFF80074F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382" y="520699"/>
            <a:ext cx="10273236" cy="1689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0860AD0C-4730-0767-3838-5163D175840F}"/>
              </a:ext>
            </a:extLst>
          </p:cNvPr>
          <p:cNvSpPr txBox="1">
            <a:spLocks/>
          </p:cNvSpPr>
          <p:nvPr/>
        </p:nvSpPr>
        <p:spPr>
          <a:xfrm>
            <a:off x="1524000" y="223444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5400" dirty="0"/>
              <a:t>Thank you</a:t>
            </a:r>
            <a:endParaRPr lang="en-US" sz="3600" dirty="0"/>
          </a:p>
          <a:p>
            <a:pPr algn="ctr"/>
            <a:r>
              <a:rPr lang="en-US" sz="3600" dirty="0"/>
              <a:t>Questions?</a:t>
            </a:r>
          </a:p>
          <a:p>
            <a:pPr algn="ctr"/>
            <a:r>
              <a:rPr lang="en-US" sz="2000" dirty="0">
                <a:hlinkClick r:id="rId4"/>
              </a:rPr>
              <a:t>jarigye@purdue.edu</a:t>
            </a:r>
            <a:endParaRPr lang="en-US" sz="2000" dirty="0"/>
          </a:p>
          <a:p>
            <a:pPr algn="ctr"/>
            <a:r>
              <a:rPr lang="en-US" sz="2000" dirty="0"/>
              <a:t>https://www.linkedin.com/in/joreen-arigye/</a:t>
            </a: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7F5D3B-E5AD-E935-2B38-4B79F613290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827" t="34065" r="25234" b="11369"/>
          <a:stretch/>
        </p:blipFill>
        <p:spPr>
          <a:xfrm>
            <a:off x="5349240" y="4386719"/>
            <a:ext cx="1676400" cy="159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29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8ADA-60A4-B933-757C-6A30DAF2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Background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902AF-7CED-C01E-4975-9A710CA71FBF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1032164" y="1027906"/>
            <a:ext cx="10127672" cy="4561032"/>
          </a:xfrm>
        </p:spPr>
        <p:txBody>
          <a:bodyPr>
            <a:normAutofit/>
          </a:bodyPr>
          <a:lstStyle/>
          <a:p>
            <a:pPr marL="342900" lvl="1" indent="0">
              <a:buNone/>
            </a:pPr>
            <a:endParaRPr lang="en-US" dirty="0"/>
          </a:p>
          <a:p>
            <a:pPr marL="385763" indent="-385763">
              <a:buFont typeface="+mj-lt"/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050" name="Picture 2" descr="Coronavirus boosts interest in online learning | CEDEFOP">
            <a:extLst>
              <a:ext uri="{FF2B5EF4-FFF2-40B4-BE49-F238E27FC236}">
                <a16:creationId xmlns:a16="http://schemas.microsoft.com/office/drawing/2014/main" id="{AEFB6BC6-98FB-B2AB-F4D0-0114B70040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786" y="1690689"/>
            <a:ext cx="3936414" cy="2895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5CC44D-B5A3-E887-E876-5F9B04D3DED3}"/>
              </a:ext>
            </a:extLst>
          </p:cNvPr>
          <p:cNvSpPr txBox="1"/>
          <p:nvPr/>
        </p:nvSpPr>
        <p:spPr>
          <a:xfrm>
            <a:off x="1473786" y="4651472"/>
            <a:ext cx="3806536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https://</a:t>
            </a:r>
            <a:r>
              <a:rPr lang="en-US" sz="700" dirty="0" err="1"/>
              <a:t>www.cedefop.europa.eu</a:t>
            </a:r>
            <a:r>
              <a:rPr lang="en-US" sz="700" dirty="0"/>
              <a:t>/mt/news/coronavirus-boosts-interest-online-learning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4D765F5-872D-30F5-D7E5-242B47DE3CB9}"/>
              </a:ext>
            </a:extLst>
          </p:cNvPr>
          <p:cNvSpPr txBox="1">
            <a:spLocks/>
          </p:cNvSpPr>
          <p:nvPr/>
        </p:nvSpPr>
        <p:spPr>
          <a:xfrm>
            <a:off x="5604164" y="1359297"/>
            <a:ext cx="5555672" cy="4561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42900"/>
            <a:endParaRPr lang="en-US" dirty="0"/>
          </a:p>
          <a:p>
            <a:pPr lvl="1" indent="-342900"/>
            <a:r>
              <a:rPr lang="en-US" dirty="0"/>
              <a:t>Technological advancements has led to the popularity of online learning</a:t>
            </a:r>
          </a:p>
          <a:p>
            <a:pPr lvl="2" indent="-342900"/>
            <a:r>
              <a:rPr lang="en-US" dirty="0"/>
              <a:t>Accelerated by the global pandemic </a:t>
            </a:r>
          </a:p>
          <a:p>
            <a:pPr lvl="1" indent="-342900"/>
            <a:r>
              <a:rPr lang="en-US" dirty="0"/>
              <a:t>Teaching programming can be challenging</a:t>
            </a:r>
          </a:p>
          <a:p>
            <a:pPr lvl="1" indent="-342900"/>
            <a:r>
              <a:rPr lang="en-US" dirty="0"/>
              <a:t>Discrepancies in online programming education due to infrastructural and resource availability</a:t>
            </a:r>
          </a:p>
          <a:p>
            <a:pPr marL="385763" indent="-385763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570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25E56-6D06-44C8-547C-339CDCFF8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Research</a:t>
            </a:r>
            <a:r>
              <a:rPr lang="en-US" dirty="0"/>
              <a:t> </a:t>
            </a:r>
            <a:r>
              <a:rPr lang="en-US" sz="4000" dirty="0"/>
              <a:t>Objective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D35257-1C5A-DAB6-9442-0F0AC5A72BFD}"/>
              </a:ext>
            </a:extLst>
          </p:cNvPr>
          <p:cNvSpPr txBox="1"/>
          <p:nvPr/>
        </p:nvSpPr>
        <p:spPr>
          <a:xfrm>
            <a:off x="1477326" y="2697480"/>
            <a:ext cx="9694321" cy="934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1" algn="ctr" defTabSz="914400">
              <a:lnSpc>
                <a:spcPct val="90000"/>
              </a:lnSpc>
              <a:spcBef>
                <a:spcPts val="500"/>
              </a:spcBef>
            </a:pPr>
            <a:r>
              <a:rPr lang="en-US" sz="2800" dirty="0"/>
              <a:t>To investigate the online teaching and learning landscape of</a:t>
            </a:r>
          </a:p>
          <a:p>
            <a:pPr marL="342900" lvl="1" algn="ctr" defTabSz="914400">
              <a:lnSpc>
                <a:spcPct val="90000"/>
              </a:lnSpc>
              <a:spcBef>
                <a:spcPts val="500"/>
              </a:spcBef>
            </a:pPr>
            <a:r>
              <a:rPr lang="en-US" sz="2800" dirty="0"/>
              <a:t> computer programming in Africa. </a:t>
            </a:r>
          </a:p>
        </p:txBody>
      </p:sp>
    </p:spTree>
    <p:extLst>
      <p:ext uri="{BB962C8B-B14F-4D97-AF65-F5344CB8AC3E}">
        <p14:creationId xmlns:p14="http://schemas.microsoft.com/office/powerpoint/2010/main" val="3288303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8ADA-60A4-B933-757C-6A30DAF2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Methodology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844974-BA68-3C43-5C2F-26359C567333}"/>
              </a:ext>
            </a:extLst>
          </p:cNvPr>
          <p:cNvSpPr/>
          <p:nvPr/>
        </p:nvSpPr>
        <p:spPr>
          <a:xfrm>
            <a:off x="6192410" y="1724061"/>
            <a:ext cx="3234690" cy="6784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Records identified on google scholar based on 1</a:t>
            </a:r>
            <a:r>
              <a:rPr lang="en-US" sz="1400" baseline="30000" dirty="0">
                <a:solidFill>
                  <a:schemeClr val="tx1"/>
                </a:solidFill>
              </a:rPr>
              <a:t>st</a:t>
            </a:r>
            <a:r>
              <a:rPr lang="en-US" sz="1400" dirty="0">
                <a:solidFill>
                  <a:schemeClr val="tx1"/>
                </a:solidFill>
              </a:rPr>
              <a:t> search criteria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n = 1,820,000 articles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F893C2C-AA6B-E58E-FDBA-9EE618045CED}"/>
              </a:ext>
            </a:extLst>
          </p:cNvPr>
          <p:cNvSpPr/>
          <p:nvPr/>
        </p:nvSpPr>
        <p:spPr>
          <a:xfrm>
            <a:off x="2427717" y="1531792"/>
            <a:ext cx="3125932" cy="1062951"/>
          </a:xfrm>
          <a:prstGeom prst="rect">
            <a:avLst/>
          </a:prstGeom>
          <a:solidFill>
            <a:srgbClr val="DFA71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/>
                </a:solidFill>
              </a:rPr>
              <a:t>(“online education” OR “e-learning” OR “MOOCs” OR “coding education” OR “self-paced learning” OR “programming” OR “digital skills” OR “technology education” OR “online learning platforms” OR “computer science education” OR “distance education” OR “educational technology”) AND (“Africa”) 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7D6116E-401D-6A58-30AC-935B2FF15960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flipV="1">
            <a:off x="5553649" y="2063267"/>
            <a:ext cx="638761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A9C7E356-2345-5DFD-519E-5E4E6EE32763}"/>
              </a:ext>
            </a:extLst>
          </p:cNvPr>
          <p:cNvSpPr/>
          <p:nvPr/>
        </p:nvSpPr>
        <p:spPr>
          <a:xfrm>
            <a:off x="2510498" y="3031088"/>
            <a:ext cx="2960370" cy="1062951"/>
          </a:xfrm>
          <a:prstGeom prst="rect">
            <a:avLst/>
          </a:prstGeom>
          <a:solidFill>
            <a:srgbClr val="DFA71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algn="just">
              <a:lnSpc>
                <a:spcPct val="95000"/>
              </a:lnSpc>
              <a:spcAft>
                <a:spcPts val="600"/>
              </a:spcAft>
            </a:pPr>
            <a:endParaRPr lang="en-US" sz="1100" dirty="0">
              <a:solidFill>
                <a:schemeClr val="tx1"/>
              </a:solidFill>
            </a:endParaRPr>
          </a:p>
          <a:p>
            <a:pPr algn="ctr">
              <a:lnSpc>
                <a:spcPct val="95000"/>
              </a:lnSpc>
              <a:spcAft>
                <a:spcPts val="600"/>
              </a:spcAft>
            </a:pPr>
            <a:r>
              <a:rPr lang="en-US" sz="1000" dirty="0">
                <a:solidFill>
                  <a:schemeClr val="tx1"/>
                </a:solidFill>
              </a:rPr>
              <a:t>(“online education” OR “e-learning” OR “MOOCs” OR “coding education” OR “programming” OR “digital skills” OR “computer science education”) AND (“Africa” OR “Sub-Saharan Africa”) AND (“self-paced learning” OR “online learning platforms”)</a:t>
            </a:r>
          </a:p>
          <a:p>
            <a:pPr marL="182880" marR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800" spc="-5" dirty="0"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]]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0D0F72B-0816-563C-73A8-07FE533A6C88}"/>
              </a:ext>
            </a:extLst>
          </p:cNvPr>
          <p:cNvCxnSpPr>
            <a:cxnSpLocks/>
            <a:stCxn id="5" idx="2"/>
            <a:endCxn id="8" idx="0"/>
          </p:cNvCxnSpPr>
          <p:nvPr/>
        </p:nvCxnSpPr>
        <p:spPr>
          <a:xfrm>
            <a:off x="3990683" y="2594743"/>
            <a:ext cx="0" cy="43634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6C5578CC-AD1A-9DB1-E23F-3C45645D471C}"/>
              </a:ext>
            </a:extLst>
          </p:cNvPr>
          <p:cNvSpPr txBox="1"/>
          <p:nvPr/>
        </p:nvSpPr>
        <p:spPr>
          <a:xfrm>
            <a:off x="3990683" y="2688443"/>
            <a:ext cx="652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refined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A62CAB-8664-ECF5-ADC1-6B4B58549271}"/>
              </a:ext>
            </a:extLst>
          </p:cNvPr>
          <p:cNvSpPr/>
          <p:nvPr/>
        </p:nvSpPr>
        <p:spPr>
          <a:xfrm>
            <a:off x="6192410" y="3223357"/>
            <a:ext cx="3234690" cy="6784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Records based on 2</a:t>
            </a:r>
            <a:r>
              <a:rPr lang="en-US" sz="1400" baseline="30000" dirty="0">
                <a:solidFill>
                  <a:schemeClr val="tx1"/>
                </a:solidFill>
              </a:rPr>
              <a:t>nd</a:t>
            </a:r>
            <a:r>
              <a:rPr lang="en-US" sz="1400" dirty="0">
                <a:solidFill>
                  <a:schemeClr val="tx1"/>
                </a:solidFill>
              </a:rPr>
              <a:t>  refined search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n = 5570 articles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4FF284D-8F20-F31B-2EC5-55C2DF15B95C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 flipV="1">
            <a:off x="5470868" y="3562563"/>
            <a:ext cx="72154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0865E9ED-4E93-9B79-9D14-B4FFEFB9866B}"/>
              </a:ext>
            </a:extLst>
          </p:cNvPr>
          <p:cNvSpPr/>
          <p:nvPr/>
        </p:nvSpPr>
        <p:spPr>
          <a:xfrm>
            <a:off x="2510498" y="4451691"/>
            <a:ext cx="2960370" cy="809272"/>
          </a:xfrm>
          <a:prstGeom prst="rect">
            <a:avLst/>
          </a:prstGeom>
          <a:solidFill>
            <a:srgbClr val="DFA71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28600" marR="0" indent="0" algn="just">
              <a:lnSpc>
                <a:spcPct val="95000"/>
              </a:lnSpc>
              <a:spcBef>
                <a:spcPts val="0"/>
              </a:spcBef>
              <a:spcAft>
                <a:spcPts val="600"/>
              </a:spcAft>
            </a:pPr>
            <a:r>
              <a:rPr lang="en-US" sz="1000" dirty="0">
                <a:solidFill>
                  <a:schemeClr val="tx1"/>
                </a:solidFill>
              </a:rPr>
              <a:t>(“coding education” OR “programming education”  OR   “computer science education”) AND (“Africa” OR “Sub-Saharan Africa”) AND (“online learning”)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2270CD-5A25-9F83-80B8-F21DD09DEE45}"/>
              </a:ext>
            </a:extLst>
          </p:cNvPr>
          <p:cNvSpPr/>
          <p:nvPr/>
        </p:nvSpPr>
        <p:spPr>
          <a:xfrm>
            <a:off x="6192410" y="4517121"/>
            <a:ext cx="3234690" cy="6784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Records based on 2</a:t>
            </a:r>
            <a:r>
              <a:rPr lang="en-US" sz="1400" baseline="30000" dirty="0">
                <a:solidFill>
                  <a:schemeClr val="tx1"/>
                </a:solidFill>
              </a:rPr>
              <a:t>nd</a:t>
            </a:r>
            <a:r>
              <a:rPr lang="en-US" sz="1400" dirty="0">
                <a:solidFill>
                  <a:schemeClr val="tx1"/>
                </a:solidFill>
              </a:rPr>
              <a:t>  refined search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n = </a:t>
            </a:r>
            <a:r>
              <a:rPr lang="en-US" sz="1400" b="1" dirty="0">
                <a:solidFill>
                  <a:schemeClr val="tx1"/>
                </a:solidFill>
              </a:rPr>
              <a:t>1730</a:t>
            </a:r>
            <a:r>
              <a:rPr lang="en-US" sz="1400" dirty="0">
                <a:solidFill>
                  <a:schemeClr val="tx1"/>
                </a:solidFill>
              </a:rPr>
              <a:t>  articles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0AEADD-1832-71FF-57ED-31522FFD53A5}"/>
              </a:ext>
            </a:extLst>
          </p:cNvPr>
          <p:cNvCxnSpPr>
            <a:cxnSpLocks/>
            <a:stCxn id="20" idx="3"/>
            <a:endCxn id="30" idx="1"/>
          </p:cNvCxnSpPr>
          <p:nvPr/>
        </p:nvCxnSpPr>
        <p:spPr>
          <a:xfrm>
            <a:off x="5470868" y="4856327"/>
            <a:ext cx="72154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3476813-4DBD-FD6F-2C69-480D63082635}"/>
              </a:ext>
            </a:extLst>
          </p:cNvPr>
          <p:cNvSpPr txBox="1"/>
          <p:nvPr/>
        </p:nvSpPr>
        <p:spPr>
          <a:xfrm>
            <a:off x="3990683" y="4128737"/>
            <a:ext cx="65223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refined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D8CDE85-2273-5A3D-DA12-5A0F272C9172}"/>
              </a:ext>
            </a:extLst>
          </p:cNvPr>
          <p:cNvCxnSpPr>
            <a:cxnSpLocks/>
            <a:stCxn id="8" idx="2"/>
            <a:endCxn id="20" idx="0"/>
          </p:cNvCxnSpPr>
          <p:nvPr/>
        </p:nvCxnSpPr>
        <p:spPr>
          <a:xfrm>
            <a:off x="3990683" y="4094039"/>
            <a:ext cx="0" cy="3576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314CD92-80DB-5B94-5C68-FD9F2AB5B6C0}"/>
              </a:ext>
            </a:extLst>
          </p:cNvPr>
          <p:cNvSpPr txBox="1"/>
          <p:nvPr/>
        </p:nvSpPr>
        <p:spPr>
          <a:xfrm>
            <a:off x="9553997" y="3377896"/>
            <a:ext cx="1638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Identification</a:t>
            </a:r>
            <a:r>
              <a:rPr lang="en-US" dirty="0"/>
              <a:t> 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3275DB3-BAB7-BCC3-1BD1-CE86F2C204DD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7809755" y="2402472"/>
            <a:ext cx="0" cy="82088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CB1B98C-2BB3-30EF-C992-08F90BCFAB16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>
            <a:off x="7809755" y="3901768"/>
            <a:ext cx="0" cy="6153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FB89624-5BF4-D37B-FDE2-48B60A7AD08D}"/>
              </a:ext>
            </a:extLst>
          </p:cNvPr>
          <p:cNvCxnSpPr>
            <a:cxnSpLocks/>
            <a:stCxn id="30" idx="2"/>
          </p:cNvCxnSpPr>
          <p:nvPr/>
        </p:nvCxnSpPr>
        <p:spPr>
          <a:xfrm>
            <a:off x="7809755" y="5195532"/>
            <a:ext cx="0" cy="6451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68559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C8ADA-60A4-B933-757C-6A30DAF2E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000" dirty="0"/>
              <a:t>Methodology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844974-BA68-3C43-5C2F-26359C567333}"/>
              </a:ext>
            </a:extLst>
          </p:cNvPr>
          <p:cNvSpPr/>
          <p:nvPr/>
        </p:nvSpPr>
        <p:spPr>
          <a:xfrm>
            <a:off x="5186570" y="1897112"/>
            <a:ext cx="3234690" cy="6784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Records identified after title, abstract and conclusion screening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n = 31 articles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0A62CAB-8664-ECF5-ADC1-6B4B58549271}"/>
              </a:ext>
            </a:extLst>
          </p:cNvPr>
          <p:cNvSpPr/>
          <p:nvPr/>
        </p:nvSpPr>
        <p:spPr>
          <a:xfrm>
            <a:off x="5186570" y="3089794"/>
            <a:ext cx="3234690" cy="6784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Records identified after full text screening 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n= 11 articles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52270CD-5A25-9F83-80B8-F21DD09DEE45}"/>
              </a:ext>
            </a:extLst>
          </p:cNvPr>
          <p:cNvSpPr/>
          <p:nvPr/>
        </p:nvSpPr>
        <p:spPr>
          <a:xfrm>
            <a:off x="5186570" y="4282476"/>
            <a:ext cx="3234690" cy="67841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Studies included in the literature review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n = </a:t>
            </a:r>
            <a:r>
              <a:rPr lang="en-US" sz="1400" b="1" dirty="0">
                <a:solidFill>
                  <a:schemeClr val="tx1"/>
                </a:solidFill>
              </a:rPr>
              <a:t>11</a:t>
            </a:r>
            <a:r>
              <a:rPr lang="en-US" sz="1400" dirty="0">
                <a:solidFill>
                  <a:schemeClr val="tx1"/>
                </a:solidFill>
              </a:rPr>
              <a:t>  articles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14CD92-80DB-5B94-5C68-FD9F2AB5B6C0}"/>
              </a:ext>
            </a:extLst>
          </p:cNvPr>
          <p:cNvSpPr txBox="1"/>
          <p:nvPr/>
        </p:nvSpPr>
        <p:spPr>
          <a:xfrm>
            <a:off x="8421260" y="2005846"/>
            <a:ext cx="1281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Screening</a:t>
            </a:r>
            <a:r>
              <a:rPr lang="en-US" dirty="0"/>
              <a:t> 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63F36F9-FE5F-1685-1467-61CEAAA8C16F}"/>
              </a:ext>
            </a:extLst>
          </p:cNvPr>
          <p:cNvCxnSpPr>
            <a:cxnSpLocks/>
            <a:stCxn id="4" idx="2"/>
            <a:endCxn id="13" idx="0"/>
          </p:cNvCxnSpPr>
          <p:nvPr/>
        </p:nvCxnSpPr>
        <p:spPr>
          <a:xfrm>
            <a:off x="6803915" y="2575523"/>
            <a:ext cx="0" cy="514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B33D6E1-AC49-9800-BD22-3BBD6D5051BD}"/>
              </a:ext>
            </a:extLst>
          </p:cNvPr>
          <p:cNvCxnSpPr>
            <a:cxnSpLocks/>
            <a:stCxn id="13" idx="2"/>
            <a:endCxn id="30" idx="0"/>
          </p:cNvCxnSpPr>
          <p:nvPr/>
        </p:nvCxnSpPr>
        <p:spPr>
          <a:xfrm>
            <a:off x="6803915" y="3768205"/>
            <a:ext cx="0" cy="514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4930838-66C2-3B36-4DA1-A221CF54701F}"/>
              </a:ext>
            </a:extLst>
          </p:cNvPr>
          <p:cNvSpPr txBox="1"/>
          <p:nvPr/>
        </p:nvSpPr>
        <p:spPr>
          <a:xfrm>
            <a:off x="8421260" y="3244333"/>
            <a:ext cx="122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Eligibility</a:t>
            </a:r>
            <a:r>
              <a:rPr lang="en-US" dirty="0"/>
              <a:t> 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AA0972-2A10-542F-35F5-2C97A69FFCA4}"/>
              </a:ext>
            </a:extLst>
          </p:cNvPr>
          <p:cNvSpPr/>
          <p:nvPr/>
        </p:nvSpPr>
        <p:spPr>
          <a:xfrm>
            <a:off x="1417528" y="2814647"/>
            <a:ext cx="2960370" cy="1228704"/>
          </a:xfrm>
          <a:prstGeom prst="rect">
            <a:avLst/>
          </a:prstGeom>
          <a:solidFill>
            <a:srgbClr val="DFA71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4330" indent="-1714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Articles should be peer-reviewed.</a:t>
            </a:r>
          </a:p>
          <a:p>
            <a:pPr marL="354330" indent="-1714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Articles should be in English. </a:t>
            </a:r>
          </a:p>
          <a:p>
            <a:pPr marL="354330" indent="-1714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Articles should be freely accessible. </a:t>
            </a:r>
          </a:p>
          <a:p>
            <a:pPr marL="354330" indent="-1714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Articles should not be more than 20 years old.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38902FF-961F-D31C-7C0A-8637EED9C10D}"/>
              </a:ext>
            </a:extLst>
          </p:cNvPr>
          <p:cNvCxnSpPr>
            <a:cxnSpLocks/>
            <a:stCxn id="23" idx="3"/>
            <a:endCxn id="13" idx="1"/>
          </p:cNvCxnSpPr>
          <p:nvPr/>
        </p:nvCxnSpPr>
        <p:spPr>
          <a:xfrm>
            <a:off x="4377898" y="3428999"/>
            <a:ext cx="808672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90A858E-10C5-6AA9-B9F2-2AAA5054CB1A}"/>
              </a:ext>
            </a:extLst>
          </p:cNvPr>
          <p:cNvSpPr txBox="1"/>
          <p:nvPr/>
        </p:nvSpPr>
        <p:spPr>
          <a:xfrm>
            <a:off x="8421260" y="4405945"/>
            <a:ext cx="12202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Included</a:t>
            </a:r>
            <a:r>
              <a:rPr lang="en-US" dirty="0"/>
              <a:t> 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7F00C62-6CDB-EA75-C909-64264F32FB0C}"/>
              </a:ext>
            </a:extLst>
          </p:cNvPr>
          <p:cNvCxnSpPr>
            <a:cxnSpLocks/>
          </p:cNvCxnSpPr>
          <p:nvPr/>
        </p:nvCxnSpPr>
        <p:spPr>
          <a:xfrm>
            <a:off x="6803915" y="1382841"/>
            <a:ext cx="0" cy="51427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BE3AED8-8575-0EFE-0B00-A0F8D9EC7404}"/>
              </a:ext>
            </a:extLst>
          </p:cNvPr>
          <p:cNvSpPr txBox="1"/>
          <p:nvPr/>
        </p:nvSpPr>
        <p:spPr>
          <a:xfrm>
            <a:off x="6803915" y="1486087"/>
            <a:ext cx="141737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 =1730 articles</a:t>
            </a:r>
          </a:p>
        </p:txBody>
      </p:sp>
    </p:spTree>
    <p:extLst>
      <p:ext uri="{BB962C8B-B14F-4D97-AF65-F5344CB8AC3E}">
        <p14:creationId xmlns:p14="http://schemas.microsoft.com/office/powerpoint/2010/main" val="2885372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8EC51D0-23A9-2579-F7A4-131C57CC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sz="4000" dirty="0"/>
              <a:t>Results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6F2685-83CA-898A-5ADC-6D5DE2F0C83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055"/>
          <a:stretch/>
        </p:blipFill>
        <p:spPr>
          <a:xfrm>
            <a:off x="1619836" y="1261111"/>
            <a:ext cx="8311896" cy="3985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42658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08EC51D0-23A9-2579-F7A4-131C57CC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ctr"/>
            <a:r>
              <a:rPr lang="en-US" sz="4000" dirty="0"/>
              <a:t>Results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427DE2-0FFD-A214-A67C-DE80C70BA9D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68" t="50000"/>
          <a:stretch/>
        </p:blipFill>
        <p:spPr>
          <a:xfrm>
            <a:off x="2281132" y="1309193"/>
            <a:ext cx="7528856" cy="4177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0406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32DD-9903-32E2-E651-1C26F3D2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Results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D06B51-672F-FA34-1E1F-41C2A2E1C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229" y="1836385"/>
            <a:ext cx="1847088" cy="11544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6E97A5-E3BC-4A4B-7773-1ACA1CB2079F}"/>
              </a:ext>
            </a:extLst>
          </p:cNvPr>
          <p:cNvSpPr txBox="1"/>
          <p:nvPr/>
        </p:nvSpPr>
        <p:spPr>
          <a:xfrm>
            <a:off x="4572000" y="19659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3603F64-B5C4-EF35-C9FA-410355115356}"/>
              </a:ext>
            </a:extLst>
          </p:cNvPr>
          <p:cNvGrpSpPr/>
          <p:nvPr/>
        </p:nvGrpSpPr>
        <p:grpSpPr>
          <a:xfrm>
            <a:off x="3191539" y="4150786"/>
            <a:ext cx="2299141" cy="1189454"/>
            <a:chOff x="31994037" y="21931222"/>
            <a:chExt cx="13923680" cy="4855589"/>
          </a:xfrm>
        </p:grpSpPr>
        <p:pic>
          <p:nvPicPr>
            <p:cNvPr id="10" name="Picture 12" descr="Learning with vr icon outline style Royalty Free Vector">
              <a:extLst>
                <a:ext uri="{FF2B5EF4-FFF2-40B4-BE49-F238E27FC236}">
                  <a16:creationId xmlns:a16="http://schemas.microsoft.com/office/drawing/2014/main" id="{B8906D07-4491-DCCC-BB15-DB1AE5B891B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929" t="3566" r="3741" b="9866"/>
            <a:stretch/>
          </p:blipFill>
          <p:spPr bwMode="auto">
            <a:xfrm>
              <a:off x="35770090" y="22120986"/>
              <a:ext cx="3814243" cy="44760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14" descr="Coding app icon mobile application Royalty Free Vector Image">
              <a:extLst>
                <a:ext uri="{FF2B5EF4-FFF2-40B4-BE49-F238E27FC236}">
                  <a16:creationId xmlns:a16="http://schemas.microsoft.com/office/drawing/2014/main" id="{1427CEA0-5A1E-6714-CFD6-8FEF758AF9A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8919" t="7954" r="15976" b="17206"/>
            <a:stretch/>
          </p:blipFill>
          <p:spPr bwMode="auto">
            <a:xfrm>
              <a:off x="31994037" y="22015593"/>
              <a:ext cx="3316132" cy="46868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0" descr="31,942 Chatbot Royalty-Free Photos and Stock Images | Shutterstock">
              <a:extLst>
                <a:ext uri="{FF2B5EF4-FFF2-40B4-BE49-F238E27FC236}">
                  <a16:creationId xmlns:a16="http://schemas.microsoft.com/office/drawing/2014/main" id="{A5AA5CAC-C352-DF2F-9C55-946DC5A71B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761524" y="21931222"/>
              <a:ext cx="6156193" cy="485558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23E351-95B1-3F77-F779-F0CB1BFC9A63}"/>
              </a:ext>
            </a:extLst>
          </p:cNvPr>
          <p:cNvSpPr txBox="1">
            <a:spLocks/>
          </p:cNvSpPr>
          <p:nvPr/>
        </p:nvSpPr>
        <p:spPr>
          <a:xfrm>
            <a:off x="5604164" y="1359297"/>
            <a:ext cx="5555672" cy="4561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indent="-342900"/>
            <a:endParaRPr lang="en-US" dirty="0"/>
          </a:p>
          <a:p>
            <a:pPr marL="385763" indent="-385763">
              <a:buFont typeface="+mj-lt"/>
              <a:buAutoNum type="arabicPeriod"/>
            </a:pPr>
            <a:endParaRPr lang="en-US" dirty="0"/>
          </a:p>
        </p:txBody>
      </p:sp>
      <p:pic>
        <p:nvPicPr>
          <p:cNvPr id="15" name="Picture 14" descr="A diagram of a policy and procedures&#10;&#10;Description automatically generated">
            <a:extLst>
              <a:ext uri="{FF2B5EF4-FFF2-40B4-BE49-F238E27FC236}">
                <a16:creationId xmlns:a16="http://schemas.microsoft.com/office/drawing/2014/main" id="{533B7F01-EC40-C705-480E-B8FD5D98CAFF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2090" t="1508" r="15117" b="8447"/>
          <a:stretch/>
        </p:blipFill>
        <p:spPr>
          <a:xfrm>
            <a:off x="5787865" y="4294446"/>
            <a:ext cx="1847088" cy="1142407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252768A-3314-25FD-DB89-498383897C26}"/>
              </a:ext>
            </a:extLst>
          </p:cNvPr>
          <p:cNvGrpSpPr/>
          <p:nvPr/>
        </p:nvGrpSpPr>
        <p:grpSpPr>
          <a:xfrm>
            <a:off x="6055481" y="1832229"/>
            <a:ext cx="1847088" cy="1143001"/>
            <a:chOff x="34217625" y="27843952"/>
            <a:chExt cx="9521436" cy="3175756"/>
          </a:xfrm>
        </p:grpSpPr>
        <p:pic>
          <p:nvPicPr>
            <p:cNvPr id="17" name="Picture 24" descr="Zoom Icon&quot; Images – Browse 1,532 Stock Photos, Vectors, and Video | Adobe  Stock">
              <a:extLst>
                <a:ext uri="{FF2B5EF4-FFF2-40B4-BE49-F238E27FC236}">
                  <a16:creationId xmlns:a16="http://schemas.microsoft.com/office/drawing/2014/main" id="{4327BA57-CFD7-DAAD-F380-905B961D4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217625" y="28887795"/>
              <a:ext cx="2131913" cy="21319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26" descr="Gather Reviews 2024: Details, Pricing, &amp; Features | G2">
              <a:extLst>
                <a:ext uri="{FF2B5EF4-FFF2-40B4-BE49-F238E27FC236}">
                  <a16:creationId xmlns:a16="http://schemas.microsoft.com/office/drawing/2014/main" id="{F9D6E579-4026-644D-06A9-0CBD023171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896186" y="28978172"/>
              <a:ext cx="1830132" cy="1830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28">
              <a:extLst>
                <a:ext uri="{FF2B5EF4-FFF2-40B4-BE49-F238E27FC236}">
                  <a16:creationId xmlns:a16="http://schemas.microsoft.com/office/drawing/2014/main" id="{A97F2445-68C6-EA28-897B-330DB8AA2C0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044558" y="28900056"/>
              <a:ext cx="1830132" cy="18301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30" descr="JupyterHub Docker. JupyterHub allows using the power of… | by Rodrigo  Ancavil | Analytics Vidhya | Medium">
              <a:extLst>
                <a:ext uri="{FF2B5EF4-FFF2-40B4-BE49-F238E27FC236}">
                  <a16:creationId xmlns:a16="http://schemas.microsoft.com/office/drawing/2014/main" id="{411BBD23-D228-F4F4-9BA4-0BD90860A7A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902935" y="27843952"/>
              <a:ext cx="5885941" cy="1279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32" descr="How to install Anaconda on Windows">
              <a:extLst>
                <a:ext uri="{FF2B5EF4-FFF2-40B4-BE49-F238E27FC236}">
                  <a16:creationId xmlns:a16="http://schemas.microsoft.com/office/drawing/2014/main" id="{BB8B0660-D864-656F-B831-00525C917E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486" b="6980"/>
            <a:stretch/>
          </p:blipFill>
          <p:spPr bwMode="auto">
            <a:xfrm>
              <a:off x="41343333" y="29063052"/>
              <a:ext cx="2395728" cy="166713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0643A19D-0BD9-C5F5-956C-7494858BFA31}"/>
              </a:ext>
            </a:extLst>
          </p:cNvPr>
          <p:cNvSpPr/>
          <p:nvPr/>
        </p:nvSpPr>
        <p:spPr>
          <a:xfrm>
            <a:off x="1103000" y="1310929"/>
            <a:ext cx="3520440" cy="349514"/>
          </a:xfrm>
          <a:prstGeom prst="rect">
            <a:avLst/>
          </a:prstGeom>
          <a:noFill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82880" algn="ctr">
              <a:lnSpc>
                <a:spcPct val="95000"/>
              </a:lnSpc>
              <a:spcAft>
                <a:spcPts val="600"/>
              </a:spcAft>
            </a:pPr>
            <a:r>
              <a:rPr lang="en-US" b="1" spc="-5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1. Blended Learning 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1497988-8AD5-46DB-3ADC-5D1D0106A525}"/>
              </a:ext>
            </a:extLst>
          </p:cNvPr>
          <p:cNvSpPr/>
          <p:nvPr/>
        </p:nvSpPr>
        <p:spPr>
          <a:xfrm>
            <a:off x="1050338" y="3508563"/>
            <a:ext cx="3520440" cy="369331"/>
          </a:xfrm>
          <a:prstGeom prst="rect">
            <a:avLst/>
          </a:prstGeom>
          <a:noFill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2880" algn="ctr">
              <a:lnSpc>
                <a:spcPct val="95000"/>
              </a:lnSpc>
              <a:spcAft>
                <a:spcPts val="600"/>
              </a:spcAft>
            </a:pPr>
            <a:r>
              <a:rPr lang="en-US" b="1" spc="-5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2. Innovative Tools &amp; Methods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9EDBD22-27AB-7819-4B31-947498D598FC}"/>
              </a:ext>
            </a:extLst>
          </p:cNvPr>
          <p:cNvSpPr/>
          <p:nvPr/>
        </p:nvSpPr>
        <p:spPr>
          <a:xfrm>
            <a:off x="5874733" y="3522878"/>
            <a:ext cx="3520440" cy="349514"/>
          </a:xfrm>
          <a:prstGeom prst="rect">
            <a:avLst/>
          </a:prstGeom>
          <a:noFill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2880" algn="ctr">
              <a:lnSpc>
                <a:spcPct val="95000"/>
              </a:lnSpc>
              <a:spcAft>
                <a:spcPts val="600"/>
              </a:spcAft>
            </a:pPr>
            <a:r>
              <a:rPr lang="en-US" b="1" spc="-5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3. Policy Development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90EDD9E-284B-DD5B-0683-947B86DAD7D1}"/>
              </a:ext>
            </a:extLst>
          </p:cNvPr>
          <p:cNvSpPr/>
          <p:nvPr/>
        </p:nvSpPr>
        <p:spPr>
          <a:xfrm>
            <a:off x="5855205" y="1327076"/>
            <a:ext cx="3520440" cy="369331"/>
          </a:xfrm>
          <a:prstGeom prst="rect">
            <a:avLst/>
          </a:prstGeom>
          <a:noFill/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182880" algn="ctr">
              <a:lnSpc>
                <a:spcPct val="95000"/>
              </a:lnSpc>
              <a:spcAft>
                <a:spcPts val="600"/>
              </a:spcAft>
            </a:pPr>
            <a:r>
              <a:rPr lang="en-US" b="1" spc="-5" dirty="0">
                <a:solidFill>
                  <a:schemeClr val="tx1"/>
                </a:solidFill>
                <a:latin typeface="Times New Roman" panose="02020603050405020304" pitchFamily="18" charset="0"/>
                <a:ea typeface="SimSun" panose="02010600030101010101" pitchFamily="2" charset="-122"/>
              </a:rPr>
              <a:t>3. Non-formal Ways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D47336F-610D-ACD3-F04B-00F5258672FD}"/>
              </a:ext>
            </a:extLst>
          </p:cNvPr>
          <p:cNvSpPr/>
          <p:nvPr/>
        </p:nvSpPr>
        <p:spPr>
          <a:xfrm>
            <a:off x="1050338" y="1836385"/>
            <a:ext cx="1846923" cy="1153774"/>
          </a:xfrm>
          <a:prstGeom prst="rect">
            <a:avLst/>
          </a:prstGeom>
          <a:solidFill>
            <a:srgbClr val="DFA711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4330" indent="-1714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54330" indent="-1714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[20] Namibia</a:t>
            </a:r>
          </a:p>
          <a:p>
            <a:pPr marL="354330" indent="-1714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[22] Sudan</a:t>
            </a:r>
          </a:p>
          <a:p>
            <a:pPr marL="354330" indent="-1714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[23] South Africa</a:t>
            </a:r>
          </a:p>
          <a:p>
            <a:pPr marL="354330" indent="-1714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[30] South Africa</a:t>
            </a:r>
          </a:p>
          <a:p>
            <a:pPr marL="354330" indent="-1714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450CFC3-7BA8-DDC4-BBDE-D6628F26255B}"/>
              </a:ext>
            </a:extLst>
          </p:cNvPr>
          <p:cNvCxnSpPr>
            <a:cxnSpLocks/>
            <a:stCxn id="29" idx="3"/>
            <a:endCxn id="3" idx="1"/>
          </p:cNvCxnSpPr>
          <p:nvPr/>
        </p:nvCxnSpPr>
        <p:spPr>
          <a:xfrm>
            <a:off x="2897261" y="2413272"/>
            <a:ext cx="278968" cy="32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0FB2B257-FA8A-9740-E149-63906D9A8967}"/>
              </a:ext>
            </a:extLst>
          </p:cNvPr>
          <p:cNvSpPr/>
          <p:nvPr/>
        </p:nvSpPr>
        <p:spPr>
          <a:xfrm>
            <a:off x="1050547" y="4170605"/>
            <a:ext cx="1846923" cy="1153774"/>
          </a:xfrm>
          <a:prstGeom prst="rect">
            <a:avLst/>
          </a:prstGeom>
          <a:solidFill>
            <a:srgbClr val="DFA711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4330" indent="-1714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54330" indent="-1714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[25] Nigeria</a:t>
            </a:r>
          </a:p>
          <a:p>
            <a:pPr marL="354330" indent="-1714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[27] Namibia</a:t>
            </a:r>
          </a:p>
          <a:p>
            <a:pPr marL="354330" indent="-1714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[28] Ghana</a:t>
            </a:r>
          </a:p>
          <a:p>
            <a:pPr marL="354330" indent="-1714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[29] South Africa</a:t>
            </a:r>
          </a:p>
          <a:p>
            <a:pPr marL="354330" indent="-1714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406D267E-1394-51CA-4D29-32499BFE75EE}"/>
              </a:ext>
            </a:extLst>
          </p:cNvPr>
          <p:cNvCxnSpPr>
            <a:cxnSpLocks/>
            <a:stCxn id="35" idx="3"/>
            <a:endCxn id="11" idx="1"/>
          </p:cNvCxnSpPr>
          <p:nvPr/>
        </p:nvCxnSpPr>
        <p:spPr>
          <a:xfrm flipV="1">
            <a:off x="2897470" y="4745513"/>
            <a:ext cx="294069" cy="197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36F64FBA-B554-7F05-C359-F50E04C030F5}"/>
              </a:ext>
            </a:extLst>
          </p:cNvPr>
          <p:cNvSpPr/>
          <p:nvPr/>
        </p:nvSpPr>
        <p:spPr>
          <a:xfrm>
            <a:off x="7993420" y="4288343"/>
            <a:ext cx="1846923" cy="1153774"/>
          </a:xfrm>
          <a:prstGeom prst="rect">
            <a:avLst/>
          </a:prstGeom>
          <a:solidFill>
            <a:srgbClr val="DFA711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4330" indent="-1714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54330" indent="-1714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[21] Uganda</a:t>
            </a:r>
          </a:p>
          <a:p>
            <a:pPr marL="354330" indent="-1714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[26] Tanzania</a:t>
            </a:r>
          </a:p>
          <a:p>
            <a:pPr marL="354330" indent="-171450" algn="just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230E1BF7-84FD-D709-0E88-86562F20A187}"/>
              </a:ext>
            </a:extLst>
          </p:cNvPr>
          <p:cNvCxnSpPr>
            <a:cxnSpLocks/>
            <a:stCxn id="48" idx="1"/>
            <a:endCxn id="15" idx="3"/>
          </p:cNvCxnSpPr>
          <p:nvPr/>
        </p:nvCxnSpPr>
        <p:spPr>
          <a:xfrm flipH="1">
            <a:off x="7634953" y="4865230"/>
            <a:ext cx="358467" cy="42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8307FF9-1024-EDEE-2E1E-71F3AD7E42CC}"/>
              </a:ext>
            </a:extLst>
          </p:cNvPr>
          <p:cNvSpPr/>
          <p:nvPr/>
        </p:nvSpPr>
        <p:spPr>
          <a:xfrm>
            <a:off x="8237153" y="1994951"/>
            <a:ext cx="2253432" cy="1153774"/>
          </a:xfrm>
          <a:prstGeom prst="rect">
            <a:avLst/>
          </a:prstGeom>
          <a:solidFill>
            <a:srgbClr val="DFA711"/>
          </a:solidFill>
          <a:effectLst>
            <a:softEdge rad="1270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54330" indent="-17145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2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  <a:p>
            <a:pPr marL="354330" indent="-171450">
              <a:lnSpc>
                <a:spcPct val="95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200" spc="-5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SimSun" panose="02010600030101010101" pitchFamily="2" charset="-122"/>
              </a:rPr>
              <a:t>[24] Nigeria, Africans living outside Africa, Ghana, Uganda, South Africa, Rwanda, Egypt, Malawi, Kenya, Cameroon, Ethiopia, Swaziland </a:t>
            </a:r>
          </a:p>
          <a:p>
            <a:pPr marL="182880">
              <a:lnSpc>
                <a:spcPct val="95000"/>
              </a:lnSpc>
              <a:spcAft>
                <a:spcPts val="600"/>
              </a:spcAft>
            </a:pPr>
            <a:endParaRPr lang="en-US" sz="1200" spc="-5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SimSun" panose="02010600030101010101" pitchFamily="2" charset="-122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E46FF05-04B7-67E4-9B64-BF431F05FDB6}"/>
              </a:ext>
            </a:extLst>
          </p:cNvPr>
          <p:cNvCxnSpPr>
            <a:cxnSpLocks/>
            <a:stCxn id="55" idx="1"/>
            <a:endCxn id="21" idx="3"/>
          </p:cNvCxnSpPr>
          <p:nvPr/>
        </p:nvCxnSpPr>
        <p:spPr>
          <a:xfrm flipH="1" flipV="1">
            <a:off x="7902569" y="2571015"/>
            <a:ext cx="334584" cy="82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7F82EDC6-08A9-51B6-FDA7-7F5031474EAD}"/>
              </a:ext>
            </a:extLst>
          </p:cNvPr>
          <p:cNvSpPr txBox="1"/>
          <p:nvPr/>
        </p:nvSpPr>
        <p:spPr>
          <a:xfrm>
            <a:off x="7498080" y="23317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023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3" grpId="0" animBg="1"/>
      <p:bldP spid="24" grpId="0" animBg="1"/>
      <p:bldP spid="25" grpId="0" animBg="1"/>
      <p:bldP spid="26" grpId="0" animBg="1"/>
      <p:bldP spid="29" grpId="0" animBg="1"/>
      <p:bldP spid="35" grpId="0" animBg="1"/>
      <p:bldP spid="48" grpId="0" animBg="1"/>
      <p:bldP spid="55" grpId="0" animBg="1"/>
      <p:bldP spid="8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832DD-9903-32E2-E651-1C26F3D29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4400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5C398-6A91-25B0-5D88-6676A6818ED6}"/>
              </a:ext>
            </a:extLst>
          </p:cNvPr>
          <p:cNvSpPr txBox="1">
            <a:spLocks/>
          </p:cNvSpPr>
          <p:nvPr/>
        </p:nvSpPr>
        <p:spPr>
          <a:xfrm>
            <a:off x="1199804" y="1274012"/>
            <a:ext cx="4591396" cy="4561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/>
              <a:t>Discussion</a:t>
            </a:r>
            <a:r>
              <a:rPr lang="en-US" dirty="0"/>
              <a:t>:</a:t>
            </a:r>
          </a:p>
          <a:p>
            <a:pPr lvl="1" indent="-342900"/>
            <a:r>
              <a:rPr lang="en-US" dirty="0"/>
              <a:t>Course Design</a:t>
            </a:r>
          </a:p>
          <a:p>
            <a:pPr marL="800100" lvl="2" indent="-227013">
              <a:tabLst>
                <a:tab pos="739775" algn="l"/>
              </a:tabLst>
            </a:pPr>
            <a:r>
              <a:rPr lang="en-US" dirty="0"/>
              <a:t>Promotes self-discipline and independence.</a:t>
            </a:r>
          </a:p>
          <a:p>
            <a:pPr marL="800100" lvl="2" indent="-227013">
              <a:tabLst>
                <a:tab pos="739775" algn="l"/>
              </a:tabLst>
            </a:pPr>
            <a:r>
              <a:rPr lang="en-US" dirty="0"/>
              <a:t>Enhances self-regulated learning and outcomes.</a:t>
            </a:r>
          </a:p>
          <a:p>
            <a:pPr marL="800100" lvl="2" indent="-227013">
              <a:tabLst>
                <a:tab pos="739775" algn="l"/>
              </a:tabLst>
            </a:pPr>
            <a:r>
              <a:rPr lang="en-US" dirty="0"/>
              <a:t>Facilitates online collaboration and teamwork</a:t>
            </a:r>
          </a:p>
          <a:p>
            <a:pPr marL="800100" lvl="2" indent="-227013">
              <a:tabLst>
                <a:tab pos="739775" algn="l"/>
              </a:tabLst>
            </a:pPr>
            <a:r>
              <a:rPr lang="en-US" dirty="0"/>
              <a:t>Culturally appropriate pedagogical supports and materials.</a:t>
            </a:r>
          </a:p>
          <a:p>
            <a:r>
              <a:rPr lang="en-US" sz="2600" dirty="0"/>
              <a:t>Limitations</a:t>
            </a:r>
            <a:r>
              <a:rPr lang="en-US" dirty="0"/>
              <a:t>:</a:t>
            </a:r>
          </a:p>
          <a:p>
            <a:pPr lvl="1"/>
            <a:r>
              <a:rPr lang="en-US" sz="2200" dirty="0"/>
              <a:t>Small sample size (11 studies)</a:t>
            </a:r>
          </a:p>
          <a:p>
            <a:pPr lvl="1"/>
            <a:r>
              <a:rPr lang="en-US" sz="2200" dirty="0"/>
              <a:t>Limited to English publications</a:t>
            </a:r>
          </a:p>
          <a:p>
            <a:pPr lvl="1"/>
            <a:r>
              <a:rPr lang="en-US" sz="2200" dirty="0"/>
              <a:t>Reliance on google scholar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0CF56A8-C3EC-727E-1889-A3419D4C1D02}"/>
              </a:ext>
            </a:extLst>
          </p:cNvPr>
          <p:cNvSpPr txBox="1">
            <a:spLocks/>
          </p:cNvSpPr>
          <p:nvPr/>
        </p:nvSpPr>
        <p:spPr>
          <a:xfrm>
            <a:off x="5870864" y="1690688"/>
            <a:ext cx="5403272" cy="4561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400" dirty="0"/>
          </a:p>
          <a:p>
            <a:r>
              <a:rPr lang="en-US" sz="2400" dirty="0"/>
              <a:t>Future Work:</a:t>
            </a:r>
          </a:p>
          <a:p>
            <a:pPr lvl="1" indent="-342900"/>
            <a:r>
              <a:rPr lang="en-US" sz="2000" dirty="0"/>
              <a:t>Informal out-of-school coding experiences.</a:t>
            </a:r>
          </a:p>
          <a:p>
            <a:pPr lvl="1" indent="-342900"/>
            <a:r>
              <a:rPr lang="en-US" sz="2000" dirty="0"/>
              <a:t>Evaluation of locally developed, culturally relevant MOOCs.</a:t>
            </a:r>
          </a:p>
          <a:p>
            <a:pPr lvl="1" indent="-342900"/>
            <a:r>
              <a:rPr lang="en-US" sz="2000" dirty="0"/>
              <a:t>Effectiveness of strategies for improving engagement and completion rates.</a:t>
            </a:r>
          </a:p>
          <a:p>
            <a:pPr lvl="1" indent="-342900"/>
            <a:r>
              <a:rPr lang="en-US" sz="2000" dirty="0"/>
              <a:t>Research on qualifications and training of programming </a:t>
            </a:r>
            <a:br>
              <a:rPr lang="en-US" sz="2000" dirty="0"/>
            </a:br>
            <a:r>
              <a:rPr lang="en-US" sz="2000" dirty="0"/>
              <a:t>educators in Africa.</a:t>
            </a:r>
          </a:p>
        </p:txBody>
      </p:sp>
    </p:spTree>
    <p:extLst>
      <p:ext uri="{BB962C8B-B14F-4D97-AF65-F5344CB8AC3E}">
        <p14:creationId xmlns:p14="http://schemas.microsoft.com/office/powerpoint/2010/main" val="273586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5696</TotalTime>
  <Words>575</Words>
  <Application>Microsoft Macintosh PowerPoint</Application>
  <PresentationFormat>Widescreen</PresentationFormat>
  <Paragraphs>98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Times New Roman</vt:lpstr>
      <vt:lpstr>Office Theme</vt:lpstr>
      <vt:lpstr>Exploring the Landscape of Online Coding Education in Africa:  A Literature Review </vt:lpstr>
      <vt:lpstr>Background</vt:lpstr>
      <vt:lpstr>Research Objective</vt:lpstr>
      <vt:lpstr>Methodology</vt:lpstr>
      <vt:lpstr>Methodology</vt:lpstr>
      <vt:lpstr>Results</vt:lpstr>
      <vt:lpstr>Results</vt:lpstr>
      <vt:lpstr>Results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Computational Modeling and Simulation Experiences of Undergraduates Engineering Students </dc:title>
  <dc:creator>Arigye, Joreen</dc:creator>
  <cp:lastModifiedBy>Arigye, Joreen</cp:lastModifiedBy>
  <cp:revision>3</cp:revision>
  <dcterms:created xsi:type="dcterms:W3CDTF">2024-04-22T20:17:33Z</dcterms:created>
  <dcterms:modified xsi:type="dcterms:W3CDTF">2024-05-22T23:02:32Z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2024-04-22T20:20:23Z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af6f214d-8e0c-4cdb-8959-d749b55ef44c</vt:lpwstr>
  </property>
  <property fmtid="{D5CDD505-2E9C-101B-9397-08002B2CF9AE}" pid="8" name="MSIP_Label_4044bd30-2ed7-4c9d-9d12-46200872a97b_ContentBits">
    <vt:lpwstr>0</vt:lpwstr>
  </property>
</Properties>
</file>