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4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6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081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056C-90F1-4734-8B0B-E26652354AD6}" type="datetimeFigureOut">
              <a:rPr lang="fi-FI" smtClean="0"/>
              <a:t>25.9.2019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6EB05C-8345-49C6-B08C-22DEE3535DE5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.fi/index_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F52-29B5-4BD0-9FF1-550FDC162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Investing</a:t>
            </a:r>
            <a:r>
              <a:rPr lang="fi-FI" dirty="0"/>
              <a:t> 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estate</a:t>
            </a:r>
            <a:r>
              <a:rPr lang="fi-FI" dirty="0"/>
              <a:t> in Helsinki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4EF89-C3B8-4DCB-A8EE-11BE09FBD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  <a:p>
            <a:pPr algn="r"/>
            <a:r>
              <a:rPr lang="fi-FI" dirty="0"/>
              <a:t>By Jari Kuisma</a:t>
            </a:r>
          </a:p>
        </p:txBody>
      </p:sp>
    </p:spTree>
    <p:extLst>
      <p:ext uri="{BB962C8B-B14F-4D97-AF65-F5344CB8AC3E}">
        <p14:creationId xmlns:p14="http://schemas.microsoft.com/office/powerpoint/2010/main" val="10235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2F8D1-D8D3-4D64-825E-E124F624521E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50000"/>
          </a:blip>
          <a:srcRect t="7559" r="-1" b="489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80F9-84B2-4DD0-8E89-E49F4378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outliers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/>
              <a:t>-</a:t>
            </a:r>
            <a:br>
              <a:rPr lang="fi-FI" dirty="0"/>
            </a:br>
            <a:r>
              <a:rPr lang="fi-FI" dirty="0" err="1"/>
              <a:t>itä-pasila</a:t>
            </a:r>
            <a:endParaRPr lang="fi-FI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5F88A7-21E6-4CC9-BE83-DFF439E5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Another one to consider is </a:t>
            </a:r>
            <a:r>
              <a:rPr lang="en-US" dirty="0" err="1"/>
              <a:t>Itä-Pasila</a:t>
            </a:r>
            <a:r>
              <a:rPr lang="en-US" dirty="0"/>
              <a:t>. It is the southernmost “white” neighborhood on the map, located very near more expensive neighborhoods. </a:t>
            </a:r>
          </a:p>
          <a:p>
            <a:r>
              <a:rPr lang="en-US" dirty="0" err="1"/>
              <a:t>Itä-Pasila</a:t>
            </a:r>
            <a:r>
              <a:rPr lang="en-US" dirty="0"/>
              <a:t> is about 500 €/m</a:t>
            </a:r>
            <a:r>
              <a:rPr lang="en-US" baseline="30000" dirty="0"/>
              <a:t>2</a:t>
            </a:r>
            <a:r>
              <a:rPr lang="en-US" dirty="0"/>
              <a:t> cheaper than its nearest neighbors. </a:t>
            </a:r>
          </a:p>
          <a:p>
            <a:r>
              <a:rPr lang="en-US" dirty="0"/>
              <a:t>Additionally, one of the biggest malls in Finland is opening in </a:t>
            </a:r>
            <a:r>
              <a:rPr lang="en-US" dirty="0" err="1"/>
              <a:t>Pasila</a:t>
            </a:r>
            <a:r>
              <a:rPr lang="en-US" dirty="0"/>
              <a:t> in October 2019. The effect of this is clearly not yet seen in the prices of apartments in </a:t>
            </a:r>
            <a:r>
              <a:rPr lang="en-US" dirty="0" err="1"/>
              <a:t>Itä-Pasila</a:t>
            </a:r>
            <a:r>
              <a:rPr lang="en-US" dirty="0"/>
              <a:t>.</a:t>
            </a:r>
            <a:endParaRPr lang="fi-FI" dirty="0"/>
          </a:p>
          <a:p>
            <a:endParaRPr lang="en-US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4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F418-8401-4209-9216-6033EC9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616C-A055-4D02-8762-DAADABAB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identified two potential neighborhoods to target:</a:t>
            </a:r>
          </a:p>
          <a:p>
            <a:pPr lvl="1"/>
            <a:r>
              <a:rPr lang="fi-FI" dirty="0"/>
              <a:t>Katajanokka (6215 €/m</a:t>
            </a:r>
            <a:r>
              <a:rPr lang="fi-FI" baseline="30000" dirty="0"/>
              <a:t>2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Itä-Pasila (5015 €/m</a:t>
            </a:r>
            <a:r>
              <a:rPr lang="fi-FI" baseline="30000" dirty="0"/>
              <a:t>2</a:t>
            </a:r>
            <a:r>
              <a:rPr lang="fi-FI" dirty="0"/>
              <a:t>)</a:t>
            </a:r>
          </a:p>
          <a:p>
            <a:r>
              <a:rPr lang="en-US" dirty="0"/>
              <a:t>Both are located near more expensive neighborhoods, and there really is no justification why these two neighborhoods are cheaper. </a:t>
            </a:r>
          </a:p>
          <a:p>
            <a:r>
              <a:rPr lang="en-US" dirty="0"/>
              <a:t>I expect these two neighborhoods to gain more value in the coming years than any other neighborhood in Helsinki.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02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8D-D45D-4CAC-9435-1C0F94E9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Choosing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to </a:t>
            </a:r>
            <a:r>
              <a:rPr lang="fi-FI" dirty="0" err="1"/>
              <a:t>invest</a:t>
            </a:r>
            <a:r>
              <a:rPr lang="fi-FI" dirty="0"/>
              <a:t> is </a:t>
            </a:r>
            <a:r>
              <a:rPr lang="fi-FI" dirty="0" err="1"/>
              <a:t>critical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41C7-8053-4F65-9CF5-C5D63FEE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of Helsinki is rapidly rising in the next few years. </a:t>
            </a:r>
          </a:p>
          <a:p>
            <a:pPr lvl="1"/>
            <a:r>
              <a:rPr lang="en-US" dirty="0"/>
              <a:t>In 2018 the population of Helsinki was 650 000.</a:t>
            </a:r>
          </a:p>
          <a:p>
            <a:pPr lvl="1"/>
            <a:r>
              <a:rPr lang="en-US" dirty="0"/>
              <a:t>In 2025 population will already be 700 000. </a:t>
            </a:r>
          </a:p>
          <a:p>
            <a:pPr lvl="1"/>
            <a:r>
              <a:rPr lang="en-US" dirty="0"/>
              <a:t>By 2050 population will be over 800 000.</a:t>
            </a:r>
          </a:p>
          <a:p>
            <a:r>
              <a:rPr lang="en-US" dirty="0"/>
              <a:t>This alone makes Helsinki a great city to invest in.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62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12C6-8BDB-49D3-A283-5F32DF36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Choosing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to </a:t>
            </a:r>
            <a:r>
              <a:rPr lang="fi-FI" dirty="0" err="1"/>
              <a:t>invest</a:t>
            </a:r>
            <a:r>
              <a:rPr lang="fi-FI" dirty="0"/>
              <a:t> is </a:t>
            </a:r>
            <a:r>
              <a:rPr lang="fi-FI" dirty="0" err="1"/>
              <a:t>critical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D372-7CAC-4D40-AA12-83E7A7AC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deciding to invest in Helsinki, </a:t>
            </a:r>
            <a:br>
              <a:rPr lang="en-US" dirty="0"/>
            </a:br>
            <a:r>
              <a:rPr lang="en-US" dirty="0"/>
              <a:t>the next question is in which neighborhood should I invest?</a:t>
            </a:r>
          </a:p>
          <a:p>
            <a:endParaRPr lang="en-US" dirty="0"/>
          </a:p>
          <a:p>
            <a:r>
              <a:rPr lang="en-US" dirty="0"/>
              <a:t>Downtown Helsinki is the most expensive place to live in Finland. </a:t>
            </a:r>
            <a:br>
              <a:rPr lang="en-US" dirty="0"/>
            </a:br>
            <a:r>
              <a:rPr lang="en-US" dirty="0"/>
              <a:t>Are there any alternatives?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0717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88DF-82EC-4E21-A063-20D198A3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1AB1-DF66-4C55-B928-C6266B9F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data </a:t>
            </a:r>
            <a:r>
              <a:rPr lang="fi-FI" dirty="0" err="1"/>
              <a:t>neighborhood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data </a:t>
            </a:r>
            <a:r>
              <a:rPr lang="fi-FI" dirty="0" err="1"/>
              <a:t>provided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government-operated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Statistics Finland</a:t>
            </a:r>
            <a:endParaRPr lang="en-US" u="sng" dirty="0"/>
          </a:p>
          <a:p>
            <a:pPr lvl="1"/>
            <a:r>
              <a:rPr lang="en-US" dirty="0"/>
              <a:t>The data is updated quarter-yearly, so the dataset used for this report is of Q2/2019.</a:t>
            </a:r>
          </a:p>
          <a:p>
            <a:pPr lvl="1"/>
            <a:endParaRPr lang="en-US" dirty="0"/>
          </a:p>
          <a:p>
            <a:r>
              <a:rPr lang="en-US" dirty="0"/>
              <a:t>Foursquare API is used to find out what the neighborhoods are like in Helsinki.</a:t>
            </a:r>
          </a:p>
          <a:p>
            <a:pPr lvl="1"/>
            <a:r>
              <a:rPr lang="en-US" dirty="0"/>
              <a:t>Neighborhoods will be grouped based on these characteristics. </a:t>
            </a:r>
          </a:p>
          <a:p>
            <a:pPr lvl="1"/>
            <a:endParaRPr lang="en-US" dirty="0"/>
          </a:p>
          <a:p>
            <a:r>
              <a:rPr lang="en-US" dirty="0"/>
              <a:t>OpenStreetMap data is used to map Helsinki and its neighborhoods. </a:t>
            </a:r>
          </a:p>
          <a:p>
            <a:pPr lvl="1"/>
            <a:r>
              <a:rPr lang="en-US" dirty="0" err="1"/>
              <a:t>Nominatim</a:t>
            </a:r>
            <a:r>
              <a:rPr lang="en-US" dirty="0"/>
              <a:t> is used as the search engine to find the coordinates of the neighborhoods.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3298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4E4A-A076-4DC4-AB02-A22625C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i-FI" dirty="0" err="1"/>
              <a:t>methodology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0115-1856-473C-A490-F9A0D5DD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3450613"/>
          </a:xfrm>
        </p:spPr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alternatives</a:t>
            </a:r>
            <a:r>
              <a:rPr lang="fi-FI" dirty="0"/>
              <a:t> to </a:t>
            </a:r>
            <a:r>
              <a:rPr lang="fi-FI" dirty="0" err="1"/>
              <a:t>downtown</a:t>
            </a:r>
            <a:r>
              <a:rPr lang="fi-FI" dirty="0"/>
              <a:t> Helsinki.</a:t>
            </a:r>
          </a:p>
          <a:p>
            <a:endParaRPr lang="fi-FI" dirty="0"/>
          </a:p>
          <a:p>
            <a:r>
              <a:rPr lang="fi-FI" dirty="0"/>
              <a:t>Out of 75 </a:t>
            </a:r>
            <a:r>
              <a:rPr lang="fi-FI" dirty="0" err="1"/>
              <a:t>neighborhoods</a:t>
            </a:r>
            <a:r>
              <a:rPr lang="fi-FI" dirty="0"/>
              <a:t>, I </a:t>
            </a:r>
            <a:r>
              <a:rPr lang="fi-FI" dirty="0" err="1"/>
              <a:t>identified</a:t>
            </a:r>
            <a:r>
              <a:rPr lang="fi-FI" dirty="0"/>
              <a:t> </a:t>
            </a:r>
            <a:r>
              <a:rPr lang="fi-FI" dirty="0" err="1"/>
              <a:t>neighborhoods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to </a:t>
            </a:r>
            <a:r>
              <a:rPr lang="fi-FI" dirty="0" err="1"/>
              <a:t>downtown</a:t>
            </a:r>
            <a:r>
              <a:rPr lang="fi-FI" dirty="0"/>
              <a:t>, </a:t>
            </a:r>
            <a:br>
              <a:rPr lang="fi-FI" dirty="0"/>
            </a:br>
            <a:r>
              <a:rPr lang="fi-FI" dirty="0" err="1"/>
              <a:t>yet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reasonably</a:t>
            </a:r>
            <a:r>
              <a:rPr lang="fi-FI" dirty="0"/>
              <a:t> </a:t>
            </a:r>
            <a:r>
              <a:rPr lang="fi-FI" dirty="0" err="1"/>
              <a:t>priced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narrowed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neighborhoods</a:t>
            </a:r>
            <a:r>
              <a:rPr lang="fi-FI" dirty="0"/>
              <a:t> to 35.</a:t>
            </a:r>
          </a:p>
        </p:txBody>
      </p:sp>
    </p:spTree>
    <p:extLst>
      <p:ext uri="{BB962C8B-B14F-4D97-AF65-F5344CB8AC3E}">
        <p14:creationId xmlns:p14="http://schemas.microsoft.com/office/powerpoint/2010/main" val="171571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E62D-90A2-4841-B380-E16B885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i-FI" dirty="0" err="1"/>
              <a:t>Characteristics</a:t>
            </a:r>
            <a:r>
              <a:rPr lang="fi-FI" dirty="0"/>
              <a:t> of </a:t>
            </a:r>
            <a:r>
              <a:rPr lang="fi-FI" dirty="0" err="1"/>
              <a:t>downtown</a:t>
            </a:r>
            <a:r>
              <a:rPr lang="fi-FI" dirty="0"/>
              <a:t> </a:t>
            </a:r>
            <a:r>
              <a:rPr lang="fi-FI" dirty="0" err="1"/>
              <a:t>helsinki</a:t>
            </a:r>
            <a:endParaRPr lang="fi-FI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4FBDF5D-EC0C-4D8E-8FFC-97525379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These characteristics can be described as “Social”:</a:t>
            </a:r>
          </a:p>
          <a:p>
            <a:pPr lvl="1"/>
            <a:r>
              <a:rPr lang="en-US" dirty="0"/>
              <a:t>Coffee shops</a:t>
            </a:r>
          </a:p>
          <a:p>
            <a:pPr lvl="1"/>
            <a:r>
              <a:rPr lang="en-US" dirty="0"/>
              <a:t>Restaurants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8A97D-7DB6-40B3-B52F-B4641DA1D0B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193070"/>
            <a:ext cx="5934214" cy="24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8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841ED-569E-4CEB-91C2-70EF89D7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results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F4BEF9C-4BC9-4EFB-B5C9-20F3D7D620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1140" y="1116345"/>
            <a:ext cx="6017387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1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92002-DEC2-4E6A-8817-A7AECF0FE0E1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50000"/>
          </a:blip>
          <a:srcRect t="7559" r="-1" b="489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F9202-7B05-40B7-A239-C38590D1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endParaRPr lang="fi-FI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E659BE-4623-4E59-9E18-FC87D58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The neighborhoods were assigned to different colors based on their price. </a:t>
            </a:r>
          </a:p>
          <a:p>
            <a:r>
              <a:rPr lang="en-US" dirty="0"/>
              <a:t>The red neighborhoods cost: 7286 – 8376 €/m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The black ones are 5580 – 6823 €/m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The whites are 4407 – 5170 €/m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Finally, the yellow ones are 2324 – 3569 €/m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fi-FI" dirty="0"/>
          </a:p>
          <a:p>
            <a:endParaRPr lang="en-US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6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37A42-87C5-4E49-9AF0-C9943FABA7B8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50000"/>
          </a:blip>
          <a:srcRect t="7559" r="-1" b="489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A89B0-7ADD-4ED3-AA81-3C083DB7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outliers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/>
              <a:t>- </a:t>
            </a:r>
            <a:r>
              <a:rPr lang="fi-FI" dirty="0" err="1"/>
              <a:t>katajanokka</a:t>
            </a:r>
            <a:endParaRPr lang="fi-FI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219D5D-C5EB-4B7D-97E3-1F77FF5B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Proximity to downtown Helsinki seems to be a great indicator of the price of a neighborhood. </a:t>
            </a:r>
          </a:p>
          <a:p>
            <a:r>
              <a:rPr lang="en-US" dirty="0"/>
              <a:t>Seven of eight “red” neighborhoods are downtown.</a:t>
            </a:r>
          </a:p>
          <a:p>
            <a:r>
              <a:rPr lang="en-US" dirty="0"/>
              <a:t>The only “black” neighborhood is </a:t>
            </a:r>
            <a:r>
              <a:rPr lang="en-US" dirty="0" err="1"/>
              <a:t>Katajanokka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Katajanokka</a:t>
            </a:r>
            <a:r>
              <a:rPr lang="en-US" dirty="0"/>
              <a:t> costs only 6215 €/m</a:t>
            </a:r>
            <a:r>
              <a:rPr lang="en-US" baseline="30000" dirty="0"/>
              <a:t>2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The second cheapest neighborhood downtown costs 1000+ €/m</a:t>
            </a:r>
            <a:r>
              <a:rPr lang="en-US" baseline="30000" dirty="0"/>
              <a:t>2</a:t>
            </a:r>
            <a:r>
              <a:rPr lang="en-US" dirty="0"/>
              <a:t> more, so </a:t>
            </a:r>
            <a:r>
              <a:rPr lang="en-US" dirty="0" err="1"/>
              <a:t>Katajanokka</a:t>
            </a:r>
            <a:r>
              <a:rPr lang="en-US" dirty="0"/>
              <a:t> would be on the top of my list of neighborhoods to target.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9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Investing in real estate in Helsinki</vt:lpstr>
      <vt:lpstr>Choosing where to invest is critical</vt:lpstr>
      <vt:lpstr>Choosing where to invest is critical</vt:lpstr>
      <vt:lpstr>The data</vt:lpstr>
      <vt:lpstr>methodology</vt:lpstr>
      <vt:lpstr>Characteristics of downtown helsinki</vt:lpstr>
      <vt:lpstr>The results</vt:lpstr>
      <vt:lpstr>The results</vt:lpstr>
      <vt:lpstr>The most interesting outliers  - katajanokka</vt:lpstr>
      <vt:lpstr>The most interesting outliers  - itä-pasila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real estate in Helsinki</dc:title>
  <dc:creator>Jari</dc:creator>
  <cp:lastModifiedBy>Jari</cp:lastModifiedBy>
  <cp:revision>3</cp:revision>
  <dcterms:created xsi:type="dcterms:W3CDTF">2019-09-25T17:24:26Z</dcterms:created>
  <dcterms:modified xsi:type="dcterms:W3CDTF">2019-09-25T17:27:40Z</dcterms:modified>
</cp:coreProperties>
</file>