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77" r:id="rId6"/>
    <p:sldId id="261" r:id="rId7"/>
    <p:sldId id="262" r:id="rId8"/>
    <p:sldId id="263" r:id="rId9"/>
    <p:sldId id="264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1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3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1EE8-26BC-4C27-8D33-2AA5C6B5C4E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894D-5F0D-4EB7-9E71-FF437D7A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-dkiFNGUde0" TargetMode="External"/><Relationship Id="rId3" Type="http://schemas.openxmlformats.org/officeDocument/2006/relationships/hyperlink" Target="https://www.youtube.com/watch?v=HPRURtORnis" TargetMode="External"/><Relationship Id="rId7" Type="http://schemas.openxmlformats.org/officeDocument/2006/relationships/hyperlink" Target="https://www.youtube.com/watch?v=DrE0FShBfF4" TargetMode="External"/><Relationship Id="rId2" Type="http://schemas.openxmlformats.org/officeDocument/2006/relationships/hyperlink" Target="https://www.youtube.com/watch?v=F06gB7mJX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XECUiqBtvI" TargetMode="External"/><Relationship Id="rId5" Type="http://schemas.openxmlformats.org/officeDocument/2006/relationships/hyperlink" Target="https://www.youtube.com/watch?v=KUKl-c5uWbM" TargetMode="External"/><Relationship Id="rId10" Type="http://schemas.openxmlformats.org/officeDocument/2006/relationships/hyperlink" Target="https://www.youtube.com/watch?v=uBZmJOHIN8E&amp;list=PLr0eQ11SPPezt2WhIq53JVJFUHmrDFglH&amp;index=1" TargetMode="External"/><Relationship Id="rId4" Type="http://schemas.openxmlformats.org/officeDocument/2006/relationships/hyperlink" Target="https://www.youtube.com/watch?v=ISk64bJ35yM" TargetMode="External"/><Relationship Id="rId9" Type="http://schemas.openxmlformats.org/officeDocument/2006/relationships/hyperlink" Target="https://www.youtube.com/watch?v=dkddSaOOZc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atech.de/fileadmin/user_upload/Baumstruktur_nach_Website/Acatech/root/de/Material_fuer_Sonderseiten/Industrie_4.0/Final_report__Industrie_4.0_accessible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4/11/how-smart-connected-products-are-transforming-competition" TargetMode="External"/><Relationship Id="rId2" Type="http://schemas.openxmlformats.org/officeDocument/2006/relationships/hyperlink" Target="https://www.pwc.nl/en/assets/documents/pwc-industrie-4-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br.org/2015/10/how-smart-connected-products-are-transforming-companies?referral=03758&amp;cm_vc=rr_item_page.top_righ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RJFLWbyjM" TargetMode="External"/><Relationship Id="rId2" Type="http://schemas.openxmlformats.org/officeDocument/2006/relationships/hyperlink" Target="https://www.youtube.com/watch?v=o9sTGQi8ns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9t06cyC7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Teollisuus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Saksalainen projekti (</a:t>
            </a:r>
            <a:r>
              <a:rPr lang="fi-FI" dirty="0" err="1" smtClean="0"/>
              <a:t>Industrie</a:t>
            </a:r>
            <a:r>
              <a:rPr lang="fi-FI" dirty="0" smtClean="0"/>
              <a:t> 4.0)</a:t>
            </a:r>
          </a:p>
          <a:p>
            <a:r>
              <a:rPr lang="fi-FI" dirty="0" smtClean="0"/>
              <a:t>Valmistavan teollisuuden kilpailukyvyn ylläpitämiseksi</a:t>
            </a:r>
          </a:p>
          <a:p>
            <a:r>
              <a:rPr lang="fi-FI" dirty="0" smtClean="0"/>
              <a:t>Taustalla</a:t>
            </a:r>
          </a:p>
          <a:p>
            <a:pPr lvl="1"/>
            <a:r>
              <a:rPr lang="fi-FI" dirty="0" smtClean="0"/>
              <a:t>Vahva </a:t>
            </a:r>
            <a:r>
              <a:rPr lang="fi-FI" dirty="0" err="1" smtClean="0"/>
              <a:t>kone-</a:t>
            </a:r>
            <a:r>
              <a:rPr lang="fi-FI" dirty="0" smtClean="0"/>
              <a:t> ja tuotantotekniikan osaaminen</a:t>
            </a:r>
          </a:p>
          <a:p>
            <a:pPr lvl="1"/>
            <a:r>
              <a:rPr lang="fi-FI" dirty="0" smtClean="0"/>
              <a:t>IT-osaaminen</a:t>
            </a:r>
          </a:p>
          <a:p>
            <a:pPr lvl="1"/>
            <a:r>
              <a:rPr lang="fi-FI" dirty="0" smtClean="0"/>
              <a:t>Automaatiotekniikan ja sulautettujen järjestelmien osaaminen</a:t>
            </a:r>
          </a:p>
          <a:p>
            <a:r>
              <a:rPr lang="fi-FI" dirty="0" smtClean="0"/>
              <a:t>Näiden varaan voidaan rakentaa uudenlainen teollinen toimintatapa</a:t>
            </a:r>
          </a:p>
          <a:p>
            <a:pPr lvl="1"/>
            <a:r>
              <a:rPr lang="fi-FI" dirty="0" smtClean="0"/>
              <a:t>Teollisuus 4.0</a:t>
            </a:r>
          </a:p>
          <a:p>
            <a:r>
              <a:rPr lang="fi-FI" dirty="0" smtClean="0"/>
              <a:t>(Myös Suomessa samat vahvuudet)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4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Teollisuus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Erilaisia ”kaupallisia” näkökulmia teollisuus 4.0:n</a:t>
            </a:r>
          </a:p>
          <a:p>
            <a:pPr lvl="1"/>
            <a:r>
              <a:rPr lang="en-US" dirty="0">
                <a:hlinkClick r:id="rId2"/>
              </a:rPr>
              <a:t>https://www.youtube.com/watch?v=F06gB7mJX98</a:t>
            </a:r>
            <a:endParaRPr lang="en-US" dirty="0"/>
          </a:p>
          <a:p>
            <a:pPr lvl="1"/>
            <a:r>
              <a:rPr lang="fi-FI" dirty="0">
                <a:hlinkClick r:id="rId3"/>
              </a:rPr>
              <a:t>https://www.youtube.com/watch?v=TE7wUmIkXoY</a:t>
            </a:r>
          </a:p>
          <a:p>
            <a:pPr lvl="1"/>
            <a:r>
              <a:rPr lang="fi-FI" dirty="0" smtClean="0">
                <a:hlinkClick r:id="rId3"/>
              </a:rPr>
              <a:t>https</a:t>
            </a:r>
            <a:r>
              <a:rPr lang="fi-FI" dirty="0">
                <a:hlinkClick r:id="rId3"/>
              </a:rPr>
              <a:t>://www.youtube.com/watch?v=HPRURtORnis</a:t>
            </a:r>
            <a:endParaRPr lang="fi-FI" dirty="0"/>
          </a:p>
          <a:p>
            <a:pPr lvl="1"/>
            <a:r>
              <a:rPr lang="fi-FI" dirty="0">
                <a:hlinkClick r:id="rId4"/>
              </a:rPr>
              <a:t>https://www.youtube.com/watch?v=ISk64bJ35yM</a:t>
            </a:r>
            <a:endParaRPr lang="fi-FI" dirty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www.youtube.com/watch?v=KUKl-c5uWbM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www.youtube.com/watch?v=sXECUiqBtvI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www.youtube.com/watch?v=DrE0FShBfF4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https://www.youtube.com/watch?v=-</a:t>
            </a:r>
            <a:r>
              <a:rPr lang="en-US" dirty="0" smtClean="0">
                <a:hlinkClick r:id="rId8"/>
              </a:rPr>
              <a:t>dkiFNGUde0</a:t>
            </a:r>
            <a:endParaRPr lang="en-US" dirty="0" smtClean="0"/>
          </a:p>
          <a:p>
            <a:pPr lvl="1"/>
            <a:r>
              <a:rPr lang="fi-FI" dirty="0">
                <a:hlinkClick r:id="rId9"/>
              </a:rPr>
              <a:t>https://</a:t>
            </a:r>
            <a:r>
              <a:rPr lang="fi-FI" dirty="0" smtClean="0">
                <a:hlinkClick r:id="rId9"/>
              </a:rPr>
              <a:t>www.youtube.com/watch?v=dkddSaOOZcs</a:t>
            </a:r>
            <a:endParaRPr lang="fi-FI" dirty="0" smtClean="0"/>
          </a:p>
          <a:p>
            <a:pPr lvl="1"/>
            <a:r>
              <a:rPr lang="fi-FI" dirty="0">
                <a:hlinkClick r:id="rId10"/>
              </a:rPr>
              <a:t>https://</a:t>
            </a:r>
            <a:r>
              <a:rPr lang="fi-FI" dirty="0" smtClean="0">
                <a:hlinkClick r:id="rId10"/>
              </a:rPr>
              <a:t>www.youtube.com/watch?v=uBZmJOHIN8E&amp;list=PLr0eQ11SPPezt2WhIq53JVJFUHmrDFglH&amp;index=1</a:t>
            </a:r>
            <a:endParaRPr lang="fi-FI" dirty="0" smtClean="0"/>
          </a:p>
          <a:p>
            <a:pPr lvl="1"/>
            <a:endParaRPr lang="fi-FI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308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Teollisuus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Projektin lopputuloksena annetut suositukset</a:t>
            </a:r>
          </a:p>
          <a:p>
            <a:pPr lvl="1"/>
            <a:r>
              <a:rPr lang="en-US" dirty="0">
                <a:hlinkClick r:id="rId2"/>
              </a:rPr>
              <a:t>http://www.acatech.de/fileadmin/user_upload/Baumstruktur_nach_Website/Acatech/root/de/Material_fuer_Sonderseiten/Industrie_4.0/Final_report__</a:t>
            </a:r>
            <a:r>
              <a:rPr lang="en-US" dirty="0" smtClean="0">
                <a:hlinkClick r:id="rId2"/>
              </a:rPr>
              <a:t>Industrie_4.0_accessible.pdf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Teollisuus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Muuta tutkimustietoa: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www.pwc.nl/en/assets/documents/pwc-industrie-4-0.pdf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hbr.org/2014/11/how-smart-connected-products-are-transforming-competition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hbr.org/2015/10/how-smart-connected-products-are-transforming-companies?referral=03758&amp;cm_vc=rr_item_page.top_right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Teollisuus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Teollisuus 1.0 (1800)</a:t>
            </a:r>
          </a:p>
          <a:p>
            <a:pPr lvl="1"/>
            <a:r>
              <a:rPr lang="fi-FI" dirty="0" smtClean="0"/>
              <a:t>Mekaniikka, hienomekaniikka, höyry- ja vesivoima</a:t>
            </a:r>
          </a:p>
          <a:p>
            <a:r>
              <a:rPr lang="fi-FI" dirty="0" smtClean="0"/>
              <a:t>Teollisuus 2.0 (1900)</a:t>
            </a:r>
          </a:p>
          <a:p>
            <a:pPr lvl="1"/>
            <a:r>
              <a:rPr lang="fi-FI" dirty="0" smtClean="0"/>
              <a:t>Sähkötekniikka, releohjaukset ja sähkömoottorit</a:t>
            </a:r>
          </a:p>
          <a:p>
            <a:r>
              <a:rPr lang="fi-FI" dirty="0" smtClean="0"/>
              <a:t>Teollisuus 3.0 (1970)</a:t>
            </a:r>
          </a:p>
          <a:p>
            <a:pPr lvl="1"/>
            <a:r>
              <a:rPr lang="fi-FI" dirty="0" smtClean="0"/>
              <a:t>Tietotekniikka, ohjelmoitavat logiikat ja robotit</a:t>
            </a:r>
          </a:p>
          <a:p>
            <a:r>
              <a:rPr lang="fi-FI" dirty="0" smtClean="0"/>
              <a:t>Teollisuus 4.0 (201x)</a:t>
            </a:r>
          </a:p>
          <a:p>
            <a:pPr lvl="1"/>
            <a:r>
              <a:rPr lang="fi-FI" dirty="0" smtClean="0"/>
              <a:t>Asioiden ja palveluiden internet, teollinen internet, kyberfysikaaliset järjestelmät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47" y="365125"/>
            <a:ext cx="8381205" cy="6282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Teollisuus 4.0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Teollisuus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 smtClean="0"/>
              <a:t>Liittää älykkäät koneet, varastojärjestelmät ja tuotantolinjat yhdeksi kyberfyysiseksi järjestelmäksi (CPS)</a:t>
            </a:r>
          </a:p>
          <a:p>
            <a:r>
              <a:rPr lang="fi-FI" dirty="0" smtClean="0"/>
              <a:t>Kyberfyysisessä järjestelmässä älykkäät koneet, varastojärjestelmät ja tuotantolinjat vaihtavat tietoa, suorittavat toimintoja sekä ohjaavat toisiaan itsenäisesti</a:t>
            </a:r>
            <a:endParaRPr lang="en-US" dirty="0" smtClean="0"/>
          </a:p>
          <a:p>
            <a:r>
              <a:rPr lang="fi-FI" dirty="0" smtClean="0"/>
              <a:t>Tämä luo uusia kehitysmahdollisuuksia teollisten prosessien eri osa-alueille</a:t>
            </a:r>
          </a:p>
          <a:p>
            <a:pPr lvl="1"/>
            <a:r>
              <a:rPr lang="fi-FI" dirty="0" smtClean="0"/>
              <a:t>Valmistus (</a:t>
            </a:r>
            <a:r>
              <a:rPr lang="fi-FI" dirty="0" err="1" smtClean="0"/>
              <a:t>manufacturing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Suunnittelu (engineering)</a:t>
            </a:r>
          </a:p>
          <a:p>
            <a:pPr lvl="1"/>
            <a:r>
              <a:rPr lang="fi-FI" dirty="0" smtClean="0"/>
              <a:t>Materiaalin käyttö (</a:t>
            </a:r>
            <a:r>
              <a:rPr lang="fi-FI" dirty="0" err="1" smtClean="0"/>
              <a:t>material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Toimitusketju (</a:t>
            </a:r>
            <a:r>
              <a:rPr lang="fi-FI" dirty="0" err="1" smtClean="0"/>
              <a:t>supply</a:t>
            </a:r>
            <a:r>
              <a:rPr lang="fi-FI" dirty="0" smtClean="0"/>
              <a:t> </a:t>
            </a:r>
            <a:r>
              <a:rPr lang="fi-FI" dirty="0" err="1" smtClean="0"/>
              <a:t>chain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Elinkaaren hallinta (life </a:t>
            </a:r>
            <a:r>
              <a:rPr lang="fi-FI" dirty="0" err="1" smtClean="0"/>
              <a:t>cycle</a:t>
            </a:r>
            <a:r>
              <a:rPr lang="fi-FI" dirty="0" smtClean="0"/>
              <a:t> management)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4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Kyberfysikaalinen järjestelmä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Cyber-Physical</a:t>
            </a:r>
            <a:r>
              <a:rPr lang="fi-FI" dirty="0" smtClean="0"/>
              <a:t> Systems (CPS)</a:t>
            </a:r>
          </a:p>
          <a:p>
            <a:pPr lvl="1"/>
            <a:r>
              <a:rPr lang="fi-FI" dirty="0">
                <a:hlinkClick r:id="rId2"/>
              </a:rPr>
              <a:t>https://</a:t>
            </a:r>
            <a:r>
              <a:rPr lang="fi-FI" dirty="0" smtClean="0">
                <a:hlinkClick r:id="rId2"/>
              </a:rPr>
              <a:t>www.youtube.com/watch?v=o9sTGQi8ns4</a:t>
            </a:r>
            <a:endParaRPr lang="fi-FI" dirty="0" smtClean="0"/>
          </a:p>
          <a:p>
            <a:pPr lvl="1"/>
            <a:r>
              <a:rPr lang="fi-FI" dirty="0">
                <a:hlinkClick r:id="rId3"/>
              </a:rPr>
              <a:t>https://</a:t>
            </a:r>
            <a:r>
              <a:rPr lang="fi-FI" dirty="0" smtClean="0">
                <a:hlinkClick r:id="rId3"/>
              </a:rPr>
              <a:t>www.youtube.com/watch?v=FxRJFLWbyjM</a:t>
            </a:r>
            <a:endParaRPr lang="fi-FI" dirty="0"/>
          </a:p>
          <a:p>
            <a:endParaRPr lang="fi-FI" dirty="0"/>
          </a:p>
          <a:p>
            <a:r>
              <a:rPr lang="fi-FI" dirty="0" smtClean="0"/>
              <a:t>Sisältää</a:t>
            </a:r>
          </a:p>
          <a:p>
            <a:pPr lvl="1"/>
            <a:r>
              <a:rPr lang="fi-FI" dirty="0" smtClean="0"/>
              <a:t>Fyysisen osan</a:t>
            </a:r>
          </a:p>
          <a:p>
            <a:pPr lvl="1"/>
            <a:r>
              <a:rPr lang="fi-FI" dirty="0" smtClean="0"/>
              <a:t>Älyn (esim. automaatiojärjestelmä, PLC tms.)</a:t>
            </a:r>
          </a:p>
          <a:p>
            <a:pPr lvl="1"/>
            <a:r>
              <a:rPr lang="fi-FI" dirty="0" smtClean="0"/>
              <a:t>Rajapinnan verkkoon (internetiin)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Teollisuus 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Älykkäissä tehtaissa (</a:t>
            </a:r>
            <a:r>
              <a:rPr lang="fi-FI" dirty="0" err="1" smtClean="0"/>
              <a:t>smart</a:t>
            </a:r>
            <a:r>
              <a:rPr lang="fi-FI" dirty="0" smtClean="0"/>
              <a:t> </a:t>
            </a:r>
            <a:r>
              <a:rPr lang="fi-FI" dirty="0" err="1" smtClean="0"/>
              <a:t>factory</a:t>
            </a:r>
            <a:r>
              <a:rPr lang="fi-FI" dirty="0" smtClean="0"/>
              <a:t>) älykkäät tuotteet (</a:t>
            </a:r>
            <a:r>
              <a:rPr lang="fi-FI" dirty="0" err="1" smtClean="0"/>
              <a:t>smart</a:t>
            </a:r>
            <a:r>
              <a:rPr lang="fi-FI" dirty="0" smtClean="0"/>
              <a:t> </a:t>
            </a:r>
            <a:r>
              <a:rPr lang="fi-FI" dirty="0" err="1" smtClean="0"/>
              <a:t>product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Ovat uniikkeja</a:t>
            </a:r>
          </a:p>
          <a:p>
            <a:pPr lvl="1"/>
            <a:r>
              <a:rPr lang="fi-FI" dirty="0" smtClean="0"/>
              <a:t>Voidaan paikantaa ja tunnistaa koska tahansa</a:t>
            </a:r>
          </a:p>
          <a:p>
            <a:pPr lvl="1"/>
            <a:r>
              <a:rPr lang="fi-FI" dirty="0" smtClean="0"/>
              <a:t>Tuntevat oman historian</a:t>
            </a:r>
          </a:p>
          <a:p>
            <a:pPr lvl="1"/>
            <a:r>
              <a:rPr lang="fi-FI" dirty="0" smtClean="0"/>
              <a:t>Tuntevat sen hetkisen tilan</a:t>
            </a:r>
          </a:p>
          <a:p>
            <a:pPr lvl="1"/>
            <a:r>
              <a:rPr lang="fi-FI" dirty="0" smtClean="0"/>
              <a:t>Tuntevat oman ”valmistusreseptin”</a:t>
            </a:r>
          </a:p>
          <a:p>
            <a:pPr lvl="1"/>
            <a:r>
              <a:rPr lang="fi-FI" dirty="0" smtClean="0"/>
              <a:t>Tuntevat mahdolliset eri tavat miten valmistusresepti voidaan toteuttaa</a:t>
            </a:r>
          </a:p>
          <a:p>
            <a:pPr lvl="1"/>
            <a:r>
              <a:rPr lang="fi-FI" dirty="0" smtClean="0"/>
              <a:t>Yksinkertainen esimerkki</a:t>
            </a:r>
            <a:endParaRPr lang="en-US" dirty="0"/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www.youtube.com/watch?v=h9t06cyC7Es</a:t>
            </a:r>
            <a:endParaRPr lang="en-US" dirty="0" smtClean="0"/>
          </a:p>
          <a:p>
            <a:r>
              <a:rPr lang="fi-FI" dirty="0" smtClean="0"/>
              <a:t>Tuotantojärjestelmät on verkotettu reaaliaikaisesti liiketoimintaprosesseihin ja koko arvontuotantoketjuun.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401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Teollisuus</a:t>
            </a:r>
            <a:r>
              <a:rPr lang="en-US" dirty="0"/>
              <a:t> </a:t>
            </a:r>
            <a:r>
              <a:rPr lang="en-US" dirty="0" smtClean="0"/>
              <a:t>4.0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Älykkäät tehtaat mahdollistavat yksittäisten asiakastoiveiden huomioimisen – jopa yksittäinen tuote voidaan valmistaa kannattavasti.</a:t>
            </a:r>
            <a:endParaRPr lang="en-US" dirty="0" smtClean="0"/>
          </a:p>
          <a:p>
            <a:r>
              <a:rPr lang="fi-FI" dirty="0" smtClean="0"/>
              <a:t>Dynaamiset liiketoiminta- ja suunnitteluprosessit mahdollistavat viime hetken muutokset tuotteessa ja toimituksessa – myös erilaisiin ongelmatilanteisiin ja toimittajien ongelmiin pystytään vastaamaan.</a:t>
            </a:r>
            <a:endParaRPr lang="en-US" dirty="0" smtClean="0"/>
          </a:p>
          <a:p>
            <a:r>
              <a:rPr lang="fi-FI" dirty="0" smtClean="0"/>
              <a:t>Koko valmistusprosessi on läpinäkyvä, joten optimaalinen päätöksenteko on helpompaa.</a:t>
            </a:r>
            <a:endParaRPr lang="en-US" dirty="0" smtClean="0"/>
          </a:p>
          <a:p>
            <a:r>
              <a:rPr lang="fi-FI" dirty="0" smtClean="0"/>
              <a:t>Teollisuus 4.0 mahdollistaa myös uusien arvoa lisäävien palveluiden kehittämisen ja tarjoamisen.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9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Teollisuus</a:t>
            </a:r>
            <a:r>
              <a:rPr lang="en-US" dirty="0" smtClean="0"/>
              <a:t> </a:t>
            </a:r>
            <a:r>
              <a:rPr lang="en-US" dirty="0"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Parantaa energiatehokkuutta ja resurssien käyttöä</a:t>
            </a:r>
          </a:p>
          <a:p>
            <a:r>
              <a:rPr lang="fi-FI" dirty="0" smtClean="0"/>
              <a:t>Helpottaa demografisia ongelmia</a:t>
            </a:r>
            <a:endParaRPr lang="en-US" dirty="0" smtClean="0"/>
          </a:p>
          <a:p>
            <a:r>
              <a:rPr lang="fi-FI" dirty="0" smtClean="0"/>
              <a:t>Mahdollistaa koko arvontuotantoverkoston jatkuvan kehittämisen ja suorituskyvyn parantamisen</a:t>
            </a:r>
            <a:endParaRPr lang="en-US" dirty="0" smtClean="0"/>
          </a:p>
          <a:p>
            <a:r>
              <a:rPr lang="fi-FI" dirty="0" smtClean="0"/>
              <a:t>Helpottaa työn organisointia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28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Teollisuus</a:t>
            </a:r>
            <a:r>
              <a:rPr lang="en-US" dirty="0" smtClean="0"/>
              <a:t> </a:t>
            </a:r>
            <a:r>
              <a:rPr lang="en-US" dirty="0"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Vapauttaa työntekijöitä rutiinitehtävistä luoviin, monipuolisempiin ja enemmän arvoa lisääviin työtehtäviin.</a:t>
            </a:r>
          </a:p>
          <a:p>
            <a:r>
              <a:rPr lang="fi-FI" dirty="0" smtClean="0"/>
              <a:t>Siirrytään enemmän perinteisistä linja- ja matriisiorganisaatioista parviorganisaatioihin.</a:t>
            </a:r>
            <a:endParaRPr lang="en-US" dirty="0" smtClean="0"/>
          </a:p>
          <a:p>
            <a:r>
              <a:rPr lang="fi-FI" dirty="0" smtClean="0"/>
              <a:t>Joustavampi työn organisointi helpottaa työn ja vapaa-ajan yhdistämistä.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0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421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Teollisuus 4.0</vt:lpstr>
      <vt:lpstr>Teollisuus 4.0</vt:lpstr>
      <vt:lpstr>Teollisuus 4.0</vt:lpstr>
      <vt:lpstr>Teollisuus 4.0</vt:lpstr>
      <vt:lpstr>Kyberfysikaalinen järjestelmä</vt:lpstr>
      <vt:lpstr>Teollisuus 4.0</vt:lpstr>
      <vt:lpstr>Teollisuus 4.0</vt:lpstr>
      <vt:lpstr>Teollisuus 4.0</vt:lpstr>
      <vt:lpstr>Teollisuus 4.0</vt:lpstr>
      <vt:lpstr>Teollisuus 4.0</vt:lpstr>
      <vt:lpstr>Teollisuus 4.0</vt:lpstr>
      <vt:lpstr>Teollisuus 4.0</vt:lpstr>
    </vt:vector>
  </TitlesOfParts>
  <Company>Seinäjoen koulutuskuntayhtymä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Ristimäki, Niko</dc:creator>
  <cp:lastModifiedBy>Ristimäki, Niko</cp:lastModifiedBy>
  <cp:revision>51</cp:revision>
  <dcterms:created xsi:type="dcterms:W3CDTF">2017-03-07T11:55:28Z</dcterms:created>
  <dcterms:modified xsi:type="dcterms:W3CDTF">2017-11-10T09:33:20Z</dcterms:modified>
</cp:coreProperties>
</file>