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74" r:id="rId16"/>
    <p:sldId id="273" r:id="rId17"/>
    <p:sldId id="275" r:id="rId18"/>
    <p:sldId id="271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10FC-AA95-4AF7-89DF-B40A1295C452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AD2209F-A27E-4188-92B6-C96B5BE6D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58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10FC-AA95-4AF7-89DF-B40A1295C452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AD2209F-A27E-4188-92B6-C96B5BE6D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68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10FC-AA95-4AF7-89DF-B40A1295C452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AD2209F-A27E-4188-92B6-C96B5BE6DF1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1521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10FC-AA95-4AF7-89DF-B40A1295C452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D2209F-A27E-4188-92B6-C96B5BE6D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873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10FC-AA95-4AF7-89DF-B40A1295C452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D2209F-A27E-4188-92B6-C96B5BE6DF1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904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10FC-AA95-4AF7-89DF-B40A1295C452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D2209F-A27E-4188-92B6-C96B5BE6D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019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10FC-AA95-4AF7-89DF-B40A1295C452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2209F-A27E-4188-92B6-C96B5BE6D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3002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10FC-AA95-4AF7-89DF-B40A1295C452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2209F-A27E-4188-92B6-C96B5BE6D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43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10FC-AA95-4AF7-89DF-B40A1295C452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2209F-A27E-4188-92B6-C96B5BE6D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21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10FC-AA95-4AF7-89DF-B40A1295C452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AD2209F-A27E-4188-92B6-C96B5BE6D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635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10FC-AA95-4AF7-89DF-B40A1295C452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AD2209F-A27E-4188-92B6-C96B5BE6D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36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10FC-AA95-4AF7-89DF-B40A1295C452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AD2209F-A27E-4188-92B6-C96B5BE6D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6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10FC-AA95-4AF7-89DF-B40A1295C452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2209F-A27E-4188-92B6-C96B5BE6D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195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10FC-AA95-4AF7-89DF-B40A1295C452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2209F-A27E-4188-92B6-C96B5BE6D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43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10FC-AA95-4AF7-89DF-B40A1295C452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2209F-A27E-4188-92B6-C96B5BE6D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7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10FC-AA95-4AF7-89DF-B40A1295C452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D2209F-A27E-4188-92B6-C96B5BE6D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27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310FC-AA95-4AF7-89DF-B40A1295C452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AD2209F-A27E-4188-92B6-C96B5BE6D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51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minhdo.ece.illinois.edu/teaching/speaker_recognition/speaker_recognition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player.net/23002968-Digital-speech-processing-lectures-7-8-time-domain-methods-in-speech-processing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6530" y="978794"/>
            <a:ext cx="8452319" cy="2188727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Felix Titling" panose="04060505060202020A04" pitchFamily="82" charset="0"/>
              </a:rPr>
              <a:t>MFCC Based Automatic Speaker Recognition System</a:t>
            </a:r>
            <a:endParaRPr lang="en-US" b="1" dirty="0">
              <a:latin typeface="Felix Titling" panose="04060505060202020A04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3747753"/>
            <a:ext cx="8915399" cy="215591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99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4254" y="682580"/>
            <a:ext cx="9723549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/>
              <a:t>Cepstrum</a:t>
            </a:r>
            <a:r>
              <a:rPr lang="en-US" sz="4000" b="1" dirty="0" smtClean="0"/>
              <a:t> Coefficient</a:t>
            </a:r>
          </a:p>
          <a:p>
            <a:endParaRPr lang="en-US" sz="3600" dirty="0"/>
          </a:p>
          <a:p>
            <a:r>
              <a:rPr lang="en-US" sz="2800" dirty="0" smtClean="0"/>
              <a:t>A </a:t>
            </a:r>
            <a:r>
              <a:rPr lang="en-US" sz="2800" dirty="0" err="1" smtClean="0"/>
              <a:t>cepstrum</a:t>
            </a:r>
            <a:r>
              <a:rPr lang="en-US" sz="2800" dirty="0" smtClean="0"/>
              <a:t> is the result of taking the IFT of the logarithm of the estimated spectrum of the signal.</a:t>
            </a:r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775" y="3024187"/>
            <a:ext cx="7366715" cy="226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81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1527" y="772732"/>
            <a:ext cx="9633397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Feature Matching</a:t>
            </a:r>
          </a:p>
          <a:p>
            <a:endParaRPr lang="en-US" sz="40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Vector Quantization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VQ is a process of mapping vectors from a large vector space to a finite number of regions in that space.</a:t>
            </a:r>
          </a:p>
          <a:p>
            <a:r>
              <a:rPr lang="en-US" sz="2800" dirty="0" smtClean="0"/>
              <a:t>       Each region is called  a cluster and can be represented by its center called a </a:t>
            </a:r>
            <a:r>
              <a:rPr lang="en-US" sz="2800" dirty="0" err="1" smtClean="0"/>
              <a:t>codeword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The collection of all code-words is called a codebook.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0266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5617" y="734096"/>
            <a:ext cx="97493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LBG Algorithm for Vector Quantization</a:t>
            </a:r>
          </a:p>
          <a:p>
            <a:r>
              <a:rPr lang="en-US" sz="3200" dirty="0" smtClean="0"/>
              <a:t>1.Design a one vector codebook</a:t>
            </a:r>
          </a:p>
          <a:p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414" y="2303756"/>
            <a:ext cx="6375041" cy="42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65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25769" y="643943"/>
            <a:ext cx="93243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2. Double the size of the codebook by splitting each current codebook</a:t>
            </a:r>
          </a:p>
          <a:p>
            <a:r>
              <a:rPr lang="en-US" sz="2400" b="1" dirty="0" smtClean="0"/>
              <a:t>3.Searching the nearest neighbor</a:t>
            </a:r>
          </a:p>
          <a:p>
            <a:r>
              <a:rPr lang="en-US" sz="2400" b="1" dirty="0" smtClean="0"/>
              <a:t>4.Updating the centroid</a:t>
            </a:r>
          </a:p>
          <a:p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741" y="2179123"/>
            <a:ext cx="7907628" cy="467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4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0163" y="772732"/>
            <a:ext cx="94659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5.Repeating the previous steps until the average distance falls below a present threshold.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530" y="2009104"/>
            <a:ext cx="6156101" cy="430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05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0163" y="914400"/>
            <a:ext cx="94144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6. Repeating all the previous steps until a codebook of desired size is designed</a:t>
            </a:r>
          </a:p>
          <a:p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080" y="2047741"/>
            <a:ext cx="6692588" cy="423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23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61375" y="605307"/>
            <a:ext cx="9543245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Euclidean Distance</a:t>
            </a:r>
          </a:p>
          <a:p>
            <a:endParaRPr lang="en-US" sz="4400" b="1" dirty="0"/>
          </a:p>
          <a:p>
            <a:endParaRPr lang="en-US" sz="4400" b="1" dirty="0" smtClean="0"/>
          </a:p>
          <a:p>
            <a:r>
              <a:rPr lang="en-US" sz="3600" dirty="0"/>
              <a:t>The Euclidean distance D between two vectors X and Y is:</a:t>
            </a:r>
          </a:p>
          <a:p>
            <a:r>
              <a:rPr lang="es-ES" sz="3600" dirty="0" smtClean="0"/>
              <a:t>       </a:t>
            </a:r>
          </a:p>
          <a:p>
            <a:r>
              <a:rPr lang="es-ES" sz="3600" dirty="0" smtClean="0"/>
              <a:t>D </a:t>
            </a:r>
            <a:r>
              <a:rPr lang="es-ES" sz="3600" dirty="0"/>
              <a:t>= sum((x-y).^2).^0.5</a:t>
            </a:r>
          </a:p>
          <a:p>
            <a:endParaRPr lang="en-US" sz="4400" b="0" i="0" u="none" strike="noStrike" baseline="0" dirty="0" smtClean="0"/>
          </a:p>
          <a:p>
            <a:endParaRPr lang="en-US" sz="4400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15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9859" y="528033"/>
            <a:ext cx="9749307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Result:</a:t>
            </a:r>
          </a:p>
          <a:p>
            <a:r>
              <a:rPr lang="en-US" dirty="0"/>
              <a:t> </a:t>
            </a:r>
            <a:endParaRPr lang="en-US" dirty="0" smtClean="0"/>
          </a:p>
          <a:p>
            <a:endParaRPr lang="en-US" sz="4000" dirty="0"/>
          </a:p>
          <a:p>
            <a:r>
              <a:rPr lang="en-US" sz="4000" dirty="0" smtClean="0"/>
              <a:t>35 out of 37 test speakers were recognized successfully by the system</a:t>
            </a:r>
          </a:p>
          <a:p>
            <a:r>
              <a:rPr lang="en-US" sz="4000" dirty="0" smtClean="0"/>
              <a:t>Accuracy=94%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4671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22739" y="618186"/>
            <a:ext cx="91826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Applications:</a:t>
            </a:r>
          </a:p>
          <a:p>
            <a:endParaRPr lang="en-US" sz="4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smtClean="0"/>
              <a:t>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smtClean="0"/>
              <a:t>Informational physical facility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smtClean="0"/>
              <a:t>Monitoring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9809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46315" y="2967335"/>
            <a:ext cx="589937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0" cap="none" spc="0" dirty="0" smtClean="0">
                <a:ln w="0"/>
                <a:solidFill>
                  <a:schemeClr val="bg2">
                    <a:lumMod val="2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  <a:endParaRPr lang="en-US" sz="8000" b="0" cap="none" spc="0" dirty="0">
              <a:ln w="0"/>
              <a:solidFill>
                <a:schemeClr val="bg2">
                  <a:lumMod val="2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037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96226" y="965914"/>
            <a:ext cx="33871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Presented By:</a:t>
            </a:r>
          </a:p>
          <a:p>
            <a:endParaRPr lang="en-US" sz="3600" b="1" dirty="0"/>
          </a:p>
          <a:p>
            <a:endParaRPr lang="en-US" sz="3600" b="1" dirty="0" smtClean="0"/>
          </a:p>
          <a:p>
            <a:r>
              <a:rPr lang="en-US" sz="3600" b="1" dirty="0" err="1" smtClean="0"/>
              <a:t>Subarna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Alam</a:t>
            </a:r>
            <a:endParaRPr lang="en-US" sz="3600" b="1" dirty="0" smtClean="0"/>
          </a:p>
          <a:p>
            <a:r>
              <a:rPr lang="en-US" sz="3600" b="1" dirty="0" smtClean="0"/>
              <a:t>ID:1606082</a:t>
            </a:r>
          </a:p>
          <a:p>
            <a:endParaRPr lang="en-US" sz="3600" b="1" dirty="0"/>
          </a:p>
          <a:p>
            <a:r>
              <a:rPr lang="en-US" sz="3600" b="1" dirty="0" err="1" smtClean="0"/>
              <a:t>Jarin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Tasnim</a:t>
            </a:r>
            <a:endParaRPr lang="en-US" sz="3600" b="1" dirty="0" smtClean="0"/>
          </a:p>
          <a:p>
            <a:r>
              <a:rPr lang="en-US" sz="3600" b="1" dirty="0" smtClean="0"/>
              <a:t>ID:1606090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040192" y="2627290"/>
            <a:ext cx="50742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/>
              <a:t>Barproda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Halder</a:t>
            </a:r>
            <a:endParaRPr lang="en-US" sz="3600" b="1" dirty="0" smtClean="0"/>
          </a:p>
          <a:p>
            <a:r>
              <a:rPr lang="en-US" sz="3600" b="1" dirty="0" smtClean="0"/>
              <a:t>ID:1606092</a:t>
            </a:r>
          </a:p>
          <a:p>
            <a:endParaRPr lang="en-US" sz="3600" b="1" dirty="0"/>
          </a:p>
          <a:p>
            <a:r>
              <a:rPr lang="en-US" sz="3600" b="1" dirty="0" smtClean="0"/>
              <a:t>Md. </a:t>
            </a:r>
            <a:r>
              <a:rPr lang="en-US" sz="3600" b="1" dirty="0" err="1" smtClean="0"/>
              <a:t>Minhajul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Awal</a:t>
            </a:r>
            <a:endParaRPr lang="en-US" sz="3600" b="1" dirty="0" smtClean="0"/>
          </a:p>
          <a:p>
            <a:r>
              <a:rPr lang="en-US" sz="3600" b="1" dirty="0" smtClean="0"/>
              <a:t>ID:1606093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1212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76314" y="546107"/>
            <a:ext cx="28969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OUTLINE</a:t>
            </a:r>
            <a:endParaRPr lang="en-US" sz="5400" b="0" cap="none" spc="0" dirty="0">
              <a:ln w="0"/>
              <a:solidFill>
                <a:schemeClr val="accent3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28800" y="1622739"/>
            <a:ext cx="819096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1.Introduction</a:t>
            </a:r>
          </a:p>
          <a:p>
            <a:r>
              <a:rPr lang="en-US" sz="3200" dirty="0" smtClean="0"/>
              <a:t>2. Silence Reduction In Speech Signal</a:t>
            </a:r>
          </a:p>
          <a:p>
            <a:r>
              <a:rPr lang="en-US" sz="3200" dirty="0" smtClean="0"/>
              <a:t>3.Feature Extraction Using MFCC</a:t>
            </a:r>
          </a:p>
          <a:p>
            <a:r>
              <a:rPr lang="en-US" sz="3200" dirty="0" smtClean="0"/>
              <a:t>4.Feature Matching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Vector Quantization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LBG Algorithm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Euclidean Distance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828800" y="5116003"/>
            <a:ext cx="51000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5.Applications</a:t>
            </a:r>
          </a:p>
          <a:p>
            <a:r>
              <a:rPr lang="en-US" sz="3200" dirty="0" smtClean="0"/>
              <a:t>6.Limitations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3509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73500" y="953038"/>
            <a:ext cx="92727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 </a:t>
            </a:r>
            <a:r>
              <a:rPr lang="en-US" sz="4400" b="1" dirty="0" smtClean="0"/>
              <a:t>           INTRODUCTION</a:t>
            </a:r>
            <a:endParaRPr lang="en-US" sz="4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648496" y="1841679"/>
            <a:ext cx="94659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Speaker Recognition is the process of automatically recognizing who is speaking on the basis of individual information included in speech waves.</a:t>
            </a:r>
          </a:p>
          <a:p>
            <a:endParaRPr lang="en-US" sz="2400" dirty="0"/>
          </a:p>
          <a:p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Text Dependent Speaker Recognition</a:t>
            </a:r>
          </a:p>
          <a:p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Text Independent Speaker Recognition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3682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31831" y="656823"/>
            <a:ext cx="960763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Silence Reduction</a:t>
            </a:r>
          </a:p>
          <a:p>
            <a:endParaRPr lang="en-US" sz="4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831" y="1726031"/>
            <a:ext cx="9323357" cy="494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70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77662" y="489398"/>
            <a:ext cx="949173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Feature Extraction</a:t>
            </a:r>
          </a:p>
          <a:p>
            <a:endParaRPr lang="en-US" sz="4400" dirty="0" smtClean="0"/>
          </a:p>
          <a:p>
            <a:endParaRPr lang="en-US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431" y="1249251"/>
            <a:ext cx="10612192" cy="45333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54581" y="6280858"/>
            <a:ext cx="6778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From: </a:t>
            </a:r>
            <a:r>
              <a:rPr lang="en-US" sz="1100" dirty="0" smtClean="0">
                <a:hlinkClick r:id="rId3"/>
              </a:rPr>
              <a:t>http://minhdo.ece.illinois.edu/teaching/speaker_recognition/speaker_recognition.html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4290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84101" y="569843"/>
            <a:ext cx="9826581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4">
                    <a:lumMod val="75000"/>
                  </a:schemeClr>
                </a:solidFill>
              </a:rPr>
              <a:t>Mel Frequency </a:t>
            </a:r>
            <a:r>
              <a:rPr lang="en-US" sz="4000" dirty="0" err="1" smtClean="0">
                <a:solidFill>
                  <a:schemeClr val="accent4">
                    <a:lumMod val="75000"/>
                  </a:schemeClr>
                </a:solidFill>
              </a:rPr>
              <a:t>Cepstrum</a:t>
            </a:r>
            <a:r>
              <a:rPr lang="en-US" sz="4000" dirty="0" smtClean="0">
                <a:solidFill>
                  <a:schemeClr val="accent4">
                    <a:lumMod val="75000"/>
                  </a:schemeClr>
                </a:solidFill>
              </a:rPr>
              <a:t> Coefficient </a:t>
            </a:r>
            <a:r>
              <a:rPr lang="en-US" sz="4000" dirty="0" smtClean="0">
                <a:solidFill>
                  <a:schemeClr val="accent4">
                    <a:lumMod val="75000"/>
                  </a:schemeClr>
                </a:solidFill>
              </a:rPr>
              <a:t>Processor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Frame Blocking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Windowing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Fast Fourier Transform(FFT</a:t>
            </a:r>
            <a:r>
              <a:rPr lang="en-US" sz="32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Mel Frequency Wrapping </a:t>
            </a: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 smtClean="0"/>
              <a:t>Cepstrum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2575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00011" y="746975"/>
            <a:ext cx="98780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Frame Blocking and Windowing</a:t>
            </a:r>
          </a:p>
          <a:p>
            <a:endParaRPr lang="en-US" sz="3200" dirty="0" smtClean="0"/>
          </a:p>
          <a:p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011" y="1262129"/>
            <a:ext cx="8744755" cy="48424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37903" y="6404295"/>
            <a:ext cx="70833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From</a:t>
            </a:r>
            <a:r>
              <a:rPr lang="en-US" sz="1100" dirty="0"/>
              <a:t>:</a:t>
            </a:r>
            <a:r>
              <a:rPr lang="en-US" sz="1100" dirty="0" smtClean="0"/>
              <a:t> </a:t>
            </a:r>
            <a:r>
              <a:rPr lang="en-US" sz="1100" dirty="0" smtClean="0">
                <a:hlinkClick r:id="rId3"/>
              </a:rPr>
              <a:t>https://docplayer.net/23002968-Digital-speech-processing-lectures-7-8-time-domain-methods-in-speech-processing.html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4494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96981" y="721218"/>
            <a:ext cx="97879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Mel Frequency Wrapping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163" y="1367549"/>
            <a:ext cx="8925060" cy="503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59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231</TotalTime>
  <Words>303</Words>
  <Application>Microsoft Office PowerPoint</Application>
  <PresentationFormat>Widescreen</PresentationFormat>
  <Paragraphs>81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Century Gothic</vt:lpstr>
      <vt:lpstr>Felix Titling</vt:lpstr>
      <vt:lpstr>Wingdings 3</vt:lpstr>
      <vt:lpstr>Wisp</vt:lpstr>
      <vt:lpstr>MFCC Based Automatic Speaker Recognition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MFCC Based Au</dc:title>
  <dc:creator>User</dc:creator>
  <cp:lastModifiedBy>User</cp:lastModifiedBy>
  <cp:revision>21</cp:revision>
  <dcterms:created xsi:type="dcterms:W3CDTF">2019-09-16T00:36:04Z</dcterms:created>
  <dcterms:modified xsi:type="dcterms:W3CDTF">2019-09-21T12:19:10Z</dcterms:modified>
</cp:coreProperties>
</file>