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52" d="100"/>
          <a:sy n="52" d="100"/>
        </p:scale>
        <p:origin x="-133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0EFFF-71EA-4A58-B93D-005AD60707A4}" type="datetimeFigureOut">
              <a:rPr lang="en-US" smtClean="0"/>
              <a:t>26/05/2023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FFF19-C861-4A25-A960-0E3BB2277CFA}" type="slidenum">
              <a:rPr lang="en-US" smtClean="0"/>
              <a:t>‹#›</a:t>
            </a:fld>
            <a:endParaRPr lang="en-US"/>
          </a:p>
        </p:txBody>
      </p:sp>
    </p:spTree>
    <p:extLst>
      <p:ext uri="{BB962C8B-B14F-4D97-AF65-F5344CB8AC3E}">
        <p14:creationId xmlns:p14="http://schemas.microsoft.com/office/powerpoint/2010/main" val="3074684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1FFF19-C861-4A25-A960-0E3BB2277CFA}" type="slidenum">
              <a:rPr lang="en-US" smtClean="0"/>
              <a:t>6</a:t>
            </a:fld>
            <a:endParaRPr lang="en-US"/>
          </a:p>
        </p:txBody>
      </p:sp>
    </p:spTree>
    <p:extLst>
      <p:ext uri="{BB962C8B-B14F-4D97-AF65-F5344CB8AC3E}">
        <p14:creationId xmlns:p14="http://schemas.microsoft.com/office/powerpoint/2010/main" val="256634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14EF3F2-8038-457A-A90E-BC9D810D1DA1}" type="datetimeFigureOut">
              <a:rPr lang="en-US" smtClean="0"/>
              <a:t>26/05/2023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061092-2162-433C-9287-5D34057AACB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4EF3F2-8038-457A-A90E-BC9D810D1DA1}" type="datetimeFigureOut">
              <a:rPr lang="en-US" smtClean="0"/>
              <a:t>26/05/2023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4EF3F2-8038-457A-A90E-BC9D810D1DA1}" type="datetimeFigureOut">
              <a:rPr lang="en-US" smtClean="0"/>
              <a:t>26/05/2023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14EF3F2-8038-457A-A90E-BC9D810D1DA1}" type="datetimeFigureOut">
              <a:rPr lang="en-US" smtClean="0"/>
              <a:t>26/05/2023</a:t>
            </a:fld>
            <a:endParaRPr lang="en-US"/>
          </a:p>
        </p:txBody>
      </p:sp>
      <p:sp>
        <p:nvSpPr>
          <p:cNvPr id="9" name="Slide Number Placeholder 8"/>
          <p:cNvSpPr>
            <a:spLocks noGrp="1"/>
          </p:cNvSpPr>
          <p:nvPr>
            <p:ph type="sldNum" sz="quarter" idx="15"/>
          </p:nvPr>
        </p:nvSpPr>
        <p:spPr/>
        <p:txBody>
          <a:bodyPr rtlCol="0"/>
          <a:lstStyle/>
          <a:p>
            <a:fld id="{1C061092-2162-433C-9287-5D34057AACB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14EF3F2-8038-457A-A90E-BC9D810D1DA1}" type="datetimeFigureOut">
              <a:rPr lang="en-US" smtClean="0"/>
              <a:t>26/05/2023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061092-2162-433C-9287-5D34057AACB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4EF3F2-8038-457A-A90E-BC9D810D1DA1}" type="datetimeFigureOut">
              <a:rPr lang="en-US" smtClean="0"/>
              <a:t>26/05/2023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61092-2162-433C-9287-5D34057AACB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14EF3F2-8038-457A-A90E-BC9D810D1DA1}" type="datetimeFigureOut">
              <a:rPr lang="en-US" smtClean="0"/>
              <a:t>26/05/2023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61092-2162-433C-9287-5D34057AACB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14EF3F2-8038-457A-A90E-BC9D810D1DA1}" type="datetimeFigureOut">
              <a:rPr lang="en-US" smtClean="0"/>
              <a:t>26/05/2023</a:t>
            </a:fld>
            <a:endParaRPr lang="en-US"/>
          </a:p>
        </p:txBody>
      </p:sp>
      <p:sp>
        <p:nvSpPr>
          <p:cNvPr id="7" name="Slide Number Placeholder 6"/>
          <p:cNvSpPr>
            <a:spLocks noGrp="1"/>
          </p:cNvSpPr>
          <p:nvPr>
            <p:ph type="sldNum" sz="quarter" idx="11"/>
          </p:nvPr>
        </p:nvSpPr>
        <p:spPr/>
        <p:txBody>
          <a:bodyPr rtlCol="0"/>
          <a:lstStyle/>
          <a:p>
            <a:fld id="{1C061092-2162-433C-9287-5D34057AACB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EF3F2-8038-457A-A90E-BC9D810D1DA1}" type="datetimeFigureOut">
              <a:rPr lang="en-US" smtClean="0"/>
              <a:t>26/05/2023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61092-2162-433C-9287-5D34057A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14EF3F2-8038-457A-A90E-BC9D810D1DA1}" type="datetimeFigureOut">
              <a:rPr lang="en-US" smtClean="0"/>
              <a:t>26/05/2023</a:t>
            </a:fld>
            <a:endParaRPr lang="en-US"/>
          </a:p>
        </p:txBody>
      </p:sp>
      <p:sp>
        <p:nvSpPr>
          <p:cNvPr id="22" name="Slide Number Placeholder 21"/>
          <p:cNvSpPr>
            <a:spLocks noGrp="1"/>
          </p:cNvSpPr>
          <p:nvPr>
            <p:ph type="sldNum" sz="quarter" idx="15"/>
          </p:nvPr>
        </p:nvSpPr>
        <p:spPr/>
        <p:txBody>
          <a:bodyPr rtlCol="0"/>
          <a:lstStyle/>
          <a:p>
            <a:fld id="{1C061092-2162-433C-9287-5D34057AACB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4EF3F2-8038-457A-A90E-BC9D810D1DA1}" type="datetimeFigureOut">
              <a:rPr lang="en-US" smtClean="0"/>
              <a:t>26/05/2023</a:t>
            </a:fld>
            <a:endParaRPr lang="en-US"/>
          </a:p>
        </p:txBody>
      </p:sp>
      <p:sp>
        <p:nvSpPr>
          <p:cNvPr id="18" name="Slide Number Placeholder 17"/>
          <p:cNvSpPr>
            <a:spLocks noGrp="1"/>
          </p:cNvSpPr>
          <p:nvPr>
            <p:ph type="sldNum" sz="quarter" idx="11"/>
          </p:nvPr>
        </p:nvSpPr>
        <p:spPr/>
        <p:txBody>
          <a:bodyPr rtlCol="0"/>
          <a:lstStyle/>
          <a:p>
            <a:fld id="{1C061092-2162-433C-9287-5D34057AACB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14EF3F2-8038-457A-A90E-BC9D810D1DA1}" type="datetimeFigureOut">
              <a:rPr lang="en-US" smtClean="0"/>
              <a:t>26/05/2023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061092-2162-433C-9287-5D34057A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0"/>
            <a:ext cx="6172200" cy="1894362"/>
          </a:xfrm>
        </p:spPr>
        <p:txBody>
          <a:bodyPr/>
          <a:lstStyle/>
          <a:p>
            <a:pPr algn="ctr">
              <a:lnSpc>
                <a:spcPct val="150000"/>
              </a:lnSpc>
            </a:pPr>
            <a:r>
              <a:rPr lang="en-US" dirty="0" smtClean="0">
                <a:solidFill>
                  <a:schemeClr val="tx1"/>
                </a:solidFill>
                <a:latin typeface="Engravers MT" panose="02090707080505020304" pitchFamily="18" charset="0"/>
              </a:rPr>
              <a:t>MUSIC STREAMING WEBSITE</a:t>
            </a:r>
            <a:endParaRPr lang="en-US" dirty="0">
              <a:solidFill>
                <a:schemeClr val="tx1"/>
              </a:solidFill>
              <a:latin typeface="Engravers MT" panose="02090707080505020304" pitchFamily="18" charset="0"/>
            </a:endParaRPr>
          </a:p>
        </p:txBody>
      </p:sp>
      <p:sp>
        <p:nvSpPr>
          <p:cNvPr id="3" name="Subtitle 2"/>
          <p:cNvSpPr>
            <a:spLocks noGrp="1"/>
          </p:cNvSpPr>
          <p:nvPr>
            <p:ph type="subTitle" idx="1"/>
          </p:nvPr>
        </p:nvSpPr>
        <p:spPr>
          <a:xfrm>
            <a:off x="4876800" y="4724400"/>
            <a:ext cx="3886200" cy="1600200"/>
          </a:xfrm>
        </p:spPr>
        <p:txBody>
          <a:bodyPr>
            <a:normAutofit/>
          </a:bodyPr>
          <a:lstStyle/>
          <a:p>
            <a:r>
              <a:rPr lang="en-US" dirty="0" smtClean="0">
                <a:solidFill>
                  <a:schemeClr val="tx1"/>
                </a:solidFill>
              </a:rPr>
              <a:t>NAME: JARINA DEVASIA</a:t>
            </a:r>
          </a:p>
          <a:p>
            <a:r>
              <a:rPr lang="en-US" dirty="0" smtClean="0">
                <a:solidFill>
                  <a:schemeClr val="tx1"/>
                </a:solidFill>
              </a:rPr>
              <a:t>ROLL NO: 22PMC129</a:t>
            </a:r>
          </a:p>
          <a:p>
            <a:r>
              <a:rPr lang="en-US" dirty="0" smtClean="0">
                <a:solidFill>
                  <a:schemeClr val="tx1"/>
                </a:solidFill>
              </a:rPr>
              <a:t>1</a:t>
            </a:r>
            <a:r>
              <a:rPr lang="en-US" baseline="30000" dirty="0" smtClean="0">
                <a:solidFill>
                  <a:schemeClr val="tx1"/>
                </a:solidFill>
              </a:rPr>
              <a:t>ST</a:t>
            </a:r>
            <a:r>
              <a:rPr lang="en-US" dirty="0" smtClean="0">
                <a:solidFill>
                  <a:schemeClr val="tx1"/>
                </a:solidFill>
              </a:rPr>
              <a:t> MASTER OF COMPUTER APPLICATIONS</a:t>
            </a:r>
            <a:endParaRPr lang="en-US" dirty="0">
              <a:solidFill>
                <a:schemeClr val="tx1"/>
              </a:solidFill>
            </a:endParaRPr>
          </a:p>
        </p:txBody>
      </p:sp>
    </p:spTree>
    <p:extLst>
      <p:ext uri="{BB962C8B-B14F-4D97-AF65-F5344CB8AC3E}">
        <p14:creationId xmlns:p14="http://schemas.microsoft.com/office/powerpoint/2010/main" val="147956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sz="quarter" idx="1"/>
          </p:nvPr>
        </p:nvSpPr>
        <p:spPr/>
        <p:txBody>
          <a:bodyPr/>
          <a:lstStyle/>
          <a:p>
            <a:r>
              <a:rPr lang="en-US" dirty="0" smtClean="0"/>
              <a:t>SONGS</a:t>
            </a:r>
          </a:p>
          <a:p>
            <a:pPr marL="0" indent="0">
              <a:buNone/>
            </a:pPr>
            <a:r>
              <a:rPr lang="en-US" dirty="0" smtClean="0"/>
              <a:t>User can lesson all the songs</a:t>
            </a:r>
          </a:p>
          <a:p>
            <a:pPr marL="0" indent="0">
              <a:buNone/>
            </a:pPr>
            <a:endParaRPr lang="en-US" dirty="0"/>
          </a:p>
        </p:txBody>
      </p:sp>
      <p:sp>
        <p:nvSpPr>
          <p:cNvPr id="4" name="Content Placeholder 3"/>
          <p:cNvSpPr>
            <a:spLocks noGrp="1"/>
          </p:cNvSpPr>
          <p:nvPr>
            <p:ph sz="quarter" idx="2"/>
          </p:nvPr>
        </p:nvSpPr>
        <p:spPr/>
        <p:txBody>
          <a:bodyPr/>
          <a:lstStyle/>
          <a:p>
            <a:r>
              <a:rPr lang="en-US" dirty="0" smtClean="0"/>
              <a:t>LATEST SONGS</a:t>
            </a:r>
          </a:p>
          <a:p>
            <a:pPr marL="0" indent="0">
              <a:buNone/>
            </a:pPr>
            <a:r>
              <a:rPr lang="en-US" dirty="0" smtClean="0"/>
              <a:t>User can see the latest songs</a:t>
            </a:r>
          </a:p>
          <a:p>
            <a:pPr marL="0" indent="0">
              <a:buNone/>
            </a:pP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74" y="3124200"/>
            <a:ext cx="3733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161071"/>
            <a:ext cx="3581400" cy="148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510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FUTURE ENHANCEMENT</a:t>
            </a:r>
            <a:endParaRPr lang="en-US" dirty="0">
              <a:solidFill>
                <a:schemeClr val="tx1"/>
              </a:solidFill>
            </a:endParaRPr>
          </a:p>
        </p:txBody>
      </p:sp>
      <p:sp>
        <p:nvSpPr>
          <p:cNvPr id="3" name="Content Placeholder 2"/>
          <p:cNvSpPr>
            <a:spLocks noGrp="1"/>
          </p:cNvSpPr>
          <p:nvPr>
            <p:ph sz="quarter" idx="1"/>
          </p:nvPr>
        </p:nvSpPr>
        <p:spPr/>
        <p:txBody>
          <a:bodyPr/>
          <a:lstStyle/>
          <a:p>
            <a:pPr>
              <a:lnSpc>
                <a:spcPct val="150000"/>
              </a:lnSpc>
            </a:pPr>
            <a:r>
              <a:rPr lang="en-US" dirty="0" smtClean="0"/>
              <a:t>Payment integration</a:t>
            </a:r>
          </a:p>
          <a:p>
            <a:pPr>
              <a:lnSpc>
                <a:spcPct val="150000"/>
              </a:lnSpc>
            </a:pPr>
            <a:r>
              <a:rPr lang="en-US" dirty="0" smtClean="0"/>
              <a:t>Advanced Research and filtering</a:t>
            </a:r>
          </a:p>
          <a:p>
            <a:pPr>
              <a:lnSpc>
                <a:spcPct val="150000"/>
              </a:lnSpc>
            </a:pPr>
            <a:r>
              <a:rPr lang="en-US" dirty="0" smtClean="0"/>
              <a:t>Interactive Community Features</a:t>
            </a:r>
            <a:endParaRPr lang="en-US" dirty="0"/>
          </a:p>
        </p:txBody>
      </p:sp>
    </p:spTree>
    <p:extLst>
      <p:ext uri="{BB962C8B-B14F-4D97-AF65-F5344CB8AC3E}">
        <p14:creationId xmlns:p14="http://schemas.microsoft.com/office/powerpoint/2010/main" val="354489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solidFill>
                  <a:schemeClr val="tx1"/>
                </a:solidFill>
              </a:rPr>
              <a:t>CONCLUSION</a:t>
            </a:r>
            <a:endParaRPr lang="en-US" dirty="0">
              <a:solidFill>
                <a:schemeClr val="tx1"/>
              </a:solidFill>
            </a:endParaRPr>
          </a:p>
        </p:txBody>
      </p:sp>
      <p:sp>
        <p:nvSpPr>
          <p:cNvPr id="3" name="Content Placeholder 2"/>
          <p:cNvSpPr>
            <a:spLocks noGrp="1"/>
          </p:cNvSpPr>
          <p:nvPr>
            <p:ph sz="quarter" idx="1"/>
          </p:nvPr>
        </p:nvSpPr>
        <p:spPr>
          <a:xfrm>
            <a:off x="457200" y="1066800"/>
            <a:ext cx="7848600" cy="5334000"/>
          </a:xfrm>
        </p:spPr>
        <p:txBody>
          <a:bodyPr>
            <a:normAutofit fontScale="92500"/>
          </a:bodyPr>
          <a:lstStyle/>
          <a:p>
            <a:pPr algn="just"/>
            <a:r>
              <a:rPr lang="en-US" dirty="0"/>
              <a:t>In conclusion, the music streaming website project aims to provide a comprehensive platform for users to explore, listen to, and enjoy their favorite music online. Throughout the presentation, we have covered various aspects of the project, highlighting its key features, technical requirements, and the challenges faced during development.  </a:t>
            </a:r>
          </a:p>
          <a:p>
            <a:pPr algn="just"/>
            <a:r>
              <a:rPr lang="en-US" dirty="0"/>
              <a:t>The music streaming website offers a user-friendly interface with intuitive navigation, allowing users to discover and browse through a vast collection of songs from different genres and artists. The website incorporates features such as search functionality, song categorization, and personalized recommendations, enhancing the user experience and ensuring that users can easily find the music they love.</a:t>
            </a:r>
          </a:p>
          <a:p>
            <a:pPr algn="just"/>
            <a:endParaRPr lang="en-US" dirty="0"/>
          </a:p>
        </p:txBody>
      </p:sp>
    </p:spTree>
    <p:extLst>
      <p:ext uri="{BB962C8B-B14F-4D97-AF65-F5344CB8AC3E}">
        <p14:creationId xmlns:p14="http://schemas.microsoft.com/office/powerpoint/2010/main" val="236486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467600" cy="1143000"/>
          </a:xfrm>
        </p:spPr>
        <p:txBody>
          <a:bodyPr>
            <a:noAutofit/>
          </a:bodyPr>
          <a:lstStyle/>
          <a:p>
            <a:pPr algn="ctr"/>
            <a:r>
              <a:rPr lang="en-US" sz="8000" dirty="0" smtClean="0">
                <a:solidFill>
                  <a:schemeClr val="tx1"/>
                </a:solidFill>
              </a:rPr>
              <a:t>THANK YOU</a:t>
            </a:r>
            <a:endParaRPr lang="en-US" sz="8000" dirty="0">
              <a:solidFill>
                <a:schemeClr val="tx1"/>
              </a:solidFill>
            </a:endParaRPr>
          </a:p>
        </p:txBody>
      </p:sp>
    </p:spTree>
    <p:extLst>
      <p:ext uri="{BB962C8B-B14F-4D97-AF65-F5344CB8AC3E}">
        <p14:creationId xmlns:p14="http://schemas.microsoft.com/office/powerpoint/2010/main" val="419788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579438"/>
          </a:xfrm>
        </p:spPr>
        <p:txBody>
          <a:bodyPr/>
          <a:lstStyle/>
          <a:p>
            <a:pPr algn="ctr"/>
            <a:r>
              <a:rPr lang="en-US" dirty="0" smtClean="0">
                <a:solidFill>
                  <a:schemeClr val="tx1"/>
                </a:solidFill>
              </a:rPr>
              <a:t>ABSTRACT</a:t>
            </a:r>
            <a:endParaRPr lang="en-US" dirty="0">
              <a:solidFill>
                <a:schemeClr val="tx1"/>
              </a:solidFill>
            </a:endParaRPr>
          </a:p>
        </p:txBody>
      </p:sp>
      <p:sp>
        <p:nvSpPr>
          <p:cNvPr id="3" name="Content Placeholder 2"/>
          <p:cNvSpPr>
            <a:spLocks noGrp="1"/>
          </p:cNvSpPr>
          <p:nvPr>
            <p:ph sz="quarter" idx="1"/>
          </p:nvPr>
        </p:nvSpPr>
        <p:spPr>
          <a:xfrm>
            <a:off x="457200" y="1143000"/>
            <a:ext cx="8077200" cy="5330952"/>
          </a:xfrm>
        </p:spPr>
        <p:txBody>
          <a:bodyPr>
            <a:normAutofit/>
          </a:bodyPr>
          <a:lstStyle/>
          <a:p>
            <a:pPr marL="0" indent="0" algn="just">
              <a:buNone/>
            </a:pPr>
            <a:r>
              <a:rPr lang="en-US" dirty="0"/>
              <a:t>It is a system that allows users to explore and listen to a wide variety of songs available on the music streaming website. The project consists of different genres and categories of music, and they are displayed in an organized manner. The user can browse through these songs and add their favorite songs to their personal collection. If the user finds a song they like, they can listen to it instantly. Once the user subscribes successfully, they gain access to a wide range of songs and exclusive content. Thus, the online music streaming project brings a comprehensive music library to users' fingertips, making it convenient and enjoyable for music lovers to discover, listen, and enjoy their favorite tunes.</a:t>
            </a:r>
          </a:p>
        </p:txBody>
      </p:sp>
    </p:spTree>
    <p:extLst>
      <p:ext uri="{BB962C8B-B14F-4D97-AF65-F5344CB8AC3E}">
        <p14:creationId xmlns:p14="http://schemas.microsoft.com/office/powerpoint/2010/main" val="337713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REQUIREMENTS</a:t>
            </a:r>
            <a:endParaRPr lang="en-US" dirty="0">
              <a:solidFill>
                <a:schemeClr val="tx1"/>
              </a:solidFill>
            </a:endParaRPr>
          </a:p>
        </p:txBody>
      </p:sp>
      <p:sp>
        <p:nvSpPr>
          <p:cNvPr id="3" name="Content Placeholder 2"/>
          <p:cNvSpPr>
            <a:spLocks noGrp="1"/>
          </p:cNvSpPr>
          <p:nvPr>
            <p:ph sz="quarter" idx="1"/>
          </p:nvPr>
        </p:nvSpPr>
        <p:spPr>
          <a:xfrm>
            <a:off x="457200" y="1600200"/>
            <a:ext cx="8077200" cy="4873752"/>
          </a:xfrm>
        </p:spPr>
        <p:txBody>
          <a:bodyPr>
            <a:normAutofit/>
          </a:bodyPr>
          <a:lstStyle/>
          <a:p>
            <a:pPr marL="0" indent="0" algn="just">
              <a:buNone/>
            </a:pPr>
            <a:endParaRPr lang="en-US" dirty="0"/>
          </a:p>
          <a:p>
            <a:pPr algn="just"/>
            <a:r>
              <a:rPr lang="en-US" dirty="0" smtClean="0"/>
              <a:t>User </a:t>
            </a:r>
            <a:r>
              <a:rPr lang="en-US" dirty="0"/>
              <a:t>Registration and </a:t>
            </a:r>
            <a:r>
              <a:rPr lang="en-US" dirty="0" smtClean="0"/>
              <a:t>Authentication</a:t>
            </a:r>
          </a:p>
          <a:p>
            <a:pPr algn="just"/>
            <a:r>
              <a:rPr lang="en-US" dirty="0" smtClean="0"/>
              <a:t>Song Database</a:t>
            </a:r>
          </a:p>
          <a:p>
            <a:pPr algn="just"/>
            <a:r>
              <a:rPr lang="en-US" dirty="0" smtClean="0"/>
              <a:t>Song Upload</a:t>
            </a:r>
          </a:p>
          <a:p>
            <a:pPr algn="just"/>
            <a:r>
              <a:rPr lang="en-US" dirty="0" smtClean="0"/>
              <a:t>Song Streaming</a:t>
            </a:r>
          </a:p>
          <a:p>
            <a:pPr algn="just"/>
            <a:r>
              <a:rPr lang="en-US" dirty="0" smtClean="0"/>
              <a:t>Favorites</a:t>
            </a:r>
          </a:p>
          <a:p>
            <a:pPr algn="just"/>
            <a:r>
              <a:rPr lang="en-US" dirty="0" smtClean="0"/>
              <a:t>Search </a:t>
            </a:r>
            <a:r>
              <a:rPr lang="en-US" dirty="0"/>
              <a:t>and </a:t>
            </a:r>
            <a:r>
              <a:rPr lang="en-US" dirty="0" smtClean="0"/>
              <a:t>Browse</a:t>
            </a:r>
          </a:p>
          <a:p>
            <a:pPr algn="just"/>
            <a:r>
              <a:rPr lang="en-US" dirty="0" smtClean="0"/>
              <a:t>Categories</a:t>
            </a:r>
          </a:p>
          <a:p>
            <a:pPr algn="just"/>
            <a:r>
              <a:rPr lang="en-US" dirty="0" smtClean="0"/>
              <a:t>User Profile</a:t>
            </a:r>
          </a:p>
          <a:p>
            <a:pPr algn="just"/>
            <a:r>
              <a:rPr lang="en-US" dirty="0" smtClean="0"/>
              <a:t>Mobile Compatibility</a:t>
            </a:r>
            <a:endParaRPr lang="en-US" dirty="0"/>
          </a:p>
        </p:txBody>
      </p:sp>
    </p:spTree>
    <p:extLst>
      <p:ext uri="{BB962C8B-B14F-4D97-AF65-F5344CB8AC3E}">
        <p14:creationId xmlns:p14="http://schemas.microsoft.com/office/powerpoint/2010/main" val="2495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Continue...</a:t>
            </a:r>
            <a:endParaRPr lang="en-US" dirty="0">
              <a:solidFill>
                <a:schemeClr val="tx1"/>
              </a:solidFill>
            </a:endParaRPr>
          </a:p>
        </p:txBody>
      </p:sp>
      <p:sp>
        <p:nvSpPr>
          <p:cNvPr id="3" name="Content Placeholder 2"/>
          <p:cNvSpPr>
            <a:spLocks noGrp="1"/>
          </p:cNvSpPr>
          <p:nvPr>
            <p:ph sz="quarter" idx="1"/>
          </p:nvPr>
        </p:nvSpPr>
        <p:spPr>
          <a:xfrm>
            <a:off x="457200" y="1600200"/>
            <a:ext cx="7924800" cy="4873752"/>
          </a:xfrm>
        </p:spPr>
        <p:txBody>
          <a:bodyPr>
            <a:normAutofit/>
          </a:bodyPr>
          <a:lstStyle/>
          <a:p>
            <a:pPr algn="just"/>
            <a:r>
              <a:rPr lang="en-US" dirty="0"/>
              <a:t>Performance and </a:t>
            </a:r>
            <a:r>
              <a:rPr lang="en-US" dirty="0" smtClean="0"/>
              <a:t>Scalability</a:t>
            </a:r>
          </a:p>
          <a:p>
            <a:pPr algn="just"/>
            <a:r>
              <a:rPr lang="en-US" dirty="0" smtClean="0"/>
              <a:t>Security</a:t>
            </a:r>
          </a:p>
          <a:p>
            <a:pPr algn="just"/>
            <a:r>
              <a:rPr lang="en-US" dirty="0" smtClean="0"/>
              <a:t>Analytics </a:t>
            </a:r>
            <a:r>
              <a:rPr lang="en-US" dirty="0"/>
              <a:t>and </a:t>
            </a:r>
            <a:r>
              <a:rPr lang="en-US" dirty="0" smtClean="0"/>
              <a:t>Reporting</a:t>
            </a:r>
            <a:endParaRPr lang="en-US" dirty="0"/>
          </a:p>
          <a:p>
            <a:pPr algn="just"/>
            <a:endParaRPr lang="en-US" dirty="0"/>
          </a:p>
          <a:p>
            <a:pPr algn="just"/>
            <a:endParaRPr lang="en-US" dirty="0"/>
          </a:p>
        </p:txBody>
      </p:sp>
    </p:spTree>
    <p:extLst>
      <p:ext uri="{BB962C8B-B14F-4D97-AF65-F5344CB8AC3E}">
        <p14:creationId xmlns:p14="http://schemas.microsoft.com/office/powerpoint/2010/main" val="380850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39762"/>
          </a:xfrm>
        </p:spPr>
        <p:txBody>
          <a:bodyPr/>
          <a:lstStyle/>
          <a:p>
            <a:r>
              <a:rPr lang="en-US" b="1" dirty="0">
                <a:solidFill>
                  <a:schemeClr val="tx1"/>
                </a:solidFill>
              </a:rPr>
              <a:t>REQUIREMENTS </a:t>
            </a:r>
            <a:r>
              <a:rPr lang="en-US" b="1" dirty="0" smtClean="0">
                <a:solidFill>
                  <a:schemeClr val="tx1"/>
                </a:solidFill>
              </a:rPr>
              <a:t>LIST</a:t>
            </a:r>
            <a:endParaRPr lang="en-US" dirty="0">
              <a:solidFill>
                <a:schemeClr val="tx1"/>
              </a:solidFill>
            </a:endParaRPr>
          </a:p>
        </p:txBody>
      </p:sp>
      <p:sp>
        <p:nvSpPr>
          <p:cNvPr id="3" name="Content Placeholder 2"/>
          <p:cNvSpPr>
            <a:spLocks noGrp="1"/>
          </p:cNvSpPr>
          <p:nvPr>
            <p:ph sz="quarter" idx="1"/>
          </p:nvPr>
        </p:nvSpPr>
        <p:spPr>
          <a:xfrm>
            <a:off x="304800" y="914400"/>
            <a:ext cx="8305800" cy="5715000"/>
          </a:xfrm>
        </p:spPr>
        <p:txBody>
          <a:bodyPr>
            <a:normAutofit fontScale="92500" lnSpcReduction="20000"/>
          </a:bodyPr>
          <a:lstStyle/>
          <a:p>
            <a:pPr lvl="0"/>
            <a:r>
              <a:rPr lang="en-US" dirty="0" smtClean="0"/>
              <a:t>User </a:t>
            </a:r>
            <a:r>
              <a:rPr lang="en-US" dirty="0"/>
              <a:t>Authentication</a:t>
            </a:r>
          </a:p>
          <a:p>
            <a:pPr marL="457200" lvl="0" indent="-457200">
              <a:buFont typeface="+mj-lt"/>
              <a:buAutoNum type="arabicPeriod"/>
            </a:pPr>
            <a:r>
              <a:rPr lang="en-US" dirty="0"/>
              <a:t>User registration and login</a:t>
            </a:r>
          </a:p>
          <a:p>
            <a:pPr marL="457200" lvl="0" indent="-457200">
              <a:buFont typeface="+mj-lt"/>
              <a:buAutoNum type="arabicPeriod"/>
            </a:pPr>
            <a:r>
              <a:rPr lang="en-US" dirty="0"/>
              <a:t>Profile </a:t>
            </a:r>
            <a:r>
              <a:rPr lang="en-US" dirty="0" smtClean="0"/>
              <a:t>management</a:t>
            </a:r>
            <a:endParaRPr lang="en-US" dirty="0"/>
          </a:p>
          <a:p>
            <a:pPr lvl="0"/>
            <a:r>
              <a:rPr lang="en-US" dirty="0"/>
              <a:t>Music Management</a:t>
            </a:r>
          </a:p>
          <a:p>
            <a:pPr marL="457200" lvl="0" indent="-457200">
              <a:buFont typeface="+mj-lt"/>
              <a:buAutoNum type="arabicPeriod"/>
            </a:pPr>
            <a:r>
              <a:rPr lang="en-US" dirty="0"/>
              <a:t>Upload and manage </a:t>
            </a:r>
            <a:r>
              <a:rPr lang="en-US" dirty="0" smtClean="0"/>
              <a:t>songs</a:t>
            </a:r>
            <a:r>
              <a:rPr lang="en-US" dirty="0"/>
              <a:t> </a:t>
            </a:r>
          </a:p>
          <a:p>
            <a:pPr lvl="0"/>
            <a:r>
              <a:rPr lang="en-US" dirty="0"/>
              <a:t>User Management</a:t>
            </a:r>
          </a:p>
          <a:p>
            <a:pPr marL="457200" lvl="0" indent="-457200">
              <a:buFont typeface="+mj-lt"/>
              <a:buAutoNum type="arabicPeriod"/>
            </a:pPr>
            <a:r>
              <a:rPr lang="en-US" dirty="0"/>
              <a:t>View and mange user </a:t>
            </a:r>
            <a:r>
              <a:rPr lang="en-US" dirty="0" smtClean="0"/>
              <a:t>profiles</a:t>
            </a:r>
            <a:r>
              <a:rPr lang="en-US" dirty="0"/>
              <a:t> </a:t>
            </a:r>
          </a:p>
          <a:p>
            <a:pPr lvl="0"/>
            <a:r>
              <a:rPr lang="en-US" dirty="0"/>
              <a:t>Music Search And Filter</a:t>
            </a:r>
          </a:p>
          <a:p>
            <a:pPr marL="457200" lvl="0" indent="-457200">
              <a:buFont typeface="+mj-lt"/>
              <a:buAutoNum type="arabicPeriod"/>
            </a:pPr>
            <a:r>
              <a:rPr lang="en-US" dirty="0"/>
              <a:t>Allow users to search for songs  </a:t>
            </a:r>
          </a:p>
          <a:p>
            <a:pPr lvl="0"/>
            <a:r>
              <a:rPr lang="en-US" dirty="0"/>
              <a:t>Add to </a:t>
            </a:r>
            <a:r>
              <a:rPr lang="en-US" dirty="0" smtClean="0"/>
              <a:t>favorites</a:t>
            </a:r>
            <a:endParaRPr lang="en-US" dirty="0"/>
          </a:p>
          <a:p>
            <a:pPr marL="457200" lvl="0" indent="-457200">
              <a:buFont typeface="+mj-lt"/>
              <a:buAutoNum type="arabicPeriod"/>
            </a:pPr>
            <a:r>
              <a:rPr lang="en-US" dirty="0"/>
              <a:t>Adding favorite songs </a:t>
            </a:r>
            <a:r>
              <a:rPr lang="en-US" dirty="0" smtClean="0"/>
              <a:t>to favorite songs </a:t>
            </a:r>
            <a:r>
              <a:rPr lang="en-US" dirty="0"/>
              <a:t> </a:t>
            </a:r>
          </a:p>
          <a:p>
            <a:pPr lvl="0"/>
            <a:r>
              <a:rPr lang="en-US" dirty="0"/>
              <a:t>Latest songs</a:t>
            </a:r>
          </a:p>
          <a:p>
            <a:pPr marL="457200" lvl="0" indent="-457200">
              <a:buFont typeface="+mj-lt"/>
              <a:buAutoNum type="arabicPeriod"/>
            </a:pPr>
            <a:r>
              <a:rPr lang="en-US" dirty="0"/>
              <a:t>New and latest songs added by the admin is </a:t>
            </a:r>
            <a:r>
              <a:rPr lang="en-US" dirty="0" smtClean="0"/>
              <a:t>displayed</a:t>
            </a:r>
            <a:r>
              <a:rPr lang="en-US" dirty="0"/>
              <a:t> </a:t>
            </a:r>
          </a:p>
          <a:p>
            <a:pPr lvl="0"/>
            <a:r>
              <a:rPr lang="en-US" dirty="0"/>
              <a:t>All songs</a:t>
            </a:r>
          </a:p>
          <a:p>
            <a:pPr marL="457200" lvl="0" indent="-457200">
              <a:buFont typeface="+mj-lt"/>
              <a:buAutoNum type="arabicPeriod"/>
            </a:pPr>
            <a:r>
              <a:rPr lang="en-US" dirty="0"/>
              <a:t>It displays all songs in the </a:t>
            </a:r>
            <a:r>
              <a:rPr lang="en-US" dirty="0" smtClean="0"/>
              <a:t>website</a:t>
            </a:r>
            <a:endParaRPr lang="en-US" dirty="0"/>
          </a:p>
          <a:p>
            <a:pPr lvl="0"/>
            <a:r>
              <a:rPr lang="en-US" dirty="0"/>
              <a:t>Mobile responsiveness and accessibility</a:t>
            </a:r>
          </a:p>
          <a:p>
            <a:endParaRPr lang="en-US" dirty="0"/>
          </a:p>
        </p:txBody>
      </p:sp>
    </p:spTree>
    <p:extLst>
      <p:ext uri="{BB962C8B-B14F-4D97-AF65-F5344CB8AC3E}">
        <p14:creationId xmlns:p14="http://schemas.microsoft.com/office/powerpoint/2010/main" val="5373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Class diagram</a:t>
            </a:r>
            <a:endParaRPr lang="en-US" sz="6000" dirty="0">
              <a:solidFill>
                <a:srgbClr val="FF0000"/>
              </a:solidFill>
            </a:endParaRPr>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95937" y="1600200"/>
            <a:ext cx="4990126"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3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US" sz="3200" dirty="0" smtClean="0">
                <a:solidFill>
                  <a:srgbClr val="FF0000"/>
                </a:solidFill>
              </a:rPr>
              <a:t>CHALLENGES FACED</a:t>
            </a:r>
            <a:endParaRPr lang="en-US" sz="3200" dirty="0">
              <a:solidFill>
                <a:srgbClr val="FF0000"/>
              </a:solidFill>
            </a:endParaRPr>
          </a:p>
        </p:txBody>
      </p:sp>
      <p:sp>
        <p:nvSpPr>
          <p:cNvPr id="3" name="Content Placeholder 2"/>
          <p:cNvSpPr>
            <a:spLocks noGrp="1"/>
          </p:cNvSpPr>
          <p:nvPr>
            <p:ph sz="quarter" idx="1"/>
          </p:nvPr>
        </p:nvSpPr>
        <p:spPr>
          <a:xfrm>
            <a:off x="457200" y="914400"/>
            <a:ext cx="8153400" cy="5559552"/>
          </a:xfrm>
        </p:spPr>
        <p:txBody>
          <a:bodyPr>
            <a:normAutofit fontScale="62500" lnSpcReduction="20000"/>
          </a:bodyPr>
          <a:lstStyle/>
          <a:p>
            <a:pPr algn="just"/>
            <a:r>
              <a:rPr lang="en-US" dirty="0" smtClean="0"/>
              <a:t>Data </a:t>
            </a:r>
            <a:r>
              <a:rPr lang="en-US" dirty="0"/>
              <a:t>Validation and Integrity:</a:t>
            </a:r>
          </a:p>
          <a:p>
            <a:pPr marL="514350" indent="-514350" algn="just">
              <a:buFont typeface="+mj-lt"/>
              <a:buAutoNum type="romanLcPeriod"/>
            </a:pPr>
            <a:r>
              <a:rPr lang="en-US" dirty="0" smtClean="0"/>
              <a:t>Ensuring </a:t>
            </a:r>
            <a:r>
              <a:rPr lang="en-US" dirty="0"/>
              <a:t>the accuracy and consistency of the data entered by users can be challenging. Validating user inputs, such as song titles, artist names, and album information, to prevent errors and inconsistencies is crucial.</a:t>
            </a:r>
          </a:p>
          <a:p>
            <a:pPr marL="514350" indent="-514350" algn="just">
              <a:buFont typeface="+mj-lt"/>
              <a:buAutoNum type="romanLcPeriod"/>
            </a:pPr>
            <a:r>
              <a:rPr lang="en-US" dirty="0" smtClean="0"/>
              <a:t>Implementing </a:t>
            </a:r>
            <a:r>
              <a:rPr lang="en-US" dirty="0"/>
              <a:t>proper data validation techniques, such as form validation, model validation, and data type checking, helps maintain data integrity and prevents issues with database operations</a:t>
            </a:r>
            <a:r>
              <a:rPr lang="en-US" dirty="0" smtClean="0"/>
              <a:t>.</a:t>
            </a:r>
            <a:r>
              <a:rPr lang="en-US" dirty="0"/>
              <a:t> </a:t>
            </a:r>
          </a:p>
          <a:p>
            <a:pPr algn="just"/>
            <a:r>
              <a:rPr lang="en-US" dirty="0" smtClean="0"/>
              <a:t>User </a:t>
            </a:r>
            <a:r>
              <a:rPr lang="en-US" dirty="0"/>
              <a:t>Experience:</a:t>
            </a:r>
          </a:p>
          <a:p>
            <a:pPr marL="514350" indent="-514350" algn="just">
              <a:buFont typeface="+mj-lt"/>
              <a:buAutoNum type="romanLcPeriod"/>
            </a:pPr>
            <a:r>
              <a:rPr lang="en-US" dirty="0" smtClean="0"/>
              <a:t>Designing </a:t>
            </a:r>
            <a:r>
              <a:rPr lang="en-US" dirty="0"/>
              <a:t>an intuitive and user-friendly interface is essential for a music streaming website. Providing seamless navigation, responsive layouts, and intuitive controls enhances the user </a:t>
            </a:r>
            <a:r>
              <a:rPr lang="en-US" dirty="0" smtClean="0"/>
              <a:t>experience.</a:t>
            </a:r>
          </a:p>
          <a:p>
            <a:pPr marL="514350" indent="-514350" algn="just">
              <a:buFont typeface="+mj-lt"/>
              <a:buAutoNum type="romanLcPeriod"/>
            </a:pPr>
            <a:r>
              <a:rPr lang="en-US" dirty="0" smtClean="0"/>
              <a:t>Implementing </a:t>
            </a:r>
            <a:r>
              <a:rPr lang="en-US" dirty="0"/>
              <a:t>features like real-time song playback, playlist management, and personalized recommendations can improve user engagement and satisfaction.</a:t>
            </a:r>
          </a:p>
          <a:p>
            <a:pPr marL="514350" indent="-514350" algn="just">
              <a:buFont typeface="+mj-lt"/>
              <a:buAutoNum type="romanLcPeriod"/>
            </a:pPr>
            <a:r>
              <a:rPr lang="en-US" dirty="0" smtClean="0"/>
              <a:t>Ensuring </a:t>
            </a:r>
            <a:r>
              <a:rPr lang="en-US" dirty="0"/>
              <a:t>compatibility across different devices and browsers and optimizing the website's performance for faster loading and smooth interactions is a challenge</a:t>
            </a:r>
            <a:r>
              <a:rPr lang="en-US" dirty="0" smtClean="0"/>
              <a:t>.</a:t>
            </a:r>
            <a:endParaRPr lang="en-US" dirty="0"/>
          </a:p>
          <a:p>
            <a:pPr algn="just"/>
            <a:r>
              <a:rPr lang="en-US" dirty="0" smtClean="0"/>
              <a:t>Testing</a:t>
            </a:r>
            <a:r>
              <a:rPr lang="en-US" dirty="0"/>
              <a:t>:</a:t>
            </a:r>
          </a:p>
          <a:p>
            <a:pPr marL="514350" indent="-514350" algn="just">
              <a:buFont typeface="+mj-lt"/>
              <a:buAutoNum type="romanLcPeriod"/>
            </a:pPr>
            <a:r>
              <a:rPr lang="en-US" dirty="0" smtClean="0"/>
              <a:t>Testing </a:t>
            </a:r>
            <a:r>
              <a:rPr lang="en-US" dirty="0"/>
              <a:t>a Django music streaming website involves various aspects, including unit testing, integration testing, and end-to-end testing.</a:t>
            </a:r>
          </a:p>
          <a:p>
            <a:pPr marL="514350" indent="-514350" algn="just">
              <a:buFont typeface="+mj-lt"/>
              <a:buAutoNum type="romanLcPeriod"/>
            </a:pPr>
            <a:r>
              <a:rPr lang="en-US" dirty="0" smtClean="0"/>
              <a:t>Testing </a:t>
            </a:r>
            <a:r>
              <a:rPr lang="en-US" dirty="0"/>
              <a:t>the functionality of features like user authentication, song uploading, </a:t>
            </a:r>
            <a:r>
              <a:rPr lang="en-US" dirty="0" smtClean="0"/>
              <a:t>favorite songs </a:t>
            </a:r>
            <a:r>
              <a:rPr lang="en-US" dirty="0"/>
              <a:t>creation, and search functionality ensures they work as intended.</a:t>
            </a:r>
          </a:p>
          <a:p>
            <a:pPr marL="514350" indent="-514350" algn="just">
              <a:buFont typeface="+mj-lt"/>
              <a:buAutoNum type="romanLcPeriod"/>
            </a:pPr>
            <a:r>
              <a:rPr lang="en-US" dirty="0" smtClean="0"/>
              <a:t>Conducting </a:t>
            </a:r>
            <a:r>
              <a:rPr lang="en-US" dirty="0"/>
              <a:t>performance testing to evaluate the website's response time, scalability, and concurrent user handling helps identify and address performance bottlenecks.</a:t>
            </a:r>
          </a:p>
          <a:p>
            <a:pPr marL="0" indent="0" algn="just">
              <a:buNone/>
            </a:pPr>
            <a:r>
              <a:rPr lang="en-US" dirty="0"/>
              <a:t> </a:t>
            </a:r>
          </a:p>
          <a:p>
            <a:pPr algn="just"/>
            <a:endParaRPr lang="en-US" dirty="0"/>
          </a:p>
        </p:txBody>
      </p:sp>
    </p:spTree>
    <p:extLst>
      <p:ext uri="{BB962C8B-B14F-4D97-AF65-F5344CB8AC3E}">
        <p14:creationId xmlns:p14="http://schemas.microsoft.com/office/powerpoint/2010/main" val="42539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Autofit/>
          </a:bodyPr>
          <a:lstStyle/>
          <a:p>
            <a:r>
              <a:rPr lang="en-US" sz="2800" dirty="0" smtClean="0">
                <a:solidFill>
                  <a:srgbClr val="FF0000"/>
                </a:solidFill>
              </a:rPr>
              <a:t>CONTINUE…</a:t>
            </a:r>
            <a:endParaRPr lang="en-US" sz="2800" dirty="0">
              <a:solidFill>
                <a:srgbClr val="FF0000"/>
              </a:solidFill>
            </a:endParaRPr>
          </a:p>
        </p:txBody>
      </p:sp>
      <p:sp>
        <p:nvSpPr>
          <p:cNvPr id="3" name="Content Placeholder 2"/>
          <p:cNvSpPr>
            <a:spLocks noGrp="1"/>
          </p:cNvSpPr>
          <p:nvPr>
            <p:ph sz="quarter" idx="1"/>
          </p:nvPr>
        </p:nvSpPr>
        <p:spPr>
          <a:xfrm>
            <a:off x="457200" y="838200"/>
            <a:ext cx="7848600" cy="5635752"/>
          </a:xfrm>
        </p:spPr>
        <p:txBody>
          <a:bodyPr>
            <a:normAutofit fontScale="62500" lnSpcReduction="20000"/>
          </a:bodyPr>
          <a:lstStyle/>
          <a:p>
            <a:pPr algn="just"/>
            <a:r>
              <a:rPr lang="en-US" dirty="0"/>
              <a:t>4. Debugging:</a:t>
            </a:r>
          </a:p>
          <a:p>
            <a:pPr marL="514350" indent="-514350" algn="just">
              <a:buFont typeface="+mj-lt"/>
              <a:buAutoNum type="romanLcPeriod"/>
            </a:pPr>
            <a:r>
              <a:rPr lang="en-US" dirty="0" smtClean="0"/>
              <a:t>Identifying </a:t>
            </a:r>
            <a:r>
              <a:rPr lang="en-US" dirty="0"/>
              <a:t>and resolving bugs and issues in the Django codebase can be challenging. Debugging techniques, such as logging, error tracking tools, and debugging tools integrated with the Django framework, are essential.</a:t>
            </a:r>
          </a:p>
          <a:p>
            <a:pPr marL="514350" indent="-514350" algn="just">
              <a:buFont typeface="+mj-lt"/>
              <a:buAutoNum type="romanLcPeriod"/>
            </a:pPr>
            <a:r>
              <a:rPr lang="en-US" dirty="0" smtClean="0"/>
              <a:t>Analyzing </a:t>
            </a:r>
            <a:r>
              <a:rPr lang="en-US" dirty="0"/>
              <a:t>error logs, handling exceptions gracefully, and implementing effective error handling mechanisms help improve the website's stability and user experience</a:t>
            </a:r>
            <a:r>
              <a:rPr lang="en-US" dirty="0" smtClean="0"/>
              <a:t>.</a:t>
            </a:r>
            <a:r>
              <a:rPr lang="en-US" dirty="0"/>
              <a:t> </a:t>
            </a:r>
          </a:p>
          <a:p>
            <a:pPr algn="just"/>
            <a:r>
              <a:rPr lang="en-US" dirty="0" smtClean="0"/>
              <a:t>Data </a:t>
            </a:r>
            <a:r>
              <a:rPr lang="en-US" dirty="0"/>
              <a:t>Storage and Performance:</a:t>
            </a:r>
          </a:p>
          <a:p>
            <a:pPr marL="514350" indent="-514350" algn="just">
              <a:buFont typeface="+mj-lt"/>
              <a:buAutoNum type="romanLcPeriod"/>
            </a:pPr>
            <a:r>
              <a:rPr lang="en-US" dirty="0" smtClean="0"/>
              <a:t>Efficiently </a:t>
            </a:r>
            <a:r>
              <a:rPr lang="en-US" dirty="0"/>
              <a:t>managing and organizing large volumes of audio files, metadata, and user data can be challenging. Implementing proper database design, indexing, and caching techniques helps improve </a:t>
            </a:r>
            <a:r>
              <a:rPr lang="en-US" dirty="0" smtClean="0"/>
              <a:t>performance.</a:t>
            </a:r>
          </a:p>
          <a:p>
            <a:pPr marL="514350" indent="-514350" algn="just">
              <a:buFont typeface="+mj-lt"/>
              <a:buAutoNum type="romanLcPeriod"/>
            </a:pPr>
            <a:r>
              <a:rPr lang="en-US" dirty="0" smtClean="0"/>
              <a:t>Ensuring </a:t>
            </a:r>
            <a:r>
              <a:rPr lang="en-US" dirty="0"/>
              <a:t>data consistency and integrity during database operations, such as song uploads, playlist updates, and user interactions, requires careful handling of transactions and data synchronization</a:t>
            </a:r>
            <a:r>
              <a:rPr lang="en-US" dirty="0" smtClean="0"/>
              <a:t>.</a:t>
            </a:r>
            <a:r>
              <a:rPr lang="en-US" dirty="0"/>
              <a:t> </a:t>
            </a:r>
          </a:p>
          <a:p>
            <a:pPr algn="just"/>
            <a:r>
              <a:rPr lang="en-US" dirty="0" smtClean="0"/>
              <a:t>Security</a:t>
            </a:r>
            <a:r>
              <a:rPr lang="en-US" dirty="0"/>
              <a:t>:</a:t>
            </a:r>
          </a:p>
          <a:p>
            <a:pPr marL="514350" indent="-514350" algn="just">
              <a:buFont typeface="+mj-lt"/>
              <a:buAutoNum type="romanLcPeriod"/>
            </a:pPr>
            <a:r>
              <a:rPr lang="en-US" dirty="0" smtClean="0"/>
              <a:t>Securing </a:t>
            </a:r>
            <a:r>
              <a:rPr lang="en-US" dirty="0"/>
              <a:t>user data, including login credentials, payment information, and personal preferences, is crucial. Implementing proper authentication and authorization mechanisms, protecting against cross-site scripting (XSS) and cross-site request forgery (CSRF) attacks, and enforcing data encryption measures are essential for data security</a:t>
            </a:r>
            <a:r>
              <a:rPr lang="en-US" dirty="0" smtClean="0"/>
              <a:t>.</a:t>
            </a:r>
            <a:r>
              <a:rPr lang="en-US" dirty="0"/>
              <a:t> </a:t>
            </a:r>
          </a:p>
          <a:p>
            <a:pPr algn="just"/>
            <a:r>
              <a:rPr lang="en-US" dirty="0" smtClean="0"/>
              <a:t>Streaming </a:t>
            </a:r>
            <a:r>
              <a:rPr lang="en-US" dirty="0"/>
              <a:t>and Media Handling:</a:t>
            </a:r>
          </a:p>
          <a:p>
            <a:pPr marL="514350" indent="-514350" algn="just">
              <a:buFont typeface="+mj-lt"/>
              <a:buAutoNum type="romanLcPeriod"/>
            </a:pPr>
            <a:r>
              <a:rPr lang="en-US" dirty="0" smtClean="0"/>
              <a:t>Implementing </a:t>
            </a:r>
            <a:r>
              <a:rPr lang="en-US" dirty="0"/>
              <a:t>audio streaming functionalities, such as buffering, seeking, and handling different audio formats, can be complex. Properly managing media files, including storage, retrieval, and delivery to users, requires efficient media handling techniques and server configurations.</a:t>
            </a:r>
          </a:p>
          <a:p>
            <a:pPr algn="just"/>
            <a:endParaRPr lang="en-US" dirty="0"/>
          </a:p>
        </p:txBody>
      </p:sp>
    </p:spTree>
    <p:extLst>
      <p:ext uri="{BB962C8B-B14F-4D97-AF65-F5344CB8AC3E}">
        <p14:creationId xmlns:p14="http://schemas.microsoft.com/office/powerpoint/2010/main" val="19050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sp>
        <p:nvSpPr>
          <p:cNvPr id="3" name="Content Placeholder 2"/>
          <p:cNvSpPr>
            <a:spLocks noGrp="1"/>
          </p:cNvSpPr>
          <p:nvPr>
            <p:ph sz="quarter" idx="1"/>
          </p:nvPr>
        </p:nvSpPr>
        <p:spPr/>
        <p:txBody>
          <a:bodyPr/>
          <a:lstStyle/>
          <a:p>
            <a:r>
              <a:rPr lang="en-US" dirty="0" smtClean="0"/>
              <a:t>HOME PAGE</a:t>
            </a:r>
          </a:p>
          <a:p>
            <a:pPr marL="0" indent="0">
              <a:buNone/>
            </a:pPr>
            <a:r>
              <a:rPr lang="en-US" dirty="0" smtClean="0"/>
              <a:t>The dashboard of user</a:t>
            </a:r>
          </a:p>
          <a:p>
            <a:pPr marL="0" indent="0">
              <a:buNone/>
            </a:pPr>
            <a:endParaRPr lang="en-US" dirty="0"/>
          </a:p>
        </p:txBody>
      </p:sp>
      <p:sp>
        <p:nvSpPr>
          <p:cNvPr id="4" name="Content Placeholder 3"/>
          <p:cNvSpPr>
            <a:spLocks noGrp="1"/>
          </p:cNvSpPr>
          <p:nvPr>
            <p:ph sz="quarter" idx="2"/>
          </p:nvPr>
        </p:nvSpPr>
        <p:spPr/>
        <p:txBody>
          <a:bodyPr/>
          <a:lstStyle/>
          <a:p>
            <a:r>
              <a:rPr lang="en-US" dirty="0" smtClean="0"/>
              <a:t>REGISTER FORM</a:t>
            </a:r>
          </a:p>
          <a:p>
            <a:pPr marL="0" indent="0">
              <a:buNone/>
            </a:pPr>
            <a:r>
              <a:rPr lang="en-US" dirty="0" smtClean="0"/>
              <a:t>User can register to lesson to more songs</a:t>
            </a:r>
          </a:p>
          <a:p>
            <a:pPr marL="0" indent="0">
              <a:buNone/>
            </a:pP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895600"/>
            <a:ext cx="3124200"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086099"/>
            <a:ext cx="3657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585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338</TotalTime>
  <Words>445</Words>
  <Application>Microsoft Office PowerPoint</Application>
  <PresentationFormat>On-screen Show (4:3)</PresentationFormat>
  <Paragraphs>82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MUSIC STREAMING WEBSITE</vt:lpstr>
      <vt:lpstr>ABSTRACT</vt:lpstr>
      <vt:lpstr>PROJECT REQUIREMENTS</vt:lpstr>
      <vt:lpstr>Continue...</vt:lpstr>
      <vt:lpstr>REQUIREMENTS LIST</vt:lpstr>
      <vt:lpstr>Class diagram</vt:lpstr>
      <vt:lpstr>CHALLENGES FACED</vt:lpstr>
      <vt:lpstr>CONTINUE…</vt:lpstr>
      <vt:lpstr>screenshots</vt:lpstr>
      <vt:lpstr>CONTINUES…</vt:lpstr>
      <vt:lpstr>FUTURE ENHANCEMENT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MyPc$</dc:creator>
  <cp:lastModifiedBy>MyPc$</cp:lastModifiedBy>
  <cp:revision>14</cp:revision>
  <dcterms:created xsi:type="dcterms:W3CDTF">2023-05-25T05:34:36Z</dcterms:created>
  <dcterms:modified xsi:type="dcterms:W3CDTF">2023-05-26T05:21:35Z</dcterms:modified>
</cp:coreProperties>
</file>