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embeddings/Microsoft_Equation1.bin" ContentType="application/vnd.openxmlformats-officedocument.oleObject"/>
  <Override PartName="/ppt/embeddings/oleObject1.bin" ContentType="application/vnd.openxmlformats-officedocument.oleObject"/>
  <Override PartName="/ppt/embeddings/oleObject2.bin" ContentType="application/vnd.openxmlformats-officedocument.oleObject"/>
  <Override PartName="/ppt/notesSlides/notesSlide1.xml" ContentType="application/vnd.openxmlformats-officedocument.presentationml.notesSlide+xml"/>
  <Override PartName="/ppt/embeddings/oleObject3.bin" ContentType="application/vnd.openxmlformats-officedocument.oleObject"/>
  <Override PartName="/ppt/embeddings/Microsoft_Equation2.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Microsoft_Equation3.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sldIdLst>
    <p:sldId id="256" r:id="rId2"/>
    <p:sldId id="347" r:id="rId3"/>
    <p:sldId id="354" r:id="rId4"/>
    <p:sldId id="257" r:id="rId5"/>
    <p:sldId id="258" r:id="rId6"/>
    <p:sldId id="269" r:id="rId7"/>
    <p:sldId id="344" r:id="rId8"/>
    <p:sldId id="272" r:id="rId9"/>
    <p:sldId id="299" r:id="rId10"/>
    <p:sldId id="274" r:id="rId11"/>
    <p:sldId id="276" r:id="rId12"/>
    <p:sldId id="277" r:id="rId13"/>
    <p:sldId id="278" r:id="rId14"/>
    <p:sldId id="279" r:id="rId15"/>
    <p:sldId id="280" r:id="rId16"/>
    <p:sldId id="281" r:id="rId17"/>
    <p:sldId id="303" r:id="rId18"/>
    <p:sldId id="349" r:id="rId19"/>
    <p:sldId id="340" r:id="rId20"/>
    <p:sldId id="346" r:id="rId21"/>
    <p:sldId id="339" r:id="rId22"/>
    <p:sldId id="348" r:id="rId23"/>
    <p:sldId id="338" r:id="rId24"/>
    <p:sldId id="304" r:id="rId25"/>
    <p:sldId id="305" r:id="rId26"/>
    <p:sldId id="345" r:id="rId27"/>
    <p:sldId id="300" r:id="rId28"/>
    <p:sldId id="334" r:id="rId29"/>
    <p:sldId id="337" r:id="rId30"/>
    <p:sldId id="335" r:id="rId31"/>
    <p:sldId id="336" r:id="rId32"/>
    <p:sldId id="282" r:id="rId33"/>
    <p:sldId id="289" r:id="rId34"/>
    <p:sldId id="297" r:id="rId35"/>
    <p:sldId id="350" r:id="rId36"/>
    <p:sldId id="351" r:id="rId37"/>
    <p:sldId id="352" r:id="rId38"/>
    <p:sldId id="353" r:id="rId39"/>
    <p:sldId id="301" r:id="rId40"/>
    <p:sldId id="302" r:id="rId41"/>
    <p:sldId id="294" r:id="rId42"/>
    <p:sldId id="290" r:id="rId43"/>
    <p:sldId id="293" r:id="rId44"/>
    <p:sldId id="341" r:id="rId45"/>
    <p:sldId id="342" r:id="rId46"/>
    <p:sldId id="343" r:id="rId4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AFFBC"/>
    <a:srgbClr val="0C00A4"/>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1440" y="-8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7" d="100"/>
          <a:sy n="57" d="100"/>
        </p:scale>
        <p:origin x="-145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 Id="rId3"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a:ea typeface="+mn-ea"/>
                <a:cs typeface="+mn-cs"/>
              </a:defRPr>
            </a:lvl1pPr>
          </a:lstStyle>
          <a:p>
            <a:pPr>
              <a:defRPr/>
            </a:pPr>
            <a:endParaRPr lang="en-US" dirty="0"/>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a:ea typeface="+mn-ea"/>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a:ea typeface="+mn-ea"/>
                <a:cs typeface="+mn-cs"/>
              </a:defRPr>
            </a:lvl1pPr>
          </a:lstStyle>
          <a:p>
            <a:pPr>
              <a:defRPr/>
            </a:pPr>
            <a:endParaRPr lang="en-US" dirty="0"/>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a:defRPr>
            </a:lvl1pPr>
          </a:lstStyle>
          <a:p>
            <a:fld id="{7223A587-0A33-BC4E-95D0-19445D667171}" type="slidenum">
              <a:rPr lang="en-US" smtClean="0"/>
              <a:pPr/>
              <a:t>‹#›</a:t>
            </a:fld>
            <a:endParaRPr lang="en-US" dirty="0"/>
          </a:p>
        </p:txBody>
      </p:sp>
    </p:spTree>
    <p:extLst>
      <p:ext uri="{BB962C8B-B14F-4D97-AF65-F5344CB8AC3E}">
        <p14:creationId xmlns:p14="http://schemas.microsoft.com/office/powerpoint/2010/main" val="2664691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a:ea typeface="ＭＳ Ｐゴシック" charset="-128"/>
        <a:cs typeface="ＭＳ Ｐゴシック" charset="0"/>
      </a:defRPr>
    </a:lvl2pPr>
    <a:lvl3pPr marL="914400" algn="l" rtl="0" eaLnBrk="0" fontAlgn="base" hangingPunct="0">
      <a:spcBef>
        <a:spcPct val="30000"/>
      </a:spcBef>
      <a:spcAft>
        <a:spcPct val="0"/>
      </a:spcAft>
      <a:defRPr sz="1200" kern="1200">
        <a:solidFill>
          <a:schemeClr val="tx1"/>
        </a:solidFill>
        <a:latin typeface="Times New Roman"/>
        <a:ea typeface="ＭＳ Ｐゴシック" charset="-128"/>
        <a:cs typeface="ＭＳ Ｐゴシック" charset="0"/>
      </a:defRPr>
    </a:lvl3pPr>
    <a:lvl4pPr marL="1371600" algn="l" rtl="0" eaLnBrk="0" fontAlgn="base" hangingPunct="0">
      <a:spcBef>
        <a:spcPct val="30000"/>
      </a:spcBef>
      <a:spcAft>
        <a:spcPct val="0"/>
      </a:spcAft>
      <a:defRPr sz="1200" kern="1200">
        <a:solidFill>
          <a:schemeClr val="tx1"/>
        </a:solidFill>
        <a:latin typeface="Times New Roman"/>
        <a:ea typeface="ＭＳ Ｐゴシック" charset="-128"/>
        <a:cs typeface="ＭＳ Ｐゴシック" charset="0"/>
      </a:defRPr>
    </a:lvl4pPr>
    <a:lvl5pPr marL="1828800" algn="l" rtl="0" eaLnBrk="0" fontAlgn="base" hangingPunct="0">
      <a:spcBef>
        <a:spcPct val="30000"/>
      </a:spcBef>
      <a:spcAft>
        <a:spcPct val="0"/>
      </a:spcAft>
      <a:defRPr sz="1200" kern="1200">
        <a:solidFill>
          <a:schemeClr val="tx1"/>
        </a:solidFill>
        <a:latin typeface="Times New Roman"/>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275FDD3D-D58A-3145-8420-72A223D7B72E}" type="slidenum">
              <a:rPr lang="en-US" sz="1200">
                <a:latin typeface="Times New Roman"/>
              </a:rPr>
              <a:pPr/>
              <a:t>8</a:t>
            </a:fld>
            <a:endParaRPr lang="en-US" sz="1200" dirty="0">
              <a:latin typeface="Times New Roman"/>
            </a:endParaRPr>
          </a:p>
        </p:txBody>
      </p:sp>
      <p:sp>
        <p:nvSpPr>
          <p:cNvPr id="36867" name="Rectangle 2"/>
          <p:cNvSpPr>
            <a:spLocks noGrp="1" noRot="1" noChangeAspect="1" noChangeArrowheads="1" noTextEdit="1"/>
          </p:cNvSpPr>
          <p:nvPr>
            <p:ph type="sldImg"/>
          </p:nvPr>
        </p:nvSpPr>
        <p:spPr>
          <a:ln w="12700" cap="flat">
            <a:solidFill>
              <a:schemeClr val="tx1"/>
            </a:solidFill>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87" tIns="44450" rIns="90487" bIns="44450"/>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t>Herring Equations</a:t>
            </a:r>
          </a:p>
        </p:txBody>
      </p:sp>
      <p:sp>
        <p:nvSpPr>
          <p:cNvPr id="6" name="Rectangle 6"/>
          <p:cNvSpPr>
            <a:spLocks noGrp="1" noChangeArrowheads="1"/>
          </p:cNvSpPr>
          <p:nvPr>
            <p:ph type="sldNum" sz="quarter" idx="12"/>
          </p:nvPr>
        </p:nvSpPr>
        <p:spPr>
          <a:ln/>
        </p:spPr>
        <p:txBody>
          <a:bodyPr/>
          <a:lstStyle>
            <a:lvl1pPr>
              <a:defRPr/>
            </a:lvl1pPr>
          </a:lstStyle>
          <a:p>
            <a:fld id="{9AB3B52B-73DA-6A4B-99C6-A875A78534CD}" type="slidenum">
              <a:rPr lang="en-US"/>
              <a:pPr/>
              <a:t>‹#›</a:t>
            </a:fld>
            <a:endParaRPr lang="en-US" sz="1400"/>
          </a:p>
        </p:txBody>
      </p:sp>
    </p:spTree>
    <p:extLst>
      <p:ext uri="{BB962C8B-B14F-4D97-AF65-F5344CB8AC3E}">
        <p14:creationId xmlns:p14="http://schemas.microsoft.com/office/powerpoint/2010/main" val="199264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t>Herring Equations</a:t>
            </a:r>
          </a:p>
        </p:txBody>
      </p:sp>
      <p:sp>
        <p:nvSpPr>
          <p:cNvPr id="6" name="Rectangle 6"/>
          <p:cNvSpPr>
            <a:spLocks noGrp="1" noChangeArrowheads="1"/>
          </p:cNvSpPr>
          <p:nvPr>
            <p:ph type="sldNum" sz="quarter" idx="12"/>
          </p:nvPr>
        </p:nvSpPr>
        <p:spPr>
          <a:ln/>
        </p:spPr>
        <p:txBody>
          <a:bodyPr/>
          <a:lstStyle>
            <a:lvl1pPr>
              <a:defRPr/>
            </a:lvl1pPr>
          </a:lstStyle>
          <a:p>
            <a:fld id="{81E172A4-7E41-8E48-88FC-CFD15EC24070}" type="slidenum">
              <a:rPr lang="en-US"/>
              <a:pPr/>
              <a:t>‹#›</a:t>
            </a:fld>
            <a:endParaRPr lang="en-US" sz="1400"/>
          </a:p>
        </p:txBody>
      </p:sp>
    </p:spTree>
    <p:extLst>
      <p:ext uri="{BB962C8B-B14F-4D97-AF65-F5344CB8AC3E}">
        <p14:creationId xmlns:p14="http://schemas.microsoft.com/office/powerpoint/2010/main" val="2110105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t>Herring Equations</a:t>
            </a:r>
          </a:p>
        </p:txBody>
      </p:sp>
      <p:sp>
        <p:nvSpPr>
          <p:cNvPr id="6" name="Rectangle 6"/>
          <p:cNvSpPr>
            <a:spLocks noGrp="1" noChangeArrowheads="1"/>
          </p:cNvSpPr>
          <p:nvPr>
            <p:ph type="sldNum" sz="quarter" idx="12"/>
          </p:nvPr>
        </p:nvSpPr>
        <p:spPr>
          <a:ln/>
        </p:spPr>
        <p:txBody>
          <a:bodyPr/>
          <a:lstStyle>
            <a:lvl1pPr>
              <a:defRPr/>
            </a:lvl1pPr>
          </a:lstStyle>
          <a:p>
            <a:fld id="{BAF91E19-BCF4-6249-B5B2-9AAF6B80311A}" type="slidenum">
              <a:rPr lang="en-US"/>
              <a:pPr/>
              <a:t>‹#›</a:t>
            </a:fld>
            <a:endParaRPr lang="en-US" sz="1400"/>
          </a:p>
        </p:txBody>
      </p:sp>
    </p:spTree>
    <p:extLst>
      <p:ext uri="{BB962C8B-B14F-4D97-AF65-F5344CB8AC3E}">
        <p14:creationId xmlns:p14="http://schemas.microsoft.com/office/powerpoint/2010/main" val="348574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t>Herring Equations</a:t>
            </a:r>
          </a:p>
        </p:txBody>
      </p:sp>
      <p:sp>
        <p:nvSpPr>
          <p:cNvPr id="6" name="Rectangle 6"/>
          <p:cNvSpPr>
            <a:spLocks noGrp="1" noChangeArrowheads="1"/>
          </p:cNvSpPr>
          <p:nvPr>
            <p:ph type="sldNum" sz="quarter" idx="12"/>
          </p:nvPr>
        </p:nvSpPr>
        <p:spPr>
          <a:ln/>
        </p:spPr>
        <p:txBody>
          <a:bodyPr/>
          <a:lstStyle>
            <a:lvl1pPr>
              <a:defRPr/>
            </a:lvl1pPr>
          </a:lstStyle>
          <a:p>
            <a:fld id="{82078A2F-5C63-D04C-B57D-779282F1E229}" type="slidenum">
              <a:rPr lang="en-US"/>
              <a:pPr/>
              <a:t>‹#›</a:t>
            </a:fld>
            <a:endParaRPr lang="en-US" sz="1400"/>
          </a:p>
        </p:txBody>
      </p:sp>
    </p:spTree>
    <p:extLst>
      <p:ext uri="{BB962C8B-B14F-4D97-AF65-F5344CB8AC3E}">
        <p14:creationId xmlns:p14="http://schemas.microsoft.com/office/powerpoint/2010/main" val="528775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t>Herring Equations</a:t>
            </a:r>
          </a:p>
        </p:txBody>
      </p:sp>
      <p:sp>
        <p:nvSpPr>
          <p:cNvPr id="6" name="Rectangle 6"/>
          <p:cNvSpPr>
            <a:spLocks noGrp="1" noChangeArrowheads="1"/>
          </p:cNvSpPr>
          <p:nvPr>
            <p:ph type="sldNum" sz="quarter" idx="12"/>
          </p:nvPr>
        </p:nvSpPr>
        <p:spPr>
          <a:ln/>
        </p:spPr>
        <p:txBody>
          <a:bodyPr/>
          <a:lstStyle>
            <a:lvl1pPr>
              <a:defRPr/>
            </a:lvl1pPr>
          </a:lstStyle>
          <a:p>
            <a:fld id="{505B00C9-9488-124C-8792-E6CFCA706CAF}" type="slidenum">
              <a:rPr lang="en-US"/>
              <a:pPr/>
              <a:t>‹#›</a:t>
            </a:fld>
            <a:endParaRPr lang="en-US" sz="1400"/>
          </a:p>
        </p:txBody>
      </p:sp>
    </p:spTree>
    <p:extLst>
      <p:ext uri="{BB962C8B-B14F-4D97-AF65-F5344CB8AC3E}">
        <p14:creationId xmlns:p14="http://schemas.microsoft.com/office/powerpoint/2010/main" val="1438920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47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r>
              <a:rPr lang="en-US"/>
              <a:t>Herring Equations</a:t>
            </a:r>
          </a:p>
        </p:txBody>
      </p:sp>
      <p:sp>
        <p:nvSpPr>
          <p:cNvPr id="7" name="Rectangle 6"/>
          <p:cNvSpPr>
            <a:spLocks noGrp="1" noChangeArrowheads="1"/>
          </p:cNvSpPr>
          <p:nvPr>
            <p:ph type="sldNum" sz="quarter" idx="12"/>
          </p:nvPr>
        </p:nvSpPr>
        <p:spPr>
          <a:ln/>
        </p:spPr>
        <p:txBody>
          <a:bodyPr/>
          <a:lstStyle>
            <a:lvl1pPr>
              <a:defRPr/>
            </a:lvl1pPr>
          </a:lstStyle>
          <a:p>
            <a:fld id="{7FDBA8C8-6BEF-B64E-9BEA-62656A9C94F6}" type="slidenum">
              <a:rPr lang="en-US"/>
              <a:pPr/>
              <a:t>‹#›</a:t>
            </a:fld>
            <a:endParaRPr lang="en-US" sz="1400"/>
          </a:p>
        </p:txBody>
      </p:sp>
    </p:spTree>
    <p:extLst>
      <p:ext uri="{BB962C8B-B14F-4D97-AF65-F5344CB8AC3E}">
        <p14:creationId xmlns:p14="http://schemas.microsoft.com/office/powerpoint/2010/main" val="3497906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r>
              <a:rPr lang="en-US"/>
              <a:t>Herring Equations</a:t>
            </a:r>
          </a:p>
        </p:txBody>
      </p:sp>
      <p:sp>
        <p:nvSpPr>
          <p:cNvPr id="9" name="Rectangle 6"/>
          <p:cNvSpPr>
            <a:spLocks noGrp="1" noChangeArrowheads="1"/>
          </p:cNvSpPr>
          <p:nvPr>
            <p:ph type="sldNum" sz="quarter" idx="12"/>
          </p:nvPr>
        </p:nvSpPr>
        <p:spPr>
          <a:ln/>
        </p:spPr>
        <p:txBody>
          <a:bodyPr/>
          <a:lstStyle>
            <a:lvl1pPr>
              <a:defRPr/>
            </a:lvl1pPr>
          </a:lstStyle>
          <a:p>
            <a:fld id="{04397AAF-7B08-314B-BAA9-570C494462B0}" type="slidenum">
              <a:rPr lang="en-US"/>
              <a:pPr/>
              <a:t>‹#›</a:t>
            </a:fld>
            <a:endParaRPr lang="en-US" sz="1400"/>
          </a:p>
        </p:txBody>
      </p:sp>
    </p:spTree>
    <p:extLst>
      <p:ext uri="{BB962C8B-B14F-4D97-AF65-F5344CB8AC3E}">
        <p14:creationId xmlns:p14="http://schemas.microsoft.com/office/powerpoint/2010/main" val="2490908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r>
              <a:rPr lang="en-US"/>
              <a:t>Herring Equations</a:t>
            </a:r>
          </a:p>
        </p:txBody>
      </p:sp>
      <p:sp>
        <p:nvSpPr>
          <p:cNvPr id="5" name="Rectangle 6"/>
          <p:cNvSpPr>
            <a:spLocks noGrp="1" noChangeArrowheads="1"/>
          </p:cNvSpPr>
          <p:nvPr>
            <p:ph type="sldNum" sz="quarter" idx="12"/>
          </p:nvPr>
        </p:nvSpPr>
        <p:spPr>
          <a:ln/>
        </p:spPr>
        <p:txBody>
          <a:bodyPr/>
          <a:lstStyle>
            <a:lvl1pPr>
              <a:defRPr/>
            </a:lvl1pPr>
          </a:lstStyle>
          <a:p>
            <a:fld id="{D90E9454-824F-944C-993E-F829BAF371A3}" type="slidenum">
              <a:rPr lang="en-US"/>
              <a:pPr/>
              <a:t>‹#›</a:t>
            </a:fld>
            <a:endParaRPr lang="en-US" sz="1400"/>
          </a:p>
        </p:txBody>
      </p:sp>
    </p:spTree>
    <p:extLst>
      <p:ext uri="{BB962C8B-B14F-4D97-AF65-F5344CB8AC3E}">
        <p14:creationId xmlns:p14="http://schemas.microsoft.com/office/powerpoint/2010/main" val="867542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r>
              <a:rPr lang="en-US"/>
              <a:t>Herring Equations</a:t>
            </a:r>
          </a:p>
        </p:txBody>
      </p:sp>
      <p:sp>
        <p:nvSpPr>
          <p:cNvPr id="4" name="Rectangle 6"/>
          <p:cNvSpPr>
            <a:spLocks noGrp="1" noChangeArrowheads="1"/>
          </p:cNvSpPr>
          <p:nvPr>
            <p:ph type="sldNum" sz="quarter" idx="12"/>
          </p:nvPr>
        </p:nvSpPr>
        <p:spPr>
          <a:ln/>
        </p:spPr>
        <p:txBody>
          <a:bodyPr/>
          <a:lstStyle>
            <a:lvl1pPr>
              <a:defRPr/>
            </a:lvl1pPr>
          </a:lstStyle>
          <a:p>
            <a:fld id="{773C07A7-B2F6-354E-A28D-538E6638642B}" type="slidenum">
              <a:rPr lang="en-US"/>
              <a:pPr/>
              <a:t>‹#›</a:t>
            </a:fld>
            <a:endParaRPr lang="en-US" sz="1400"/>
          </a:p>
        </p:txBody>
      </p:sp>
    </p:spTree>
    <p:extLst>
      <p:ext uri="{BB962C8B-B14F-4D97-AF65-F5344CB8AC3E}">
        <p14:creationId xmlns:p14="http://schemas.microsoft.com/office/powerpoint/2010/main" val="626050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r>
              <a:rPr lang="en-US"/>
              <a:t>Herring Equations</a:t>
            </a:r>
          </a:p>
        </p:txBody>
      </p:sp>
      <p:sp>
        <p:nvSpPr>
          <p:cNvPr id="7" name="Rectangle 6"/>
          <p:cNvSpPr>
            <a:spLocks noGrp="1" noChangeArrowheads="1"/>
          </p:cNvSpPr>
          <p:nvPr>
            <p:ph type="sldNum" sz="quarter" idx="12"/>
          </p:nvPr>
        </p:nvSpPr>
        <p:spPr>
          <a:ln/>
        </p:spPr>
        <p:txBody>
          <a:bodyPr/>
          <a:lstStyle>
            <a:lvl1pPr>
              <a:defRPr/>
            </a:lvl1pPr>
          </a:lstStyle>
          <a:p>
            <a:fld id="{618366DA-7BC7-F54E-885E-264AFFAA5971}" type="slidenum">
              <a:rPr lang="en-US"/>
              <a:pPr/>
              <a:t>‹#›</a:t>
            </a:fld>
            <a:endParaRPr lang="en-US" sz="1400"/>
          </a:p>
        </p:txBody>
      </p:sp>
    </p:spTree>
    <p:extLst>
      <p:ext uri="{BB962C8B-B14F-4D97-AF65-F5344CB8AC3E}">
        <p14:creationId xmlns:p14="http://schemas.microsoft.com/office/powerpoint/2010/main" val="34974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r>
              <a:rPr lang="en-US"/>
              <a:t>Herring Equations</a:t>
            </a:r>
          </a:p>
        </p:txBody>
      </p:sp>
      <p:sp>
        <p:nvSpPr>
          <p:cNvPr id="7" name="Rectangle 6"/>
          <p:cNvSpPr>
            <a:spLocks noGrp="1" noChangeArrowheads="1"/>
          </p:cNvSpPr>
          <p:nvPr>
            <p:ph type="sldNum" sz="quarter" idx="12"/>
          </p:nvPr>
        </p:nvSpPr>
        <p:spPr>
          <a:ln/>
        </p:spPr>
        <p:txBody>
          <a:bodyPr/>
          <a:lstStyle>
            <a:lvl1pPr>
              <a:defRPr/>
            </a:lvl1pPr>
          </a:lstStyle>
          <a:p>
            <a:fld id="{FC162F61-603B-6F4B-9C52-FDA01E1FC067}" type="slidenum">
              <a:rPr lang="en-US"/>
              <a:pPr/>
              <a:t>‹#›</a:t>
            </a:fld>
            <a:endParaRPr lang="en-US" sz="1400"/>
          </a:p>
        </p:txBody>
      </p:sp>
    </p:spTree>
    <p:extLst>
      <p:ext uri="{BB962C8B-B14F-4D97-AF65-F5344CB8AC3E}">
        <p14:creationId xmlns:p14="http://schemas.microsoft.com/office/powerpoint/2010/main" val="23698209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447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a:ea typeface="+mn-ea"/>
                <a:cs typeface="+mn-cs"/>
              </a:defRPr>
            </a:lvl1pPr>
          </a:lstStyle>
          <a:p>
            <a:pPr>
              <a:defRPr/>
            </a:pPr>
            <a:endParaRPr 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a:defRPr>
            </a:lvl1pPr>
          </a:lstStyle>
          <a:p>
            <a:r>
              <a:rPr lang="en-US" dirty="0" smtClean="0"/>
              <a:t>Herring Equations</a:t>
            </a:r>
            <a:endParaRPr lang="en-US" dirty="0"/>
          </a:p>
        </p:txBody>
      </p:sp>
      <p:sp>
        <p:nvSpPr>
          <p:cNvPr id="1030" name="Rectangle 6"/>
          <p:cNvSpPr>
            <a:spLocks noGrp="1" noChangeArrowheads="1"/>
          </p:cNvSpPr>
          <p:nvPr>
            <p:ph type="sldNum" sz="quarter" idx="4"/>
          </p:nvPr>
        </p:nvSpPr>
        <p:spPr bwMode="auto">
          <a:xfrm>
            <a:off x="22225" y="22225"/>
            <a:ext cx="609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Times New Roman"/>
              </a:defRPr>
            </a:lvl1pPr>
          </a:lstStyle>
          <a:p>
            <a:fld id="{7A2356EC-A63C-2749-8E44-B7A11F2284E6}" type="slidenum">
              <a:rPr lang="en-US" smtClean="0"/>
              <a:pPr/>
              <a:t>‹#›</a:t>
            </a:fld>
            <a:endParaRPr lang="en-US" sz="14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i="1">
          <a:solidFill>
            <a:srgbClr val="0C00A4"/>
          </a:solidFill>
          <a:latin typeface="Times New Roman"/>
          <a:ea typeface="ＭＳ Ｐゴシック" charset="0"/>
          <a:cs typeface="ＭＳ Ｐゴシック" charset="0"/>
        </a:defRPr>
      </a:lvl1pPr>
      <a:lvl2pPr algn="ctr" rtl="0" eaLnBrk="0" fontAlgn="base" hangingPunct="0">
        <a:spcBef>
          <a:spcPct val="0"/>
        </a:spcBef>
        <a:spcAft>
          <a:spcPct val="0"/>
        </a:spcAft>
        <a:defRPr sz="4400" i="1">
          <a:solidFill>
            <a:srgbClr val="0C00A4"/>
          </a:solidFill>
          <a:latin typeface="Times" charset="0"/>
          <a:ea typeface="ＭＳ Ｐゴシック" charset="0"/>
          <a:cs typeface="ＭＳ Ｐゴシック" charset="0"/>
        </a:defRPr>
      </a:lvl2pPr>
      <a:lvl3pPr algn="ctr" rtl="0" eaLnBrk="0" fontAlgn="base" hangingPunct="0">
        <a:spcBef>
          <a:spcPct val="0"/>
        </a:spcBef>
        <a:spcAft>
          <a:spcPct val="0"/>
        </a:spcAft>
        <a:defRPr sz="4400" i="1">
          <a:solidFill>
            <a:srgbClr val="0C00A4"/>
          </a:solidFill>
          <a:latin typeface="Times" charset="0"/>
          <a:ea typeface="ＭＳ Ｐゴシック" charset="0"/>
          <a:cs typeface="ＭＳ Ｐゴシック" charset="0"/>
        </a:defRPr>
      </a:lvl3pPr>
      <a:lvl4pPr algn="ctr" rtl="0" eaLnBrk="0" fontAlgn="base" hangingPunct="0">
        <a:spcBef>
          <a:spcPct val="0"/>
        </a:spcBef>
        <a:spcAft>
          <a:spcPct val="0"/>
        </a:spcAft>
        <a:defRPr sz="4400" i="1">
          <a:solidFill>
            <a:srgbClr val="0C00A4"/>
          </a:solidFill>
          <a:latin typeface="Times" charset="0"/>
          <a:ea typeface="ＭＳ Ｐゴシック" charset="0"/>
          <a:cs typeface="ＭＳ Ｐゴシック" charset="0"/>
        </a:defRPr>
      </a:lvl4pPr>
      <a:lvl5pPr algn="ctr" rtl="0" eaLnBrk="0" fontAlgn="base" hangingPunct="0">
        <a:spcBef>
          <a:spcPct val="0"/>
        </a:spcBef>
        <a:spcAft>
          <a:spcPct val="0"/>
        </a:spcAft>
        <a:defRPr sz="4400" i="1">
          <a:solidFill>
            <a:srgbClr val="0C00A4"/>
          </a:solidFill>
          <a:latin typeface="Times" charset="0"/>
          <a:ea typeface="ＭＳ Ｐゴシック" charset="0"/>
          <a:cs typeface="ＭＳ Ｐゴシック" charset="0"/>
        </a:defRPr>
      </a:lvl5pPr>
      <a:lvl6pPr marL="457200" algn="ctr" rtl="0" eaLnBrk="0" fontAlgn="base" hangingPunct="0">
        <a:spcBef>
          <a:spcPct val="0"/>
        </a:spcBef>
        <a:spcAft>
          <a:spcPct val="0"/>
        </a:spcAft>
        <a:defRPr sz="4400" i="1">
          <a:solidFill>
            <a:srgbClr val="0C00A4"/>
          </a:solidFill>
          <a:latin typeface="Times" charset="0"/>
        </a:defRPr>
      </a:lvl6pPr>
      <a:lvl7pPr marL="914400" algn="ctr" rtl="0" eaLnBrk="0" fontAlgn="base" hangingPunct="0">
        <a:spcBef>
          <a:spcPct val="0"/>
        </a:spcBef>
        <a:spcAft>
          <a:spcPct val="0"/>
        </a:spcAft>
        <a:defRPr sz="4400" i="1">
          <a:solidFill>
            <a:srgbClr val="0C00A4"/>
          </a:solidFill>
          <a:latin typeface="Times" charset="0"/>
        </a:defRPr>
      </a:lvl7pPr>
      <a:lvl8pPr marL="1371600" algn="ctr" rtl="0" eaLnBrk="0" fontAlgn="base" hangingPunct="0">
        <a:spcBef>
          <a:spcPct val="0"/>
        </a:spcBef>
        <a:spcAft>
          <a:spcPct val="0"/>
        </a:spcAft>
        <a:defRPr sz="4400" i="1">
          <a:solidFill>
            <a:srgbClr val="0C00A4"/>
          </a:solidFill>
          <a:latin typeface="Times" charset="0"/>
        </a:defRPr>
      </a:lvl8pPr>
      <a:lvl9pPr marL="1828800" algn="ctr" rtl="0" eaLnBrk="0" fontAlgn="base" hangingPunct="0">
        <a:spcBef>
          <a:spcPct val="0"/>
        </a:spcBef>
        <a:spcAft>
          <a:spcPct val="0"/>
        </a:spcAft>
        <a:defRPr sz="4400" i="1">
          <a:solidFill>
            <a:srgbClr val="0C00A4"/>
          </a:solidFill>
          <a:latin typeface="Times" charset="0"/>
        </a:defRPr>
      </a:lvl9pPr>
    </p:titleStyle>
    <p:bodyStyle>
      <a:lvl1pPr marL="342900" indent="-342900" algn="l" rtl="0" eaLnBrk="0" fontAlgn="base" hangingPunct="0">
        <a:spcBef>
          <a:spcPct val="20000"/>
        </a:spcBef>
        <a:spcAft>
          <a:spcPct val="0"/>
        </a:spcAft>
        <a:buChar char="•"/>
        <a:defRPr sz="3200">
          <a:solidFill>
            <a:schemeClr val="tx1"/>
          </a:solidFill>
          <a:latin typeface="Times New Roman"/>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Times New Roman"/>
          <a:ea typeface="ＭＳ Ｐゴシック" charset="-128"/>
          <a:cs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Times New Roman"/>
          <a:ea typeface="ＭＳ Ｐゴシック" charset="-128"/>
          <a:cs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a:ea typeface="ＭＳ Ｐゴシック" charset="-128"/>
          <a:cs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a:ea typeface="ＭＳ Ｐゴシック" charset="-128"/>
          <a:cs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Equation2.bin"/><Relationship Id="rId4" Type="http://schemas.openxmlformats.org/officeDocument/2006/relationships/image" Target="../media/image9.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5.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6.emf"/><Relationship Id="rId5" Type="http://schemas.openxmlformats.org/officeDocument/2006/relationships/oleObject" Target="../embeddings/oleObject6.bin"/><Relationship Id="rId6" Type="http://schemas.openxmlformats.org/officeDocument/2006/relationships/image" Target="../media/image17.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9.emf"/><Relationship Id="rId5" Type="http://schemas.openxmlformats.org/officeDocument/2006/relationships/oleObject" Target="../embeddings/oleObject8.bin"/><Relationship Id="rId6" Type="http://schemas.openxmlformats.org/officeDocument/2006/relationships/image" Target="../media/image20.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21.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Equation3.bin"/><Relationship Id="rId4" Type="http://schemas.openxmlformats.org/officeDocument/2006/relationships/image" Target="../media/image22.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25.emf"/><Relationship Id="rId5" Type="http://schemas.openxmlformats.org/officeDocument/2006/relationships/oleObject" Target="../embeddings/oleObject11.bin"/><Relationship Id="rId6" Type="http://schemas.openxmlformats.org/officeDocument/2006/relationships/image" Target="../media/image26.emf"/><Relationship Id="rId7" Type="http://schemas.openxmlformats.org/officeDocument/2006/relationships/oleObject" Target="../embeddings/oleObject12.bin"/><Relationship Id="rId8" Type="http://schemas.openxmlformats.org/officeDocument/2006/relationships/image" Target="../media/image27.emf"/><Relationship Id="rId9" Type="http://schemas.openxmlformats.org/officeDocument/2006/relationships/image" Target="../media/image28.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image" Target="../media/image3.emf"/><Relationship Id="rId5" Type="http://schemas.openxmlformats.org/officeDocument/2006/relationships/oleObject" Target="../embeddings/oleObject1.bin"/><Relationship Id="rId6"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3227C485-3963-0C46-8C1A-E7C0EA31055C}" type="slidenum">
              <a:rPr lang="en-US">
                <a:latin typeface="Times New Roman"/>
              </a:rPr>
              <a:pPr/>
              <a:t>1</a:t>
            </a:fld>
            <a:endParaRPr lang="en-US" sz="1400" dirty="0">
              <a:latin typeface="Times New Roman"/>
            </a:endParaRPr>
          </a:p>
        </p:txBody>
      </p:sp>
      <p:sp>
        <p:nvSpPr>
          <p:cNvPr id="3074" name="Rectangle 2"/>
          <p:cNvSpPr>
            <a:spLocks noGrp="1" noChangeArrowheads="1"/>
          </p:cNvSpPr>
          <p:nvPr>
            <p:ph type="ctrTitle"/>
          </p:nvPr>
        </p:nvSpPr>
        <p:spPr>
          <a:xfrm>
            <a:off x="685800" y="1447800"/>
            <a:ext cx="7772400" cy="2133600"/>
          </a:xfrm>
          <a:solidFill>
            <a:srgbClr val="FAFFBC"/>
          </a:solidFill>
          <a:ln w="38100" cmpd="dbl">
            <a:solidFill>
              <a:schemeClr val="tx1"/>
            </a:solidFill>
          </a:ln>
        </p:spPr>
        <p:txBody>
          <a:bodyPr/>
          <a:lstStyle/>
          <a:p>
            <a:r>
              <a:rPr lang="en-US" sz="6000" dirty="0" smtClean="0">
                <a:effectLst>
                  <a:outerShdw blurRad="38100" dist="38100" dir="2700000" algn="tl">
                    <a:srgbClr val="000000"/>
                  </a:outerShdw>
                </a:effectLst>
              </a:rPr>
              <a:t>(Normal) Grain Growth</a:t>
            </a:r>
            <a:endParaRPr lang="en-US" sz="6000" dirty="0">
              <a:effectLst>
                <a:outerShdw blurRad="38100" dist="38100" dir="2700000" algn="tl">
                  <a:srgbClr val="000000"/>
                </a:outerShdw>
              </a:effectLst>
            </a:endParaRPr>
          </a:p>
        </p:txBody>
      </p:sp>
      <p:sp>
        <p:nvSpPr>
          <p:cNvPr id="14340" name="Rectangle 3"/>
          <p:cNvSpPr>
            <a:spLocks noGrp="1" noChangeArrowheads="1"/>
          </p:cNvSpPr>
          <p:nvPr>
            <p:ph type="subTitle" idx="1"/>
          </p:nvPr>
        </p:nvSpPr>
        <p:spPr>
          <a:xfrm>
            <a:off x="609600" y="3657600"/>
            <a:ext cx="7924800" cy="2362200"/>
          </a:xfrm>
        </p:spPr>
        <p:txBody>
          <a:bodyPr/>
          <a:lstStyle/>
          <a:p>
            <a:pPr eaLnBrk="1" hangingPunct="1"/>
            <a:r>
              <a:rPr lang="en-US" dirty="0">
                <a:latin typeface="Arial"/>
                <a:cs typeface="Arial"/>
              </a:rPr>
              <a:t>27-750</a:t>
            </a:r>
          </a:p>
          <a:p>
            <a:pPr eaLnBrk="1" hangingPunct="1"/>
            <a:r>
              <a:rPr lang="en-US" dirty="0">
                <a:latin typeface="Arial"/>
                <a:cs typeface="Arial"/>
              </a:rPr>
              <a:t>Texture, Microstructure &amp; Anisotropy</a:t>
            </a:r>
          </a:p>
          <a:p>
            <a:pPr eaLnBrk="1" hangingPunct="1"/>
            <a:r>
              <a:rPr lang="en-US" dirty="0">
                <a:latin typeface="Arial"/>
                <a:cs typeface="Arial"/>
              </a:rPr>
              <a:t>A.D. Rollett</a:t>
            </a:r>
          </a:p>
        </p:txBody>
      </p:sp>
      <p:sp>
        <p:nvSpPr>
          <p:cNvPr id="14344" name="TextBox 8"/>
          <p:cNvSpPr txBox="1">
            <a:spLocks noChangeArrowheads="1"/>
          </p:cNvSpPr>
          <p:nvPr/>
        </p:nvSpPr>
        <p:spPr bwMode="auto">
          <a:xfrm>
            <a:off x="4038600" y="6172200"/>
            <a:ext cx="29088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r>
              <a:rPr lang="en-US" dirty="0">
                <a:solidFill>
                  <a:srgbClr val="800000"/>
                </a:solidFill>
                <a:latin typeface="Times New Roman"/>
              </a:rPr>
              <a:t>Updated </a:t>
            </a:r>
            <a:r>
              <a:rPr lang="en-US" dirty="0" smtClean="0">
                <a:solidFill>
                  <a:srgbClr val="800000"/>
                </a:solidFill>
                <a:latin typeface="Times New Roman"/>
              </a:rPr>
              <a:t>5</a:t>
            </a:r>
            <a:r>
              <a:rPr lang="en-US" baseline="30000" dirty="0" smtClean="0">
                <a:solidFill>
                  <a:srgbClr val="800000"/>
                </a:solidFill>
                <a:latin typeface="Times New Roman"/>
              </a:rPr>
              <a:t>th</a:t>
            </a:r>
            <a:r>
              <a:rPr lang="en-US" dirty="0" smtClean="0">
                <a:solidFill>
                  <a:srgbClr val="800000"/>
                </a:solidFill>
                <a:latin typeface="Times New Roman"/>
              </a:rPr>
              <a:t> Apr. 2014</a:t>
            </a:r>
            <a:endParaRPr lang="en-US" dirty="0">
              <a:solidFill>
                <a:srgbClr val="800000"/>
              </a:solidFill>
              <a:latin typeface="Times New Roman"/>
            </a:endParaRPr>
          </a:p>
        </p:txBody>
      </p:sp>
      <p:pic>
        <p:nvPicPr>
          <p:cNvPr id="9" name="Picture 11" descr="sealgraphic"/>
          <p:cNvPicPr>
            <a:picLocks noChangeAspect="1" noChangeArrowheads="1"/>
          </p:cNvPicPr>
          <p:nvPr/>
        </p:nvPicPr>
        <p:blipFill>
          <a:blip r:embed="rId2"/>
          <a:srcRect/>
          <a:stretch>
            <a:fillRect/>
          </a:stretch>
        </p:blipFill>
        <p:spPr bwMode="auto">
          <a:xfrm>
            <a:off x="8077200" y="76200"/>
            <a:ext cx="990600" cy="963612"/>
          </a:xfrm>
          <a:prstGeom prst="rect">
            <a:avLst/>
          </a:prstGeom>
          <a:noFill/>
          <a:ln w="9525">
            <a:noFill/>
            <a:miter lim="800000"/>
            <a:headEnd/>
            <a:tailEnd/>
          </a:ln>
        </p:spPr>
      </p:pic>
      <p:pic>
        <p:nvPicPr>
          <p:cNvPr id="10" name="Picture 6" descr="cmu_web"/>
          <p:cNvPicPr>
            <a:picLocks noChangeAspect="1" noChangeArrowheads="1"/>
          </p:cNvPicPr>
          <p:nvPr/>
        </p:nvPicPr>
        <p:blipFill>
          <a:blip r:embed="rId3"/>
          <a:srcRect t="11351" r="26942" b="17929"/>
          <a:stretch>
            <a:fillRect/>
          </a:stretch>
        </p:blipFill>
        <p:spPr bwMode="auto">
          <a:xfrm>
            <a:off x="76200" y="76200"/>
            <a:ext cx="2997200" cy="6032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46158F8A-6938-EC4C-B322-FE14FEB9A81A}" type="slidenum">
              <a:rPr lang="en-US">
                <a:latin typeface="Times New Roman"/>
              </a:rPr>
              <a:pPr/>
              <a:t>10</a:t>
            </a:fld>
            <a:endParaRPr lang="en-US" sz="1400" dirty="0">
              <a:latin typeface="Times New Roman"/>
            </a:endParaRPr>
          </a:p>
        </p:txBody>
      </p:sp>
      <p:sp>
        <p:nvSpPr>
          <p:cNvPr id="39939" name="Rectangle 2"/>
          <p:cNvSpPr>
            <a:spLocks noGrp="1" noChangeArrowheads="1"/>
          </p:cNvSpPr>
          <p:nvPr>
            <p:ph type="title"/>
          </p:nvPr>
        </p:nvSpPr>
        <p:spPr/>
        <p:txBody>
          <a:bodyPr/>
          <a:lstStyle/>
          <a:p>
            <a:r>
              <a:rPr lang="en-US" dirty="0"/>
              <a:t>Why Triple Junctions?</a:t>
            </a:r>
          </a:p>
        </p:txBody>
      </p:sp>
      <p:sp>
        <p:nvSpPr>
          <p:cNvPr id="39940" name="Rectangle 3"/>
          <p:cNvSpPr>
            <a:spLocks noGrp="1" noChangeArrowheads="1"/>
          </p:cNvSpPr>
          <p:nvPr>
            <p:ph type="body" idx="1"/>
          </p:nvPr>
        </p:nvSpPr>
        <p:spPr>
          <a:xfrm>
            <a:off x="685800" y="1447800"/>
            <a:ext cx="7772400" cy="1143000"/>
          </a:xfrm>
        </p:spPr>
        <p:txBody>
          <a:bodyPr/>
          <a:lstStyle/>
          <a:p>
            <a:r>
              <a:rPr lang="en-US" dirty="0"/>
              <a:t>For isotropic </a:t>
            </a:r>
            <a:r>
              <a:rPr lang="en-US" dirty="0" err="1"/>
              <a:t>g.b</a:t>
            </a:r>
            <a:r>
              <a:rPr lang="en-US" dirty="0"/>
              <a:t>. energy, 4-fold junctions split into two 3-fold junctions with a reduction in free energy:</a:t>
            </a:r>
          </a:p>
        </p:txBody>
      </p:sp>
      <p:sp>
        <p:nvSpPr>
          <p:cNvPr id="39941" name="Line 4"/>
          <p:cNvSpPr>
            <a:spLocks noChangeShapeType="1"/>
          </p:cNvSpPr>
          <p:nvPr/>
        </p:nvSpPr>
        <p:spPr bwMode="auto">
          <a:xfrm>
            <a:off x="685800" y="3429000"/>
            <a:ext cx="175260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Times New Roman"/>
            </a:endParaRPr>
          </a:p>
        </p:txBody>
      </p:sp>
      <p:sp>
        <p:nvSpPr>
          <p:cNvPr id="39942" name="Line 5"/>
          <p:cNvSpPr>
            <a:spLocks noChangeShapeType="1"/>
          </p:cNvSpPr>
          <p:nvPr/>
        </p:nvSpPr>
        <p:spPr bwMode="auto">
          <a:xfrm flipV="1">
            <a:off x="685800" y="3429000"/>
            <a:ext cx="175260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Times New Roman"/>
            </a:endParaRPr>
          </a:p>
        </p:txBody>
      </p:sp>
      <p:sp>
        <p:nvSpPr>
          <p:cNvPr id="39943" name="AutoShape 6"/>
          <p:cNvSpPr>
            <a:spLocks noChangeArrowheads="1"/>
          </p:cNvSpPr>
          <p:nvPr/>
        </p:nvSpPr>
        <p:spPr bwMode="auto">
          <a:xfrm>
            <a:off x="3276600" y="4114800"/>
            <a:ext cx="1600200" cy="457200"/>
          </a:xfrm>
          <a:prstGeom prst="rightArrow">
            <a:avLst>
              <a:gd name="adj1" fmla="val 50000"/>
              <a:gd name="adj2" fmla="val 87500"/>
            </a:avLst>
          </a:prstGeom>
          <a:solidFill>
            <a:srgbClr val="CC0000"/>
          </a:solidFill>
          <a:ln w="9525">
            <a:solidFill>
              <a:schemeClr val="tx1"/>
            </a:solidFill>
            <a:miter lim="800000"/>
            <a:headEnd/>
            <a:tailEnd/>
          </a:ln>
        </p:spPr>
        <p:txBody>
          <a:bodyPr wrap="none" anchor="ctr"/>
          <a:lstStyle/>
          <a:p>
            <a:endParaRPr lang="en-US" dirty="0">
              <a:latin typeface="Times New Roman"/>
            </a:endParaRPr>
          </a:p>
        </p:txBody>
      </p:sp>
      <p:sp>
        <p:nvSpPr>
          <p:cNvPr id="39944" name="Freeform 7"/>
          <p:cNvSpPr>
            <a:spLocks/>
          </p:cNvSpPr>
          <p:nvPr/>
        </p:nvSpPr>
        <p:spPr bwMode="auto">
          <a:xfrm>
            <a:off x="1752600" y="4114800"/>
            <a:ext cx="152400" cy="381000"/>
          </a:xfrm>
          <a:custGeom>
            <a:avLst/>
            <a:gdLst>
              <a:gd name="T0" fmla="*/ 0 w 96"/>
              <a:gd name="T1" fmla="*/ 0 h 240"/>
              <a:gd name="T2" fmla="*/ 48 w 96"/>
              <a:gd name="T3" fmla="*/ 48 h 240"/>
              <a:gd name="T4" fmla="*/ 96 w 96"/>
              <a:gd name="T5" fmla="*/ 144 h 240"/>
              <a:gd name="T6" fmla="*/ 48 w 96"/>
              <a:gd name="T7" fmla="*/ 240 h 240"/>
              <a:gd name="T8" fmla="*/ 0 60000 65536"/>
              <a:gd name="T9" fmla="*/ 0 60000 65536"/>
              <a:gd name="T10" fmla="*/ 0 60000 65536"/>
              <a:gd name="T11" fmla="*/ 0 60000 65536"/>
              <a:gd name="T12" fmla="*/ 0 w 96"/>
              <a:gd name="T13" fmla="*/ 0 h 240"/>
              <a:gd name="T14" fmla="*/ 96 w 96"/>
              <a:gd name="T15" fmla="*/ 240 h 240"/>
            </a:gdLst>
            <a:ahLst/>
            <a:cxnLst>
              <a:cxn ang="T8">
                <a:pos x="T0" y="T1"/>
              </a:cxn>
              <a:cxn ang="T9">
                <a:pos x="T2" y="T3"/>
              </a:cxn>
              <a:cxn ang="T10">
                <a:pos x="T4" y="T5"/>
              </a:cxn>
              <a:cxn ang="T11">
                <a:pos x="T6" y="T7"/>
              </a:cxn>
            </a:cxnLst>
            <a:rect l="T12" t="T13" r="T14" b="T15"/>
            <a:pathLst>
              <a:path w="96" h="240">
                <a:moveTo>
                  <a:pt x="0" y="0"/>
                </a:moveTo>
                <a:cubicBezTo>
                  <a:pt x="16" y="12"/>
                  <a:pt x="32" y="24"/>
                  <a:pt x="48" y="48"/>
                </a:cubicBezTo>
                <a:cubicBezTo>
                  <a:pt x="64" y="72"/>
                  <a:pt x="96" y="112"/>
                  <a:pt x="96" y="144"/>
                </a:cubicBezTo>
                <a:cubicBezTo>
                  <a:pt x="96" y="176"/>
                  <a:pt x="72" y="208"/>
                  <a:pt x="48" y="24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Times New Roman"/>
            </a:endParaRPr>
          </a:p>
        </p:txBody>
      </p:sp>
      <p:sp>
        <p:nvSpPr>
          <p:cNvPr id="39945" name="Text Box 8"/>
          <p:cNvSpPr txBox="1">
            <a:spLocks noChangeArrowheads="1"/>
          </p:cNvSpPr>
          <p:nvPr/>
        </p:nvSpPr>
        <p:spPr bwMode="auto">
          <a:xfrm>
            <a:off x="2193925" y="3779838"/>
            <a:ext cx="752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r>
              <a:rPr lang="en-US" sz="3200" dirty="0">
                <a:latin typeface="Times New Roman"/>
              </a:rPr>
              <a:t>90°</a:t>
            </a:r>
          </a:p>
        </p:txBody>
      </p:sp>
      <p:sp>
        <p:nvSpPr>
          <p:cNvPr id="39946" name="Line 9"/>
          <p:cNvSpPr>
            <a:spLocks noChangeShapeType="1"/>
          </p:cNvSpPr>
          <p:nvPr/>
        </p:nvSpPr>
        <p:spPr bwMode="auto">
          <a:xfrm>
            <a:off x="6324600" y="4191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Times New Roman"/>
            </a:endParaRPr>
          </a:p>
        </p:txBody>
      </p:sp>
      <p:sp>
        <p:nvSpPr>
          <p:cNvPr id="39947" name="Line 10"/>
          <p:cNvSpPr>
            <a:spLocks noChangeShapeType="1"/>
          </p:cNvSpPr>
          <p:nvPr/>
        </p:nvSpPr>
        <p:spPr bwMode="auto">
          <a:xfrm flipV="1">
            <a:off x="7315200" y="3429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Times New Roman"/>
            </a:endParaRPr>
          </a:p>
        </p:txBody>
      </p:sp>
      <p:sp>
        <p:nvSpPr>
          <p:cNvPr id="39948" name="Line 11"/>
          <p:cNvSpPr>
            <a:spLocks noChangeShapeType="1"/>
          </p:cNvSpPr>
          <p:nvPr/>
        </p:nvSpPr>
        <p:spPr bwMode="auto">
          <a:xfrm flipV="1">
            <a:off x="5808663" y="419735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Times New Roman"/>
            </a:endParaRPr>
          </a:p>
        </p:txBody>
      </p:sp>
      <p:sp>
        <p:nvSpPr>
          <p:cNvPr id="39949" name="Line 12"/>
          <p:cNvSpPr>
            <a:spLocks noChangeShapeType="1"/>
          </p:cNvSpPr>
          <p:nvPr/>
        </p:nvSpPr>
        <p:spPr bwMode="auto">
          <a:xfrm flipH="1" flipV="1">
            <a:off x="5867400" y="34290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Times New Roman"/>
            </a:endParaRPr>
          </a:p>
        </p:txBody>
      </p:sp>
      <p:sp>
        <p:nvSpPr>
          <p:cNvPr id="39950" name="Line 13"/>
          <p:cNvSpPr>
            <a:spLocks noChangeShapeType="1"/>
          </p:cNvSpPr>
          <p:nvPr/>
        </p:nvSpPr>
        <p:spPr bwMode="auto">
          <a:xfrm flipH="1" flipV="1">
            <a:off x="7304088" y="4191000"/>
            <a:ext cx="457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Times New Roman"/>
            </a:endParaRPr>
          </a:p>
        </p:txBody>
      </p:sp>
      <p:sp>
        <p:nvSpPr>
          <p:cNvPr id="39951" name="Freeform 15"/>
          <p:cNvSpPr>
            <a:spLocks/>
          </p:cNvSpPr>
          <p:nvPr/>
        </p:nvSpPr>
        <p:spPr bwMode="auto">
          <a:xfrm>
            <a:off x="7543800" y="3886200"/>
            <a:ext cx="163513" cy="685800"/>
          </a:xfrm>
          <a:custGeom>
            <a:avLst/>
            <a:gdLst>
              <a:gd name="T0" fmla="*/ 0 w 103"/>
              <a:gd name="T1" fmla="*/ 0 h 480"/>
              <a:gd name="T2" fmla="*/ 48 w 103"/>
              <a:gd name="T3" fmla="*/ 96 h 480"/>
              <a:gd name="T4" fmla="*/ 96 w 103"/>
              <a:gd name="T5" fmla="*/ 288 h 480"/>
              <a:gd name="T6" fmla="*/ 0 w 103"/>
              <a:gd name="T7" fmla="*/ 480 h 480"/>
              <a:gd name="T8" fmla="*/ 0 60000 65536"/>
              <a:gd name="T9" fmla="*/ 0 60000 65536"/>
              <a:gd name="T10" fmla="*/ 0 60000 65536"/>
              <a:gd name="T11" fmla="*/ 0 60000 65536"/>
              <a:gd name="T12" fmla="*/ 0 w 103"/>
              <a:gd name="T13" fmla="*/ 0 h 480"/>
              <a:gd name="T14" fmla="*/ 103 w 103"/>
              <a:gd name="T15" fmla="*/ 480 h 480"/>
            </a:gdLst>
            <a:ahLst/>
            <a:cxnLst>
              <a:cxn ang="T8">
                <a:pos x="T0" y="T1"/>
              </a:cxn>
              <a:cxn ang="T9">
                <a:pos x="T2" y="T3"/>
              </a:cxn>
              <a:cxn ang="T10">
                <a:pos x="T4" y="T5"/>
              </a:cxn>
              <a:cxn ang="T11">
                <a:pos x="T6" y="T7"/>
              </a:cxn>
            </a:cxnLst>
            <a:rect l="T12" t="T13" r="T14" b="T15"/>
            <a:pathLst>
              <a:path w="103" h="480">
                <a:moveTo>
                  <a:pt x="0" y="0"/>
                </a:moveTo>
                <a:cubicBezTo>
                  <a:pt x="16" y="24"/>
                  <a:pt x="32" y="48"/>
                  <a:pt x="48" y="96"/>
                </a:cubicBezTo>
                <a:cubicBezTo>
                  <a:pt x="63" y="143"/>
                  <a:pt x="103" y="224"/>
                  <a:pt x="96" y="288"/>
                </a:cubicBezTo>
                <a:cubicBezTo>
                  <a:pt x="88" y="351"/>
                  <a:pt x="44" y="415"/>
                  <a:pt x="0" y="48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Times New Roman"/>
            </a:endParaRPr>
          </a:p>
        </p:txBody>
      </p:sp>
      <p:sp>
        <p:nvSpPr>
          <p:cNvPr id="39952" name="Text Box 16"/>
          <p:cNvSpPr txBox="1">
            <a:spLocks noChangeArrowheads="1"/>
          </p:cNvSpPr>
          <p:nvPr/>
        </p:nvSpPr>
        <p:spPr bwMode="auto">
          <a:xfrm>
            <a:off x="7848600" y="3962400"/>
            <a:ext cx="9556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r>
              <a:rPr lang="en-US" sz="3200" dirty="0">
                <a:latin typeface="Times New Roman"/>
              </a:rPr>
              <a:t>120°</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14FD7635-E865-6B4F-96AB-A9449DD0B2D0}" type="slidenum">
              <a:rPr lang="en-US">
                <a:latin typeface="Times New Roman"/>
              </a:rPr>
              <a:pPr/>
              <a:t>11</a:t>
            </a:fld>
            <a:endParaRPr lang="en-US" sz="1400" dirty="0">
              <a:latin typeface="Times New Roman"/>
            </a:endParaRPr>
          </a:p>
        </p:txBody>
      </p:sp>
      <p:sp>
        <p:nvSpPr>
          <p:cNvPr id="40963" name="Rectangle 2"/>
          <p:cNvSpPr>
            <a:spLocks noGrp="1" noChangeArrowheads="1"/>
          </p:cNvSpPr>
          <p:nvPr>
            <p:ph type="title"/>
          </p:nvPr>
        </p:nvSpPr>
        <p:spPr/>
        <p:txBody>
          <a:bodyPr/>
          <a:lstStyle/>
          <a:p>
            <a:r>
              <a:rPr lang="en-US" dirty="0"/>
              <a:t>The </a:t>
            </a:r>
            <a:r>
              <a:rPr lang="ja-JP" altLang="en-US" dirty="0"/>
              <a:t>“</a:t>
            </a:r>
            <a:r>
              <a:rPr lang="en-US" dirty="0"/>
              <a:t>n-6 Rule</a:t>
            </a:r>
            <a:r>
              <a:rPr lang="ja-JP" altLang="en-US" dirty="0"/>
              <a:t>”</a:t>
            </a:r>
            <a:endParaRPr lang="en-US" dirty="0"/>
          </a:p>
        </p:txBody>
      </p:sp>
      <p:sp>
        <p:nvSpPr>
          <p:cNvPr id="40964" name="Rectangle 3"/>
          <p:cNvSpPr>
            <a:spLocks noGrp="1" noChangeArrowheads="1"/>
          </p:cNvSpPr>
          <p:nvPr>
            <p:ph type="body" idx="1"/>
          </p:nvPr>
        </p:nvSpPr>
        <p:spPr/>
        <p:txBody>
          <a:bodyPr/>
          <a:lstStyle/>
          <a:p>
            <a:r>
              <a:rPr lang="en-US" dirty="0"/>
              <a:t>The </a:t>
            </a:r>
            <a:r>
              <a:rPr lang="ja-JP" altLang="en-US" dirty="0"/>
              <a:t>“</a:t>
            </a:r>
            <a:r>
              <a:rPr lang="en-US" dirty="0"/>
              <a:t>n-6 rule</a:t>
            </a:r>
            <a:r>
              <a:rPr lang="ja-JP" altLang="en-US" dirty="0"/>
              <a:t>”</a:t>
            </a:r>
            <a:r>
              <a:rPr lang="en-US" dirty="0"/>
              <a:t> is the rule previously shown pictorially that predicts the growth or shrinkage of grains (in 2D only) based solely on their number of sides/edges.  For n&gt;6, grain grows; for n&lt;6, grain shrinks.</a:t>
            </a:r>
          </a:p>
          <a:p>
            <a:r>
              <a:rPr lang="en-US" dirty="0"/>
              <a:t>Originally derived for gas bubbles by von Neumann (1948) and written up as a discussion on a paper by Cyril Stanley Smith (W.W. Mullins</a:t>
            </a:r>
            <a:r>
              <a:rPr lang="ja-JP" altLang="en-US" dirty="0"/>
              <a:t>’</a:t>
            </a:r>
            <a:r>
              <a:rPr lang="en-US" dirty="0"/>
              <a:t> advisor).</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94C7C07A-E05F-194E-8A75-41398BBE3114}" type="slidenum">
              <a:rPr lang="en-US">
                <a:latin typeface="Times New Roman"/>
              </a:rPr>
              <a:pPr/>
              <a:t>12</a:t>
            </a:fld>
            <a:endParaRPr lang="en-US" sz="1400" dirty="0">
              <a:latin typeface="Times New Roman"/>
            </a:endParaRPr>
          </a:p>
        </p:txBody>
      </p:sp>
      <p:sp>
        <p:nvSpPr>
          <p:cNvPr id="41987" name="Rectangle 2"/>
          <p:cNvSpPr>
            <a:spLocks noGrp="1" noChangeArrowheads="1"/>
          </p:cNvSpPr>
          <p:nvPr>
            <p:ph type="title"/>
          </p:nvPr>
        </p:nvSpPr>
        <p:spPr/>
        <p:txBody>
          <a:bodyPr/>
          <a:lstStyle/>
          <a:p>
            <a:r>
              <a:rPr lang="en-US" dirty="0"/>
              <a:t>Curvature and Sides on a Grain</a:t>
            </a:r>
          </a:p>
        </p:txBody>
      </p:sp>
      <p:sp>
        <p:nvSpPr>
          <p:cNvPr id="41988" name="Rectangle 3"/>
          <p:cNvSpPr>
            <a:spLocks noGrp="1" noChangeArrowheads="1"/>
          </p:cNvSpPr>
          <p:nvPr>
            <p:ph type="body" idx="1"/>
          </p:nvPr>
        </p:nvSpPr>
        <p:spPr>
          <a:xfrm>
            <a:off x="685800" y="1447800"/>
            <a:ext cx="7924800" cy="4572000"/>
          </a:xfrm>
        </p:spPr>
        <p:txBody>
          <a:bodyPr/>
          <a:lstStyle/>
          <a:p>
            <a:pPr>
              <a:lnSpc>
                <a:spcPct val="90000"/>
              </a:lnSpc>
            </a:pPr>
            <a:r>
              <a:rPr lang="en-US" dirty="0"/>
              <a:t>Shrinkage/growth depends on which way the grain boundaries migrate, which in turn depends on their curvature.</a:t>
            </a:r>
          </a:p>
          <a:p>
            <a:pPr>
              <a:lnSpc>
                <a:spcPct val="90000"/>
              </a:lnSpc>
            </a:pPr>
            <a:r>
              <a:rPr lang="en-US" i="1" dirty="0"/>
              <a:t>velocity = mobility * driving force;</a:t>
            </a:r>
            <a:br>
              <a:rPr lang="en-US" i="1" dirty="0"/>
            </a:br>
            <a:r>
              <a:rPr lang="en-US" i="1" dirty="0"/>
              <a:t>	driving force = </a:t>
            </a:r>
            <a:r>
              <a:rPr lang="en-US" i="1" dirty="0" err="1"/>
              <a:t>g.b</a:t>
            </a:r>
            <a:r>
              <a:rPr lang="en-US" i="1" dirty="0"/>
              <a:t>. stiffness * curvature</a:t>
            </a:r>
            <a:br>
              <a:rPr lang="en-US" i="1" dirty="0"/>
            </a:br>
            <a:r>
              <a:rPr lang="en-US" i="1" dirty="0"/>
              <a:t>		v = Mf = M (</a:t>
            </a:r>
            <a:r>
              <a:rPr lang="en-US" i="1" dirty="0">
                <a:latin typeface="Symbol" charset="0"/>
              </a:rPr>
              <a:t>g+ g</a:t>
            </a:r>
            <a:r>
              <a:rPr lang="ja-JP" altLang="en-US" i="1" dirty="0">
                <a:latin typeface="Helvetica" charset="0"/>
              </a:rPr>
              <a:t>”</a:t>
            </a:r>
            <a:r>
              <a:rPr lang="en-US" i="1" dirty="0">
                <a:latin typeface="Helvetica" charset="0"/>
              </a:rPr>
              <a:t>)</a:t>
            </a:r>
            <a:r>
              <a:rPr lang="en-US" i="1" dirty="0">
                <a:latin typeface="Symbol" charset="0"/>
              </a:rPr>
              <a:t> k</a:t>
            </a:r>
          </a:p>
          <a:p>
            <a:pPr>
              <a:lnSpc>
                <a:spcPct val="90000"/>
              </a:lnSpc>
            </a:pPr>
            <a:r>
              <a:rPr lang="en-US" dirty="0"/>
              <a:t>We can integrate the curvature around the perimeter of a grain in order to obtain the net change in area of the grain.</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C024126F-781E-6C45-AAD2-CAC823F8B90B}" type="slidenum">
              <a:rPr lang="en-US">
                <a:latin typeface="Times New Roman"/>
              </a:rPr>
              <a:pPr/>
              <a:t>13</a:t>
            </a:fld>
            <a:endParaRPr lang="en-US" sz="1400" dirty="0">
              <a:latin typeface="Times New Roman"/>
            </a:endParaRPr>
          </a:p>
        </p:txBody>
      </p:sp>
      <p:sp>
        <p:nvSpPr>
          <p:cNvPr id="43012" name="Rectangle 2"/>
          <p:cNvSpPr>
            <a:spLocks noGrp="1" noChangeArrowheads="1"/>
          </p:cNvSpPr>
          <p:nvPr>
            <p:ph type="title"/>
          </p:nvPr>
        </p:nvSpPr>
        <p:spPr/>
        <p:txBody>
          <a:bodyPr/>
          <a:lstStyle/>
          <a:p>
            <a:r>
              <a:rPr lang="en-US" dirty="0"/>
              <a:t>Integrating inclination angle to obtain curvature</a:t>
            </a:r>
          </a:p>
        </p:txBody>
      </p:sp>
      <p:sp>
        <p:nvSpPr>
          <p:cNvPr id="43013" name="Rectangle 3"/>
          <p:cNvSpPr>
            <a:spLocks noGrp="1" noChangeArrowheads="1"/>
          </p:cNvSpPr>
          <p:nvPr>
            <p:ph type="body" idx="1"/>
          </p:nvPr>
        </p:nvSpPr>
        <p:spPr>
          <a:xfrm>
            <a:off x="685800" y="1600200"/>
            <a:ext cx="7772400" cy="3124200"/>
          </a:xfrm>
        </p:spPr>
        <p:txBody>
          <a:bodyPr/>
          <a:lstStyle/>
          <a:p>
            <a:r>
              <a:rPr lang="en-US" dirty="0"/>
              <a:t>Curvature = rate of change of tangent with arc length, s:</a:t>
            </a:r>
            <a:br>
              <a:rPr lang="en-US" dirty="0"/>
            </a:br>
            <a:r>
              <a:rPr lang="en-US" dirty="0"/>
              <a:t>		 </a:t>
            </a:r>
            <a:r>
              <a:rPr lang="en-US" dirty="0">
                <a:latin typeface="Symbol" charset="0"/>
              </a:rPr>
              <a:t>k</a:t>
            </a:r>
            <a:r>
              <a:rPr lang="en-US" dirty="0"/>
              <a:t> = </a:t>
            </a:r>
            <a:r>
              <a:rPr lang="en-US" dirty="0" err="1"/>
              <a:t>d</a:t>
            </a:r>
            <a:r>
              <a:rPr lang="en-US" dirty="0" err="1">
                <a:latin typeface="Symbol" charset="0"/>
              </a:rPr>
              <a:t>f</a:t>
            </a:r>
            <a:r>
              <a:rPr lang="en-US" dirty="0"/>
              <a:t>/ds</a:t>
            </a:r>
          </a:p>
          <a:p>
            <a:r>
              <a:rPr lang="en-US" dirty="0"/>
              <a:t>Integrate around the perimeter (isolated grain with no triple junctions), k= M </a:t>
            </a:r>
            <a:r>
              <a:rPr lang="en-US" dirty="0">
                <a:latin typeface="Symbol" charset="0"/>
              </a:rPr>
              <a:t>g </a:t>
            </a:r>
            <a:r>
              <a:rPr lang="en-US" dirty="0"/>
              <a:t>:</a:t>
            </a:r>
          </a:p>
        </p:txBody>
      </p:sp>
      <p:graphicFrame>
        <p:nvGraphicFramePr>
          <p:cNvPr id="43010" name="Object 2"/>
          <p:cNvGraphicFramePr>
            <a:graphicFrameLocks noChangeAspect="1"/>
          </p:cNvGraphicFramePr>
          <p:nvPr>
            <p:extLst>
              <p:ext uri="{D42A27DB-BD31-4B8C-83A1-F6EECF244321}">
                <p14:modId xmlns:p14="http://schemas.microsoft.com/office/powerpoint/2010/main" val="3262436349"/>
              </p:ext>
            </p:extLst>
          </p:nvPr>
        </p:nvGraphicFramePr>
        <p:xfrm>
          <a:off x="2743200" y="4492625"/>
          <a:ext cx="3808413" cy="1123950"/>
        </p:xfrm>
        <a:graphic>
          <a:graphicData uri="http://schemas.openxmlformats.org/presentationml/2006/ole">
            <mc:AlternateContent xmlns:mc="http://schemas.openxmlformats.org/markup-compatibility/2006">
              <mc:Choice xmlns:v="urn:schemas-microsoft-com:vml" Requires="v">
                <p:oleObj spid="_x0000_s43029" name="Equation" r:id="rId3" imgW="1333500" imgH="393700" progId="Equation.3">
                  <p:embed/>
                </p:oleObj>
              </mc:Choice>
              <mc:Fallback>
                <p:oleObj name="Equation" r:id="rId3" imgW="1333500" imgH="393700" progId="Equation.3">
                  <p:embed/>
                  <p:pic>
                    <p:nvPicPr>
                      <p:cNvPr id="0" name="Object 2"/>
                      <p:cNvPicPr>
                        <a:picLocks noChangeAspect="1" noChangeArrowheads="1"/>
                      </p:cNvPicPr>
                      <p:nvPr/>
                    </p:nvPicPr>
                    <p:blipFill>
                      <a:blip r:embed="rId4"/>
                      <a:srcRect/>
                      <a:stretch>
                        <a:fillRect/>
                      </a:stretch>
                    </p:blipFill>
                    <p:spPr bwMode="auto">
                      <a:xfrm>
                        <a:off x="2743200" y="4492625"/>
                        <a:ext cx="3808413"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9363D96B-F8A6-4042-8594-50A9BEEAA936}" type="slidenum">
              <a:rPr lang="en-US">
                <a:latin typeface="Times New Roman"/>
              </a:rPr>
              <a:pPr/>
              <a:t>14</a:t>
            </a:fld>
            <a:endParaRPr lang="en-US" sz="1400" dirty="0">
              <a:latin typeface="Times New Roman"/>
            </a:endParaRPr>
          </a:p>
        </p:txBody>
      </p:sp>
      <p:sp>
        <p:nvSpPr>
          <p:cNvPr id="44035" name="Rectangle 2"/>
          <p:cNvSpPr>
            <a:spLocks noGrp="1" noChangeArrowheads="1"/>
          </p:cNvSpPr>
          <p:nvPr>
            <p:ph type="title"/>
          </p:nvPr>
        </p:nvSpPr>
        <p:spPr/>
        <p:txBody>
          <a:bodyPr/>
          <a:lstStyle/>
          <a:p>
            <a:r>
              <a:rPr lang="en-US" dirty="0"/>
              <a:t>Effect of TJs on curvature</a:t>
            </a:r>
          </a:p>
        </p:txBody>
      </p:sp>
      <p:sp>
        <p:nvSpPr>
          <p:cNvPr id="44036" name="Rectangle 3"/>
          <p:cNvSpPr>
            <a:spLocks noGrp="1" noChangeArrowheads="1"/>
          </p:cNvSpPr>
          <p:nvPr>
            <p:ph type="body" idx="1"/>
          </p:nvPr>
        </p:nvSpPr>
        <p:spPr>
          <a:xfrm>
            <a:off x="685800" y="1447800"/>
            <a:ext cx="7772400" cy="1752600"/>
          </a:xfrm>
        </p:spPr>
        <p:txBody>
          <a:bodyPr/>
          <a:lstStyle/>
          <a:p>
            <a:r>
              <a:rPr lang="en-US" dirty="0"/>
              <a:t>Each TJ in effect subtracts a finite angle from the total turning angle to complete the perimeter of a grain:</a:t>
            </a:r>
          </a:p>
        </p:txBody>
      </p:sp>
      <p:sp>
        <p:nvSpPr>
          <p:cNvPr id="44037" name="Freeform 4"/>
          <p:cNvSpPr>
            <a:spLocks/>
          </p:cNvSpPr>
          <p:nvPr/>
        </p:nvSpPr>
        <p:spPr bwMode="auto">
          <a:xfrm>
            <a:off x="1905000" y="3657600"/>
            <a:ext cx="2362200" cy="1371600"/>
          </a:xfrm>
          <a:custGeom>
            <a:avLst/>
            <a:gdLst>
              <a:gd name="T0" fmla="*/ 0 w 1488"/>
              <a:gd name="T1" fmla="*/ 0 h 864"/>
              <a:gd name="T2" fmla="*/ 384 w 1488"/>
              <a:gd name="T3" fmla="*/ 336 h 864"/>
              <a:gd name="T4" fmla="*/ 864 w 1488"/>
              <a:gd name="T5" fmla="*/ 624 h 864"/>
              <a:gd name="T6" fmla="*/ 1488 w 1488"/>
              <a:gd name="T7" fmla="*/ 864 h 864"/>
              <a:gd name="T8" fmla="*/ 0 60000 65536"/>
              <a:gd name="T9" fmla="*/ 0 60000 65536"/>
              <a:gd name="T10" fmla="*/ 0 60000 65536"/>
              <a:gd name="T11" fmla="*/ 0 60000 65536"/>
              <a:gd name="T12" fmla="*/ 0 w 1488"/>
              <a:gd name="T13" fmla="*/ 0 h 864"/>
              <a:gd name="T14" fmla="*/ 1488 w 1488"/>
              <a:gd name="T15" fmla="*/ 864 h 864"/>
            </a:gdLst>
            <a:ahLst/>
            <a:cxnLst>
              <a:cxn ang="T8">
                <a:pos x="T0" y="T1"/>
              </a:cxn>
              <a:cxn ang="T9">
                <a:pos x="T2" y="T3"/>
              </a:cxn>
              <a:cxn ang="T10">
                <a:pos x="T4" y="T5"/>
              </a:cxn>
              <a:cxn ang="T11">
                <a:pos x="T6" y="T7"/>
              </a:cxn>
            </a:cxnLst>
            <a:rect l="T12" t="T13" r="T14" b="T15"/>
            <a:pathLst>
              <a:path w="1488" h="864">
                <a:moveTo>
                  <a:pt x="0" y="0"/>
                </a:moveTo>
                <a:cubicBezTo>
                  <a:pt x="120" y="116"/>
                  <a:pt x="240" y="232"/>
                  <a:pt x="384" y="336"/>
                </a:cubicBezTo>
                <a:cubicBezTo>
                  <a:pt x="527" y="439"/>
                  <a:pt x="680" y="536"/>
                  <a:pt x="864" y="624"/>
                </a:cubicBezTo>
                <a:cubicBezTo>
                  <a:pt x="1047" y="711"/>
                  <a:pt x="1267" y="787"/>
                  <a:pt x="1488" y="86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Times New Roman"/>
            </a:endParaRPr>
          </a:p>
        </p:txBody>
      </p:sp>
      <p:sp>
        <p:nvSpPr>
          <p:cNvPr id="44038" name="Line 5"/>
          <p:cNvSpPr>
            <a:spLocks noChangeShapeType="1"/>
          </p:cNvSpPr>
          <p:nvPr/>
        </p:nvSpPr>
        <p:spPr bwMode="auto">
          <a:xfrm>
            <a:off x="4267200" y="50292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Times New Roman"/>
            </a:endParaRPr>
          </a:p>
        </p:txBody>
      </p:sp>
      <p:sp>
        <p:nvSpPr>
          <p:cNvPr id="44039" name="Freeform 6"/>
          <p:cNvSpPr>
            <a:spLocks/>
          </p:cNvSpPr>
          <p:nvPr/>
        </p:nvSpPr>
        <p:spPr bwMode="auto">
          <a:xfrm>
            <a:off x="4267200" y="3505200"/>
            <a:ext cx="3657600" cy="1535113"/>
          </a:xfrm>
          <a:custGeom>
            <a:avLst/>
            <a:gdLst>
              <a:gd name="T0" fmla="*/ 0 w 2304"/>
              <a:gd name="T1" fmla="*/ 960 h 967"/>
              <a:gd name="T2" fmla="*/ 528 w 2304"/>
              <a:gd name="T3" fmla="*/ 912 h 967"/>
              <a:gd name="T4" fmla="*/ 1392 w 2304"/>
              <a:gd name="T5" fmla="*/ 624 h 967"/>
              <a:gd name="T6" fmla="*/ 2016 w 2304"/>
              <a:gd name="T7" fmla="*/ 240 h 967"/>
              <a:gd name="T8" fmla="*/ 2304 w 2304"/>
              <a:gd name="T9" fmla="*/ 0 h 967"/>
              <a:gd name="T10" fmla="*/ 0 60000 65536"/>
              <a:gd name="T11" fmla="*/ 0 60000 65536"/>
              <a:gd name="T12" fmla="*/ 0 60000 65536"/>
              <a:gd name="T13" fmla="*/ 0 60000 65536"/>
              <a:gd name="T14" fmla="*/ 0 60000 65536"/>
              <a:gd name="T15" fmla="*/ 0 w 2304"/>
              <a:gd name="T16" fmla="*/ 0 h 967"/>
              <a:gd name="T17" fmla="*/ 2304 w 2304"/>
              <a:gd name="T18" fmla="*/ 967 h 967"/>
            </a:gdLst>
            <a:ahLst/>
            <a:cxnLst>
              <a:cxn ang="T10">
                <a:pos x="T0" y="T1"/>
              </a:cxn>
              <a:cxn ang="T11">
                <a:pos x="T2" y="T3"/>
              </a:cxn>
              <a:cxn ang="T12">
                <a:pos x="T4" y="T5"/>
              </a:cxn>
              <a:cxn ang="T13">
                <a:pos x="T6" y="T7"/>
              </a:cxn>
              <a:cxn ang="T14">
                <a:pos x="T8" y="T9"/>
              </a:cxn>
            </a:cxnLst>
            <a:rect l="T15" t="T16" r="T17" b="T18"/>
            <a:pathLst>
              <a:path w="2304" h="967">
                <a:moveTo>
                  <a:pt x="0" y="960"/>
                </a:moveTo>
                <a:cubicBezTo>
                  <a:pt x="148" y="963"/>
                  <a:pt x="296" y="967"/>
                  <a:pt x="528" y="912"/>
                </a:cubicBezTo>
                <a:cubicBezTo>
                  <a:pt x="759" y="856"/>
                  <a:pt x="1144" y="736"/>
                  <a:pt x="1392" y="624"/>
                </a:cubicBezTo>
                <a:cubicBezTo>
                  <a:pt x="1640" y="512"/>
                  <a:pt x="1864" y="343"/>
                  <a:pt x="2016" y="240"/>
                </a:cubicBezTo>
                <a:cubicBezTo>
                  <a:pt x="2167" y="136"/>
                  <a:pt x="2235" y="68"/>
                  <a:pt x="230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Times New Roman"/>
            </a:endParaRPr>
          </a:p>
        </p:txBody>
      </p:sp>
      <p:sp>
        <p:nvSpPr>
          <p:cNvPr id="44040" name="Line 8"/>
          <p:cNvSpPr>
            <a:spLocks noChangeShapeType="1"/>
          </p:cNvSpPr>
          <p:nvPr/>
        </p:nvSpPr>
        <p:spPr bwMode="auto">
          <a:xfrm>
            <a:off x="4267200" y="5029200"/>
            <a:ext cx="2819400" cy="685800"/>
          </a:xfrm>
          <a:prstGeom prst="line">
            <a:avLst/>
          </a:prstGeom>
          <a:noFill/>
          <a:ln w="9525">
            <a:solidFill>
              <a:srgbClr val="CC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dirty="0">
              <a:latin typeface="Times New Roman"/>
            </a:endParaRPr>
          </a:p>
        </p:txBody>
      </p:sp>
      <p:sp>
        <p:nvSpPr>
          <p:cNvPr id="44041" name="Line 10"/>
          <p:cNvSpPr>
            <a:spLocks noChangeShapeType="1"/>
          </p:cNvSpPr>
          <p:nvPr/>
        </p:nvSpPr>
        <p:spPr bwMode="auto">
          <a:xfrm>
            <a:off x="4267200" y="5029200"/>
            <a:ext cx="3276600" cy="0"/>
          </a:xfrm>
          <a:prstGeom prst="line">
            <a:avLst/>
          </a:prstGeom>
          <a:noFill/>
          <a:ln w="9525">
            <a:solidFill>
              <a:schemeClr val="accent2"/>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dirty="0">
              <a:latin typeface="Times New Roman"/>
            </a:endParaRPr>
          </a:p>
        </p:txBody>
      </p:sp>
      <p:sp>
        <p:nvSpPr>
          <p:cNvPr id="44042" name="Freeform 11"/>
          <p:cNvSpPr>
            <a:spLocks/>
          </p:cNvSpPr>
          <p:nvPr/>
        </p:nvSpPr>
        <p:spPr bwMode="auto">
          <a:xfrm>
            <a:off x="6781800" y="5029200"/>
            <a:ext cx="304800" cy="609600"/>
          </a:xfrm>
          <a:custGeom>
            <a:avLst/>
            <a:gdLst>
              <a:gd name="T0" fmla="*/ 0 w 192"/>
              <a:gd name="T1" fmla="*/ 384 h 384"/>
              <a:gd name="T2" fmla="*/ 144 w 192"/>
              <a:gd name="T3" fmla="*/ 144 h 384"/>
              <a:gd name="T4" fmla="*/ 192 w 192"/>
              <a:gd name="T5" fmla="*/ 0 h 384"/>
              <a:gd name="T6" fmla="*/ 0 60000 65536"/>
              <a:gd name="T7" fmla="*/ 0 60000 65536"/>
              <a:gd name="T8" fmla="*/ 0 60000 65536"/>
              <a:gd name="T9" fmla="*/ 0 w 192"/>
              <a:gd name="T10" fmla="*/ 0 h 384"/>
              <a:gd name="T11" fmla="*/ 192 w 192"/>
              <a:gd name="T12" fmla="*/ 384 h 384"/>
            </a:gdLst>
            <a:ahLst/>
            <a:cxnLst>
              <a:cxn ang="T6">
                <a:pos x="T0" y="T1"/>
              </a:cxn>
              <a:cxn ang="T7">
                <a:pos x="T2" y="T3"/>
              </a:cxn>
              <a:cxn ang="T8">
                <a:pos x="T4" y="T5"/>
              </a:cxn>
            </a:cxnLst>
            <a:rect l="T9" t="T10" r="T11" b="T12"/>
            <a:pathLst>
              <a:path w="192" h="384">
                <a:moveTo>
                  <a:pt x="0" y="384"/>
                </a:moveTo>
                <a:cubicBezTo>
                  <a:pt x="56" y="295"/>
                  <a:pt x="112" y="207"/>
                  <a:pt x="144" y="144"/>
                </a:cubicBezTo>
                <a:cubicBezTo>
                  <a:pt x="175" y="80"/>
                  <a:pt x="183" y="40"/>
                  <a:pt x="192" y="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Times New Roman"/>
            </a:endParaRPr>
          </a:p>
        </p:txBody>
      </p:sp>
      <p:sp>
        <p:nvSpPr>
          <p:cNvPr id="44043" name="Text Box 12"/>
          <p:cNvSpPr txBox="1">
            <a:spLocks noChangeArrowheads="1"/>
          </p:cNvSpPr>
          <p:nvPr/>
        </p:nvSpPr>
        <p:spPr bwMode="auto">
          <a:xfrm>
            <a:off x="7451725" y="51657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endParaRPr lang="en-US" dirty="0">
              <a:latin typeface="Times New Roman"/>
            </a:endParaRPr>
          </a:p>
        </p:txBody>
      </p:sp>
      <p:sp>
        <p:nvSpPr>
          <p:cNvPr id="44044" name="Text Box 13"/>
          <p:cNvSpPr txBox="1">
            <a:spLocks noChangeArrowheads="1"/>
          </p:cNvSpPr>
          <p:nvPr/>
        </p:nvSpPr>
        <p:spPr bwMode="auto">
          <a:xfrm>
            <a:off x="1447800" y="32004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r>
              <a:rPr lang="en-US" sz="3200" dirty="0">
                <a:latin typeface="Times New Roman"/>
              </a:rPr>
              <a:t>1</a:t>
            </a:r>
          </a:p>
        </p:txBody>
      </p:sp>
      <p:sp>
        <p:nvSpPr>
          <p:cNvPr id="44045" name="Text Box 14"/>
          <p:cNvSpPr txBox="1">
            <a:spLocks noChangeArrowheads="1"/>
          </p:cNvSpPr>
          <p:nvPr/>
        </p:nvSpPr>
        <p:spPr bwMode="auto">
          <a:xfrm>
            <a:off x="3810000" y="5638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r>
              <a:rPr lang="en-US" sz="3200" dirty="0">
                <a:latin typeface="Times New Roman"/>
              </a:rPr>
              <a:t>2</a:t>
            </a:r>
          </a:p>
        </p:txBody>
      </p:sp>
      <p:sp>
        <p:nvSpPr>
          <p:cNvPr id="44046" name="Text Box 15"/>
          <p:cNvSpPr txBox="1">
            <a:spLocks noChangeArrowheads="1"/>
          </p:cNvSpPr>
          <p:nvPr/>
        </p:nvSpPr>
        <p:spPr bwMode="auto">
          <a:xfrm>
            <a:off x="7848600" y="29718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r>
              <a:rPr lang="en-US" sz="3200" dirty="0">
                <a:latin typeface="Times New Roman"/>
              </a:rPr>
              <a:t>3</a:t>
            </a:r>
          </a:p>
        </p:txBody>
      </p:sp>
      <p:sp>
        <p:nvSpPr>
          <p:cNvPr id="44047" name="Text Box 16"/>
          <p:cNvSpPr txBox="1">
            <a:spLocks noChangeArrowheads="1"/>
          </p:cNvSpPr>
          <p:nvPr/>
        </p:nvSpPr>
        <p:spPr bwMode="auto">
          <a:xfrm>
            <a:off x="7223125" y="52419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endParaRPr lang="en-US" dirty="0">
              <a:latin typeface="Times New Roman"/>
            </a:endParaRPr>
          </a:p>
        </p:txBody>
      </p:sp>
      <p:sp>
        <p:nvSpPr>
          <p:cNvPr id="44048" name="Text Box 17"/>
          <p:cNvSpPr txBox="1">
            <a:spLocks noChangeArrowheads="1"/>
          </p:cNvSpPr>
          <p:nvPr/>
        </p:nvSpPr>
        <p:spPr bwMode="auto">
          <a:xfrm>
            <a:off x="7239000" y="5226050"/>
            <a:ext cx="1216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r>
              <a:rPr lang="en-US" sz="3600">
                <a:latin typeface="Symbol" charset="0"/>
              </a:rPr>
              <a:t>f</a:t>
            </a:r>
            <a:r>
              <a:rPr lang="en-US" sz="3600" baseline="-25000">
                <a:latin typeface="Symbol" charset="0"/>
              </a:rPr>
              <a:t>1</a:t>
            </a:r>
            <a:r>
              <a:rPr lang="en-US" sz="3600">
                <a:latin typeface="Symbol" charset="0"/>
              </a:rPr>
              <a:t>-f</a:t>
            </a:r>
            <a:r>
              <a:rPr lang="en-US" sz="3600" baseline="-25000">
                <a:latin typeface="Symbol" charset="0"/>
              </a:rPr>
              <a:t>3</a:t>
            </a:r>
            <a:endParaRPr lang="en-US" sz="3600">
              <a:latin typeface="Symbol"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62C00E73-3480-9244-ABC1-84906C61EDDE}" type="slidenum">
              <a:rPr lang="en-US">
                <a:latin typeface="Times New Roman"/>
              </a:rPr>
              <a:pPr/>
              <a:t>15</a:t>
            </a:fld>
            <a:endParaRPr lang="en-US" sz="1400" dirty="0">
              <a:latin typeface="Times New Roman"/>
            </a:endParaRPr>
          </a:p>
        </p:txBody>
      </p:sp>
      <p:sp>
        <p:nvSpPr>
          <p:cNvPr id="45059" name="Rectangle 2"/>
          <p:cNvSpPr>
            <a:spLocks noGrp="1" noChangeArrowheads="1"/>
          </p:cNvSpPr>
          <p:nvPr>
            <p:ph type="title"/>
          </p:nvPr>
        </p:nvSpPr>
        <p:spPr/>
        <p:txBody>
          <a:bodyPr/>
          <a:lstStyle/>
          <a:p>
            <a:r>
              <a:rPr lang="en-US" dirty="0"/>
              <a:t>Isotropic Case</a:t>
            </a:r>
          </a:p>
        </p:txBody>
      </p:sp>
      <p:sp>
        <p:nvSpPr>
          <p:cNvPr id="45060" name="Rectangle 3"/>
          <p:cNvSpPr>
            <a:spLocks noGrp="1" noChangeArrowheads="1"/>
          </p:cNvSpPr>
          <p:nvPr>
            <p:ph type="body" idx="1"/>
          </p:nvPr>
        </p:nvSpPr>
        <p:spPr>
          <a:xfrm>
            <a:off x="685800" y="1447800"/>
            <a:ext cx="8077200" cy="4876800"/>
          </a:xfrm>
        </p:spPr>
        <p:txBody>
          <a:bodyPr/>
          <a:lstStyle/>
          <a:p>
            <a:r>
              <a:rPr lang="en-US" dirty="0"/>
              <a:t>In the isotropic case, the turning angle (change in inclination angle) is 60°.</a:t>
            </a:r>
          </a:p>
          <a:p>
            <a:r>
              <a:rPr lang="en-US" dirty="0"/>
              <a:t>For the average grain with </a:t>
            </a:r>
            <a:r>
              <a:rPr lang="en-US" i="1" dirty="0"/>
              <a:t>&lt;n&gt;=6</a:t>
            </a:r>
            <a:r>
              <a:rPr lang="en-US" dirty="0"/>
              <a:t>, </a:t>
            </a:r>
            <a:r>
              <a:rPr lang="en-US" dirty="0" smtClean="0"/>
              <a:t/>
            </a:r>
            <a:br>
              <a:rPr lang="en-US" dirty="0" smtClean="0"/>
            </a:br>
            <a:r>
              <a:rPr lang="en-US" dirty="0" smtClean="0"/>
              <a:t>the </a:t>
            </a:r>
            <a:r>
              <a:rPr lang="en-US" dirty="0"/>
              <a:t>sum of the turning angles = </a:t>
            </a:r>
            <a:r>
              <a:rPr lang="en-US" i="1" dirty="0"/>
              <a:t>&lt;</a:t>
            </a:r>
            <a:r>
              <a:rPr lang="en-US" i="1" dirty="0" smtClean="0"/>
              <a:t>n&gt;60°=6*60° </a:t>
            </a:r>
            <a:r>
              <a:rPr lang="en-US" i="1" dirty="0"/>
              <a:t>=360°</a:t>
            </a:r>
            <a:r>
              <a:rPr lang="en-US" dirty="0"/>
              <a:t>.</a:t>
            </a:r>
          </a:p>
          <a:p>
            <a:r>
              <a:rPr lang="en-US" dirty="0"/>
              <a:t>Therefore </a:t>
            </a:r>
            <a:r>
              <a:rPr lang="en-US" i="1" dirty="0"/>
              <a:t>all</a:t>
            </a:r>
            <a:r>
              <a:rPr lang="en-US" dirty="0"/>
              <a:t> the change in direction of the perimeter of an </a:t>
            </a:r>
            <a:r>
              <a:rPr lang="en-US" i="1" dirty="0"/>
              <a:t>n=6 </a:t>
            </a:r>
            <a:r>
              <a:rPr lang="en-US" dirty="0"/>
              <a:t>grain is accommodated by the dihedral angles at the TJs, which means no change in area.</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539026C2-7D11-014E-802F-98414E4D04DD}" type="slidenum">
              <a:rPr lang="en-US">
                <a:latin typeface="Times New Roman"/>
              </a:rPr>
              <a:pPr/>
              <a:t>16</a:t>
            </a:fld>
            <a:endParaRPr lang="en-US" sz="1400" dirty="0">
              <a:latin typeface="Times New Roman"/>
            </a:endParaRPr>
          </a:p>
        </p:txBody>
      </p:sp>
      <p:sp>
        <p:nvSpPr>
          <p:cNvPr id="46083" name="Rectangle 2"/>
          <p:cNvSpPr>
            <a:spLocks noGrp="1" noChangeArrowheads="1"/>
          </p:cNvSpPr>
          <p:nvPr>
            <p:ph type="title"/>
          </p:nvPr>
        </p:nvSpPr>
        <p:spPr>
          <a:xfrm>
            <a:off x="685800" y="0"/>
            <a:ext cx="7772400" cy="1143000"/>
          </a:xfrm>
        </p:spPr>
        <p:txBody>
          <a:bodyPr/>
          <a:lstStyle/>
          <a:p>
            <a:r>
              <a:rPr lang="en-US" dirty="0"/>
              <a:t>Isotropy, n&lt;6, n&gt;6</a:t>
            </a:r>
          </a:p>
        </p:txBody>
      </p:sp>
      <p:sp>
        <p:nvSpPr>
          <p:cNvPr id="46084" name="Rectangle 3"/>
          <p:cNvSpPr>
            <a:spLocks noGrp="1" noChangeArrowheads="1"/>
          </p:cNvSpPr>
          <p:nvPr>
            <p:ph type="body" idx="1"/>
          </p:nvPr>
        </p:nvSpPr>
        <p:spPr>
          <a:xfrm>
            <a:off x="685800" y="1219200"/>
            <a:ext cx="7772400" cy="4114800"/>
          </a:xfrm>
        </p:spPr>
        <p:txBody>
          <a:bodyPr/>
          <a:lstStyle/>
          <a:p>
            <a:r>
              <a:rPr lang="en-US" sz="2800" dirty="0"/>
              <a:t>If the number of TJs is less than 6, then not all the change in angle is accommodated by the TJs and the </a:t>
            </a:r>
            <a:r>
              <a:rPr lang="en-US" sz="2800" dirty="0" smtClean="0"/>
              <a:t>GBs </a:t>
            </a:r>
            <a:r>
              <a:rPr lang="en-US" sz="2800" dirty="0"/>
              <a:t>linking the TJs must be curved such that their centers of curvature lie inside the grain, i.e. shrinkage</a:t>
            </a:r>
          </a:p>
          <a:p>
            <a:r>
              <a:rPr lang="en-US" sz="2800" dirty="0"/>
              <a:t>If n&gt;6, converse occurs and centers of curvature lie outside the grain, i.e. growth.</a:t>
            </a:r>
          </a:p>
          <a:p>
            <a:r>
              <a:rPr lang="en-US" sz="2800" dirty="0"/>
              <a:t>Final result:  </a:t>
            </a:r>
            <a:r>
              <a:rPr lang="en-US" sz="2800" i="1" dirty="0" err="1"/>
              <a:t>dA</a:t>
            </a:r>
            <a:r>
              <a:rPr lang="en-US" sz="2800" i="1" dirty="0"/>
              <a:t>/</a:t>
            </a:r>
            <a:r>
              <a:rPr lang="en-US" sz="2800" i="1" dirty="0" err="1"/>
              <a:t>dt</a:t>
            </a:r>
            <a:r>
              <a:rPr lang="en-US" sz="2800" i="1" dirty="0"/>
              <a:t> = πk/6(n-6</a:t>
            </a:r>
            <a:r>
              <a:rPr lang="en-US" sz="2800" i="1" dirty="0" smtClean="0"/>
              <a:t>)</a:t>
            </a:r>
            <a:r>
              <a:rPr lang="en-US" sz="2800" dirty="0"/>
              <a:t> , k= M </a:t>
            </a:r>
            <a:r>
              <a:rPr lang="en-US" sz="2800" dirty="0">
                <a:latin typeface="Symbol" charset="0"/>
              </a:rPr>
              <a:t>g</a:t>
            </a:r>
            <a:endParaRPr lang="en-US" sz="2800" i="1" dirty="0"/>
          </a:p>
          <a:p>
            <a:r>
              <a:rPr lang="en-US" sz="2800" dirty="0"/>
              <a:t>Known as the von Neumann-Mullins Law.</a:t>
            </a:r>
          </a:p>
        </p:txBody>
      </p:sp>
      <p:sp>
        <p:nvSpPr>
          <p:cNvPr id="2" name="Rectangle 1"/>
          <p:cNvSpPr/>
          <p:nvPr/>
        </p:nvSpPr>
        <p:spPr>
          <a:xfrm>
            <a:off x="990600" y="5638800"/>
            <a:ext cx="6781800" cy="1200329"/>
          </a:xfrm>
          <a:prstGeom prst="rect">
            <a:avLst/>
          </a:prstGeom>
        </p:spPr>
        <p:txBody>
          <a:bodyPr wrap="square">
            <a:spAutoFit/>
          </a:bodyPr>
          <a:lstStyle/>
          <a:p>
            <a:r>
              <a:rPr lang="en-US" sz="1800" dirty="0">
                <a:solidFill>
                  <a:srgbClr val="660066"/>
                </a:solidFill>
              </a:rPr>
              <a:t>von Neumann, J. (1952). discussion of article by C.S. Smith. Metal Interfaces, Cleveland, </a:t>
            </a:r>
            <a:r>
              <a:rPr lang="en-US" sz="1800" dirty="0" smtClean="0">
                <a:solidFill>
                  <a:srgbClr val="660066"/>
                </a:solidFill>
              </a:rPr>
              <a:t>Amer. </a:t>
            </a:r>
            <a:r>
              <a:rPr lang="en-US" sz="1800" dirty="0">
                <a:solidFill>
                  <a:srgbClr val="660066"/>
                </a:solidFill>
              </a:rPr>
              <a:t>Soc. Testing of Materials</a:t>
            </a:r>
            <a:r>
              <a:rPr lang="en-US" sz="1800" dirty="0" smtClean="0">
                <a:solidFill>
                  <a:srgbClr val="660066"/>
                </a:solidFill>
              </a:rPr>
              <a:t>.</a:t>
            </a:r>
            <a:endParaRPr lang="en-US" sz="1800" dirty="0">
              <a:solidFill>
                <a:srgbClr val="660066"/>
              </a:solidFill>
            </a:endParaRPr>
          </a:p>
          <a:p>
            <a:r>
              <a:rPr lang="en-US" sz="1800" dirty="0" smtClean="0">
                <a:solidFill>
                  <a:srgbClr val="660066"/>
                </a:solidFill>
              </a:rPr>
              <a:t>Mullins</a:t>
            </a:r>
            <a:r>
              <a:rPr lang="en-US" sz="1800" dirty="0">
                <a:solidFill>
                  <a:srgbClr val="660066"/>
                </a:solidFill>
              </a:rPr>
              <a:t>, W. W. (1956). "Two-dimensional motion of idealized grain boundaries." </a:t>
            </a:r>
            <a:r>
              <a:rPr lang="en-US" sz="1800" i="1" dirty="0">
                <a:solidFill>
                  <a:srgbClr val="660066"/>
                </a:solidFill>
              </a:rPr>
              <a:t>Journal of Applied Physics </a:t>
            </a:r>
            <a:r>
              <a:rPr lang="en-US" sz="1800" b="1" dirty="0" smtClean="0">
                <a:solidFill>
                  <a:srgbClr val="660066"/>
                </a:solidFill>
              </a:rPr>
              <a:t>27</a:t>
            </a:r>
            <a:r>
              <a:rPr lang="en-US" sz="1800" dirty="0" smtClean="0">
                <a:solidFill>
                  <a:srgbClr val="660066"/>
                </a:solidFill>
              </a:rPr>
              <a:t> </a:t>
            </a:r>
            <a:r>
              <a:rPr lang="en-US" sz="1800" dirty="0">
                <a:solidFill>
                  <a:srgbClr val="660066"/>
                </a:solidFill>
              </a:rPr>
              <a:t>900-904.</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53EB9BA4-1786-FE4A-82B2-01621CB9124C}" type="slidenum">
              <a:rPr lang="en-US">
                <a:latin typeface="Times New Roman"/>
              </a:rPr>
              <a:pPr/>
              <a:t>17</a:t>
            </a:fld>
            <a:endParaRPr lang="en-US" sz="1400" dirty="0">
              <a:latin typeface="Times New Roman"/>
            </a:endParaRPr>
          </a:p>
        </p:txBody>
      </p:sp>
      <p:sp>
        <p:nvSpPr>
          <p:cNvPr id="47107" name="Rectangle 2"/>
          <p:cNvSpPr>
            <a:spLocks noGrp="1" noChangeArrowheads="1"/>
          </p:cNvSpPr>
          <p:nvPr>
            <p:ph type="title"/>
          </p:nvPr>
        </p:nvSpPr>
        <p:spPr>
          <a:xfrm>
            <a:off x="685800" y="152400"/>
            <a:ext cx="7772400" cy="914400"/>
          </a:xfrm>
        </p:spPr>
        <p:txBody>
          <a:bodyPr/>
          <a:lstStyle/>
          <a:p>
            <a:r>
              <a:rPr lang="en-US" dirty="0"/>
              <a:t>Test of the n-6 Rule</a:t>
            </a:r>
          </a:p>
        </p:txBody>
      </p:sp>
      <p:pic>
        <p:nvPicPr>
          <p:cNvPr id="471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219200"/>
            <a:ext cx="5334000" cy="406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Text Box 5"/>
          <p:cNvSpPr txBox="1">
            <a:spLocks noChangeArrowheads="1"/>
          </p:cNvSpPr>
          <p:nvPr/>
        </p:nvSpPr>
        <p:spPr bwMode="auto">
          <a:xfrm>
            <a:off x="4114800" y="5334000"/>
            <a:ext cx="4724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r>
              <a:rPr lang="en-US" sz="2000" dirty="0">
                <a:latin typeface="Times New Roman"/>
              </a:rPr>
              <a:t>Note the scatter in </a:t>
            </a:r>
            <a:r>
              <a:rPr lang="en-US" sz="2000" i="1" dirty="0" err="1">
                <a:latin typeface="Times New Roman"/>
              </a:rPr>
              <a:t>dA</a:t>
            </a:r>
            <a:r>
              <a:rPr lang="en-US" sz="2000" i="1" dirty="0">
                <a:latin typeface="Times New Roman"/>
              </a:rPr>
              <a:t>/</a:t>
            </a:r>
            <a:r>
              <a:rPr lang="en-US" sz="2000" i="1" dirty="0" err="1">
                <a:latin typeface="Times New Roman"/>
              </a:rPr>
              <a:t>dt</a:t>
            </a:r>
            <a:r>
              <a:rPr lang="en-US" sz="2000" i="1" dirty="0">
                <a:latin typeface="Times New Roman"/>
              </a:rPr>
              <a:t> </a:t>
            </a:r>
            <a:r>
              <a:rPr lang="en-US" sz="2000" dirty="0">
                <a:latin typeface="Times New Roman"/>
              </a:rPr>
              <a:t>within each </a:t>
            </a:r>
            <a:r>
              <a:rPr lang="en-US" sz="2000" dirty="0" smtClean="0">
                <a:latin typeface="Times New Roman"/>
              </a:rPr>
              <a:t>topological class; this indicates that the local neighborhood of each grain has an effect on its growth.</a:t>
            </a:r>
            <a:endParaRPr lang="en-US" sz="2000" dirty="0">
              <a:latin typeface="Times New Roman"/>
            </a:endParaRPr>
          </a:p>
        </p:txBody>
      </p:sp>
      <p:sp>
        <p:nvSpPr>
          <p:cNvPr id="47108" name="Rectangle 3"/>
          <p:cNvSpPr>
            <a:spLocks noGrp="1" noChangeArrowheads="1"/>
          </p:cNvSpPr>
          <p:nvPr>
            <p:ph type="body" idx="1"/>
          </p:nvPr>
        </p:nvSpPr>
        <p:spPr>
          <a:xfrm>
            <a:off x="152400" y="1066800"/>
            <a:ext cx="3810000" cy="5562600"/>
          </a:xfrm>
        </p:spPr>
        <p:txBody>
          <a:bodyPr/>
          <a:lstStyle/>
          <a:p>
            <a:r>
              <a:rPr lang="en-US" sz="2400" dirty="0"/>
              <a:t>Grain growth experiments in a thin film of 2D polycrystalline </a:t>
            </a:r>
            <a:r>
              <a:rPr lang="en-US" sz="2400" dirty="0" err="1"/>
              <a:t>succinonitrile</a:t>
            </a:r>
            <a:r>
              <a:rPr lang="en-US" sz="2400" dirty="0"/>
              <a:t> (bcc organic, much used for solidification studies) were analyzed by Palmer et al.</a:t>
            </a:r>
          </a:p>
          <a:p>
            <a:r>
              <a:rPr lang="en-US" sz="2400" dirty="0"/>
              <a:t>Averaging the rate of change of area in each size class produced an excellent fit to the (</a:t>
            </a:r>
            <a:r>
              <a:rPr lang="en-US" sz="2400" i="1" dirty="0"/>
              <a:t>n-6)</a:t>
            </a:r>
            <a:r>
              <a:rPr lang="en-US" sz="2400" dirty="0"/>
              <a:t> rule.</a:t>
            </a:r>
          </a:p>
          <a:p>
            <a:r>
              <a:rPr lang="en-US" sz="2400" i="1" dirty="0" err="1">
                <a:solidFill>
                  <a:srgbClr val="660066"/>
                </a:solidFill>
              </a:rPr>
              <a:t>Scripta</a:t>
            </a:r>
            <a:r>
              <a:rPr lang="en-US" sz="2400" i="1" dirty="0">
                <a:solidFill>
                  <a:srgbClr val="660066"/>
                </a:solidFill>
              </a:rPr>
              <a:t> metall</a:t>
            </a:r>
            <a:r>
              <a:rPr lang="en-US" sz="2400" dirty="0">
                <a:solidFill>
                  <a:srgbClr val="660066"/>
                </a:solidFill>
              </a:rPr>
              <a:t>. </a:t>
            </a:r>
            <a:r>
              <a:rPr lang="en-US" sz="2400" b="1" dirty="0">
                <a:solidFill>
                  <a:srgbClr val="660066"/>
                </a:solidFill>
              </a:rPr>
              <a:t>30, </a:t>
            </a:r>
            <a:r>
              <a:rPr lang="en-US" sz="2400" dirty="0">
                <a:solidFill>
                  <a:srgbClr val="660066"/>
                </a:solidFill>
              </a:rPr>
              <a:t>633-637 (1994).</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3276600" cy="2362200"/>
          </a:xfrm>
        </p:spPr>
        <p:txBody>
          <a:bodyPr/>
          <a:lstStyle/>
          <a:p>
            <a:r>
              <a:rPr lang="en-US" dirty="0" smtClean="0"/>
              <a:t>Stability of 2D Networks</a:t>
            </a:r>
            <a:endParaRPr lang="en-US" dirty="0"/>
          </a:p>
        </p:txBody>
      </p:sp>
      <p:pic>
        <p:nvPicPr>
          <p:cNvPr id="5" name="Content Placeholder 4"/>
          <p:cNvPicPr>
            <a:picLocks noGrp="1" noChangeAspect="1"/>
          </p:cNvPicPr>
          <p:nvPr>
            <p:ph idx="1"/>
          </p:nvPr>
        </p:nvPicPr>
        <p:blipFill rotWithShape="1">
          <a:blip r:embed="rId2"/>
          <a:srcRect l="-1" t="-44" r="179" b="-1096"/>
          <a:stretch/>
        </p:blipFill>
        <p:spPr>
          <a:xfrm>
            <a:off x="3505201" y="152400"/>
            <a:ext cx="5562600" cy="6694988"/>
          </a:xfrm>
        </p:spPr>
      </p:pic>
      <p:sp>
        <p:nvSpPr>
          <p:cNvPr id="4" name="Slide Number Placeholder 3"/>
          <p:cNvSpPr>
            <a:spLocks noGrp="1"/>
          </p:cNvSpPr>
          <p:nvPr>
            <p:ph type="sldNum" sz="quarter" idx="12"/>
          </p:nvPr>
        </p:nvSpPr>
        <p:spPr/>
        <p:txBody>
          <a:bodyPr/>
          <a:lstStyle/>
          <a:p>
            <a:fld id="{82078A2F-5C63-D04C-B57D-779282F1E229}" type="slidenum">
              <a:rPr lang="en-US" smtClean="0"/>
              <a:pPr/>
              <a:t>18</a:t>
            </a:fld>
            <a:endParaRPr lang="en-US" sz="1400"/>
          </a:p>
        </p:txBody>
      </p:sp>
      <p:sp>
        <p:nvSpPr>
          <p:cNvPr id="6" name="Rectangle 5"/>
          <p:cNvSpPr/>
          <p:nvPr/>
        </p:nvSpPr>
        <p:spPr>
          <a:xfrm>
            <a:off x="1295400" y="6096000"/>
            <a:ext cx="1620756" cy="461665"/>
          </a:xfrm>
          <a:prstGeom prst="rect">
            <a:avLst/>
          </a:prstGeom>
        </p:spPr>
        <p:txBody>
          <a:bodyPr wrap="none">
            <a:spAutoFit/>
          </a:bodyPr>
          <a:lstStyle/>
          <a:p>
            <a:r>
              <a:rPr lang="en-US" dirty="0" smtClean="0">
                <a:solidFill>
                  <a:srgbClr val="660066"/>
                </a:solidFill>
              </a:rPr>
              <a:t>Humphreys</a:t>
            </a:r>
            <a:endParaRPr lang="en-US" dirty="0"/>
          </a:p>
        </p:txBody>
      </p:sp>
      <p:sp>
        <p:nvSpPr>
          <p:cNvPr id="7" name="Rectangle 6"/>
          <p:cNvSpPr/>
          <p:nvPr/>
        </p:nvSpPr>
        <p:spPr>
          <a:xfrm>
            <a:off x="381001" y="2209800"/>
            <a:ext cx="3428999" cy="3416320"/>
          </a:xfrm>
          <a:prstGeom prst="rect">
            <a:avLst/>
          </a:prstGeom>
        </p:spPr>
        <p:txBody>
          <a:bodyPr wrap="square">
            <a:spAutoFit/>
          </a:bodyPr>
          <a:lstStyle/>
          <a:p>
            <a:r>
              <a:rPr lang="en-US" dirty="0" smtClean="0"/>
              <a:t>Note that a precisely hexagonal network of grain boundaries is </a:t>
            </a:r>
            <a:r>
              <a:rPr lang="en-US" i="1" dirty="0" smtClean="0"/>
              <a:t>metastable</a:t>
            </a:r>
            <a:r>
              <a:rPr lang="en-US" dirty="0" smtClean="0"/>
              <a:t> (not stable as stated in the caption).  Any perturbation will set up a net driving force for a grain smaller than the average to shrink.</a:t>
            </a:r>
            <a:endParaRPr lang="en-US" dirty="0"/>
          </a:p>
        </p:txBody>
      </p:sp>
    </p:spTree>
    <p:extLst>
      <p:ext uri="{BB962C8B-B14F-4D97-AF65-F5344CB8AC3E}">
        <p14:creationId xmlns:p14="http://schemas.microsoft.com/office/powerpoint/2010/main" val="6087049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3C33B78D-13BE-1442-80DF-32E92A80FC3D}" type="slidenum">
              <a:rPr lang="en-US">
                <a:latin typeface="Times New Roman"/>
              </a:rPr>
              <a:pPr/>
              <a:t>19</a:t>
            </a:fld>
            <a:endParaRPr lang="en-US" sz="1400" dirty="0">
              <a:latin typeface="Times New Roman"/>
            </a:endParaRPr>
          </a:p>
        </p:txBody>
      </p:sp>
      <p:sp>
        <p:nvSpPr>
          <p:cNvPr id="48131" name="Rectangle 2"/>
          <p:cNvSpPr>
            <a:spLocks noGrp="1" noChangeArrowheads="1"/>
          </p:cNvSpPr>
          <p:nvPr>
            <p:ph type="title"/>
          </p:nvPr>
        </p:nvSpPr>
        <p:spPr>
          <a:xfrm>
            <a:off x="685800" y="0"/>
            <a:ext cx="7772400" cy="838200"/>
          </a:xfrm>
        </p:spPr>
        <p:txBody>
          <a:bodyPr/>
          <a:lstStyle/>
          <a:p>
            <a:r>
              <a:rPr lang="en-US" dirty="0"/>
              <a:t>Grain Growth</a:t>
            </a:r>
          </a:p>
        </p:txBody>
      </p:sp>
      <p:sp>
        <p:nvSpPr>
          <p:cNvPr id="48132" name="Rectangle 3"/>
          <p:cNvSpPr>
            <a:spLocks noGrp="1" noChangeArrowheads="1"/>
          </p:cNvSpPr>
          <p:nvPr>
            <p:ph type="body" idx="1"/>
          </p:nvPr>
        </p:nvSpPr>
        <p:spPr>
          <a:xfrm>
            <a:off x="304800" y="762000"/>
            <a:ext cx="8229600" cy="5257800"/>
          </a:xfrm>
        </p:spPr>
        <p:txBody>
          <a:bodyPr/>
          <a:lstStyle/>
          <a:p>
            <a:r>
              <a:rPr lang="en-US" sz="2000" dirty="0"/>
              <a:t>One interesting feature of grain growth is that, in a given material subjected to annealing at the same temperature, the only difference between the various microstructures is the average grain size.  Or, expressed another way, the microstructures (limited to the description of the boundary network) are self-similar and cannot be distinguished from one another unless the magnification is known.  This characteristic of grain growth has been shown by Mullins (1986) to be related to the kinetics of grain growth. The kinetics of grain growth can be deduced in a very simple manner based on the available driving force.  </a:t>
            </a:r>
          </a:p>
          <a:p>
            <a:r>
              <a:rPr lang="en-US" sz="2000" dirty="0"/>
              <a:t>Curvature is present in essentially all grain boundary networks and statistical self-similarity in structure is observed both in experiment and simulation.  This latter observation is extremely useful because it permits an assumption to be made that the average curvature in a network is inversely proportional to the grain size.  In other words, provided that self-similarity and isotropy hold, the driving force for grain boundary migration is inversely proportional to grain size. </a:t>
            </a:r>
          </a:p>
        </p:txBody>
      </p:sp>
      <p:sp>
        <p:nvSpPr>
          <p:cNvPr id="2" name="Rectangle 1"/>
          <p:cNvSpPr/>
          <p:nvPr/>
        </p:nvSpPr>
        <p:spPr>
          <a:xfrm>
            <a:off x="762000" y="5983069"/>
            <a:ext cx="8305800" cy="646331"/>
          </a:xfrm>
          <a:prstGeom prst="rect">
            <a:avLst/>
          </a:prstGeom>
        </p:spPr>
        <p:txBody>
          <a:bodyPr wrap="square">
            <a:spAutoFit/>
          </a:bodyPr>
          <a:lstStyle/>
          <a:p>
            <a:r>
              <a:rPr lang="en-US" sz="1800" dirty="0">
                <a:solidFill>
                  <a:srgbClr val="660066"/>
                </a:solidFill>
              </a:rPr>
              <a:t>Mullins, W. (1986). "The statistical self-similarity hypothesis in grain growth and particle coarsening." </a:t>
            </a:r>
            <a:r>
              <a:rPr lang="en-US" sz="1800" i="1" dirty="0">
                <a:solidFill>
                  <a:srgbClr val="660066"/>
                </a:solidFill>
              </a:rPr>
              <a:t>Journal of Applied Physics </a:t>
            </a:r>
            <a:r>
              <a:rPr lang="en-US" sz="1800" b="1" dirty="0" smtClean="0">
                <a:solidFill>
                  <a:srgbClr val="660066"/>
                </a:solidFill>
              </a:rPr>
              <a:t>59</a:t>
            </a:r>
            <a:r>
              <a:rPr lang="en-US" sz="1800" dirty="0" smtClean="0">
                <a:solidFill>
                  <a:srgbClr val="660066"/>
                </a:solidFill>
              </a:rPr>
              <a:t> </a:t>
            </a:r>
            <a:r>
              <a:rPr lang="en-US" sz="1800" dirty="0">
                <a:solidFill>
                  <a:srgbClr val="660066"/>
                </a:solidFill>
              </a:rPr>
              <a:t>1341.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i="1" dirty="0" smtClean="0"/>
              <a:t>Recrystallization &amp; Related Annealing Phenomena</a:t>
            </a:r>
            <a:r>
              <a:rPr lang="en-US" dirty="0" smtClean="0"/>
              <a:t>, F.J. Humphreys, Elsevier, 2</a:t>
            </a:r>
            <a:r>
              <a:rPr lang="en-US" baseline="30000" dirty="0" smtClean="0"/>
              <a:t>nd</a:t>
            </a:r>
            <a:r>
              <a:rPr lang="en-US" dirty="0" smtClean="0"/>
              <a:t> Ed., 2004.</a:t>
            </a:r>
          </a:p>
          <a:p>
            <a:r>
              <a:rPr lang="en-US" dirty="0" smtClean="0"/>
              <a:t>Papers noted in individual slides.</a:t>
            </a:r>
            <a:endParaRPr lang="en-US" dirty="0"/>
          </a:p>
        </p:txBody>
      </p:sp>
      <p:sp>
        <p:nvSpPr>
          <p:cNvPr id="4" name="Slide Number Placeholder 3"/>
          <p:cNvSpPr>
            <a:spLocks noGrp="1"/>
          </p:cNvSpPr>
          <p:nvPr>
            <p:ph type="sldNum" sz="quarter" idx="12"/>
          </p:nvPr>
        </p:nvSpPr>
        <p:spPr/>
        <p:txBody>
          <a:bodyPr/>
          <a:lstStyle/>
          <a:p>
            <a:fld id="{82078A2F-5C63-D04C-B57D-779282F1E229}" type="slidenum">
              <a:rPr lang="en-US" smtClean="0"/>
              <a:pPr/>
              <a:t>2</a:t>
            </a:fld>
            <a:endParaRPr lang="en-US" sz="1400"/>
          </a:p>
        </p:txBody>
      </p:sp>
    </p:spTree>
    <p:extLst>
      <p:ext uri="{BB962C8B-B14F-4D97-AF65-F5344CB8AC3E}">
        <p14:creationId xmlns:p14="http://schemas.microsoft.com/office/powerpoint/2010/main" val="77870362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Self-Similarity</a:t>
            </a:r>
            <a:endParaRPr lang="en-US" dirty="0"/>
          </a:p>
        </p:txBody>
      </p:sp>
      <p:pic>
        <p:nvPicPr>
          <p:cNvPr id="5" name="Content Placeholder 4"/>
          <p:cNvPicPr>
            <a:picLocks noGrp="1" noChangeAspect="1"/>
          </p:cNvPicPr>
          <p:nvPr>
            <p:ph idx="1"/>
          </p:nvPr>
        </p:nvPicPr>
        <p:blipFill rotWithShape="1">
          <a:blip r:embed="rId2"/>
          <a:srcRect l="2232" t="3065" r="2232"/>
          <a:stretch/>
        </p:blipFill>
        <p:spPr>
          <a:xfrm>
            <a:off x="491067" y="1430868"/>
            <a:ext cx="8348133" cy="4284132"/>
          </a:xfrm>
        </p:spPr>
      </p:pic>
      <p:sp>
        <p:nvSpPr>
          <p:cNvPr id="4" name="Slide Number Placeholder 3"/>
          <p:cNvSpPr>
            <a:spLocks noGrp="1"/>
          </p:cNvSpPr>
          <p:nvPr>
            <p:ph type="sldNum" sz="quarter" idx="12"/>
          </p:nvPr>
        </p:nvSpPr>
        <p:spPr/>
        <p:txBody>
          <a:bodyPr/>
          <a:lstStyle/>
          <a:p>
            <a:fld id="{82078A2F-5C63-D04C-B57D-779282F1E229}" type="slidenum">
              <a:rPr lang="en-US" smtClean="0"/>
              <a:pPr/>
              <a:t>20</a:t>
            </a:fld>
            <a:endParaRPr lang="en-US" sz="1400"/>
          </a:p>
        </p:txBody>
      </p:sp>
      <p:sp>
        <p:nvSpPr>
          <p:cNvPr id="6" name="Rectangle 5"/>
          <p:cNvSpPr/>
          <p:nvPr/>
        </p:nvSpPr>
        <p:spPr>
          <a:xfrm>
            <a:off x="3505200" y="5867400"/>
            <a:ext cx="1620756" cy="461665"/>
          </a:xfrm>
          <a:prstGeom prst="rect">
            <a:avLst/>
          </a:prstGeom>
        </p:spPr>
        <p:txBody>
          <a:bodyPr wrap="none">
            <a:spAutoFit/>
          </a:bodyPr>
          <a:lstStyle/>
          <a:p>
            <a:r>
              <a:rPr lang="en-US" dirty="0" smtClean="0">
                <a:solidFill>
                  <a:srgbClr val="660066"/>
                </a:solidFill>
              </a:rPr>
              <a:t>Humphreys</a:t>
            </a:r>
            <a:endParaRPr lang="en-US" dirty="0"/>
          </a:p>
        </p:txBody>
      </p:sp>
    </p:spTree>
    <p:extLst>
      <p:ext uri="{BB962C8B-B14F-4D97-AF65-F5344CB8AC3E}">
        <p14:creationId xmlns:p14="http://schemas.microsoft.com/office/powerpoint/2010/main" val="298492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57D8A132-A99B-DD49-B1BE-3670FD7EC153}" type="slidenum">
              <a:rPr lang="en-US">
                <a:latin typeface="Times New Roman"/>
              </a:rPr>
              <a:pPr/>
              <a:t>21</a:t>
            </a:fld>
            <a:endParaRPr lang="en-US" sz="1400" dirty="0">
              <a:latin typeface="Times New Roman"/>
            </a:endParaRPr>
          </a:p>
        </p:txBody>
      </p:sp>
      <p:sp>
        <p:nvSpPr>
          <p:cNvPr id="49155" name="Rectangle 2"/>
          <p:cNvSpPr>
            <a:spLocks noGrp="1" noChangeArrowheads="1"/>
          </p:cNvSpPr>
          <p:nvPr>
            <p:ph type="title"/>
          </p:nvPr>
        </p:nvSpPr>
        <p:spPr>
          <a:xfrm>
            <a:off x="685800" y="0"/>
            <a:ext cx="7772400" cy="1143000"/>
          </a:xfrm>
        </p:spPr>
        <p:txBody>
          <a:bodyPr/>
          <a:lstStyle/>
          <a:p>
            <a:r>
              <a:rPr lang="en-US" dirty="0"/>
              <a:t>Grain Growth Kinetics</a:t>
            </a:r>
          </a:p>
        </p:txBody>
      </p:sp>
      <p:sp>
        <p:nvSpPr>
          <p:cNvPr id="49156" name="Rectangle 3"/>
          <p:cNvSpPr>
            <a:spLocks noGrp="1" noChangeArrowheads="1"/>
          </p:cNvSpPr>
          <p:nvPr>
            <p:ph type="body" idx="1"/>
          </p:nvPr>
        </p:nvSpPr>
        <p:spPr>
          <a:xfrm>
            <a:off x="685800" y="1143000"/>
            <a:ext cx="7772400" cy="4114800"/>
          </a:xfrm>
        </p:spPr>
        <p:txBody>
          <a:bodyPr/>
          <a:lstStyle/>
          <a:p>
            <a:pPr>
              <a:lnSpc>
                <a:spcPct val="90000"/>
              </a:lnSpc>
            </a:pPr>
            <a:r>
              <a:rPr lang="en-US" sz="2000" dirty="0"/>
              <a:t>The rate of change of the mean size, d</a:t>
            </a:r>
            <a:r>
              <a:rPr lang="en-US" sz="2000" i="1" dirty="0"/>
              <a:t>&lt;r&gt;/</a:t>
            </a:r>
            <a:r>
              <a:rPr lang="en-US" sz="2000" i="1" dirty="0" err="1"/>
              <a:t>dt</a:t>
            </a:r>
            <a:r>
              <a:rPr lang="en-US" sz="2000" dirty="0"/>
              <a:t>, must be related to the migration rate of boundaries in the system.  Thus we have a mechanism for grain coarsening (grain growth) and a quantitative relationship to a single measure of the microstructure.  This allows us to write the following equations.</a:t>
            </a:r>
            <a:br>
              <a:rPr lang="en-US" sz="2000" dirty="0"/>
            </a:br>
            <a:r>
              <a:rPr lang="en-US" sz="2000" dirty="0"/>
              <a:t/>
            </a:r>
            <a:br>
              <a:rPr lang="en-US" sz="2000" dirty="0"/>
            </a:br>
            <a:r>
              <a:rPr lang="en-US" sz="2800" dirty="0"/>
              <a:t>		</a:t>
            </a:r>
            <a:r>
              <a:rPr lang="en-US" sz="2800" i="1" dirty="0"/>
              <a:t>v = </a:t>
            </a:r>
            <a:r>
              <a:rPr lang="en-US" sz="2800" i="1" dirty="0">
                <a:latin typeface="Symbol" charset="0"/>
                <a:sym typeface="Symbol" charset="0"/>
              </a:rPr>
              <a:t></a:t>
            </a:r>
            <a:r>
              <a:rPr lang="en-US" sz="2800" i="1" dirty="0"/>
              <a:t>M </a:t>
            </a:r>
            <a:r>
              <a:rPr lang="en-US" sz="2800" i="1" dirty="0">
                <a:latin typeface="Symbol" charset="0"/>
                <a:sym typeface="Symbol" charset="0"/>
              </a:rPr>
              <a:t></a:t>
            </a:r>
            <a:r>
              <a:rPr lang="en-US" sz="2800" i="1" dirty="0"/>
              <a:t> / r = d&lt;r&gt;/</a:t>
            </a:r>
            <a:r>
              <a:rPr lang="en-US" sz="2800" i="1" dirty="0" err="1"/>
              <a:t>dt</a:t>
            </a:r>
            <a:r>
              <a:rPr lang="en-US" sz="1400" dirty="0"/>
              <a:t/>
            </a:r>
            <a:br>
              <a:rPr lang="en-US" sz="1400" dirty="0"/>
            </a:br>
            <a:r>
              <a:rPr lang="en-US" sz="2000" dirty="0"/>
              <a:t/>
            </a:r>
            <a:br>
              <a:rPr lang="en-US" sz="2000" dirty="0"/>
            </a:br>
            <a:r>
              <a:rPr lang="en-US" sz="2000" dirty="0"/>
              <a:t>One can then integrate and obtain</a:t>
            </a:r>
            <a:br>
              <a:rPr lang="en-US" sz="2000" dirty="0"/>
            </a:br>
            <a:endParaRPr lang="en-US" sz="2000" dirty="0"/>
          </a:p>
          <a:p>
            <a:pPr>
              <a:lnSpc>
                <a:spcPct val="90000"/>
              </a:lnSpc>
              <a:buFontTx/>
              <a:buNone/>
            </a:pPr>
            <a:r>
              <a:rPr lang="en-US" sz="2000" i="1" dirty="0"/>
              <a:t>	</a:t>
            </a:r>
            <a:r>
              <a:rPr lang="en-US" sz="2800" i="1" dirty="0"/>
              <a:t>	&lt;r&gt;</a:t>
            </a:r>
            <a:r>
              <a:rPr lang="en-US" sz="2800" i="1" baseline="30000" dirty="0"/>
              <a:t>2</a:t>
            </a:r>
            <a:r>
              <a:rPr lang="en-US" sz="2800" i="1" dirty="0"/>
              <a:t> - &lt;</a:t>
            </a:r>
            <a:r>
              <a:rPr lang="en-US" sz="2800" i="1" dirty="0" err="1"/>
              <a:t>r</a:t>
            </a:r>
            <a:r>
              <a:rPr lang="en-US" sz="2800" i="1" baseline="-25000" dirty="0" err="1"/>
              <a:t>t</a:t>
            </a:r>
            <a:r>
              <a:rPr lang="en-US" sz="2800" i="1" baseline="-25000" dirty="0"/>
              <a:t>=0</a:t>
            </a:r>
            <a:r>
              <a:rPr lang="en-US" sz="2800" i="1" dirty="0"/>
              <a:t>&gt;</a:t>
            </a:r>
            <a:r>
              <a:rPr lang="en-US" sz="2800" i="1" baseline="30000" dirty="0"/>
              <a:t>2</a:t>
            </a:r>
            <a:r>
              <a:rPr lang="en-US" sz="2800" i="1" dirty="0"/>
              <a:t>= </a:t>
            </a:r>
            <a:r>
              <a:rPr lang="en-US" sz="2800" i="1" dirty="0">
                <a:latin typeface="Symbol" charset="0"/>
                <a:sym typeface="Symbol" charset="0"/>
              </a:rPr>
              <a:t></a:t>
            </a:r>
            <a:r>
              <a:rPr lang="en-US" sz="2800" i="1" dirty="0"/>
              <a:t>M </a:t>
            </a:r>
            <a:r>
              <a:rPr lang="en-US" sz="2800" i="1" dirty="0">
                <a:latin typeface="Symbol" charset="0"/>
                <a:sym typeface="Symbol" charset="0"/>
              </a:rPr>
              <a:t></a:t>
            </a:r>
            <a:r>
              <a:rPr lang="en-US" sz="2800" i="1" dirty="0"/>
              <a:t> t</a:t>
            </a:r>
            <a:br>
              <a:rPr lang="en-US" sz="2800" i="1" dirty="0"/>
            </a:br>
            <a:endParaRPr lang="en-US" sz="2800" dirty="0"/>
          </a:p>
          <a:p>
            <a:pPr>
              <a:lnSpc>
                <a:spcPct val="90000"/>
              </a:lnSpc>
            </a:pPr>
            <a:r>
              <a:rPr lang="en-US" sz="2000" dirty="0"/>
              <a:t>In this, the constant </a:t>
            </a:r>
            <a:r>
              <a:rPr lang="en-US" sz="2000" i="1" dirty="0">
                <a:latin typeface="Symbol" charset="0"/>
                <a:sym typeface="Symbol" charset="0"/>
              </a:rPr>
              <a:t></a:t>
            </a:r>
            <a:r>
              <a:rPr lang="en-US" sz="2000" dirty="0"/>
              <a:t> is geometrical factor of order unity (to be discussed later).  In Hillert</a:t>
            </a:r>
            <a:r>
              <a:rPr lang="ja-JP" altLang="en-US" sz="2000" dirty="0"/>
              <a:t>’</a:t>
            </a:r>
            <a:r>
              <a:rPr lang="en-US" sz="2000" dirty="0"/>
              <a:t>s theory, </a:t>
            </a:r>
            <a:r>
              <a:rPr lang="en-US" sz="2000" i="1" dirty="0">
                <a:latin typeface="Symbol" charset="0"/>
                <a:sym typeface="Symbol" charset="0"/>
              </a:rPr>
              <a:t></a:t>
            </a:r>
            <a:r>
              <a:rPr lang="en-US" sz="2000" dirty="0"/>
              <a:t> </a:t>
            </a:r>
            <a:r>
              <a:rPr lang="en-US" sz="2000" i="1" dirty="0"/>
              <a:t>= 0.25.</a:t>
            </a:r>
            <a:r>
              <a:rPr lang="en-US" sz="2000" dirty="0"/>
              <a:t>  From simulations, </a:t>
            </a:r>
            <a:br>
              <a:rPr lang="en-US" sz="2000" dirty="0"/>
            </a:br>
            <a:r>
              <a:rPr lang="en-US" sz="2000" i="1" dirty="0">
                <a:latin typeface="Symbol" charset="0"/>
                <a:sym typeface="Symbol" charset="0"/>
              </a:rPr>
              <a:t></a:t>
            </a:r>
            <a:r>
              <a:rPr lang="en-US" sz="2000" dirty="0"/>
              <a:t> </a:t>
            </a:r>
            <a:r>
              <a:rPr lang="en-US" sz="2000" i="1" dirty="0"/>
              <a:t>~ 0.40.</a:t>
            </a:r>
            <a:r>
              <a:rPr lang="en-US" sz="2000" dirty="0"/>
              <a:t> </a:t>
            </a:r>
          </a:p>
        </p:txBody>
      </p:sp>
      <p:sp>
        <p:nvSpPr>
          <p:cNvPr id="2" name="Rectangle 1"/>
          <p:cNvSpPr/>
          <p:nvPr/>
        </p:nvSpPr>
        <p:spPr>
          <a:xfrm>
            <a:off x="685800" y="5943600"/>
            <a:ext cx="8077200" cy="646331"/>
          </a:xfrm>
          <a:prstGeom prst="rect">
            <a:avLst/>
          </a:prstGeom>
        </p:spPr>
        <p:txBody>
          <a:bodyPr wrap="square">
            <a:spAutoFit/>
          </a:bodyPr>
          <a:lstStyle/>
          <a:p>
            <a:r>
              <a:rPr lang="en-US" sz="1800" dirty="0">
                <a:solidFill>
                  <a:srgbClr val="660066"/>
                </a:solidFill>
              </a:rPr>
              <a:t>Burke, J. E. (1949). "Some Factors Affecting the Rate of Grain Growth in Metals." </a:t>
            </a:r>
            <a:r>
              <a:rPr lang="en-US" sz="1800" i="1" dirty="0" smtClean="0">
                <a:solidFill>
                  <a:srgbClr val="660066"/>
                </a:solidFill>
              </a:rPr>
              <a:t>Trans. AIME </a:t>
            </a:r>
            <a:r>
              <a:rPr lang="en-US" sz="1800" b="1" dirty="0" smtClean="0">
                <a:solidFill>
                  <a:srgbClr val="660066"/>
                </a:solidFill>
              </a:rPr>
              <a:t>180</a:t>
            </a:r>
            <a:r>
              <a:rPr lang="en-US" sz="1800" dirty="0">
                <a:solidFill>
                  <a:srgbClr val="660066"/>
                </a:solidFill>
              </a:rPr>
              <a:t>: 73-91.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Grain Growth Exponent</a:t>
            </a:r>
            <a:endParaRPr lang="en-US" dirty="0"/>
          </a:p>
        </p:txBody>
      </p:sp>
      <p:pic>
        <p:nvPicPr>
          <p:cNvPr id="5" name="Content Placeholder 4"/>
          <p:cNvPicPr>
            <a:picLocks noGrp="1" noChangeAspect="1"/>
          </p:cNvPicPr>
          <p:nvPr>
            <p:ph idx="1"/>
          </p:nvPr>
        </p:nvPicPr>
        <p:blipFill rotWithShape="1">
          <a:blip r:embed="rId2"/>
          <a:srcRect t="236" b="1104"/>
          <a:stretch/>
        </p:blipFill>
        <p:spPr>
          <a:xfrm>
            <a:off x="685800" y="1202267"/>
            <a:ext cx="7772400" cy="4817533"/>
          </a:xfrm>
        </p:spPr>
      </p:pic>
      <p:sp>
        <p:nvSpPr>
          <p:cNvPr id="4" name="Slide Number Placeholder 3"/>
          <p:cNvSpPr>
            <a:spLocks noGrp="1"/>
          </p:cNvSpPr>
          <p:nvPr>
            <p:ph type="sldNum" sz="quarter" idx="12"/>
          </p:nvPr>
        </p:nvSpPr>
        <p:spPr/>
        <p:txBody>
          <a:bodyPr/>
          <a:lstStyle/>
          <a:p>
            <a:fld id="{82078A2F-5C63-D04C-B57D-779282F1E229}" type="slidenum">
              <a:rPr lang="en-US" smtClean="0"/>
              <a:pPr/>
              <a:t>22</a:t>
            </a:fld>
            <a:endParaRPr lang="en-US" sz="1400"/>
          </a:p>
        </p:txBody>
      </p:sp>
      <p:sp>
        <p:nvSpPr>
          <p:cNvPr id="6" name="Rectangle 5"/>
          <p:cNvSpPr/>
          <p:nvPr/>
        </p:nvSpPr>
        <p:spPr>
          <a:xfrm>
            <a:off x="3505200" y="6167735"/>
            <a:ext cx="1620756" cy="461665"/>
          </a:xfrm>
          <a:prstGeom prst="rect">
            <a:avLst/>
          </a:prstGeom>
        </p:spPr>
        <p:txBody>
          <a:bodyPr wrap="none">
            <a:spAutoFit/>
          </a:bodyPr>
          <a:lstStyle/>
          <a:p>
            <a:r>
              <a:rPr lang="en-US" dirty="0" smtClean="0">
                <a:solidFill>
                  <a:srgbClr val="660066"/>
                </a:solidFill>
              </a:rPr>
              <a:t>Humphreys</a:t>
            </a:r>
            <a:endParaRPr lang="en-US" dirty="0"/>
          </a:p>
        </p:txBody>
      </p:sp>
    </p:spTree>
    <p:extLst>
      <p:ext uri="{BB962C8B-B14F-4D97-AF65-F5344CB8AC3E}">
        <p14:creationId xmlns:p14="http://schemas.microsoft.com/office/powerpoint/2010/main" val="31090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9AED98AC-7E40-B54A-BF59-C2F89E656E6D}" type="slidenum">
              <a:rPr lang="en-US">
                <a:latin typeface="Times New Roman"/>
              </a:rPr>
              <a:pPr/>
              <a:t>23</a:t>
            </a:fld>
            <a:endParaRPr lang="en-US" sz="1400" dirty="0">
              <a:latin typeface="Times New Roman"/>
            </a:endParaRPr>
          </a:p>
        </p:txBody>
      </p:sp>
      <p:sp>
        <p:nvSpPr>
          <p:cNvPr id="50179" name="Rectangle 2"/>
          <p:cNvSpPr>
            <a:spLocks noGrp="1" noChangeArrowheads="1"/>
          </p:cNvSpPr>
          <p:nvPr>
            <p:ph type="title"/>
          </p:nvPr>
        </p:nvSpPr>
        <p:spPr/>
        <p:txBody>
          <a:bodyPr/>
          <a:lstStyle/>
          <a:p>
            <a:r>
              <a:rPr lang="en-US" dirty="0"/>
              <a:t>Experimental grain growth data</a:t>
            </a:r>
          </a:p>
        </p:txBody>
      </p:sp>
      <p:sp>
        <p:nvSpPr>
          <p:cNvPr id="50180" name="Rectangle 3"/>
          <p:cNvSpPr>
            <a:spLocks noGrp="1" noChangeArrowheads="1"/>
          </p:cNvSpPr>
          <p:nvPr>
            <p:ph type="body" idx="1"/>
          </p:nvPr>
        </p:nvSpPr>
        <p:spPr>
          <a:xfrm>
            <a:off x="304800" y="2209800"/>
            <a:ext cx="7772400" cy="4114800"/>
          </a:xfrm>
        </p:spPr>
        <p:txBody>
          <a:bodyPr/>
          <a:lstStyle/>
          <a:p>
            <a:pPr>
              <a:lnSpc>
                <a:spcPct val="90000"/>
              </a:lnSpc>
            </a:pPr>
            <a:r>
              <a:rPr lang="en-US" sz="2400" dirty="0"/>
              <a:t>Data from </a:t>
            </a:r>
            <a:br>
              <a:rPr lang="en-US" sz="2400" dirty="0"/>
            </a:br>
            <a:r>
              <a:rPr lang="en-US" sz="2400" dirty="0"/>
              <a:t>Grey &amp; Higgins </a:t>
            </a:r>
            <a:br>
              <a:rPr lang="en-US" sz="2400" dirty="0"/>
            </a:br>
            <a:r>
              <a:rPr lang="en-US" sz="2400" dirty="0"/>
              <a:t>(1973) for </a:t>
            </a:r>
            <a:br>
              <a:rPr lang="en-US" sz="2400" dirty="0"/>
            </a:br>
            <a:r>
              <a:rPr lang="en-US" sz="2400" dirty="0"/>
              <a:t>zone-refined </a:t>
            </a:r>
            <a:r>
              <a:rPr lang="en-US" sz="2400" dirty="0" err="1"/>
              <a:t>Pb</a:t>
            </a:r>
            <a:r>
              <a:rPr lang="en-US" sz="2400" dirty="0"/>
              <a:t> </a:t>
            </a:r>
            <a:br>
              <a:rPr lang="en-US" sz="2400" dirty="0"/>
            </a:br>
            <a:r>
              <a:rPr lang="en-US" sz="2400" dirty="0"/>
              <a:t>with </a:t>
            </a:r>
            <a:r>
              <a:rPr lang="en-US" sz="2400" dirty="0" err="1"/>
              <a:t>Sn</a:t>
            </a:r>
            <a:r>
              <a:rPr lang="en-US" sz="2400" dirty="0"/>
              <a:t> </a:t>
            </a:r>
            <a:br>
              <a:rPr lang="en-US" sz="2400" dirty="0"/>
            </a:br>
            <a:r>
              <a:rPr lang="en-US" sz="2400" dirty="0"/>
              <a:t>additions, </a:t>
            </a:r>
            <a:br>
              <a:rPr lang="en-US" sz="2400" dirty="0"/>
            </a:br>
            <a:r>
              <a:rPr lang="en-US" sz="2400" dirty="0"/>
              <a:t>showing deviations </a:t>
            </a:r>
            <a:br>
              <a:rPr lang="en-US" sz="2400" dirty="0"/>
            </a:br>
            <a:r>
              <a:rPr lang="en-US" sz="2400" dirty="0"/>
              <a:t>from the </a:t>
            </a:r>
            <a:br>
              <a:rPr lang="en-US" sz="2400" dirty="0"/>
            </a:br>
            <a:r>
              <a:rPr lang="en-US" sz="2400" dirty="0"/>
              <a:t>ideal grain </a:t>
            </a:r>
            <a:br>
              <a:rPr lang="en-US" sz="2400" dirty="0"/>
            </a:br>
            <a:r>
              <a:rPr lang="en-US" sz="2400" dirty="0"/>
              <a:t>growth law (</a:t>
            </a:r>
            <a:r>
              <a:rPr lang="en-US" sz="2400" i="1" dirty="0"/>
              <a:t>n&lt;0.5</a:t>
            </a:r>
            <a:r>
              <a:rPr lang="en-US" sz="2400" dirty="0"/>
              <a:t>).</a:t>
            </a:r>
          </a:p>
          <a:p>
            <a:pPr>
              <a:lnSpc>
                <a:spcPct val="90000"/>
              </a:lnSpc>
            </a:pPr>
            <a:r>
              <a:rPr lang="en-US" sz="2400" dirty="0"/>
              <a:t>In general, the grain growth exponent (in terms of radius) is often appreciably less than the theoretical value of 0.5</a:t>
            </a:r>
          </a:p>
        </p:txBody>
      </p:sp>
      <p:pic>
        <p:nvPicPr>
          <p:cNvPr id="50181" name="Picture 4"/>
          <p:cNvPicPr>
            <a:picLocks noChangeAspect="1" noChangeArrowheads="1"/>
          </p:cNvPicPr>
          <p:nvPr/>
        </p:nvPicPr>
        <p:blipFill>
          <a:blip r:embed="rId2">
            <a:extLst>
              <a:ext uri="{28A0092B-C50C-407E-A947-70E740481C1C}">
                <a14:useLocalDpi xmlns:a14="http://schemas.microsoft.com/office/drawing/2010/main" val="0"/>
              </a:ext>
            </a:extLst>
          </a:blip>
          <a:srcRect r="10103"/>
          <a:stretch>
            <a:fillRect/>
          </a:stretch>
        </p:blipFill>
        <p:spPr bwMode="auto">
          <a:xfrm>
            <a:off x="3429000" y="1600200"/>
            <a:ext cx="5424488" cy="363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6384ADCE-6EEE-CF49-A492-F7CB532B305A}" type="slidenum">
              <a:rPr lang="en-US">
                <a:latin typeface="Times New Roman"/>
              </a:rPr>
              <a:pPr/>
              <a:t>24</a:t>
            </a:fld>
            <a:endParaRPr lang="en-US" sz="1400" dirty="0">
              <a:latin typeface="Times New Roman"/>
            </a:endParaRPr>
          </a:p>
        </p:txBody>
      </p:sp>
      <p:sp>
        <p:nvSpPr>
          <p:cNvPr id="51203" name="Rectangle 2"/>
          <p:cNvSpPr>
            <a:spLocks noGrp="1" noChangeArrowheads="1"/>
          </p:cNvSpPr>
          <p:nvPr>
            <p:ph type="title"/>
          </p:nvPr>
        </p:nvSpPr>
        <p:spPr/>
        <p:txBody>
          <a:bodyPr/>
          <a:lstStyle/>
          <a:p>
            <a:r>
              <a:rPr lang="en-US" dirty="0"/>
              <a:t>Grain Growth Theory</a:t>
            </a:r>
          </a:p>
        </p:txBody>
      </p:sp>
      <p:sp>
        <p:nvSpPr>
          <p:cNvPr id="51204" name="Rectangle 3"/>
          <p:cNvSpPr>
            <a:spLocks noGrp="1" noChangeArrowheads="1"/>
          </p:cNvSpPr>
          <p:nvPr>
            <p:ph type="body" idx="1"/>
          </p:nvPr>
        </p:nvSpPr>
        <p:spPr>
          <a:xfrm>
            <a:off x="533400" y="1143000"/>
            <a:ext cx="8382000" cy="4419600"/>
          </a:xfrm>
        </p:spPr>
        <p:txBody>
          <a:bodyPr/>
          <a:lstStyle/>
          <a:p>
            <a:pPr>
              <a:lnSpc>
                <a:spcPct val="90000"/>
              </a:lnSpc>
            </a:pPr>
            <a:r>
              <a:rPr lang="en-US" sz="2800" dirty="0"/>
              <a:t>The main objective in grain growth theory is to be able to describe both the coarsening rate and the grain size distribution with (mathematical) functions.</a:t>
            </a:r>
          </a:p>
          <a:p>
            <a:pPr>
              <a:lnSpc>
                <a:spcPct val="90000"/>
              </a:lnSpc>
            </a:pPr>
            <a:r>
              <a:rPr lang="en-US" sz="2800" dirty="0"/>
              <a:t>What is the answer?  Unfortunately only a partial answer exists and it is not obvious that a unique answer is available, especially if realistic (anisotropic) boundary properties are included.</a:t>
            </a:r>
          </a:p>
          <a:p>
            <a:pPr>
              <a:lnSpc>
                <a:spcPct val="90000"/>
              </a:lnSpc>
            </a:pPr>
            <a:r>
              <a:rPr lang="en-US" sz="2800" dirty="0"/>
              <a:t>Hillert (1965) adapted particle coarsening theory by </a:t>
            </a:r>
            <a:r>
              <a:rPr lang="en-US" sz="2800" dirty="0" err="1"/>
              <a:t>Lifshitz-Slyozov</a:t>
            </a:r>
            <a:r>
              <a:rPr lang="en-US" sz="2800" dirty="0"/>
              <a:t> and Wagner [</a:t>
            </a:r>
            <a:r>
              <a:rPr lang="en-US" sz="2800" dirty="0" err="1"/>
              <a:t>Scripta</a:t>
            </a:r>
            <a:r>
              <a:rPr lang="en-US" sz="2800" dirty="0"/>
              <a:t> metall. </a:t>
            </a:r>
            <a:r>
              <a:rPr lang="en-US" sz="2800" b="1" dirty="0"/>
              <a:t>13</a:t>
            </a:r>
            <a:r>
              <a:rPr lang="en-US" sz="2800" dirty="0"/>
              <a:t>, 227-238].</a:t>
            </a:r>
          </a:p>
        </p:txBody>
      </p:sp>
      <p:sp>
        <p:nvSpPr>
          <p:cNvPr id="2" name="Rectangle 1"/>
          <p:cNvSpPr/>
          <p:nvPr/>
        </p:nvSpPr>
        <p:spPr>
          <a:xfrm>
            <a:off x="457200" y="5429071"/>
            <a:ext cx="8458200" cy="1200329"/>
          </a:xfrm>
          <a:prstGeom prst="rect">
            <a:avLst/>
          </a:prstGeom>
        </p:spPr>
        <p:txBody>
          <a:bodyPr wrap="square">
            <a:spAutoFit/>
          </a:bodyPr>
          <a:lstStyle/>
          <a:p>
            <a:r>
              <a:rPr lang="en-US" sz="1800" dirty="0" err="1">
                <a:solidFill>
                  <a:srgbClr val="660066"/>
                </a:solidFill>
              </a:rPr>
              <a:t>Lifshitz</a:t>
            </a:r>
            <a:r>
              <a:rPr lang="en-US" sz="1800" dirty="0">
                <a:solidFill>
                  <a:srgbClr val="660066"/>
                </a:solidFill>
              </a:rPr>
              <a:t>, I. M. and V. V. </a:t>
            </a:r>
            <a:r>
              <a:rPr lang="en-US" sz="1800" dirty="0" err="1">
                <a:solidFill>
                  <a:srgbClr val="660066"/>
                </a:solidFill>
              </a:rPr>
              <a:t>Slyozov</a:t>
            </a:r>
            <a:r>
              <a:rPr lang="en-US" sz="1800" dirty="0">
                <a:solidFill>
                  <a:srgbClr val="660066"/>
                </a:solidFill>
              </a:rPr>
              <a:t> (1961). "The Kinetics of Precipitation from Supersaturated Solid Solutions." </a:t>
            </a:r>
            <a:r>
              <a:rPr lang="en-US" sz="1800" i="1" dirty="0">
                <a:solidFill>
                  <a:srgbClr val="660066"/>
                </a:solidFill>
              </a:rPr>
              <a:t>Journal Of Physics And Chemistry Of Solids </a:t>
            </a:r>
            <a:r>
              <a:rPr lang="en-US" sz="1800" b="1" dirty="0" smtClean="0">
                <a:solidFill>
                  <a:srgbClr val="660066"/>
                </a:solidFill>
              </a:rPr>
              <a:t>19</a:t>
            </a:r>
            <a:r>
              <a:rPr lang="en-US" sz="1800" dirty="0" smtClean="0">
                <a:solidFill>
                  <a:srgbClr val="660066"/>
                </a:solidFill>
              </a:rPr>
              <a:t> </a:t>
            </a:r>
            <a:r>
              <a:rPr lang="en-US" sz="1800" dirty="0">
                <a:solidFill>
                  <a:srgbClr val="660066"/>
                </a:solidFill>
              </a:rPr>
              <a:t>35-50</a:t>
            </a:r>
            <a:r>
              <a:rPr lang="en-US" sz="1800" dirty="0">
                <a:solidFill>
                  <a:srgbClr val="660066"/>
                </a:solidFill>
              </a:rPr>
              <a:t>. Wagner, C. (1961). "</a:t>
            </a:r>
            <a:r>
              <a:rPr lang="en-US" sz="1800" dirty="0" err="1">
                <a:solidFill>
                  <a:srgbClr val="660066"/>
                </a:solidFill>
              </a:rPr>
              <a:t>Theorie</a:t>
            </a:r>
            <a:r>
              <a:rPr lang="en-US" sz="1800" dirty="0">
                <a:solidFill>
                  <a:srgbClr val="660066"/>
                </a:solidFill>
              </a:rPr>
              <a:t> Der </a:t>
            </a:r>
            <a:r>
              <a:rPr lang="en-US" sz="1800" dirty="0" err="1">
                <a:solidFill>
                  <a:srgbClr val="660066"/>
                </a:solidFill>
              </a:rPr>
              <a:t>Alterung</a:t>
            </a:r>
            <a:r>
              <a:rPr lang="en-US" sz="1800" dirty="0">
                <a:solidFill>
                  <a:srgbClr val="660066"/>
                </a:solidFill>
              </a:rPr>
              <a:t> Von </a:t>
            </a:r>
            <a:r>
              <a:rPr lang="en-US" sz="1800" dirty="0" err="1">
                <a:solidFill>
                  <a:srgbClr val="660066"/>
                </a:solidFill>
              </a:rPr>
              <a:t>Niederschlagen</a:t>
            </a:r>
            <a:r>
              <a:rPr lang="en-US" sz="1800" dirty="0">
                <a:solidFill>
                  <a:srgbClr val="660066"/>
                </a:solidFill>
              </a:rPr>
              <a:t> </a:t>
            </a:r>
            <a:r>
              <a:rPr lang="en-US" sz="1800" dirty="0" err="1">
                <a:solidFill>
                  <a:srgbClr val="660066"/>
                </a:solidFill>
              </a:rPr>
              <a:t>Durch</a:t>
            </a:r>
            <a:r>
              <a:rPr lang="en-US" sz="1800" dirty="0">
                <a:solidFill>
                  <a:srgbClr val="660066"/>
                </a:solidFill>
              </a:rPr>
              <a:t> </a:t>
            </a:r>
            <a:r>
              <a:rPr lang="en-US" sz="1800" dirty="0" err="1">
                <a:solidFill>
                  <a:srgbClr val="660066"/>
                </a:solidFill>
              </a:rPr>
              <a:t>Umlosen</a:t>
            </a:r>
            <a:r>
              <a:rPr lang="en-US" sz="1800" dirty="0">
                <a:solidFill>
                  <a:srgbClr val="660066"/>
                </a:solidFill>
              </a:rPr>
              <a:t> (Ostwald-</a:t>
            </a:r>
            <a:r>
              <a:rPr lang="en-US" sz="1800" dirty="0" err="1">
                <a:solidFill>
                  <a:srgbClr val="660066"/>
                </a:solidFill>
              </a:rPr>
              <a:t>Reifung</a:t>
            </a:r>
            <a:r>
              <a:rPr lang="en-US" sz="1800" dirty="0">
                <a:solidFill>
                  <a:srgbClr val="660066"/>
                </a:solidFill>
              </a:rPr>
              <a:t>)." </a:t>
            </a:r>
            <a:r>
              <a:rPr lang="en-US" sz="1800" i="1" dirty="0" err="1">
                <a:solidFill>
                  <a:srgbClr val="660066"/>
                </a:solidFill>
              </a:rPr>
              <a:t>Zeitschrift</a:t>
            </a:r>
            <a:r>
              <a:rPr lang="en-US" sz="1800" i="1" dirty="0">
                <a:solidFill>
                  <a:srgbClr val="660066"/>
                </a:solidFill>
              </a:rPr>
              <a:t> Fur </a:t>
            </a:r>
            <a:r>
              <a:rPr lang="en-US" sz="1800" i="1" dirty="0" err="1">
                <a:solidFill>
                  <a:srgbClr val="660066"/>
                </a:solidFill>
              </a:rPr>
              <a:t>Elektrochemie</a:t>
            </a:r>
            <a:r>
              <a:rPr lang="en-US" sz="1800" dirty="0">
                <a:solidFill>
                  <a:srgbClr val="660066"/>
                </a:solidFill>
              </a:rPr>
              <a:t> </a:t>
            </a:r>
            <a:r>
              <a:rPr lang="en-US" sz="1800" b="1" dirty="0" smtClean="0">
                <a:solidFill>
                  <a:srgbClr val="660066"/>
                </a:solidFill>
              </a:rPr>
              <a:t>65</a:t>
            </a:r>
            <a:r>
              <a:rPr lang="en-US" sz="1800" dirty="0" smtClean="0">
                <a:solidFill>
                  <a:srgbClr val="660066"/>
                </a:solidFill>
              </a:rPr>
              <a:t> </a:t>
            </a:r>
            <a:r>
              <a:rPr lang="en-US" sz="1800" dirty="0">
                <a:solidFill>
                  <a:srgbClr val="660066"/>
                </a:solidFill>
              </a:rPr>
              <a:t>581-591</a:t>
            </a:r>
            <a:r>
              <a:rPr lang="en-US" sz="1800" dirty="0" smtClean="0">
                <a:solidFill>
                  <a:srgbClr val="660066"/>
                </a:solidFill>
              </a:rPr>
              <a:t>.</a:t>
            </a:r>
            <a:endParaRPr lang="en-US" sz="1800" dirty="0">
              <a:solidFill>
                <a:srgbClr val="66006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1B279E9F-D06E-8948-BD3F-298936EFF649}" type="slidenum">
              <a:rPr lang="en-US">
                <a:latin typeface="Times New Roman"/>
              </a:rPr>
              <a:pPr/>
              <a:t>25</a:t>
            </a:fld>
            <a:endParaRPr lang="en-US" sz="1400" dirty="0">
              <a:latin typeface="Times New Roman"/>
            </a:endParaRPr>
          </a:p>
        </p:txBody>
      </p:sp>
      <p:sp>
        <p:nvSpPr>
          <p:cNvPr id="52228" name="Rectangle 2"/>
          <p:cNvSpPr>
            <a:spLocks noGrp="1" noChangeArrowheads="1"/>
          </p:cNvSpPr>
          <p:nvPr>
            <p:ph type="title"/>
          </p:nvPr>
        </p:nvSpPr>
        <p:spPr/>
        <p:txBody>
          <a:bodyPr/>
          <a:lstStyle/>
          <a:p>
            <a:r>
              <a:rPr lang="en-US" dirty="0"/>
              <a:t>Hillert Normal Grain Growth Theory</a:t>
            </a:r>
          </a:p>
        </p:txBody>
      </p:sp>
      <p:sp>
        <p:nvSpPr>
          <p:cNvPr id="52229" name="Rectangle 3"/>
          <p:cNvSpPr>
            <a:spLocks noGrp="1" noChangeArrowheads="1"/>
          </p:cNvSpPr>
          <p:nvPr>
            <p:ph type="body" idx="1"/>
          </p:nvPr>
        </p:nvSpPr>
        <p:spPr>
          <a:xfrm>
            <a:off x="685800" y="1447800"/>
            <a:ext cx="7772400" cy="1981200"/>
          </a:xfrm>
        </p:spPr>
        <p:txBody>
          <a:bodyPr/>
          <a:lstStyle/>
          <a:p>
            <a:pPr>
              <a:lnSpc>
                <a:spcPct val="90000"/>
              </a:lnSpc>
            </a:pPr>
            <a:r>
              <a:rPr lang="en-US" sz="2800" dirty="0"/>
              <a:t>Coarsening rate:</a:t>
            </a:r>
            <a:br>
              <a:rPr lang="en-US" sz="2800" dirty="0"/>
            </a:br>
            <a:r>
              <a:rPr lang="en-US" sz="2800" i="1" dirty="0"/>
              <a:t>	</a:t>
            </a:r>
            <a:r>
              <a:rPr lang="en-US" i="1" dirty="0"/>
              <a:t>&lt;r&gt;</a:t>
            </a:r>
            <a:r>
              <a:rPr lang="en-US" i="1" baseline="30000" dirty="0"/>
              <a:t>2</a:t>
            </a:r>
            <a:r>
              <a:rPr lang="en-US" i="1" dirty="0"/>
              <a:t> - &lt;</a:t>
            </a:r>
            <a:r>
              <a:rPr lang="en-US" i="1" dirty="0" err="1"/>
              <a:t>r</a:t>
            </a:r>
            <a:r>
              <a:rPr lang="en-US" i="1" baseline="-25000" dirty="0" err="1"/>
              <a:t>t</a:t>
            </a:r>
            <a:r>
              <a:rPr lang="en-US" i="1" baseline="-25000" dirty="0"/>
              <a:t>=0</a:t>
            </a:r>
            <a:r>
              <a:rPr lang="en-US" i="1" dirty="0"/>
              <a:t>&gt;</a:t>
            </a:r>
            <a:r>
              <a:rPr lang="en-US" i="1" baseline="30000" dirty="0"/>
              <a:t>2 </a:t>
            </a:r>
            <a:r>
              <a:rPr lang="en-US" i="1" dirty="0"/>
              <a:t> = 0.25 k t = 0.25 M</a:t>
            </a:r>
            <a:r>
              <a:rPr lang="en-US" i="1" dirty="0">
                <a:latin typeface="Symbol" charset="0"/>
              </a:rPr>
              <a:t>g</a:t>
            </a:r>
            <a:r>
              <a:rPr lang="en-US" i="1" dirty="0"/>
              <a:t> t</a:t>
            </a:r>
          </a:p>
          <a:p>
            <a:pPr>
              <a:lnSpc>
                <a:spcPct val="90000"/>
              </a:lnSpc>
            </a:pPr>
            <a:r>
              <a:rPr lang="en-US" sz="2800" dirty="0"/>
              <a:t>Grain size distribution (2D), </a:t>
            </a:r>
            <a:r>
              <a:rPr lang="en-US" sz="2800" i="1" dirty="0"/>
              <a:t>f</a:t>
            </a:r>
            <a:r>
              <a:rPr lang="en-US" sz="2800" dirty="0"/>
              <a:t>:</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Here,</a:t>
            </a:r>
            <a:r>
              <a:rPr lang="en-US" sz="2800" i="1" dirty="0"/>
              <a:t> </a:t>
            </a:r>
            <a:r>
              <a:rPr lang="en-US" sz="2800" i="1" dirty="0">
                <a:latin typeface="Symbol" charset="0"/>
              </a:rPr>
              <a:t>r</a:t>
            </a:r>
            <a:r>
              <a:rPr lang="en-US" sz="2800" i="1" dirty="0"/>
              <a:t> = r/&lt;r</a:t>
            </a:r>
            <a:r>
              <a:rPr lang="en-US" sz="2800" i="1" dirty="0" smtClean="0"/>
              <a:t>&gt;</a:t>
            </a:r>
            <a:r>
              <a:rPr lang="en-US" sz="2800" dirty="0" smtClean="0"/>
              <a:t>, also known as the reduced grain size</a:t>
            </a:r>
            <a:r>
              <a:rPr lang="en-US" sz="2800" i="1" dirty="0" smtClean="0"/>
              <a:t>.</a:t>
            </a:r>
            <a:r>
              <a:rPr lang="en-US" sz="2800" dirty="0"/>
              <a:t/>
            </a:r>
            <a:br>
              <a:rPr lang="en-US" sz="2800" dirty="0"/>
            </a:br>
            <a:r>
              <a:rPr lang="en-US" sz="2800" dirty="0"/>
              <a:t>	</a:t>
            </a:r>
          </a:p>
        </p:txBody>
      </p:sp>
      <p:graphicFrame>
        <p:nvGraphicFramePr>
          <p:cNvPr id="52226" name="Object 2"/>
          <p:cNvGraphicFramePr>
            <a:graphicFrameLocks noChangeAspect="1"/>
          </p:cNvGraphicFramePr>
          <p:nvPr>
            <p:extLst>
              <p:ext uri="{D42A27DB-BD31-4B8C-83A1-F6EECF244321}">
                <p14:modId xmlns:p14="http://schemas.microsoft.com/office/powerpoint/2010/main" val="1259420686"/>
              </p:ext>
            </p:extLst>
          </p:nvPr>
        </p:nvGraphicFramePr>
        <p:xfrm>
          <a:off x="2590800" y="3124200"/>
          <a:ext cx="4813300" cy="1328738"/>
        </p:xfrm>
        <a:graphic>
          <a:graphicData uri="http://schemas.openxmlformats.org/presentationml/2006/ole">
            <mc:AlternateContent xmlns:mc="http://schemas.openxmlformats.org/markup-compatibility/2006">
              <mc:Choice xmlns:v="urn:schemas-microsoft-com:vml" Requires="v">
                <p:oleObj spid="_x0000_s52246" name="Equation" r:id="rId3" imgW="1701800" imgH="469900" progId="Equation.3">
                  <p:embed/>
                </p:oleObj>
              </mc:Choice>
              <mc:Fallback>
                <p:oleObj name="Equation" r:id="rId3" imgW="1701800" imgH="469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124200"/>
                        <a:ext cx="4813300" cy="1328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358E80AD-868F-644F-8F1A-58304ACD7A11}" type="slidenum">
              <a:rPr lang="en-US">
                <a:latin typeface="Times New Roman"/>
              </a:rPr>
              <a:pPr/>
              <a:t>26</a:t>
            </a:fld>
            <a:endParaRPr lang="en-US" sz="1400" dirty="0">
              <a:latin typeface="Times New Roman"/>
            </a:endParaRPr>
          </a:p>
        </p:txBody>
      </p:sp>
      <p:sp>
        <p:nvSpPr>
          <p:cNvPr id="53253" name="Rectangle 2"/>
          <p:cNvSpPr>
            <a:spLocks noGrp="1" noChangeArrowheads="1"/>
          </p:cNvSpPr>
          <p:nvPr>
            <p:ph type="title"/>
          </p:nvPr>
        </p:nvSpPr>
        <p:spPr>
          <a:xfrm>
            <a:off x="76200" y="76200"/>
            <a:ext cx="9067800" cy="1143000"/>
          </a:xfrm>
        </p:spPr>
        <p:txBody>
          <a:bodyPr/>
          <a:lstStyle/>
          <a:p>
            <a:r>
              <a:rPr lang="en-US" dirty="0"/>
              <a:t>Hillert Normal Grain Growth Theory</a:t>
            </a:r>
          </a:p>
        </p:txBody>
      </p:sp>
      <p:sp>
        <p:nvSpPr>
          <p:cNvPr id="53254" name="Rectangle 3"/>
          <p:cNvSpPr>
            <a:spLocks noGrp="1" noChangeArrowheads="1"/>
          </p:cNvSpPr>
          <p:nvPr>
            <p:ph type="body" idx="1"/>
          </p:nvPr>
        </p:nvSpPr>
        <p:spPr>
          <a:xfrm>
            <a:off x="685800" y="1447800"/>
            <a:ext cx="7772400" cy="1981200"/>
          </a:xfrm>
        </p:spPr>
        <p:txBody>
          <a:bodyPr/>
          <a:lstStyle/>
          <a:p>
            <a:pPr>
              <a:lnSpc>
                <a:spcPct val="90000"/>
              </a:lnSpc>
            </a:pPr>
            <a:r>
              <a:rPr lang="en-US" sz="2800" dirty="0"/>
              <a:t>Grain size distribution (3D), </a:t>
            </a:r>
            <a:r>
              <a:rPr lang="en-US" sz="2800" i="1" dirty="0"/>
              <a:t>f</a:t>
            </a:r>
            <a:r>
              <a:rPr lang="en-US" sz="2800" dirty="0"/>
              <a:t>:</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Here,</a:t>
            </a:r>
            <a:r>
              <a:rPr lang="en-US" sz="2800" i="1" dirty="0"/>
              <a:t> </a:t>
            </a:r>
            <a:r>
              <a:rPr lang="en-US" sz="2800" i="1" dirty="0">
                <a:latin typeface="Symbol" charset="0"/>
              </a:rPr>
              <a:t>r</a:t>
            </a:r>
            <a:r>
              <a:rPr lang="en-US" sz="2800" i="1" dirty="0"/>
              <a:t> = r/&lt;r&gt;.</a:t>
            </a:r>
          </a:p>
          <a:p>
            <a:pPr>
              <a:lnSpc>
                <a:spcPct val="90000"/>
              </a:lnSpc>
            </a:pPr>
            <a:r>
              <a:rPr lang="en-US" sz="2800" dirty="0"/>
              <a:t>General formula:</a:t>
            </a:r>
            <a:br>
              <a:rPr lang="en-US" sz="2800" dirty="0"/>
            </a:br>
            <a:r>
              <a:rPr lang="en-US" sz="2800" dirty="0"/>
              <a:t>	</a:t>
            </a:r>
          </a:p>
        </p:txBody>
      </p:sp>
      <p:graphicFrame>
        <p:nvGraphicFramePr>
          <p:cNvPr id="53250" name="Object 2"/>
          <p:cNvGraphicFramePr>
            <a:graphicFrameLocks noChangeAspect="1"/>
          </p:cNvGraphicFramePr>
          <p:nvPr/>
        </p:nvGraphicFramePr>
        <p:xfrm>
          <a:off x="1676400" y="2133600"/>
          <a:ext cx="4813300" cy="1328738"/>
        </p:xfrm>
        <a:graphic>
          <a:graphicData uri="http://schemas.openxmlformats.org/presentationml/2006/ole">
            <mc:AlternateContent xmlns:mc="http://schemas.openxmlformats.org/markup-compatibility/2006">
              <mc:Choice xmlns:v="urn:schemas-microsoft-com:vml" Requires="v">
                <p:oleObj spid="_x0000_s53286" name="Equation" r:id="rId3" imgW="1701800" imgH="469900" progId="Equation.3">
                  <p:embed/>
                </p:oleObj>
              </mc:Choice>
              <mc:Fallback>
                <p:oleObj name="Equation" r:id="rId3" imgW="1701800" imgH="469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133600"/>
                        <a:ext cx="4813300" cy="1328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3251" name="Object 3"/>
          <p:cNvGraphicFramePr>
            <a:graphicFrameLocks noChangeAspect="1"/>
          </p:cNvGraphicFramePr>
          <p:nvPr/>
        </p:nvGraphicFramePr>
        <p:xfrm>
          <a:off x="1182688" y="4911725"/>
          <a:ext cx="6107112" cy="1257300"/>
        </p:xfrm>
        <a:graphic>
          <a:graphicData uri="http://schemas.openxmlformats.org/presentationml/2006/ole">
            <mc:AlternateContent xmlns:mc="http://schemas.openxmlformats.org/markup-compatibility/2006">
              <mc:Choice xmlns:v="urn:schemas-microsoft-com:vml" Requires="v">
                <p:oleObj spid="_x0000_s53287" name="Equation" r:id="rId5" imgW="2159000" imgH="444500" progId="Equation.3">
                  <p:embed/>
                </p:oleObj>
              </mc:Choice>
              <mc:Fallback>
                <p:oleObj name="Equation" r:id="rId5" imgW="2159000" imgH="4445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2688" y="4911725"/>
                        <a:ext cx="6107112"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6976DF37-A7FF-2A49-93BC-8B3F39B762B0}" type="slidenum">
              <a:rPr lang="en-US">
                <a:latin typeface="Times New Roman"/>
              </a:rPr>
              <a:pPr/>
              <a:t>27</a:t>
            </a:fld>
            <a:endParaRPr lang="en-US" sz="1400" dirty="0">
              <a:latin typeface="Times New Roman"/>
            </a:endParaRPr>
          </a:p>
        </p:txBody>
      </p:sp>
      <p:sp>
        <p:nvSpPr>
          <p:cNvPr id="54276" name="Rectangle 2"/>
          <p:cNvSpPr>
            <a:spLocks noGrp="1" noChangeArrowheads="1"/>
          </p:cNvSpPr>
          <p:nvPr>
            <p:ph type="title"/>
          </p:nvPr>
        </p:nvSpPr>
        <p:spPr>
          <a:xfrm>
            <a:off x="152400" y="457200"/>
            <a:ext cx="2819400" cy="2514600"/>
          </a:xfrm>
        </p:spPr>
        <p:txBody>
          <a:bodyPr/>
          <a:lstStyle/>
          <a:p>
            <a:r>
              <a:rPr lang="en-US" sz="3600" dirty="0"/>
              <a:t>Grain Size Distributions</a:t>
            </a:r>
          </a:p>
        </p:txBody>
      </p:sp>
      <p:sp>
        <p:nvSpPr>
          <p:cNvPr id="54277" name="Rectangle 3"/>
          <p:cNvSpPr>
            <a:spLocks noGrp="1" noChangeArrowheads="1"/>
          </p:cNvSpPr>
          <p:nvPr>
            <p:ph type="body" idx="1"/>
          </p:nvPr>
        </p:nvSpPr>
        <p:spPr>
          <a:xfrm>
            <a:off x="609600" y="4114800"/>
            <a:ext cx="8229600" cy="2743200"/>
          </a:xfrm>
        </p:spPr>
        <p:txBody>
          <a:bodyPr/>
          <a:lstStyle/>
          <a:p>
            <a:pPr marL="0" indent="0">
              <a:buNone/>
            </a:pPr>
            <a:r>
              <a:rPr lang="en-US" sz="2000" dirty="0" smtClean="0"/>
              <a:t>a) Comparison </a:t>
            </a:r>
            <a:r>
              <a:rPr lang="en-US" sz="2000" dirty="0"/>
              <a:t>of theoretical distributions due to Hillert (dotted line), </a:t>
            </a:r>
            <a:r>
              <a:rPr lang="en-US" sz="2000" dirty="0" err="1"/>
              <a:t>Louat</a:t>
            </a:r>
            <a:r>
              <a:rPr lang="en-US" sz="2000" dirty="0"/>
              <a:t> (dashed) and the log-normal (solid) distribution.  The histogram is taken from the 2D computer simulations of Anderson, </a:t>
            </a:r>
            <a:r>
              <a:rPr lang="en-US" sz="2000" dirty="0" err="1"/>
              <a:t>Srolovitz</a:t>
            </a:r>
            <a:r>
              <a:rPr lang="en-US" sz="2000" dirty="0"/>
              <a:t> et al.  </a:t>
            </a:r>
            <a:r>
              <a:rPr lang="en-US" sz="2000" dirty="0" smtClean="0"/>
              <a:t/>
            </a:r>
            <a:br>
              <a:rPr lang="en-US" sz="2000" dirty="0" smtClean="0"/>
            </a:br>
            <a:r>
              <a:rPr lang="en-US" sz="2000" dirty="0" smtClean="0"/>
              <a:t>b</a:t>
            </a:r>
            <a:r>
              <a:rPr lang="en-US" sz="2000" dirty="0"/>
              <a:t>) Histogram showing the same computer simulation results compared with experimental distributions for Al (solid line) by Beck and </a:t>
            </a:r>
            <a:r>
              <a:rPr lang="en-US" sz="2000" dirty="0" err="1"/>
              <a:t>MgO</a:t>
            </a:r>
            <a:r>
              <a:rPr lang="en-US" sz="2000" dirty="0"/>
              <a:t> (dashed) by </a:t>
            </a:r>
            <a:r>
              <a:rPr lang="en-US" sz="2000" dirty="0" err="1"/>
              <a:t>Aboav</a:t>
            </a:r>
            <a:r>
              <a:rPr lang="en-US" sz="2000" dirty="0"/>
              <a:t> and Langdon</a:t>
            </a:r>
            <a:r>
              <a:rPr lang="en-US" sz="2000" dirty="0" smtClean="0"/>
              <a:t>.</a:t>
            </a:r>
          </a:p>
          <a:p>
            <a:pPr marL="0" indent="0">
              <a:buNone/>
            </a:pPr>
            <a:r>
              <a:rPr lang="en-US" sz="2000" b="1" dirty="0" smtClean="0"/>
              <a:t>Later lecture: we will see in a subsequent lecture that grain size distributions are best characterized with probability plots.</a:t>
            </a:r>
            <a:endParaRPr lang="en-US" sz="2000" b="1" dirty="0"/>
          </a:p>
        </p:txBody>
      </p:sp>
      <p:pic>
        <p:nvPicPr>
          <p:cNvPr id="2" name="Picture 1"/>
          <p:cNvPicPr>
            <a:picLocks noChangeAspect="1"/>
          </p:cNvPicPr>
          <p:nvPr/>
        </p:nvPicPr>
        <p:blipFill>
          <a:blip r:embed="rId2"/>
          <a:stretch>
            <a:fillRect/>
          </a:stretch>
        </p:blipFill>
        <p:spPr>
          <a:xfrm>
            <a:off x="2743200" y="152400"/>
            <a:ext cx="6324600" cy="3894811"/>
          </a:xfrm>
          <a:prstGeom prst="rect">
            <a:avLst/>
          </a:prstGeom>
        </p:spPr>
      </p:pic>
      <p:sp>
        <p:nvSpPr>
          <p:cNvPr id="7" name="Rectangle 6"/>
          <p:cNvSpPr/>
          <p:nvPr/>
        </p:nvSpPr>
        <p:spPr>
          <a:xfrm>
            <a:off x="7010400" y="228600"/>
            <a:ext cx="1620756" cy="461665"/>
          </a:xfrm>
          <a:prstGeom prst="rect">
            <a:avLst/>
          </a:prstGeom>
        </p:spPr>
        <p:txBody>
          <a:bodyPr wrap="none">
            <a:spAutoFit/>
          </a:bodyPr>
          <a:lstStyle/>
          <a:p>
            <a:r>
              <a:rPr lang="en-US" dirty="0" smtClean="0">
                <a:solidFill>
                  <a:srgbClr val="660066"/>
                </a:solidFill>
              </a:rPr>
              <a:t>Humphreys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C0D0A353-9D38-504F-A90B-3C3B5FF12E2E}" type="slidenum">
              <a:rPr lang="en-US">
                <a:latin typeface="Times New Roman"/>
              </a:rPr>
              <a:pPr/>
              <a:t>28</a:t>
            </a:fld>
            <a:endParaRPr lang="en-US" sz="1400" dirty="0">
              <a:latin typeface="Times New Roman"/>
            </a:endParaRPr>
          </a:p>
        </p:txBody>
      </p:sp>
      <p:sp>
        <p:nvSpPr>
          <p:cNvPr id="55299" name="Rectangle 2"/>
          <p:cNvSpPr>
            <a:spLocks noGrp="1" noChangeArrowheads="1"/>
          </p:cNvSpPr>
          <p:nvPr>
            <p:ph type="title"/>
          </p:nvPr>
        </p:nvSpPr>
        <p:spPr/>
        <p:txBody>
          <a:bodyPr/>
          <a:lstStyle/>
          <a:p>
            <a:r>
              <a:rPr lang="en-US" dirty="0"/>
              <a:t>Development of Hillert Theory</a:t>
            </a:r>
          </a:p>
        </p:txBody>
      </p:sp>
      <p:sp>
        <p:nvSpPr>
          <p:cNvPr id="55300" name="Rectangle 3"/>
          <p:cNvSpPr>
            <a:spLocks noGrp="1" noChangeArrowheads="1"/>
          </p:cNvSpPr>
          <p:nvPr>
            <p:ph type="body" idx="1"/>
          </p:nvPr>
        </p:nvSpPr>
        <p:spPr/>
        <p:txBody>
          <a:bodyPr/>
          <a:lstStyle/>
          <a:p>
            <a:pPr>
              <a:lnSpc>
                <a:spcPct val="90000"/>
              </a:lnSpc>
            </a:pPr>
            <a:r>
              <a:rPr lang="en-US" sz="2800" dirty="0"/>
              <a:t>Where does the solution come from?</a:t>
            </a:r>
          </a:p>
          <a:p>
            <a:pPr>
              <a:lnSpc>
                <a:spcPct val="90000"/>
              </a:lnSpc>
            </a:pPr>
            <a:r>
              <a:rPr lang="en-US" sz="2800" dirty="0"/>
              <a:t>The most basic aspect of any particle coarsening theory is that it must satisfy the continuity requirement, which simply says that the (time) rate of change of the number of particles of a given size is the difference between the numbers leaving and entering that size class.</a:t>
            </a:r>
          </a:p>
          <a:p>
            <a:pPr>
              <a:lnSpc>
                <a:spcPct val="90000"/>
              </a:lnSpc>
            </a:pPr>
            <a:r>
              <a:rPr lang="en-US" sz="2800" dirty="0"/>
              <a:t>The number entering is the number fraction (density), </a:t>
            </a:r>
            <a:r>
              <a:rPr lang="en-US" sz="2800" i="1" dirty="0"/>
              <a:t>f</a:t>
            </a:r>
            <a:r>
              <a:rPr lang="en-US" sz="2800" dirty="0"/>
              <a:t>, in the class below times the rate of increase, </a:t>
            </a:r>
            <a:r>
              <a:rPr lang="en-US" sz="2800" i="1" dirty="0"/>
              <a:t>v</a:t>
            </a:r>
            <a:r>
              <a:rPr lang="en-US" sz="2800" dirty="0"/>
              <a:t>.  Similarly for the size class above.</a:t>
            </a:r>
            <a:br>
              <a:rPr lang="en-US" sz="2800" dirty="0"/>
            </a:br>
            <a:r>
              <a:rPr lang="en-US" sz="2800" dirty="0"/>
              <a:t>		</a:t>
            </a:r>
            <a:br>
              <a:rPr lang="en-US" sz="2800" dirty="0"/>
            </a:br>
            <a:r>
              <a:rPr lang="en-US" sz="2800" dirty="0"/>
              <a:t>			</a:t>
            </a:r>
            <a:r>
              <a:rPr lang="en-US" sz="2800" i="1" dirty="0"/>
              <a:t>∂f/∂t = ∂/∂r(</a:t>
            </a:r>
            <a:r>
              <a:rPr lang="en-US" sz="2800" i="1" dirty="0" err="1"/>
              <a:t>fv</a:t>
            </a:r>
            <a:r>
              <a:rPr lang="en-US" sz="2800" i="1" dirty="0"/>
              <a:t>)</a:t>
            </a: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E08BF571-F8BC-794F-9C4B-F568157E5EE4}" type="slidenum">
              <a:rPr lang="en-US">
                <a:latin typeface="Times New Roman"/>
              </a:rPr>
              <a:pPr/>
              <a:t>29</a:t>
            </a:fld>
            <a:endParaRPr lang="en-US" sz="1400" dirty="0">
              <a:latin typeface="Times New Roman"/>
            </a:endParaRPr>
          </a:p>
        </p:txBody>
      </p:sp>
      <p:sp>
        <p:nvSpPr>
          <p:cNvPr id="56325" name="Rectangle 2"/>
          <p:cNvSpPr>
            <a:spLocks noGrp="1" noChangeArrowheads="1"/>
          </p:cNvSpPr>
          <p:nvPr>
            <p:ph type="title"/>
          </p:nvPr>
        </p:nvSpPr>
        <p:spPr/>
        <p:txBody>
          <a:bodyPr/>
          <a:lstStyle/>
          <a:p>
            <a:r>
              <a:rPr lang="en-US" dirty="0"/>
              <a:t>Grain Growth Theory (1)</a:t>
            </a:r>
          </a:p>
        </p:txBody>
      </p:sp>
      <p:sp>
        <p:nvSpPr>
          <p:cNvPr id="56326" name="Rectangle 3"/>
          <p:cNvSpPr>
            <a:spLocks noGrp="1" noChangeArrowheads="1"/>
          </p:cNvSpPr>
          <p:nvPr>
            <p:ph type="body" idx="1"/>
          </p:nvPr>
        </p:nvSpPr>
        <p:spPr/>
        <p:txBody>
          <a:bodyPr/>
          <a:lstStyle/>
          <a:p>
            <a:pPr>
              <a:lnSpc>
                <a:spcPct val="90000"/>
              </a:lnSpc>
            </a:pPr>
            <a:r>
              <a:rPr lang="en-US" sz="2800" dirty="0"/>
              <a:t>Expanding the continuity requirement gives the following:</a:t>
            </a:r>
            <a:br>
              <a:rPr lang="en-US" sz="2800" dirty="0"/>
            </a:br>
            <a:r>
              <a:rPr lang="en-US" sz="2800" dirty="0"/>
              <a:t/>
            </a:r>
            <a:br>
              <a:rPr lang="en-US" sz="2800" dirty="0"/>
            </a:br>
            <a:r>
              <a:rPr lang="en-US" sz="2800" dirty="0"/>
              <a:t/>
            </a:r>
            <a:br>
              <a:rPr lang="en-US" sz="2800" dirty="0"/>
            </a:br>
            <a:endParaRPr lang="en-US" sz="2800" dirty="0"/>
          </a:p>
          <a:p>
            <a:pPr>
              <a:lnSpc>
                <a:spcPct val="90000"/>
              </a:lnSpc>
            </a:pPr>
            <a:r>
              <a:rPr lang="en-US" sz="2800" dirty="0"/>
              <a:t>Assuming that a time-invariant (quasi-stationary) solution is possible, and transforming the equation into terms of the relative size, </a:t>
            </a:r>
            <a:r>
              <a:rPr lang="en-US" sz="2800" i="1" dirty="0">
                <a:latin typeface="Symbol" charset="0"/>
              </a:rPr>
              <a:t>r</a:t>
            </a:r>
            <a:r>
              <a:rPr lang="en-US" sz="2800" dirty="0"/>
              <a:t>:</a:t>
            </a:r>
            <a:br>
              <a:rPr lang="en-US" sz="2800" dirty="0"/>
            </a:br>
            <a:r>
              <a:rPr lang="en-US" sz="2800" dirty="0"/>
              <a:t/>
            </a:r>
            <a:br>
              <a:rPr lang="en-US" sz="2800" dirty="0"/>
            </a:br>
            <a:r>
              <a:rPr lang="en-US" sz="2800" dirty="0"/>
              <a:t/>
            </a:r>
            <a:br>
              <a:rPr lang="en-US" sz="2800" dirty="0"/>
            </a:br>
            <a:endParaRPr lang="en-US" sz="2800" dirty="0"/>
          </a:p>
          <a:p>
            <a:pPr>
              <a:lnSpc>
                <a:spcPct val="90000"/>
              </a:lnSpc>
            </a:pPr>
            <a:r>
              <a:rPr lang="en-US" sz="2800" dirty="0"/>
              <a:t>Clearly, all that is needed is an equation for the distribution, </a:t>
            </a:r>
            <a:r>
              <a:rPr lang="en-US" sz="2800" i="1" dirty="0"/>
              <a:t>f</a:t>
            </a:r>
            <a:r>
              <a:rPr lang="en-US" sz="2800" dirty="0"/>
              <a:t>, and the velocity of grains, </a:t>
            </a:r>
            <a:r>
              <a:rPr lang="en-US" sz="2800" i="1" dirty="0"/>
              <a:t>v</a:t>
            </a:r>
            <a:r>
              <a:rPr lang="en-US" sz="2800" dirty="0"/>
              <a:t>.</a:t>
            </a:r>
          </a:p>
        </p:txBody>
      </p:sp>
      <p:graphicFrame>
        <p:nvGraphicFramePr>
          <p:cNvPr id="56322" name="Object 2"/>
          <p:cNvGraphicFramePr>
            <a:graphicFrameLocks noChangeAspect="1"/>
          </p:cNvGraphicFramePr>
          <p:nvPr/>
        </p:nvGraphicFramePr>
        <p:xfrm>
          <a:off x="2743200" y="2133600"/>
          <a:ext cx="4667250" cy="1074738"/>
        </p:xfrm>
        <a:graphic>
          <a:graphicData uri="http://schemas.openxmlformats.org/presentationml/2006/ole">
            <mc:AlternateContent xmlns:mc="http://schemas.openxmlformats.org/markup-compatibility/2006">
              <mc:Choice xmlns:v="urn:schemas-microsoft-com:vml" Requires="v">
                <p:oleObj spid="_x0000_s56356" name="Equation" r:id="rId3" imgW="1600200" imgH="368300" progId="Equation.3">
                  <p:embed/>
                </p:oleObj>
              </mc:Choice>
              <mc:Fallback>
                <p:oleObj name="Equation" r:id="rId3" imgW="1600200" imgH="368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133600"/>
                        <a:ext cx="4667250"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6323" name="Object 3"/>
          <p:cNvGraphicFramePr>
            <a:graphicFrameLocks noChangeAspect="1"/>
          </p:cNvGraphicFramePr>
          <p:nvPr/>
        </p:nvGraphicFramePr>
        <p:xfrm>
          <a:off x="2514600" y="4648200"/>
          <a:ext cx="5092700" cy="973138"/>
        </p:xfrm>
        <a:graphic>
          <a:graphicData uri="http://schemas.openxmlformats.org/presentationml/2006/ole">
            <mc:AlternateContent xmlns:mc="http://schemas.openxmlformats.org/markup-compatibility/2006">
              <mc:Choice xmlns:v="urn:schemas-microsoft-com:vml" Requires="v">
                <p:oleObj spid="_x0000_s56357" name="Equation" r:id="rId5" imgW="2260600" imgH="431800" progId="Equation.3">
                  <p:embed/>
                </p:oleObj>
              </mc:Choice>
              <mc:Fallback>
                <p:oleObj name="Equation" r:id="rId5" imgW="22606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4648200"/>
                        <a:ext cx="5092700"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dirty="0" smtClean="0"/>
              <a:t>Outline</a:t>
            </a:r>
            <a:endParaRPr lang="en-US" dirty="0"/>
          </a:p>
        </p:txBody>
      </p:sp>
      <p:sp>
        <p:nvSpPr>
          <p:cNvPr id="3" name="Content Placeholder 2"/>
          <p:cNvSpPr>
            <a:spLocks noGrp="1"/>
          </p:cNvSpPr>
          <p:nvPr>
            <p:ph idx="1"/>
          </p:nvPr>
        </p:nvSpPr>
        <p:spPr>
          <a:xfrm>
            <a:off x="990600" y="1371600"/>
            <a:ext cx="7848600" cy="5029200"/>
          </a:xfrm>
        </p:spPr>
        <p:txBody>
          <a:bodyPr/>
          <a:lstStyle/>
          <a:p>
            <a:r>
              <a:rPr lang="en-US" sz="2400" dirty="0" smtClean="0"/>
              <a:t>Re-cap of Herring relations at triple lines</a:t>
            </a:r>
          </a:p>
          <a:p>
            <a:r>
              <a:rPr lang="en-US" sz="2400" dirty="0" smtClean="0"/>
              <a:t>The “n-6 rule”</a:t>
            </a:r>
          </a:p>
          <a:p>
            <a:r>
              <a:rPr lang="en-US" sz="2400" dirty="0" smtClean="0"/>
              <a:t>Integration of turning angle around a grain</a:t>
            </a:r>
          </a:p>
          <a:p>
            <a:r>
              <a:rPr lang="en-US" sz="2400" dirty="0" smtClean="0"/>
              <a:t>Test of the n-6 rule</a:t>
            </a:r>
          </a:p>
          <a:p>
            <a:r>
              <a:rPr lang="en-US" sz="2400" dirty="0" smtClean="0"/>
              <a:t>Stability of 2D networks</a:t>
            </a:r>
          </a:p>
          <a:p>
            <a:r>
              <a:rPr lang="en-US" sz="2400" dirty="0" smtClean="0"/>
              <a:t>Grain growth, self-similarity</a:t>
            </a:r>
          </a:p>
          <a:p>
            <a:r>
              <a:rPr lang="en-US" sz="2400" dirty="0" smtClean="0"/>
              <a:t>Grain growth, basic theory</a:t>
            </a:r>
          </a:p>
          <a:p>
            <a:r>
              <a:rPr lang="en-US" sz="2400" dirty="0" smtClean="0"/>
              <a:t>Grain growth exponent</a:t>
            </a:r>
          </a:p>
          <a:p>
            <a:r>
              <a:rPr lang="en-US" sz="2400" dirty="0" smtClean="0"/>
              <a:t>Coarsening theory, Hillert model</a:t>
            </a:r>
          </a:p>
          <a:p>
            <a:r>
              <a:rPr lang="en-US" sz="2400" dirty="0" smtClean="0"/>
              <a:t>Grain size distributions</a:t>
            </a:r>
          </a:p>
          <a:p>
            <a:r>
              <a:rPr lang="en-US" sz="2400" dirty="0" smtClean="0"/>
              <a:t>Full equation for migration rate of a boundary</a:t>
            </a:r>
            <a:endParaRPr lang="en-US" sz="2400" dirty="0"/>
          </a:p>
        </p:txBody>
      </p:sp>
      <p:sp>
        <p:nvSpPr>
          <p:cNvPr id="4" name="Slide Number Placeholder 3"/>
          <p:cNvSpPr>
            <a:spLocks noGrp="1"/>
          </p:cNvSpPr>
          <p:nvPr>
            <p:ph type="sldNum" sz="quarter" idx="12"/>
          </p:nvPr>
        </p:nvSpPr>
        <p:spPr/>
        <p:txBody>
          <a:bodyPr/>
          <a:lstStyle/>
          <a:p>
            <a:fld id="{82078A2F-5C63-D04C-B57D-779282F1E229}" type="slidenum">
              <a:rPr lang="en-US" smtClean="0"/>
              <a:pPr/>
              <a:t>3</a:t>
            </a:fld>
            <a:endParaRPr lang="en-US" sz="1400"/>
          </a:p>
        </p:txBody>
      </p:sp>
    </p:spTree>
    <p:extLst>
      <p:ext uri="{BB962C8B-B14F-4D97-AF65-F5344CB8AC3E}">
        <p14:creationId xmlns:p14="http://schemas.microsoft.com/office/powerpoint/2010/main" val="56757463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E7807D03-AC99-324C-80F5-CB3DD00C0E25}" type="slidenum">
              <a:rPr lang="en-US">
                <a:latin typeface="Times New Roman"/>
              </a:rPr>
              <a:pPr/>
              <a:t>30</a:t>
            </a:fld>
            <a:endParaRPr lang="en-US" sz="1400" dirty="0">
              <a:latin typeface="Times New Roman"/>
            </a:endParaRPr>
          </a:p>
        </p:txBody>
      </p:sp>
      <p:sp>
        <p:nvSpPr>
          <p:cNvPr id="57348" name="Rectangle 2"/>
          <p:cNvSpPr>
            <a:spLocks noGrp="1" noChangeArrowheads="1"/>
          </p:cNvSpPr>
          <p:nvPr>
            <p:ph type="title"/>
          </p:nvPr>
        </p:nvSpPr>
        <p:spPr/>
        <p:txBody>
          <a:bodyPr/>
          <a:lstStyle/>
          <a:p>
            <a:r>
              <a:rPr lang="en-US" dirty="0"/>
              <a:t>Grain Growth Theory (2)</a:t>
            </a:r>
          </a:p>
        </p:txBody>
      </p:sp>
      <p:sp>
        <p:nvSpPr>
          <p:cNvPr id="57349" name="Rectangle 3"/>
          <p:cNvSpPr>
            <a:spLocks noGrp="1" noChangeArrowheads="1"/>
          </p:cNvSpPr>
          <p:nvPr>
            <p:ph type="body" idx="1"/>
          </p:nvPr>
        </p:nvSpPr>
        <p:spPr/>
        <p:txBody>
          <a:bodyPr/>
          <a:lstStyle/>
          <a:p>
            <a:r>
              <a:rPr lang="en-US" dirty="0"/>
              <a:t>General theories also must satisfy volume conservation:</a:t>
            </a:r>
            <a:br>
              <a:rPr lang="en-US" dirty="0"/>
            </a:br>
            <a:r>
              <a:rPr lang="en-US" dirty="0"/>
              <a:t/>
            </a:r>
            <a:br>
              <a:rPr lang="en-US" dirty="0"/>
            </a:br>
            <a:endParaRPr lang="en-US" dirty="0"/>
          </a:p>
          <a:p>
            <a:r>
              <a:rPr lang="en-US" dirty="0"/>
              <a:t>In this case, the assumption of self-similarity allows us to assume a solution for the distribution function in terms of </a:t>
            </a:r>
            <a:r>
              <a:rPr lang="en-US" i="1" dirty="0">
                <a:latin typeface="Symbol" charset="0"/>
              </a:rPr>
              <a:t>r</a:t>
            </a:r>
            <a:r>
              <a:rPr lang="en-US" dirty="0"/>
              <a:t> only (and not time).</a:t>
            </a:r>
          </a:p>
        </p:txBody>
      </p:sp>
      <p:graphicFrame>
        <p:nvGraphicFramePr>
          <p:cNvPr id="57346" name="Object 2"/>
          <p:cNvGraphicFramePr>
            <a:graphicFrameLocks noChangeAspect="1"/>
          </p:cNvGraphicFramePr>
          <p:nvPr/>
        </p:nvGraphicFramePr>
        <p:xfrm>
          <a:off x="3429000" y="2514600"/>
          <a:ext cx="3886200" cy="850900"/>
        </p:xfrm>
        <a:graphic>
          <a:graphicData uri="http://schemas.openxmlformats.org/presentationml/2006/ole">
            <mc:AlternateContent xmlns:mc="http://schemas.openxmlformats.org/markup-compatibility/2006">
              <mc:Choice xmlns:v="urn:schemas-microsoft-com:vml" Requires="v">
                <p:oleObj spid="_x0000_s57365" name="Equation" r:id="rId3" imgW="1333500" imgH="292100" progId="Equation.3">
                  <p:embed/>
                </p:oleObj>
              </mc:Choice>
              <mc:Fallback>
                <p:oleObj name="Equation" r:id="rId3" imgW="1333500" imgH="292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514600"/>
                        <a:ext cx="38862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C1419183-8CBB-D545-9701-5E46A46BAE7C}" type="slidenum">
              <a:rPr lang="en-US">
                <a:latin typeface="Times New Roman"/>
              </a:rPr>
              <a:pPr/>
              <a:t>31</a:t>
            </a:fld>
            <a:endParaRPr lang="en-US" sz="1400" dirty="0">
              <a:latin typeface="Times New Roman"/>
            </a:endParaRPr>
          </a:p>
        </p:txBody>
      </p:sp>
      <p:sp>
        <p:nvSpPr>
          <p:cNvPr id="58371" name="Rectangle 2"/>
          <p:cNvSpPr>
            <a:spLocks noGrp="1" noChangeArrowheads="1"/>
          </p:cNvSpPr>
          <p:nvPr>
            <p:ph type="title"/>
          </p:nvPr>
        </p:nvSpPr>
        <p:spPr/>
        <p:txBody>
          <a:bodyPr/>
          <a:lstStyle/>
          <a:p>
            <a:r>
              <a:rPr lang="en-US" dirty="0"/>
              <a:t>Grain Growth Theory (3)</a:t>
            </a:r>
          </a:p>
        </p:txBody>
      </p:sp>
      <p:sp>
        <p:nvSpPr>
          <p:cNvPr id="58372" name="Rectangle 3"/>
          <p:cNvSpPr>
            <a:spLocks noGrp="1" noChangeArrowheads="1"/>
          </p:cNvSpPr>
          <p:nvPr>
            <p:ph type="body" idx="1"/>
          </p:nvPr>
        </p:nvSpPr>
        <p:spPr/>
        <p:txBody>
          <a:bodyPr/>
          <a:lstStyle/>
          <a:p>
            <a:pPr>
              <a:lnSpc>
                <a:spcPct val="90000"/>
              </a:lnSpc>
            </a:pPr>
            <a:r>
              <a:rPr lang="en-US" sz="2800" dirty="0"/>
              <a:t>A critical part of the Hillert theory is the link between the </a:t>
            </a:r>
            <a:r>
              <a:rPr lang="en-US" sz="2800" i="1" dirty="0"/>
              <a:t>n-6 rule </a:t>
            </a:r>
            <a:r>
              <a:rPr lang="en-US" sz="2800" dirty="0"/>
              <a:t>and the assumed relationship between the rate of change, </a:t>
            </a:r>
            <a:r>
              <a:rPr lang="en-US" sz="2800" i="1" dirty="0"/>
              <a:t>v=</a:t>
            </a:r>
            <a:r>
              <a:rPr lang="en-US" sz="2800" i="1" dirty="0" err="1"/>
              <a:t>dr</a:t>
            </a:r>
            <a:r>
              <a:rPr lang="en-US" sz="2800" i="1" dirty="0"/>
              <a:t>/</a:t>
            </a:r>
            <a:r>
              <a:rPr lang="en-US" sz="2800" i="1" dirty="0" err="1"/>
              <a:t>dt</a:t>
            </a:r>
            <a:r>
              <a:rPr lang="en-US" sz="2800" dirty="0" err="1"/>
              <a:t>.</a:t>
            </a:r>
            <a:endParaRPr lang="en-US" sz="2800" dirty="0"/>
          </a:p>
          <a:p>
            <a:pPr>
              <a:lnSpc>
                <a:spcPct val="90000"/>
              </a:lnSpc>
            </a:pPr>
            <a:r>
              <a:rPr lang="en-US" sz="2800" i="1" dirty="0"/>
              <a:t>N-6 rule:   </a:t>
            </a:r>
            <a:r>
              <a:rPr lang="en-US" sz="2800" i="1" dirty="0" err="1"/>
              <a:t>dr</a:t>
            </a:r>
            <a:r>
              <a:rPr lang="en-US" sz="2800" i="1" dirty="0"/>
              <a:t>/</a:t>
            </a:r>
            <a:r>
              <a:rPr lang="en-US" sz="2800" i="1" dirty="0" err="1"/>
              <a:t>dt</a:t>
            </a:r>
            <a:r>
              <a:rPr lang="en-US" sz="2800" i="1" dirty="0"/>
              <a:t> = M</a:t>
            </a:r>
            <a:r>
              <a:rPr lang="en-US" sz="2800" i="1" dirty="0">
                <a:latin typeface="Symbol" charset="0"/>
              </a:rPr>
              <a:t>g(</a:t>
            </a:r>
            <a:r>
              <a:rPr lang="en-US" sz="2800" i="1" dirty="0"/>
              <a:t>π/3r)(n-6)</a:t>
            </a:r>
          </a:p>
          <a:p>
            <a:pPr>
              <a:lnSpc>
                <a:spcPct val="90000"/>
              </a:lnSpc>
            </a:pPr>
            <a:r>
              <a:rPr lang="en-US" sz="2800" i="1" dirty="0"/>
              <a:t>Hillert:  </a:t>
            </a:r>
            <a:r>
              <a:rPr lang="en-US" sz="2800" i="1" dirty="0" err="1"/>
              <a:t>dr</a:t>
            </a:r>
            <a:r>
              <a:rPr lang="en-US" sz="2800" i="1" dirty="0"/>
              <a:t>/</a:t>
            </a:r>
            <a:r>
              <a:rPr lang="en-US" sz="2800" i="1" dirty="0" err="1"/>
              <a:t>dt</a:t>
            </a:r>
            <a:r>
              <a:rPr lang="en-US" sz="2800" i="1" dirty="0"/>
              <a:t> = M</a:t>
            </a:r>
            <a:r>
              <a:rPr lang="en-US" sz="2800" i="1" dirty="0">
                <a:latin typeface="Symbol" charset="0"/>
              </a:rPr>
              <a:t>g</a:t>
            </a:r>
            <a:r>
              <a:rPr lang="en-US" sz="2800" i="1" dirty="0"/>
              <a:t> /2{1/&lt;r&gt;-1/r}</a:t>
            </a:r>
            <a:br>
              <a:rPr lang="en-US" sz="2800" i="1" dirty="0"/>
            </a:br>
            <a:r>
              <a:rPr lang="en-US" sz="2800" i="1" dirty="0"/>
              <a:t>		        = M</a:t>
            </a:r>
            <a:r>
              <a:rPr lang="en-US" sz="2800" i="1" dirty="0">
                <a:latin typeface="Symbol" charset="0"/>
              </a:rPr>
              <a:t>g</a:t>
            </a:r>
            <a:r>
              <a:rPr lang="en-US" sz="2800" i="1" dirty="0"/>
              <a:t> /2&lt;r&gt;  {</a:t>
            </a:r>
            <a:r>
              <a:rPr lang="en-US" sz="2800" i="1" dirty="0">
                <a:latin typeface="Symbol" charset="0"/>
              </a:rPr>
              <a:t>r</a:t>
            </a:r>
            <a:r>
              <a:rPr lang="en-US" sz="2800" i="1" dirty="0"/>
              <a:t> - 1}</a:t>
            </a:r>
            <a:endParaRPr lang="en-US" sz="2800" dirty="0"/>
          </a:p>
          <a:p>
            <a:pPr>
              <a:lnSpc>
                <a:spcPct val="90000"/>
              </a:lnSpc>
            </a:pPr>
            <a:r>
              <a:rPr lang="en-US" sz="2800" dirty="0"/>
              <a:t>Note that Hillert</a:t>
            </a:r>
            <a:r>
              <a:rPr lang="ja-JP" altLang="en-US" sz="2800" dirty="0"/>
              <a:t>’</a:t>
            </a:r>
            <a:r>
              <a:rPr lang="en-US" sz="2800" dirty="0"/>
              <a:t>s (critical) assumption means that there is a linear relationship between size and the number of sides:</a:t>
            </a:r>
            <a:br>
              <a:rPr lang="en-US" sz="2800" dirty="0"/>
            </a:br>
            <a:r>
              <a:rPr lang="en-US" sz="2800" dirty="0"/>
              <a:t>		</a:t>
            </a:r>
            <a:r>
              <a:rPr lang="en-US" sz="2800" i="1" dirty="0"/>
              <a:t>n = 6{1 +0.5 (r/&lt;r&gt; - 1)} =3 {1 + </a:t>
            </a:r>
            <a:r>
              <a:rPr lang="en-US" sz="2800" i="1" dirty="0">
                <a:latin typeface="Symbol" charset="0"/>
              </a:rPr>
              <a:t>r</a:t>
            </a:r>
            <a:r>
              <a:rPr lang="en-US" sz="2800" i="1"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25B6A7AC-4071-E24A-A368-CF68611D2188}" type="slidenum">
              <a:rPr lang="en-US">
                <a:latin typeface="Times New Roman"/>
              </a:rPr>
              <a:pPr/>
              <a:t>32</a:t>
            </a:fld>
            <a:endParaRPr lang="en-US" sz="1400" dirty="0">
              <a:latin typeface="Times New Roman"/>
            </a:endParaRPr>
          </a:p>
        </p:txBody>
      </p:sp>
      <p:sp>
        <p:nvSpPr>
          <p:cNvPr id="59395" name="Rectangle 2"/>
          <p:cNvSpPr>
            <a:spLocks noGrp="1" noChangeArrowheads="1"/>
          </p:cNvSpPr>
          <p:nvPr>
            <p:ph type="title"/>
          </p:nvPr>
        </p:nvSpPr>
        <p:spPr>
          <a:xfrm>
            <a:off x="457200" y="152400"/>
            <a:ext cx="8458200" cy="1143000"/>
          </a:xfrm>
        </p:spPr>
        <p:txBody>
          <a:bodyPr/>
          <a:lstStyle/>
          <a:p>
            <a:r>
              <a:rPr lang="en-US" dirty="0"/>
              <a:t>Anisotropic grain boundary energy</a:t>
            </a:r>
          </a:p>
        </p:txBody>
      </p:sp>
      <p:sp>
        <p:nvSpPr>
          <p:cNvPr id="59396" name="Rectangle 3"/>
          <p:cNvSpPr>
            <a:spLocks noGrp="1" noChangeArrowheads="1"/>
          </p:cNvSpPr>
          <p:nvPr>
            <p:ph type="body" idx="1"/>
          </p:nvPr>
        </p:nvSpPr>
        <p:spPr/>
        <p:txBody>
          <a:bodyPr/>
          <a:lstStyle/>
          <a:p>
            <a:r>
              <a:rPr lang="en-US" sz="2800" dirty="0"/>
              <a:t>If the energies are not isotropic, the dihedral angles vary with the nature of the </a:t>
            </a:r>
            <a:r>
              <a:rPr lang="en-US" sz="2800" dirty="0" err="1"/>
              <a:t>g.b.s</a:t>
            </a:r>
            <a:r>
              <a:rPr lang="en-US" sz="2800" dirty="0"/>
              <a:t> making up each TJ.</a:t>
            </a:r>
          </a:p>
          <a:p>
            <a:r>
              <a:rPr lang="en-US" sz="2800" dirty="0"/>
              <a:t>Changes in dihedral angle affect the turning angle.</a:t>
            </a:r>
          </a:p>
          <a:p>
            <a:r>
              <a:rPr lang="en-US" sz="2800" dirty="0"/>
              <a:t>See: </a:t>
            </a:r>
            <a:r>
              <a:rPr lang="en-US" sz="2800" dirty="0">
                <a:solidFill>
                  <a:srgbClr val="660066"/>
                </a:solidFill>
              </a:rPr>
              <a:t>Rollett and Mullins (1996). </a:t>
            </a:r>
            <a:r>
              <a:rPr lang="ja-JP" altLang="en-US" sz="2800" dirty="0">
                <a:solidFill>
                  <a:srgbClr val="660066"/>
                </a:solidFill>
              </a:rPr>
              <a:t>“</a:t>
            </a:r>
            <a:r>
              <a:rPr lang="en-US" sz="2800" dirty="0">
                <a:solidFill>
                  <a:srgbClr val="660066"/>
                </a:solidFill>
              </a:rPr>
              <a:t>On the growth of abnormal grains.</a:t>
            </a:r>
            <a:r>
              <a:rPr lang="ja-JP" altLang="en-US" sz="2800" dirty="0">
                <a:solidFill>
                  <a:srgbClr val="660066"/>
                </a:solidFill>
              </a:rPr>
              <a:t>”</a:t>
            </a:r>
            <a:r>
              <a:rPr lang="en-US" sz="2800" dirty="0">
                <a:solidFill>
                  <a:srgbClr val="660066"/>
                </a:solidFill>
              </a:rPr>
              <a:t> </a:t>
            </a:r>
            <a:r>
              <a:rPr lang="en-US" sz="2800" i="1" dirty="0" err="1">
                <a:solidFill>
                  <a:srgbClr val="660066"/>
                </a:solidFill>
              </a:rPr>
              <a:t>Scripta</a:t>
            </a:r>
            <a:r>
              <a:rPr lang="en-US" sz="2800" i="1" dirty="0">
                <a:solidFill>
                  <a:srgbClr val="660066"/>
                </a:solidFill>
              </a:rPr>
              <a:t> metall. et mater. </a:t>
            </a:r>
            <a:r>
              <a:rPr lang="en-US" sz="2800" b="1" dirty="0">
                <a:solidFill>
                  <a:srgbClr val="660066"/>
                </a:solidFill>
              </a:rPr>
              <a:t>36</a:t>
            </a:r>
            <a:r>
              <a:rPr lang="en-US" sz="2800" dirty="0">
                <a:solidFill>
                  <a:srgbClr val="660066"/>
                </a:solidFill>
              </a:rPr>
              <a:t>(9): 975-980.  </a:t>
            </a:r>
            <a:r>
              <a:rPr lang="en-US" sz="2800" dirty="0"/>
              <a:t>An explanation of this theory is given in the second section of this set of slides.</a:t>
            </a:r>
            <a:endParaRPr lang="en-US" sz="2800" dirty="0">
              <a:latin typeface="Helvetica"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2F658F53-9264-AC43-9BEC-7B3CBAED07EC}" type="slidenum">
              <a:rPr lang="en-US">
                <a:latin typeface="Times New Roman"/>
              </a:rPr>
              <a:pPr/>
              <a:t>33</a:t>
            </a:fld>
            <a:endParaRPr lang="en-US" sz="1400" dirty="0">
              <a:latin typeface="Times New Roman"/>
            </a:endParaRPr>
          </a:p>
        </p:txBody>
      </p:sp>
      <p:sp>
        <p:nvSpPr>
          <p:cNvPr id="60420" name="Rectangle 2"/>
          <p:cNvSpPr>
            <a:spLocks noGrp="1" noChangeArrowheads="1"/>
          </p:cNvSpPr>
          <p:nvPr>
            <p:ph type="title"/>
          </p:nvPr>
        </p:nvSpPr>
        <p:spPr/>
        <p:txBody>
          <a:bodyPr/>
          <a:lstStyle/>
          <a:p>
            <a:r>
              <a:rPr lang="en-US" dirty="0"/>
              <a:t>v = Mf, revisited</a:t>
            </a:r>
          </a:p>
        </p:txBody>
      </p:sp>
      <p:sp>
        <p:nvSpPr>
          <p:cNvPr id="60421" name="Rectangle 3"/>
          <p:cNvSpPr>
            <a:spLocks noGrp="1" noChangeArrowheads="1"/>
          </p:cNvSpPr>
          <p:nvPr>
            <p:ph type="body" idx="1"/>
          </p:nvPr>
        </p:nvSpPr>
        <p:spPr>
          <a:xfrm>
            <a:off x="685800" y="1447800"/>
            <a:ext cx="7696200" cy="2667000"/>
          </a:xfrm>
        </p:spPr>
        <p:txBody>
          <a:bodyPr/>
          <a:lstStyle/>
          <a:p>
            <a:r>
              <a:rPr lang="en-US" dirty="0"/>
              <a:t>If the </a:t>
            </a:r>
            <a:r>
              <a:rPr lang="en-US" dirty="0" err="1"/>
              <a:t>g.b</a:t>
            </a:r>
            <a:r>
              <a:rPr lang="en-US" dirty="0"/>
              <a:t>. energy is </a:t>
            </a:r>
            <a:r>
              <a:rPr lang="en-US" i="1" dirty="0"/>
              <a:t>inclination dependent</a:t>
            </a:r>
            <a:r>
              <a:rPr lang="en-US" dirty="0"/>
              <a:t>, then equation is modified: </a:t>
            </a:r>
            <a:r>
              <a:rPr lang="en-US" dirty="0" err="1"/>
              <a:t>g.b</a:t>
            </a:r>
            <a:r>
              <a:rPr lang="en-US" dirty="0"/>
              <a:t>. energy term includes the second derivative.  Derivative evaluated along directions of principal curvature.</a:t>
            </a:r>
            <a:endParaRPr lang="en-US" dirty="0">
              <a:latin typeface="Symbol" charset="0"/>
            </a:endParaRPr>
          </a:p>
          <a:p>
            <a:endParaRPr lang="en-US" dirty="0"/>
          </a:p>
        </p:txBody>
      </p:sp>
      <p:graphicFrame>
        <p:nvGraphicFramePr>
          <p:cNvPr id="60418" name="Object 2"/>
          <p:cNvGraphicFramePr>
            <a:graphicFrameLocks noChangeAspect="1"/>
          </p:cNvGraphicFramePr>
          <p:nvPr>
            <p:extLst>
              <p:ext uri="{D42A27DB-BD31-4B8C-83A1-F6EECF244321}">
                <p14:modId xmlns:p14="http://schemas.microsoft.com/office/powerpoint/2010/main" val="4121253527"/>
              </p:ext>
            </p:extLst>
          </p:nvPr>
        </p:nvGraphicFramePr>
        <p:xfrm>
          <a:off x="1792288" y="4170363"/>
          <a:ext cx="5862637" cy="798512"/>
        </p:xfrm>
        <a:graphic>
          <a:graphicData uri="http://schemas.openxmlformats.org/presentationml/2006/ole">
            <mc:AlternateContent xmlns:mc="http://schemas.openxmlformats.org/markup-compatibility/2006">
              <mc:Choice xmlns:v="urn:schemas-microsoft-com:vml" Requires="v">
                <p:oleObj spid="_x0000_s60439" name="Equation" r:id="rId3" imgW="2120900" imgH="241300" progId="Equation.3">
                  <p:embed/>
                </p:oleObj>
              </mc:Choice>
              <mc:Fallback>
                <p:oleObj name="Equation" r:id="rId3" imgW="2120900" imgH="241300" progId="Equation.3">
                  <p:embed/>
                  <p:pic>
                    <p:nvPicPr>
                      <p:cNvPr id="0" name="Object 2"/>
                      <p:cNvPicPr>
                        <a:picLocks noChangeAspect="1" noChangeArrowheads="1"/>
                      </p:cNvPicPr>
                      <p:nvPr/>
                    </p:nvPicPr>
                    <p:blipFill>
                      <a:blip r:embed="rId4"/>
                      <a:srcRect/>
                      <a:stretch>
                        <a:fillRect/>
                      </a:stretch>
                    </p:blipFill>
                    <p:spPr bwMode="auto">
                      <a:xfrm>
                        <a:off x="1792288" y="4170363"/>
                        <a:ext cx="5862637"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0422" name="Text Box 5"/>
          <p:cNvSpPr txBox="1">
            <a:spLocks noChangeArrowheads="1"/>
          </p:cNvSpPr>
          <p:nvPr/>
        </p:nvSpPr>
        <p:spPr bwMode="auto">
          <a:xfrm>
            <a:off x="966788" y="5029200"/>
            <a:ext cx="775084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r>
              <a:rPr lang="en-US" sz="3200" dirty="0">
                <a:latin typeface="Times New Roman"/>
              </a:rPr>
              <a:t>•  Care required: curvatures have sign; sign of</a:t>
            </a:r>
            <a:br>
              <a:rPr lang="en-US" sz="3200" dirty="0">
                <a:latin typeface="Times New Roman"/>
              </a:rPr>
            </a:br>
            <a:r>
              <a:rPr lang="en-US" sz="3200" dirty="0">
                <a:latin typeface="Times New Roman"/>
              </a:rPr>
              <a:t>velocity depends on convention for normal.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1E4EA347-7100-CC42-9523-83DC4D5EF9B7}" type="slidenum">
              <a:rPr lang="en-US">
                <a:latin typeface="Times New Roman"/>
              </a:rPr>
              <a:pPr/>
              <a:t>34</a:t>
            </a:fld>
            <a:endParaRPr lang="en-US" sz="1400" dirty="0">
              <a:latin typeface="Times New Roman"/>
            </a:endParaRPr>
          </a:p>
        </p:txBody>
      </p:sp>
      <p:sp>
        <p:nvSpPr>
          <p:cNvPr id="61443" name="Rectangle 2"/>
          <p:cNvSpPr>
            <a:spLocks noGrp="1" noChangeArrowheads="1"/>
          </p:cNvSpPr>
          <p:nvPr>
            <p:ph type="title"/>
          </p:nvPr>
        </p:nvSpPr>
        <p:spPr/>
        <p:txBody>
          <a:bodyPr/>
          <a:lstStyle/>
          <a:p>
            <a:r>
              <a:rPr lang="en-US" dirty="0"/>
              <a:t>Sign of Curvature</a:t>
            </a:r>
          </a:p>
        </p:txBody>
      </p:sp>
      <p:sp>
        <p:nvSpPr>
          <p:cNvPr id="61444" name="Rectangle 3"/>
          <p:cNvSpPr>
            <a:spLocks noGrp="1" noChangeArrowheads="1"/>
          </p:cNvSpPr>
          <p:nvPr>
            <p:ph type="body" idx="1"/>
          </p:nvPr>
        </p:nvSpPr>
        <p:spPr>
          <a:xfrm>
            <a:off x="838200" y="4419600"/>
            <a:ext cx="7924800" cy="1524000"/>
          </a:xfrm>
        </p:spPr>
        <p:txBody>
          <a:bodyPr/>
          <a:lstStyle/>
          <a:p>
            <a:pPr>
              <a:buFontTx/>
              <a:buNone/>
            </a:pPr>
            <a:r>
              <a:rPr lang="en-US" dirty="0"/>
              <a:t>(a) singly curved; (b) zero curvature, zero force; (c) equal principal curvatures, opposite signs, zero (net) force.</a:t>
            </a:r>
          </a:p>
        </p:txBody>
      </p:sp>
      <p:pic>
        <p:nvPicPr>
          <p:cNvPr id="614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6856413"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Text Box 5"/>
          <p:cNvSpPr txBox="1">
            <a:spLocks noChangeArrowheads="1"/>
          </p:cNvSpPr>
          <p:nvPr/>
        </p:nvSpPr>
        <p:spPr bwMode="auto">
          <a:xfrm>
            <a:off x="7299325" y="280988"/>
            <a:ext cx="14636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r>
              <a:rPr lang="en-US" sz="1800" dirty="0">
                <a:latin typeface="Times New Roman"/>
              </a:rPr>
              <a:t>Porter &amp; Easterling, fig. 3.20, p130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Questions (1)</a:t>
            </a:r>
            <a:endParaRPr lang="en-US" dirty="0"/>
          </a:p>
        </p:txBody>
      </p:sp>
      <p:sp>
        <p:nvSpPr>
          <p:cNvPr id="3" name="Content Placeholder 2"/>
          <p:cNvSpPr>
            <a:spLocks noGrp="1"/>
          </p:cNvSpPr>
          <p:nvPr>
            <p:ph idx="1"/>
          </p:nvPr>
        </p:nvSpPr>
        <p:spPr>
          <a:xfrm>
            <a:off x="685800" y="1219200"/>
            <a:ext cx="8229600" cy="5410200"/>
          </a:xfrm>
        </p:spPr>
        <p:txBody>
          <a:bodyPr/>
          <a:lstStyle/>
          <a:p>
            <a:pPr marL="514350" indent="-514350">
              <a:buFont typeface="+mj-lt"/>
              <a:buAutoNum type="arabicPeriod"/>
            </a:pPr>
            <a:r>
              <a:rPr lang="en-US" dirty="0" smtClean="0"/>
              <a:t>What is the relationship between interfacial energies and contact angle, e.g. for droplets of liquid on a solid surface?</a:t>
            </a:r>
          </a:p>
          <a:p>
            <a:pPr marL="514350" indent="-514350">
              <a:buFont typeface="+mj-lt"/>
              <a:buAutoNum type="arabicPeriod"/>
            </a:pPr>
            <a:r>
              <a:rPr lang="en-US" dirty="0" smtClean="0"/>
              <a:t>Why do grain boundaries develop surface grooves if the material is annealed at sufficiently high temperature?</a:t>
            </a:r>
          </a:p>
          <a:p>
            <a:pPr marL="514350" indent="-514350">
              <a:buFont typeface="+mj-lt"/>
              <a:buAutoNum type="arabicPeriod"/>
            </a:pPr>
            <a:r>
              <a:rPr lang="en-US" dirty="0" smtClean="0"/>
              <a:t>What is the “n-6 rule”?  Under what circumstances is it valid?</a:t>
            </a:r>
          </a:p>
          <a:p>
            <a:pPr marL="514350" indent="-514350">
              <a:buFont typeface="+mj-lt"/>
              <a:buAutoNum type="arabicPeriod"/>
            </a:pPr>
            <a:r>
              <a:rPr lang="en-US" dirty="0" smtClean="0"/>
              <a:t>What terms enter the equation for the migration rate (velocity) of a grain boundary?</a:t>
            </a:r>
            <a:endParaRPr lang="en-US" dirty="0"/>
          </a:p>
        </p:txBody>
      </p:sp>
      <p:sp>
        <p:nvSpPr>
          <p:cNvPr id="4" name="Slide Number Placeholder 3"/>
          <p:cNvSpPr>
            <a:spLocks noGrp="1"/>
          </p:cNvSpPr>
          <p:nvPr>
            <p:ph type="sldNum" sz="quarter" idx="12"/>
          </p:nvPr>
        </p:nvSpPr>
        <p:spPr/>
        <p:txBody>
          <a:bodyPr/>
          <a:lstStyle/>
          <a:p>
            <a:fld id="{82078A2F-5C63-D04C-B57D-779282F1E229}" type="slidenum">
              <a:rPr lang="en-US" smtClean="0"/>
              <a:pPr/>
              <a:t>35</a:t>
            </a:fld>
            <a:endParaRPr lang="en-US" sz="1400"/>
          </a:p>
        </p:txBody>
      </p:sp>
    </p:spTree>
    <p:extLst>
      <p:ext uri="{BB962C8B-B14F-4D97-AF65-F5344CB8AC3E}">
        <p14:creationId xmlns:p14="http://schemas.microsoft.com/office/powerpoint/2010/main" val="1815854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838200"/>
          </a:xfrm>
        </p:spPr>
        <p:txBody>
          <a:bodyPr/>
          <a:lstStyle/>
          <a:p>
            <a:r>
              <a:rPr lang="en-US" dirty="0"/>
              <a:t>Questions </a:t>
            </a:r>
            <a:r>
              <a:rPr lang="en-US" dirty="0" smtClean="0"/>
              <a:t>(2)</a:t>
            </a:r>
            <a:endParaRPr lang="en-US" dirty="0"/>
          </a:p>
        </p:txBody>
      </p:sp>
      <p:sp>
        <p:nvSpPr>
          <p:cNvPr id="3" name="Content Placeholder 2"/>
          <p:cNvSpPr>
            <a:spLocks noGrp="1"/>
          </p:cNvSpPr>
          <p:nvPr>
            <p:ph idx="1"/>
          </p:nvPr>
        </p:nvSpPr>
        <p:spPr>
          <a:xfrm>
            <a:off x="609600" y="990600"/>
            <a:ext cx="8458200" cy="5715000"/>
          </a:xfrm>
        </p:spPr>
        <p:txBody>
          <a:bodyPr/>
          <a:lstStyle/>
          <a:p>
            <a:pPr marL="514350" indent="-514350">
              <a:buFont typeface="+mj-lt"/>
              <a:buAutoNum type="arabicPeriod"/>
            </a:pPr>
            <a:r>
              <a:rPr lang="en-US" dirty="0" smtClean="0"/>
              <a:t>What do you obtain by integrating the rate of change of the tangent to the grain boundary around </a:t>
            </a:r>
            <a:r>
              <a:rPr lang="en-US" dirty="0"/>
              <a:t>the perimeter of a </a:t>
            </a:r>
            <a:r>
              <a:rPr lang="en-US" dirty="0" smtClean="0"/>
              <a:t>grain?</a:t>
            </a:r>
          </a:p>
          <a:p>
            <a:pPr marL="514350" indent="-514350">
              <a:buFont typeface="+mj-lt"/>
              <a:buAutoNum type="arabicPeriod"/>
            </a:pPr>
            <a:r>
              <a:rPr lang="en-US" dirty="0" smtClean="0"/>
              <a:t>What does a triple point do to the tangent (or turning angle)?</a:t>
            </a:r>
          </a:p>
          <a:p>
            <a:pPr marL="514350" indent="-514350">
              <a:buFont typeface="+mj-lt"/>
              <a:buAutoNum type="arabicPeriod"/>
            </a:pPr>
            <a:r>
              <a:rPr lang="en-US" dirty="0" smtClean="0"/>
              <a:t>What can one say about the expected growth rate of grains with less than or greater than 6 sides?</a:t>
            </a:r>
          </a:p>
          <a:p>
            <a:pPr marL="514350" indent="-514350">
              <a:buFont typeface="+mj-lt"/>
              <a:buAutoNum type="arabicPeriod"/>
            </a:pPr>
            <a:r>
              <a:rPr lang="en-US" dirty="0" smtClean="0"/>
              <a:t>What is observed experimentally about the relationship between growth/shrinkage rate and topological class (i.e. number of sides)?</a:t>
            </a:r>
            <a:endParaRPr lang="en-US" dirty="0"/>
          </a:p>
        </p:txBody>
      </p:sp>
      <p:sp>
        <p:nvSpPr>
          <p:cNvPr id="4" name="Slide Number Placeholder 3"/>
          <p:cNvSpPr>
            <a:spLocks noGrp="1"/>
          </p:cNvSpPr>
          <p:nvPr>
            <p:ph type="sldNum" sz="quarter" idx="12"/>
          </p:nvPr>
        </p:nvSpPr>
        <p:spPr/>
        <p:txBody>
          <a:bodyPr/>
          <a:lstStyle/>
          <a:p>
            <a:fld id="{82078A2F-5C63-D04C-B57D-779282F1E229}" type="slidenum">
              <a:rPr lang="en-US" smtClean="0"/>
              <a:pPr/>
              <a:t>36</a:t>
            </a:fld>
            <a:endParaRPr lang="en-US" sz="1400"/>
          </a:p>
        </p:txBody>
      </p:sp>
    </p:spTree>
    <p:extLst>
      <p:ext uri="{BB962C8B-B14F-4D97-AF65-F5344CB8AC3E}">
        <p14:creationId xmlns:p14="http://schemas.microsoft.com/office/powerpoint/2010/main" val="371522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(3)</a:t>
            </a:r>
            <a:endParaRPr lang="en-US" dirty="0"/>
          </a:p>
        </p:txBody>
      </p:sp>
      <p:sp>
        <p:nvSpPr>
          <p:cNvPr id="3" name="Content Placeholder 2"/>
          <p:cNvSpPr>
            <a:spLocks noGrp="1"/>
          </p:cNvSpPr>
          <p:nvPr>
            <p:ph idx="1"/>
          </p:nvPr>
        </p:nvSpPr>
        <p:spPr>
          <a:xfrm>
            <a:off x="685800" y="1295400"/>
            <a:ext cx="8305800" cy="5410200"/>
          </a:xfrm>
        </p:spPr>
        <p:txBody>
          <a:bodyPr/>
          <a:lstStyle/>
          <a:p>
            <a:pPr marL="514350" indent="-514350">
              <a:buFont typeface="+mj-lt"/>
              <a:buAutoNum type="arabicPeriod"/>
            </a:pPr>
            <a:r>
              <a:rPr lang="en-US" dirty="0" smtClean="0"/>
              <a:t>What is the self-similarity principle in grain growth?</a:t>
            </a:r>
          </a:p>
          <a:p>
            <a:pPr marL="514350" indent="-514350">
              <a:buFont typeface="+mj-lt"/>
              <a:buAutoNum type="arabicPeriod"/>
            </a:pPr>
            <a:r>
              <a:rPr lang="en-US" dirty="0" smtClean="0"/>
              <a:t>What simple derivation due to Burke shows that the average radius is expected to vary as √(time)?</a:t>
            </a:r>
          </a:p>
          <a:p>
            <a:pPr marL="514350" indent="-514350">
              <a:buFont typeface="+mj-lt"/>
              <a:buAutoNum type="arabicPeriod"/>
            </a:pPr>
            <a:r>
              <a:rPr lang="en-US" dirty="0" smtClean="0"/>
              <a:t>Is the square root dependence actually observed?</a:t>
            </a:r>
          </a:p>
          <a:p>
            <a:pPr marL="514350" indent="-514350">
              <a:buFont typeface="+mj-lt"/>
              <a:buAutoNum type="arabicPeriod"/>
            </a:pPr>
            <a:r>
              <a:rPr lang="en-US" dirty="0" smtClean="0"/>
              <a:t>What is the most basic grain growth theory that describes kinetics and predicts the grain size distribution?</a:t>
            </a:r>
            <a:endParaRPr lang="en-US" dirty="0"/>
          </a:p>
        </p:txBody>
      </p:sp>
      <p:sp>
        <p:nvSpPr>
          <p:cNvPr id="4" name="Slide Number Placeholder 3"/>
          <p:cNvSpPr>
            <a:spLocks noGrp="1"/>
          </p:cNvSpPr>
          <p:nvPr>
            <p:ph type="sldNum" sz="quarter" idx="12"/>
          </p:nvPr>
        </p:nvSpPr>
        <p:spPr/>
        <p:txBody>
          <a:bodyPr/>
          <a:lstStyle/>
          <a:p>
            <a:fld id="{82078A2F-5C63-D04C-B57D-779282F1E229}" type="slidenum">
              <a:rPr lang="en-US" smtClean="0"/>
              <a:pPr/>
              <a:t>37</a:t>
            </a:fld>
            <a:endParaRPr lang="en-US" sz="1400"/>
          </a:p>
        </p:txBody>
      </p:sp>
    </p:spTree>
    <p:extLst>
      <p:ext uri="{BB962C8B-B14F-4D97-AF65-F5344CB8AC3E}">
        <p14:creationId xmlns:p14="http://schemas.microsoft.com/office/powerpoint/2010/main" val="2925986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(4)</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What grain size distributions are actually observed experimentally (and in simulations)?</a:t>
            </a:r>
          </a:p>
          <a:p>
            <a:pPr marL="514350" indent="-514350">
              <a:buFont typeface="+mj-lt"/>
              <a:buAutoNum type="arabicPeriod"/>
            </a:pPr>
            <a:r>
              <a:rPr lang="en-US" dirty="0" smtClean="0"/>
              <a:t>What is the full description of the migration rate of grain boundaries?</a:t>
            </a:r>
            <a:endParaRPr lang="en-US" dirty="0"/>
          </a:p>
        </p:txBody>
      </p:sp>
      <p:sp>
        <p:nvSpPr>
          <p:cNvPr id="4" name="Slide Number Placeholder 3"/>
          <p:cNvSpPr>
            <a:spLocks noGrp="1"/>
          </p:cNvSpPr>
          <p:nvPr>
            <p:ph type="sldNum" sz="quarter" idx="12"/>
          </p:nvPr>
        </p:nvSpPr>
        <p:spPr/>
        <p:txBody>
          <a:bodyPr/>
          <a:lstStyle/>
          <a:p>
            <a:fld id="{82078A2F-5C63-D04C-B57D-779282F1E229}" type="slidenum">
              <a:rPr lang="en-US" smtClean="0"/>
              <a:pPr/>
              <a:t>38</a:t>
            </a:fld>
            <a:endParaRPr lang="en-US" sz="1400"/>
          </a:p>
        </p:txBody>
      </p:sp>
    </p:spTree>
    <p:extLst>
      <p:ext uri="{BB962C8B-B14F-4D97-AF65-F5344CB8AC3E}">
        <p14:creationId xmlns:p14="http://schemas.microsoft.com/office/powerpoint/2010/main" val="4152895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AE790255-3E09-4647-9C1F-CE59E16204C3}" type="slidenum">
              <a:rPr lang="en-US">
                <a:latin typeface="Times New Roman"/>
              </a:rPr>
              <a:pPr/>
              <a:t>39</a:t>
            </a:fld>
            <a:endParaRPr lang="en-US" sz="1400" dirty="0">
              <a:latin typeface="Times New Roman"/>
            </a:endParaRPr>
          </a:p>
        </p:txBody>
      </p:sp>
      <p:sp>
        <p:nvSpPr>
          <p:cNvPr id="70659" name="Rectangle 2"/>
          <p:cNvSpPr>
            <a:spLocks noGrp="1" noChangeArrowheads="1"/>
          </p:cNvSpPr>
          <p:nvPr>
            <p:ph type="title"/>
          </p:nvPr>
        </p:nvSpPr>
        <p:spPr/>
        <p:txBody>
          <a:bodyPr/>
          <a:lstStyle/>
          <a:p>
            <a:r>
              <a:rPr lang="en-US" dirty="0"/>
              <a:t>Summary (1)</a:t>
            </a:r>
          </a:p>
        </p:txBody>
      </p:sp>
      <p:sp>
        <p:nvSpPr>
          <p:cNvPr id="70660" name="Rectangle 3"/>
          <p:cNvSpPr>
            <a:spLocks noGrp="1" noChangeArrowheads="1"/>
          </p:cNvSpPr>
          <p:nvPr>
            <p:ph type="body" idx="1"/>
          </p:nvPr>
        </p:nvSpPr>
        <p:spPr/>
        <p:txBody>
          <a:bodyPr/>
          <a:lstStyle/>
          <a:p>
            <a:pPr>
              <a:lnSpc>
                <a:spcPct val="90000"/>
              </a:lnSpc>
            </a:pPr>
            <a:r>
              <a:rPr lang="en-US" sz="2400" dirty="0"/>
              <a:t>Force balance at triple junctions leads to the Herring equations.  These include both surface tension and torque terms.  </a:t>
            </a:r>
          </a:p>
          <a:p>
            <a:pPr>
              <a:lnSpc>
                <a:spcPct val="90000"/>
              </a:lnSpc>
            </a:pPr>
            <a:r>
              <a:rPr lang="en-US" sz="2400" dirty="0"/>
              <a:t>If the interfacial energy does </a:t>
            </a:r>
            <a:r>
              <a:rPr lang="en-US" sz="2400" i="1" dirty="0"/>
              <a:t>not</a:t>
            </a:r>
            <a:r>
              <a:rPr lang="en-US" sz="2400" dirty="0"/>
              <a:t> depend on inclination, the torque terms are zero and Herring equations reduce to the Young equations, also known as the </a:t>
            </a:r>
            <a:r>
              <a:rPr lang="en-US" sz="2400" i="1" dirty="0"/>
              <a:t>sine law</a:t>
            </a:r>
            <a:r>
              <a:rPr lang="en-US" sz="2400" dirty="0"/>
              <a:t>.</a:t>
            </a:r>
          </a:p>
          <a:p>
            <a:pPr>
              <a:lnSpc>
                <a:spcPct val="90000"/>
              </a:lnSpc>
            </a:pPr>
            <a:r>
              <a:rPr lang="en-US" sz="2400" dirty="0"/>
              <a:t>In 2D, the curvature of a grain boundary can be integrated to obtain the </a:t>
            </a:r>
            <a:r>
              <a:rPr lang="ja-JP" altLang="en-US" sz="2400" dirty="0"/>
              <a:t>‘</a:t>
            </a:r>
            <a:r>
              <a:rPr lang="en-US" sz="2400" dirty="0"/>
              <a:t>n-6</a:t>
            </a:r>
            <a:r>
              <a:rPr lang="ja-JP" altLang="en-US" sz="2400" dirty="0"/>
              <a:t>’</a:t>
            </a:r>
            <a:r>
              <a:rPr lang="en-US" sz="2400" dirty="0"/>
              <a:t> rule that predicts the growth (shrinkage) of a grain.</a:t>
            </a:r>
          </a:p>
          <a:p>
            <a:pPr>
              <a:lnSpc>
                <a:spcPct val="90000"/>
              </a:lnSpc>
            </a:pPr>
            <a:r>
              <a:rPr lang="en-US" sz="2400" dirty="0"/>
              <a:t>Normal grain growth is associated with self-similarity of the evolving structures which in turn requires the area to be linear in time.</a:t>
            </a:r>
          </a:p>
          <a:p>
            <a:pPr>
              <a:lnSpc>
                <a:spcPct val="90000"/>
              </a:lnSpc>
            </a:pPr>
            <a:r>
              <a:rPr lang="en-US" sz="2400" dirty="0"/>
              <a:t>Hillert extended particle coarsening theory to predict a stable grain size distribution and coarsening rate.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F8141F3A-54CA-8E49-926D-2EC717806077}" type="slidenum">
              <a:rPr lang="en-US">
                <a:latin typeface="Times New Roman"/>
              </a:rPr>
              <a:pPr/>
              <a:t>4</a:t>
            </a:fld>
            <a:endParaRPr lang="en-US" sz="1400" dirty="0">
              <a:latin typeface="Times New Roman"/>
            </a:endParaRPr>
          </a:p>
        </p:txBody>
      </p:sp>
      <p:sp>
        <p:nvSpPr>
          <p:cNvPr id="15363" name="Rectangle 2"/>
          <p:cNvSpPr>
            <a:spLocks noGrp="1" noChangeArrowheads="1"/>
          </p:cNvSpPr>
          <p:nvPr>
            <p:ph type="title"/>
          </p:nvPr>
        </p:nvSpPr>
        <p:spPr/>
        <p:txBody>
          <a:bodyPr/>
          <a:lstStyle/>
          <a:p>
            <a:r>
              <a:rPr lang="en-US" dirty="0"/>
              <a:t>Interfacial Energies</a:t>
            </a:r>
          </a:p>
        </p:txBody>
      </p:sp>
      <p:sp>
        <p:nvSpPr>
          <p:cNvPr id="15364" name="Rectangle 3"/>
          <p:cNvSpPr>
            <a:spLocks noGrp="1" noChangeArrowheads="1"/>
          </p:cNvSpPr>
          <p:nvPr>
            <p:ph type="body" idx="1"/>
          </p:nvPr>
        </p:nvSpPr>
        <p:spPr>
          <a:xfrm>
            <a:off x="685800" y="1295400"/>
            <a:ext cx="7772400" cy="4114800"/>
          </a:xfrm>
        </p:spPr>
        <p:txBody>
          <a:bodyPr/>
          <a:lstStyle/>
          <a:p>
            <a:r>
              <a:rPr lang="en-US" dirty="0"/>
              <a:t>Practical Applications: Rain-X for windshields.  Alters the water/</a:t>
            </a:r>
            <a:r>
              <a:rPr lang="en-US" dirty="0" err="1"/>
              <a:t>glass:glass</a:t>
            </a:r>
            <a:r>
              <a:rPr lang="en-US" dirty="0"/>
              <a:t>/vapor ratio so that the </a:t>
            </a:r>
            <a:r>
              <a:rPr lang="en-US" i="1" dirty="0"/>
              <a:t>contact angle</a:t>
            </a:r>
            <a:r>
              <a:rPr lang="en-US" dirty="0"/>
              <a:t> is increased</a:t>
            </a:r>
            <a:r>
              <a:rPr lang="en-US" dirty="0" smtClean="0"/>
              <a:t>.  Water droplets “bead up” on the surface.</a:t>
            </a:r>
            <a:endParaRPr lang="en-US" dirty="0"/>
          </a:p>
        </p:txBody>
      </p:sp>
      <p:sp>
        <p:nvSpPr>
          <p:cNvPr id="15365" name="Line 4"/>
          <p:cNvSpPr>
            <a:spLocks noChangeShapeType="1"/>
          </p:cNvSpPr>
          <p:nvPr/>
        </p:nvSpPr>
        <p:spPr bwMode="auto">
          <a:xfrm>
            <a:off x="2209800" y="4724400"/>
            <a:ext cx="541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Times New Roman"/>
            </a:endParaRPr>
          </a:p>
        </p:txBody>
      </p:sp>
      <p:sp>
        <p:nvSpPr>
          <p:cNvPr id="15366" name="Rectangle 5" descr="Wide upward diagonal"/>
          <p:cNvSpPr>
            <a:spLocks noChangeArrowheads="1"/>
          </p:cNvSpPr>
          <p:nvPr/>
        </p:nvSpPr>
        <p:spPr bwMode="auto">
          <a:xfrm>
            <a:off x="2133600" y="4754563"/>
            <a:ext cx="5486400" cy="457200"/>
          </a:xfrm>
          <a:prstGeom prst="rect">
            <a:avLst/>
          </a:prstGeom>
          <a:pattFill prst="wdUpDiag">
            <a:fgClr>
              <a:schemeClr val="accent1"/>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latin typeface="Times New Roman"/>
            </a:endParaRPr>
          </a:p>
        </p:txBody>
      </p:sp>
      <p:sp>
        <p:nvSpPr>
          <p:cNvPr id="15367" name="Freeform 6"/>
          <p:cNvSpPr>
            <a:spLocks/>
          </p:cNvSpPr>
          <p:nvPr/>
        </p:nvSpPr>
        <p:spPr bwMode="auto">
          <a:xfrm>
            <a:off x="2514600" y="4543425"/>
            <a:ext cx="1981200" cy="177800"/>
          </a:xfrm>
          <a:custGeom>
            <a:avLst/>
            <a:gdLst>
              <a:gd name="T0" fmla="*/ 0 w 1248"/>
              <a:gd name="T1" fmla="*/ 112 h 112"/>
              <a:gd name="T2" fmla="*/ 384 w 1248"/>
              <a:gd name="T3" fmla="*/ 16 h 112"/>
              <a:gd name="T4" fmla="*/ 864 w 1248"/>
              <a:gd name="T5" fmla="*/ 16 h 112"/>
              <a:gd name="T6" fmla="*/ 1248 w 1248"/>
              <a:gd name="T7" fmla="*/ 112 h 112"/>
              <a:gd name="T8" fmla="*/ 0 60000 65536"/>
              <a:gd name="T9" fmla="*/ 0 60000 65536"/>
              <a:gd name="T10" fmla="*/ 0 60000 65536"/>
              <a:gd name="T11" fmla="*/ 0 60000 65536"/>
              <a:gd name="T12" fmla="*/ 0 w 1248"/>
              <a:gd name="T13" fmla="*/ 0 h 112"/>
              <a:gd name="T14" fmla="*/ 1248 w 1248"/>
              <a:gd name="T15" fmla="*/ 112 h 112"/>
            </a:gdLst>
            <a:ahLst/>
            <a:cxnLst>
              <a:cxn ang="T8">
                <a:pos x="T0" y="T1"/>
              </a:cxn>
              <a:cxn ang="T9">
                <a:pos x="T2" y="T3"/>
              </a:cxn>
              <a:cxn ang="T10">
                <a:pos x="T4" y="T5"/>
              </a:cxn>
              <a:cxn ang="T11">
                <a:pos x="T6" y="T7"/>
              </a:cxn>
            </a:cxnLst>
            <a:rect l="T12" t="T13" r="T14" b="T15"/>
            <a:pathLst>
              <a:path w="1248" h="112">
                <a:moveTo>
                  <a:pt x="0" y="112"/>
                </a:moveTo>
                <a:cubicBezTo>
                  <a:pt x="120" y="71"/>
                  <a:pt x="240" y="31"/>
                  <a:pt x="384" y="16"/>
                </a:cubicBezTo>
                <a:cubicBezTo>
                  <a:pt x="527" y="0"/>
                  <a:pt x="720" y="0"/>
                  <a:pt x="864" y="16"/>
                </a:cubicBezTo>
                <a:cubicBezTo>
                  <a:pt x="1007" y="31"/>
                  <a:pt x="1127" y="71"/>
                  <a:pt x="1248" y="112"/>
                </a:cubicBezTo>
              </a:path>
            </a:pathLst>
          </a:custGeom>
          <a:solidFill>
            <a:schemeClr val="hlink"/>
          </a:solidFill>
          <a:ln w="9525">
            <a:solidFill>
              <a:schemeClr val="tx1"/>
            </a:solidFill>
            <a:round/>
            <a:headEnd/>
            <a:tailEnd/>
          </a:ln>
        </p:spPr>
        <p:txBody>
          <a:bodyPr wrap="none" anchor="ctr"/>
          <a:lstStyle/>
          <a:p>
            <a:endParaRPr lang="en-US" dirty="0">
              <a:latin typeface="Times New Roman"/>
            </a:endParaRPr>
          </a:p>
        </p:txBody>
      </p:sp>
      <p:sp>
        <p:nvSpPr>
          <p:cNvPr id="15368" name="AutoShape 7"/>
          <p:cNvSpPr>
            <a:spLocks noChangeArrowheads="1"/>
          </p:cNvSpPr>
          <p:nvPr/>
        </p:nvSpPr>
        <p:spPr bwMode="auto">
          <a:xfrm>
            <a:off x="4267200" y="3962400"/>
            <a:ext cx="1219200" cy="381000"/>
          </a:xfrm>
          <a:prstGeom prst="rightArrow">
            <a:avLst>
              <a:gd name="adj1" fmla="val 50000"/>
              <a:gd name="adj2" fmla="val 80000"/>
            </a:avLst>
          </a:prstGeom>
          <a:solidFill>
            <a:srgbClr val="CC0000"/>
          </a:solidFill>
          <a:ln w="9525">
            <a:solidFill>
              <a:schemeClr val="tx1"/>
            </a:solidFill>
            <a:miter lim="800000"/>
            <a:headEnd/>
            <a:tailEnd/>
          </a:ln>
        </p:spPr>
        <p:txBody>
          <a:bodyPr wrap="none" anchor="ctr"/>
          <a:lstStyle/>
          <a:p>
            <a:endParaRPr lang="en-US" dirty="0">
              <a:latin typeface="Times New Roman"/>
            </a:endParaRPr>
          </a:p>
        </p:txBody>
      </p:sp>
      <p:sp>
        <p:nvSpPr>
          <p:cNvPr id="15369" name="Freeform 8"/>
          <p:cNvSpPr>
            <a:spLocks/>
          </p:cNvSpPr>
          <p:nvPr/>
        </p:nvSpPr>
        <p:spPr bwMode="auto">
          <a:xfrm>
            <a:off x="5853113" y="3581400"/>
            <a:ext cx="1614487" cy="1143000"/>
          </a:xfrm>
          <a:custGeom>
            <a:avLst/>
            <a:gdLst>
              <a:gd name="T0" fmla="*/ 297 w 1113"/>
              <a:gd name="T1" fmla="*/ 784 h 784"/>
              <a:gd name="T2" fmla="*/ 105 w 1113"/>
              <a:gd name="T3" fmla="*/ 592 h 784"/>
              <a:gd name="T4" fmla="*/ 57 w 1113"/>
              <a:gd name="T5" fmla="*/ 256 h 784"/>
              <a:gd name="T6" fmla="*/ 441 w 1113"/>
              <a:gd name="T7" fmla="*/ 16 h 784"/>
              <a:gd name="T8" fmla="*/ 1017 w 1113"/>
              <a:gd name="T9" fmla="*/ 160 h 784"/>
              <a:gd name="T10" fmla="*/ 1017 w 1113"/>
              <a:gd name="T11" fmla="*/ 544 h 784"/>
              <a:gd name="T12" fmla="*/ 777 w 1113"/>
              <a:gd name="T13" fmla="*/ 784 h 784"/>
              <a:gd name="T14" fmla="*/ 0 60000 65536"/>
              <a:gd name="T15" fmla="*/ 0 60000 65536"/>
              <a:gd name="T16" fmla="*/ 0 60000 65536"/>
              <a:gd name="T17" fmla="*/ 0 60000 65536"/>
              <a:gd name="T18" fmla="*/ 0 60000 65536"/>
              <a:gd name="T19" fmla="*/ 0 60000 65536"/>
              <a:gd name="T20" fmla="*/ 0 60000 65536"/>
              <a:gd name="T21" fmla="*/ 0 w 1113"/>
              <a:gd name="T22" fmla="*/ 0 h 784"/>
              <a:gd name="T23" fmla="*/ 1113 w 1113"/>
              <a:gd name="T24" fmla="*/ 784 h 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784">
                <a:moveTo>
                  <a:pt x="297" y="784"/>
                </a:moveTo>
                <a:cubicBezTo>
                  <a:pt x="220" y="731"/>
                  <a:pt x="144" y="679"/>
                  <a:pt x="105" y="592"/>
                </a:cubicBezTo>
                <a:cubicBezTo>
                  <a:pt x="65" y="504"/>
                  <a:pt x="0" y="352"/>
                  <a:pt x="57" y="256"/>
                </a:cubicBezTo>
                <a:cubicBezTo>
                  <a:pt x="113" y="159"/>
                  <a:pt x="281" y="32"/>
                  <a:pt x="441" y="16"/>
                </a:cubicBezTo>
                <a:cubicBezTo>
                  <a:pt x="601" y="0"/>
                  <a:pt x="921" y="72"/>
                  <a:pt x="1017" y="160"/>
                </a:cubicBezTo>
                <a:cubicBezTo>
                  <a:pt x="1113" y="248"/>
                  <a:pt x="1056" y="440"/>
                  <a:pt x="1017" y="544"/>
                </a:cubicBezTo>
                <a:cubicBezTo>
                  <a:pt x="977" y="647"/>
                  <a:pt x="877" y="715"/>
                  <a:pt x="777" y="784"/>
                </a:cubicBezTo>
              </a:path>
            </a:pathLst>
          </a:custGeom>
          <a:solidFill>
            <a:schemeClr val="hlink"/>
          </a:solidFill>
          <a:ln w="9525">
            <a:solidFill>
              <a:schemeClr val="tx1"/>
            </a:solidFill>
            <a:round/>
            <a:headEnd/>
            <a:tailEnd/>
          </a:ln>
        </p:spPr>
        <p:txBody>
          <a:bodyPr wrap="none" anchor="ctr"/>
          <a:lstStyle/>
          <a:p>
            <a:endParaRPr lang="en-US" dirty="0">
              <a:latin typeface="Times New Roman"/>
            </a:endParaRPr>
          </a:p>
        </p:txBody>
      </p:sp>
      <p:sp>
        <p:nvSpPr>
          <p:cNvPr id="15370" name="Text Box 9"/>
          <p:cNvSpPr txBox="1">
            <a:spLocks noChangeArrowheads="1"/>
          </p:cNvSpPr>
          <p:nvPr/>
        </p:nvSpPr>
        <p:spPr bwMode="auto">
          <a:xfrm>
            <a:off x="2514600" y="5334000"/>
            <a:ext cx="4879661"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r>
              <a:rPr lang="ja-JP" altLang="en-US" sz="3200" dirty="0">
                <a:latin typeface="Times New Roman"/>
              </a:rPr>
              <a:t>“</a:t>
            </a:r>
            <a:r>
              <a:rPr lang="en-US" sz="3200" dirty="0">
                <a:latin typeface="Times New Roman"/>
              </a:rPr>
              <a:t>streaky</a:t>
            </a:r>
            <a:r>
              <a:rPr lang="ja-JP" altLang="en-US" sz="3200" dirty="0">
                <a:latin typeface="Times New Roman"/>
              </a:rPr>
              <a:t>”</a:t>
            </a:r>
            <a:r>
              <a:rPr lang="en-US" sz="3200" dirty="0">
                <a:latin typeface="Times New Roman"/>
              </a:rPr>
              <a:t>                   </a:t>
            </a:r>
            <a:r>
              <a:rPr lang="ja-JP" altLang="en-US" sz="3200" dirty="0">
                <a:latin typeface="Times New Roman"/>
              </a:rPr>
              <a:t>“</a:t>
            </a:r>
            <a:r>
              <a:rPr lang="en-US" sz="3200" dirty="0">
                <a:latin typeface="Times New Roman"/>
              </a:rPr>
              <a:t>clear</a:t>
            </a:r>
            <a:r>
              <a:rPr lang="ja-JP" altLang="en-US" sz="3200" dirty="0">
                <a:latin typeface="Times New Roman"/>
              </a:rPr>
              <a:t>”</a:t>
            </a:r>
            <a:endParaRPr lang="en-US" sz="3200" dirty="0">
              <a:latin typeface="Times New Roman"/>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349AD3F2-92B2-B04A-A3EA-044860D3B8A4}" type="slidenum">
              <a:rPr lang="en-US">
                <a:latin typeface="Times New Roman"/>
              </a:rPr>
              <a:pPr/>
              <a:t>40</a:t>
            </a:fld>
            <a:endParaRPr lang="en-US" sz="1400" dirty="0">
              <a:latin typeface="Times New Roman"/>
            </a:endParaRPr>
          </a:p>
        </p:txBody>
      </p:sp>
      <p:sp>
        <p:nvSpPr>
          <p:cNvPr id="79875" name="Rectangle 2"/>
          <p:cNvSpPr>
            <a:spLocks noGrp="1" noChangeArrowheads="1"/>
          </p:cNvSpPr>
          <p:nvPr>
            <p:ph type="title"/>
          </p:nvPr>
        </p:nvSpPr>
        <p:spPr/>
        <p:txBody>
          <a:bodyPr/>
          <a:lstStyle/>
          <a:p>
            <a:r>
              <a:rPr lang="en-US" dirty="0" smtClean="0"/>
              <a:t>Summary (2)</a:t>
            </a:r>
            <a:endParaRPr lang="en-US" dirty="0"/>
          </a:p>
        </p:txBody>
      </p:sp>
      <p:sp>
        <p:nvSpPr>
          <p:cNvPr id="79876" name="Rectangle 3"/>
          <p:cNvSpPr>
            <a:spLocks noGrp="1" noChangeArrowheads="1"/>
          </p:cNvSpPr>
          <p:nvPr>
            <p:ph type="body" idx="1"/>
          </p:nvPr>
        </p:nvSpPr>
        <p:spPr/>
        <p:txBody>
          <a:bodyPr/>
          <a:lstStyle/>
          <a:p>
            <a:r>
              <a:rPr lang="en-US" dirty="0"/>
              <a:t>The capillarity vector allows the force balance at a triple junction to be expressed more compactly and elegantly.  </a:t>
            </a:r>
          </a:p>
          <a:p>
            <a:r>
              <a:rPr lang="en-US" dirty="0"/>
              <a:t>It is important to remember that the Herring equations become inequalities if the inclination dependence (torque terms) are too strong.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02CB5615-8E37-3044-AA2B-24C4EF886C61}" type="slidenum">
              <a:rPr lang="en-US">
                <a:latin typeface="Times New Roman"/>
              </a:rPr>
              <a:pPr/>
              <a:t>41</a:t>
            </a:fld>
            <a:endParaRPr lang="en-US" sz="1400" dirty="0">
              <a:latin typeface="Times New Roman"/>
            </a:endParaRPr>
          </a:p>
        </p:txBody>
      </p:sp>
      <p:sp>
        <p:nvSpPr>
          <p:cNvPr id="67587" name="Rectangle 2"/>
          <p:cNvSpPr>
            <a:spLocks noGrp="1" noChangeArrowheads="1"/>
          </p:cNvSpPr>
          <p:nvPr>
            <p:ph type="title"/>
          </p:nvPr>
        </p:nvSpPr>
        <p:spPr/>
        <p:txBody>
          <a:bodyPr/>
          <a:lstStyle/>
          <a:p>
            <a:r>
              <a:rPr lang="en-US" dirty="0"/>
              <a:t>Application to G.B. Properties</a:t>
            </a:r>
          </a:p>
        </p:txBody>
      </p:sp>
      <p:sp>
        <p:nvSpPr>
          <p:cNvPr id="67588" name="Rectangle 3"/>
          <p:cNvSpPr>
            <a:spLocks noGrp="1" noChangeArrowheads="1"/>
          </p:cNvSpPr>
          <p:nvPr>
            <p:ph type="body" idx="1"/>
          </p:nvPr>
        </p:nvSpPr>
        <p:spPr>
          <a:xfrm>
            <a:off x="685800" y="1295400"/>
            <a:ext cx="7772400" cy="5181600"/>
          </a:xfrm>
        </p:spPr>
        <p:txBody>
          <a:bodyPr/>
          <a:lstStyle/>
          <a:p>
            <a:r>
              <a:rPr lang="en-US" dirty="0"/>
              <a:t>In principle, one can measure many different triple junctions to characterize crystallography, dihedral angles and curvature.</a:t>
            </a:r>
          </a:p>
          <a:p>
            <a:r>
              <a:rPr lang="en-US" dirty="0"/>
              <a:t>From these measurements one can extract the relative properties of the grain boundaries</a:t>
            </a:r>
            <a:r>
              <a:rPr lang="en-US" dirty="0" smtClean="0"/>
              <a:t>.</a:t>
            </a:r>
          </a:p>
          <a:p>
            <a:r>
              <a:rPr lang="en-US" dirty="0" smtClean="0"/>
              <a:t>The method for extracting relative GB energy was described in the lecture notes on that topic (L15 in 2014).</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7EED1F69-3CA0-BA42-99BE-FFCB61562EE7}" type="slidenum">
              <a:rPr lang="en-US">
                <a:latin typeface="Times New Roman"/>
              </a:rPr>
              <a:pPr/>
              <a:t>42</a:t>
            </a:fld>
            <a:endParaRPr lang="en-US" sz="1400" dirty="0">
              <a:latin typeface="Times New Roman"/>
            </a:endParaRPr>
          </a:p>
        </p:txBody>
      </p:sp>
      <p:sp>
        <p:nvSpPr>
          <p:cNvPr id="68611" name="Rectangle 2"/>
          <p:cNvSpPr>
            <a:spLocks noGrp="1" noChangeArrowheads="1"/>
          </p:cNvSpPr>
          <p:nvPr>
            <p:ph type="title"/>
          </p:nvPr>
        </p:nvSpPr>
        <p:spPr/>
        <p:txBody>
          <a:bodyPr/>
          <a:lstStyle/>
          <a:p>
            <a:r>
              <a:rPr lang="en-US" dirty="0"/>
              <a:t>Energy Extraction</a:t>
            </a:r>
            <a:endParaRPr lang="en-US" b="1" dirty="0"/>
          </a:p>
        </p:txBody>
      </p:sp>
      <p:pic>
        <p:nvPicPr>
          <p:cNvPr id="6861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2286000"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8613" name="Text Box 15"/>
          <p:cNvSpPr txBox="1">
            <a:spLocks noChangeArrowheads="1"/>
          </p:cNvSpPr>
          <p:nvPr/>
        </p:nvSpPr>
        <p:spPr bwMode="auto">
          <a:xfrm>
            <a:off x="838200" y="5883275"/>
            <a:ext cx="8229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r>
              <a:rPr lang="en-US" sz="1400" dirty="0">
                <a:latin typeface="Times New Roman"/>
              </a:rPr>
              <a:t>D. </a:t>
            </a:r>
            <a:r>
              <a:rPr lang="en-US" sz="1400" dirty="0" err="1">
                <a:latin typeface="Times New Roman"/>
              </a:rPr>
              <a:t>Kinderlehrer</a:t>
            </a:r>
            <a:r>
              <a:rPr lang="en-US" sz="1400" dirty="0">
                <a:latin typeface="Times New Roman"/>
              </a:rPr>
              <a:t>, et al. , Proc. of the Twelfth International Conference on Textures of Materials, Montréal, Canada, (1999) 1643.</a:t>
            </a:r>
            <a:endParaRPr lang="en-US" dirty="0">
              <a:latin typeface="Times New Roman"/>
            </a:endParaRPr>
          </a:p>
        </p:txBody>
      </p:sp>
      <p:grpSp>
        <p:nvGrpSpPr>
          <p:cNvPr id="68614" name="Group 16"/>
          <p:cNvGrpSpPr>
            <a:grpSpLocks/>
          </p:cNvGrpSpPr>
          <p:nvPr/>
        </p:nvGrpSpPr>
        <p:grpSpPr bwMode="auto">
          <a:xfrm>
            <a:off x="3048000" y="1752600"/>
            <a:ext cx="3581400" cy="1371600"/>
            <a:chOff x="816" y="768"/>
            <a:chExt cx="1872" cy="915"/>
          </a:xfrm>
        </p:grpSpPr>
        <p:sp>
          <p:nvSpPr>
            <p:cNvPr id="68625" name="Text Box 17"/>
            <p:cNvSpPr txBox="1">
              <a:spLocks noChangeArrowheads="1"/>
            </p:cNvSpPr>
            <p:nvPr/>
          </p:nvSpPr>
          <p:spPr bwMode="auto">
            <a:xfrm>
              <a:off x="912" y="768"/>
              <a:ext cx="1776" cy="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pPr>
                <a:spcBef>
                  <a:spcPct val="50000"/>
                </a:spcBef>
              </a:pPr>
              <a:r>
                <a:rPr lang="en-US" dirty="0">
                  <a:solidFill>
                    <a:srgbClr val="009900"/>
                  </a:solidFill>
                  <a:latin typeface="Times New Roman"/>
                  <a:sym typeface="Symbol" charset="0"/>
                </a:rPr>
                <a:t>(</a:t>
              </a:r>
              <a:r>
                <a:rPr lang="en-US" i="1" dirty="0">
                  <a:solidFill>
                    <a:srgbClr val="009900"/>
                  </a:solidFill>
                  <a:latin typeface="Times New Roman"/>
                  <a:sym typeface="Symbol" charset="0"/>
                </a:rPr>
                <a:t>sin</a:t>
              </a:r>
              <a:r>
                <a:rPr lang="en-US" i="1" dirty="0">
                  <a:solidFill>
                    <a:srgbClr val="339933"/>
                  </a:solidFill>
                  <a:latin typeface="Times New Roman"/>
                  <a:sym typeface="Symbol" charset="0"/>
                </a:rPr>
                <a:t></a:t>
              </a:r>
              <a:r>
                <a:rPr lang="en-US" i="1" baseline="-25000" dirty="0">
                  <a:solidFill>
                    <a:srgbClr val="339933"/>
                  </a:solidFill>
                  <a:latin typeface="Times New Roman"/>
                  <a:sym typeface="Symbol" charset="0"/>
                </a:rPr>
                <a:t>2</a:t>
              </a:r>
              <a:r>
                <a:rPr lang="en-US" dirty="0">
                  <a:solidFill>
                    <a:srgbClr val="339933"/>
                  </a:solidFill>
                  <a:latin typeface="Times New Roman"/>
                  <a:sym typeface="Symbol" charset="0"/>
                </a:rPr>
                <a:t>) </a:t>
              </a:r>
              <a:r>
                <a:rPr lang="en-US" i="1" dirty="0">
                  <a:latin typeface="Times New Roman"/>
                  <a:sym typeface="Symbol" charset="0"/>
                </a:rPr>
                <a:t></a:t>
              </a:r>
              <a:r>
                <a:rPr lang="en-US" i="1" baseline="-25000" dirty="0">
                  <a:latin typeface="Times New Roman"/>
                  <a:sym typeface="Symbol" charset="0"/>
                </a:rPr>
                <a:t>1</a:t>
              </a:r>
              <a:r>
                <a:rPr lang="en-US" baseline="-25000" dirty="0">
                  <a:latin typeface="Times New Roman"/>
                  <a:sym typeface="Symbol" charset="0"/>
                </a:rPr>
                <a:t> </a:t>
              </a:r>
              <a:r>
                <a:rPr lang="en-US" dirty="0">
                  <a:latin typeface="Times New Roman"/>
                  <a:sym typeface="Symbol" charset="0"/>
                </a:rPr>
                <a:t>- </a:t>
              </a:r>
              <a:r>
                <a:rPr lang="en-US" dirty="0">
                  <a:solidFill>
                    <a:srgbClr val="FF0000"/>
                  </a:solidFill>
                  <a:latin typeface="Times New Roman"/>
                  <a:sym typeface="Symbol" charset="0"/>
                </a:rPr>
                <a:t>(</a:t>
              </a:r>
              <a:r>
                <a:rPr lang="en-US" i="1" dirty="0">
                  <a:solidFill>
                    <a:srgbClr val="FF0000"/>
                  </a:solidFill>
                  <a:latin typeface="Times New Roman"/>
                  <a:sym typeface="Symbol" charset="0"/>
                </a:rPr>
                <a:t>sin</a:t>
              </a:r>
              <a:r>
                <a:rPr lang="en-US" i="1" baseline="-25000" dirty="0">
                  <a:solidFill>
                    <a:srgbClr val="FF0000"/>
                  </a:solidFill>
                  <a:latin typeface="Times New Roman"/>
                  <a:sym typeface="Symbol" charset="0"/>
                </a:rPr>
                <a:t>1</a:t>
              </a:r>
              <a:r>
                <a:rPr lang="en-US" dirty="0">
                  <a:solidFill>
                    <a:srgbClr val="FF0000"/>
                  </a:solidFill>
                  <a:latin typeface="Times New Roman"/>
                  <a:sym typeface="Symbol" charset="0"/>
                </a:rPr>
                <a:t>)</a:t>
              </a:r>
              <a:r>
                <a:rPr lang="en-US" baseline="-25000" dirty="0">
                  <a:latin typeface="Times New Roman"/>
                  <a:sym typeface="Symbol" charset="0"/>
                </a:rPr>
                <a:t> </a:t>
              </a:r>
              <a:r>
                <a:rPr lang="en-US" i="1" dirty="0">
                  <a:latin typeface="Times New Roman"/>
                  <a:sym typeface="Symbol" charset="0"/>
                </a:rPr>
                <a:t></a:t>
              </a:r>
              <a:r>
                <a:rPr lang="en-US" i="1" baseline="-25000" dirty="0">
                  <a:latin typeface="Times New Roman"/>
                  <a:sym typeface="Symbol" charset="0"/>
                </a:rPr>
                <a:t>2</a:t>
              </a:r>
              <a:r>
                <a:rPr lang="en-US" baseline="-25000" dirty="0">
                  <a:latin typeface="Times New Roman"/>
                  <a:sym typeface="Symbol" charset="0"/>
                </a:rPr>
                <a:t> </a:t>
              </a:r>
              <a:r>
                <a:rPr lang="en-US" dirty="0">
                  <a:latin typeface="Times New Roman"/>
                  <a:sym typeface="Symbol" charset="0"/>
                </a:rPr>
                <a:t>= 0</a:t>
              </a:r>
            </a:p>
            <a:p>
              <a:pPr>
                <a:spcBef>
                  <a:spcPct val="50000"/>
                </a:spcBef>
              </a:pPr>
              <a:r>
                <a:rPr lang="en-US" dirty="0">
                  <a:solidFill>
                    <a:schemeClr val="accent2"/>
                  </a:solidFill>
                  <a:latin typeface="Times New Roman"/>
                  <a:sym typeface="Symbol" charset="0"/>
                </a:rPr>
                <a:t>(</a:t>
              </a:r>
              <a:r>
                <a:rPr lang="en-US" i="1" dirty="0">
                  <a:solidFill>
                    <a:schemeClr val="accent2"/>
                  </a:solidFill>
                  <a:latin typeface="Times New Roman"/>
                  <a:sym typeface="Symbol" charset="0"/>
                </a:rPr>
                <a:t>sin</a:t>
              </a:r>
              <a:r>
                <a:rPr lang="en-US" i="1" baseline="-25000" dirty="0">
                  <a:solidFill>
                    <a:schemeClr val="accent2"/>
                  </a:solidFill>
                  <a:latin typeface="Times New Roman"/>
                  <a:sym typeface="Symbol" charset="0"/>
                </a:rPr>
                <a:t>3</a:t>
              </a:r>
              <a:r>
                <a:rPr lang="en-US" dirty="0">
                  <a:solidFill>
                    <a:schemeClr val="accent2"/>
                  </a:solidFill>
                  <a:latin typeface="Times New Roman"/>
                  <a:sym typeface="Symbol" charset="0"/>
                </a:rPr>
                <a:t>)</a:t>
              </a:r>
              <a:r>
                <a:rPr lang="en-US" dirty="0">
                  <a:solidFill>
                    <a:srgbClr val="339933"/>
                  </a:solidFill>
                  <a:latin typeface="Times New Roman"/>
                  <a:sym typeface="Symbol" charset="0"/>
                </a:rPr>
                <a:t> </a:t>
              </a:r>
              <a:r>
                <a:rPr lang="en-US" i="1" dirty="0">
                  <a:latin typeface="Times New Roman"/>
                  <a:sym typeface="Symbol" charset="0"/>
                </a:rPr>
                <a:t></a:t>
              </a:r>
              <a:r>
                <a:rPr lang="en-US" i="1" baseline="-25000" dirty="0">
                  <a:latin typeface="Times New Roman"/>
                  <a:sym typeface="Symbol" charset="0"/>
                </a:rPr>
                <a:t>2</a:t>
              </a:r>
              <a:r>
                <a:rPr lang="en-US" baseline="-25000" dirty="0">
                  <a:latin typeface="Times New Roman"/>
                  <a:sym typeface="Symbol" charset="0"/>
                </a:rPr>
                <a:t> </a:t>
              </a:r>
              <a:r>
                <a:rPr lang="en-US" dirty="0">
                  <a:latin typeface="Times New Roman"/>
                  <a:sym typeface="Symbol" charset="0"/>
                </a:rPr>
                <a:t>- </a:t>
              </a:r>
              <a:r>
                <a:rPr lang="en-US" dirty="0">
                  <a:solidFill>
                    <a:srgbClr val="990099"/>
                  </a:solidFill>
                  <a:latin typeface="Times New Roman"/>
                  <a:sym typeface="Symbol" charset="0"/>
                </a:rPr>
                <a:t>(</a:t>
              </a:r>
              <a:r>
                <a:rPr lang="en-US" i="1" dirty="0">
                  <a:solidFill>
                    <a:srgbClr val="990099"/>
                  </a:solidFill>
                  <a:latin typeface="Times New Roman"/>
                  <a:sym typeface="Symbol" charset="0"/>
                </a:rPr>
                <a:t>sin</a:t>
              </a:r>
              <a:r>
                <a:rPr lang="en-US" i="1" baseline="-25000" dirty="0">
                  <a:solidFill>
                    <a:srgbClr val="990099"/>
                  </a:solidFill>
                  <a:latin typeface="Times New Roman"/>
                  <a:sym typeface="Symbol" charset="0"/>
                </a:rPr>
                <a:t>2</a:t>
              </a:r>
              <a:r>
                <a:rPr lang="en-US" dirty="0">
                  <a:solidFill>
                    <a:srgbClr val="990099"/>
                  </a:solidFill>
                  <a:latin typeface="Times New Roman"/>
                  <a:sym typeface="Symbol" charset="0"/>
                </a:rPr>
                <a:t>)</a:t>
              </a:r>
              <a:r>
                <a:rPr lang="en-US" baseline="-25000" dirty="0">
                  <a:latin typeface="Times New Roman"/>
                  <a:sym typeface="Symbol" charset="0"/>
                </a:rPr>
                <a:t> </a:t>
              </a:r>
              <a:r>
                <a:rPr lang="en-US" i="1" dirty="0">
                  <a:latin typeface="Times New Roman"/>
                  <a:sym typeface="Symbol" charset="0"/>
                </a:rPr>
                <a:t></a:t>
              </a:r>
              <a:r>
                <a:rPr lang="en-US" i="1" baseline="-25000" dirty="0">
                  <a:latin typeface="Times New Roman"/>
                  <a:sym typeface="Symbol" charset="0"/>
                </a:rPr>
                <a:t>3</a:t>
              </a:r>
              <a:r>
                <a:rPr lang="en-US" baseline="-25000" dirty="0">
                  <a:latin typeface="Times New Roman"/>
                  <a:sym typeface="Symbol" charset="0"/>
                </a:rPr>
                <a:t> </a:t>
              </a:r>
              <a:r>
                <a:rPr lang="en-US" dirty="0">
                  <a:latin typeface="Times New Roman"/>
                  <a:sym typeface="Symbol" charset="0"/>
                </a:rPr>
                <a:t>= 0</a:t>
              </a:r>
            </a:p>
            <a:p>
              <a:pPr>
                <a:spcBef>
                  <a:spcPct val="50000"/>
                </a:spcBef>
              </a:pPr>
              <a:endParaRPr lang="en-US" baseline="-25000" dirty="0">
                <a:latin typeface="Times New Roman"/>
                <a:sym typeface="Symbol" charset="0"/>
              </a:endParaRPr>
            </a:p>
          </p:txBody>
        </p:sp>
        <p:sp>
          <p:nvSpPr>
            <p:cNvPr id="68626" name="AutoShape 18"/>
            <p:cNvSpPr>
              <a:spLocks/>
            </p:cNvSpPr>
            <p:nvPr/>
          </p:nvSpPr>
          <p:spPr bwMode="auto">
            <a:xfrm>
              <a:off x="816" y="768"/>
              <a:ext cx="96" cy="672"/>
            </a:xfrm>
            <a:prstGeom prst="leftBrace">
              <a:avLst>
                <a:gd name="adj1" fmla="val 58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Times New Roman"/>
              </a:endParaRPr>
            </a:p>
          </p:txBody>
        </p:sp>
      </p:grpSp>
      <p:grpSp>
        <p:nvGrpSpPr>
          <p:cNvPr id="68615" name="Group 20"/>
          <p:cNvGrpSpPr>
            <a:grpSpLocks/>
          </p:cNvGrpSpPr>
          <p:nvPr/>
        </p:nvGrpSpPr>
        <p:grpSpPr bwMode="auto">
          <a:xfrm>
            <a:off x="4710113" y="2971800"/>
            <a:ext cx="3824287" cy="1512888"/>
            <a:chOff x="3015" y="1816"/>
            <a:chExt cx="2409" cy="953"/>
          </a:xfrm>
        </p:grpSpPr>
        <p:sp>
          <p:nvSpPr>
            <p:cNvPr id="68618" name="Text Box 21"/>
            <p:cNvSpPr txBox="1">
              <a:spLocks noChangeArrowheads="1"/>
            </p:cNvSpPr>
            <p:nvPr/>
          </p:nvSpPr>
          <p:spPr bwMode="auto">
            <a:xfrm>
              <a:off x="3015" y="1854"/>
              <a:ext cx="2409" cy="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pPr>
                <a:lnSpc>
                  <a:spcPct val="80000"/>
                </a:lnSpc>
                <a:spcBef>
                  <a:spcPct val="50000"/>
                </a:spcBef>
              </a:pPr>
              <a:r>
                <a:rPr lang="en-US" sz="1400" i="1" dirty="0">
                  <a:solidFill>
                    <a:srgbClr val="339933"/>
                  </a:solidFill>
                  <a:latin typeface="Times New Roman"/>
                </a:rPr>
                <a:t>sin</a:t>
              </a:r>
              <a:r>
                <a:rPr lang="en-US" sz="1400" i="1" dirty="0">
                  <a:solidFill>
                    <a:srgbClr val="339933"/>
                  </a:solidFill>
                  <a:latin typeface="Times New Roman"/>
                  <a:sym typeface="Symbol" charset="0"/>
                </a:rPr>
                <a:t></a:t>
              </a:r>
              <a:r>
                <a:rPr lang="en-US" sz="1400" i="1" baseline="-25000" dirty="0">
                  <a:solidFill>
                    <a:srgbClr val="339933"/>
                  </a:solidFill>
                  <a:latin typeface="Times New Roman"/>
                  <a:sym typeface="Symbol" charset="0"/>
                </a:rPr>
                <a:t>2</a:t>
              </a:r>
              <a:r>
                <a:rPr lang="en-US" sz="1400" i="1" dirty="0">
                  <a:solidFill>
                    <a:srgbClr val="339933"/>
                  </a:solidFill>
                  <a:latin typeface="Times New Roman"/>
                  <a:sym typeface="Symbol" charset="0"/>
                </a:rPr>
                <a:t>   </a:t>
              </a:r>
              <a:r>
                <a:rPr lang="en-US" sz="1400" i="1" dirty="0">
                  <a:solidFill>
                    <a:srgbClr val="FF0000"/>
                  </a:solidFill>
                  <a:latin typeface="Times New Roman"/>
                  <a:sym typeface="Symbol" charset="0"/>
                </a:rPr>
                <a:t>-sin</a:t>
              </a:r>
              <a:r>
                <a:rPr lang="en-US" sz="1400" i="1" baseline="-25000" dirty="0">
                  <a:solidFill>
                    <a:srgbClr val="FF0000"/>
                  </a:solidFill>
                  <a:latin typeface="Times New Roman"/>
                  <a:sym typeface="Symbol" charset="0"/>
                </a:rPr>
                <a:t>1</a:t>
              </a:r>
              <a:r>
                <a:rPr lang="en-US" sz="1400" i="1" dirty="0">
                  <a:solidFill>
                    <a:srgbClr val="339933"/>
                  </a:solidFill>
                  <a:latin typeface="Times New Roman"/>
                  <a:sym typeface="Symbol" charset="0"/>
                </a:rPr>
                <a:t>       </a:t>
              </a:r>
              <a:r>
                <a:rPr lang="en-US" sz="1400" i="1" dirty="0">
                  <a:latin typeface="Times New Roman"/>
                  <a:sym typeface="Symbol" charset="0"/>
                </a:rPr>
                <a:t>0     0 …0</a:t>
              </a:r>
            </a:p>
            <a:p>
              <a:pPr>
                <a:lnSpc>
                  <a:spcPct val="80000"/>
                </a:lnSpc>
                <a:spcBef>
                  <a:spcPct val="50000"/>
                </a:spcBef>
              </a:pPr>
              <a:r>
                <a:rPr lang="en-US" sz="1400" i="1" dirty="0">
                  <a:latin typeface="Times New Roman"/>
                  <a:sym typeface="Symbol" charset="0"/>
                </a:rPr>
                <a:t>  0        </a:t>
              </a:r>
              <a:r>
                <a:rPr lang="en-US" sz="1400" i="1" dirty="0">
                  <a:solidFill>
                    <a:schemeClr val="accent2"/>
                  </a:solidFill>
                  <a:latin typeface="Times New Roman"/>
                </a:rPr>
                <a:t>sin</a:t>
              </a:r>
              <a:r>
                <a:rPr lang="en-US" sz="1400" i="1" dirty="0">
                  <a:solidFill>
                    <a:schemeClr val="accent2"/>
                  </a:solidFill>
                  <a:latin typeface="Times New Roman"/>
                  <a:sym typeface="Symbol" charset="0"/>
                </a:rPr>
                <a:t></a:t>
              </a:r>
              <a:r>
                <a:rPr lang="en-US" sz="1400" i="1" baseline="-25000" dirty="0">
                  <a:solidFill>
                    <a:schemeClr val="accent2"/>
                  </a:solidFill>
                  <a:latin typeface="Times New Roman"/>
                  <a:sym typeface="Symbol" charset="0"/>
                </a:rPr>
                <a:t>3</a:t>
              </a:r>
              <a:r>
                <a:rPr lang="en-US" sz="1400" i="1" dirty="0">
                  <a:solidFill>
                    <a:srgbClr val="339933"/>
                  </a:solidFill>
                  <a:latin typeface="Times New Roman"/>
                  <a:sym typeface="Symbol" charset="0"/>
                </a:rPr>
                <a:t>   </a:t>
              </a:r>
              <a:r>
                <a:rPr lang="en-US" sz="1400" i="1" dirty="0">
                  <a:solidFill>
                    <a:srgbClr val="990099"/>
                  </a:solidFill>
                  <a:latin typeface="Times New Roman"/>
                  <a:sym typeface="Symbol" charset="0"/>
                </a:rPr>
                <a:t>-sin</a:t>
              </a:r>
              <a:r>
                <a:rPr lang="en-US" sz="1400" i="1" baseline="-25000" dirty="0">
                  <a:solidFill>
                    <a:srgbClr val="990099"/>
                  </a:solidFill>
                  <a:latin typeface="Times New Roman"/>
                  <a:sym typeface="Symbol" charset="0"/>
                </a:rPr>
                <a:t>2</a:t>
              </a:r>
              <a:r>
                <a:rPr lang="en-US" sz="1400" i="1" dirty="0">
                  <a:solidFill>
                    <a:srgbClr val="339933"/>
                  </a:solidFill>
                  <a:latin typeface="Times New Roman"/>
                  <a:sym typeface="Symbol" charset="0"/>
                </a:rPr>
                <a:t>  </a:t>
              </a:r>
              <a:r>
                <a:rPr lang="en-US" sz="1400" i="1" dirty="0">
                  <a:latin typeface="Times New Roman"/>
                  <a:sym typeface="Symbol" charset="0"/>
                </a:rPr>
                <a:t>0 ...0</a:t>
              </a:r>
            </a:p>
            <a:p>
              <a:pPr>
                <a:lnSpc>
                  <a:spcPct val="80000"/>
                </a:lnSpc>
                <a:spcBef>
                  <a:spcPct val="50000"/>
                </a:spcBef>
              </a:pPr>
              <a:r>
                <a:rPr lang="en-US" sz="1400" i="1" dirty="0">
                  <a:latin typeface="Times New Roman"/>
                  <a:sym typeface="Symbol" charset="0"/>
                </a:rPr>
                <a:t>  *          *           0      0 ...0</a:t>
              </a:r>
            </a:p>
            <a:p>
              <a:pPr>
                <a:lnSpc>
                  <a:spcPct val="80000"/>
                </a:lnSpc>
                <a:spcBef>
                  <a:spcPct val="50000"/>
                </a:spcBef>
              </a:pPr>
              <a:r>
                <a:rPr lang="en-US" sz="1400" dirty="0">
                  <a:latin typeface="Times New Roman"/>
                  <a:sym typeface="Symbol" charset="0"/>
                </a:rPr>
                <a:t>                                     </a:t>
              </a:r>
              <a:endParaRPr lang="en-US" sz="1400" i="1" dirty="0">
                <a:solidFill>
                  <a:srgbClr val="339933"/>
                </a:solidFill>
                <a:latin typeface="Times New Roman"/>
                <a:sym typeface="Symbol" charset="0"/>
              </a:endParaRPr>
            </a:p>
            <a:p>
              <a:pPr>
                <a:lnSpc>
                  <a:spcPct val="80000"/>
                </a:lnSpc>
                <a:spcBef>
                  <a:spcPct val="50000"/>
                </a:spcBef>
              </a:pPr>
              <a:r>
                <a:rPr lang="en-US" sz="1400" i="1" baseline="-25000" dirty="0">
                  <a:solidFill>
                    <a:srgbClr val="339933"/>
                  </a:solidFill>
                  <a:latin typeface="Times New Roman"/>
                  <a:sym typeface="Symbol" charset="0"/>
                </a:rPr>
                <a:t>    </a:t>
              </a:r>
              <a:r>
                <a:rPr lang="en-US" sz="1400" i="1" dirty="0">
                  <a:latin typeface="Times New Roman"/>
                  <a:sym typeface="Symbol" charset="0"/>
                </a:rPr>
                <a:t>0          0          *</a:t>
              </a:r>
              <a:r>
                <a:rPr lang="en-US" sz="1400" i="1" dirty="0">
                  <a:solidFill>
                    <a:srgbClr val="339933"/>
                  </a:solidFill>
                  <a:latin typeface="Times New Roman"/>
                  <a:sym typeface="Symbol" charset="0"/>
                </a:rPr>
                <a:t>      </a:t>
              </a:r>
              <a:r>
                <a:rPr lang="en-US" sz="1400" dirty="0">
                  <a:latin typeface="Times New Roman"/>
                  <a:sym typeface="Symbol" charset="0"/>
                </a:rPr>
                <a:t>*    </a:t>
              </a:r>
              <a:r>
                <a:rPr lang="en-US" sz="1400" i="1" dirty="0">
                  <a:latin typeface="Times New Roman"/>
                  <a:sym typeface="Symbol" charset="0"/>
                </a:rPr>
                <a:t>0</a:t>
              </a:r>
            </a:p>
          </p:txBody>
        </p:sp>
        <p:sp>
          <p:nvSpPr>
            <p:cNvPr id="68619" name="AutoShape 22"/>
            <p:cNvSpPr>
              <a:spLocks/>
            </p:cNvSpPr>
            <p:nvPr/>
          </p:nvSpPr>
          <p:spPr bwMode="auto">
            <a:xfrm>
              <a:off x="3043" y="1855"/>
              <a:ext cx="77" cy="914"/>
            </a:xfrm>
            <a:prstGeom prst="leftBracket">
              <a:avLst>
                <a:gd name="adj" fmla="val 98918"/>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Times New Roman"/>
              </a:endParaRPr>
            </a:p>
          </p:txBody>
        </p:sp>
        <p:sp>
          <p:nvSpPr>
            <p:cNvPr id="68620" name="AutoShape 23"/>
            <p:cNvSpPr>
              <a:spLocks/>
            </p:cNvSpPr>
            <p:nvPr/>
          </p:nvSpPr>
          <p:spPr bwMode="auto">
            <a:xfrm>
              <a:off x="4315" y="1816"/>
              <a:ext cx="76" cy="913"/>
            </a:xfrm>
            <a:prstGeom prst="leftBracket">
              <a:avLst>
                <a:gd name="adj" fmla="val 10011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Times New Roman"/>
              </a:endParaRPr>
            </a:p>
          </p:txBody>
        </p:sp>
        <p:sp>
          <p:nvSpPr>
            <p:cNvPr id="68621" name="AutoShape 24"/>
            <p:cNvSpPr>
              <a:spLocks/>
            </p:cNvSpPr>
            <p:nvPr/>
          </p:nvSpPr>
          <p:spPr bwMode="auto">
            <a:xfrm>
              <a:off x="4200" y="1816"/>
              <a:ext cx="77" cy="913"/>
            </a:xfrm>
            <a:prstGeom prst="rightBracket">
              <a:avLst>
                <a:gd name="adj" fmla="val 9881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Times New Roman"/>
              </a:endParaRPr>
            </a:p>
          </p:txBody>
        </p:sp>
        <p:sp>
          <p:nvSpPr>
            <p:cNvPr id="68622" name="AutoShape 25"/>
            <p:cNvSpPr>
              <a:spLocks/>
            </p:cNvSpPr>
            <p:nvPr/>
          </p:nvSpPr>
          <p:spPr bwMode="auto">
            <a:xfrm>
              <a:off x="4436" y="1816"/>
              <a:ext cx="76" cy="913"/>
            </a:xfrm>
            <a:prstGeom prst="rightBracket">
              <a:avLst>
                <a:gd name="adj" fmla="val 10011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Times New Roman"/>
              </a:endParaRPr>
            </a:p>
          </p:txBody>
        </p:sp>
        <p:sp>
          <p:nvSpPr>
            <p:cNvPr id="68623" name="Text Box 26"/>
            <p:cNvSpPr txBox="1">
              <a:spLocks noChangeArrowheads="1"/>
            </p:cNvSpPr>
            <p:nvPr/>
          </p:nvSpPr>
          <p:spPr bwMode="auto">
            <a:xfrm>
              <a:off x="4302" y="1824"/>
              <a:ext cx="306" cy="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pPr>
                <a:lnSpc>
                  <a:spcPct val="85000"/>
                </a:lnSpc>
                <a:spcBef>
                  <a:spcPct val="50000"/>
                </a:spcBef>
              </a:pPr>
              <a:r>
                <a:rPr lang="en-US" sz="1400" i="1" dirty="0">
                  <a:latin typeface="Times New Roman"/>
                  <a:sym typeface="Symbol" charset="0"/>
                </a:rPr>
                <a:t></a:t>
              </a:r>
              <a:r>
                <a:rPr lang="en-US" sz="1400" i="1" baseline="-25000" dirty="0">
                  <a:latin typeface="Times New Roman"/>
                  <a:sym typeface="Symbol" charset="0"/>
                </a:rPr>
                <a:t>1</a:t>
              </a:r>
            </a:p>
            <a:p>
              <a:pPr>
                <a:lnSpc>
                  <a:spcPct val="85000"/>
                </a:lnSpc>
                <a:spcBef>
                  <a:spcPct val="50000"/>
                </a:spcBef>
              </a:pPr>
              <a:r>
                <a:rPr lang="en-US" sz="1400" i="1" dirty="0">
                  <a:latin typeface="Times New Roman"/>
                  <a:sym typeface="Symbol" charset="0"/>
                </a:rPr>
                <a:t></a:t>
              </a:r>
              <a:r>
                <a:rPr lang="en-US" sz="1400" i="1" baseline="-25000" dirty="0">
                  <a:latin typeface="Times New Roman"/>
                  <a:sym typeface="Symbol" charset="0"/>
                </a:rPr>
                <a:t>2</a:t>
              </a:r>
            </a:p>
            <a:p>
              <a:pPr>
                <a:lnSpc>
                  <a:spcPct val="85000"/>
                </a:lnSpc>
                <a:spcBef>
                  <a:spcPct val="50000"/>
                </a:spcBef>
              </a:pPr>
              <a:r>
                <a:rPr lang="en-US" sz="1400" i="1" dirty="0">
                  <a:latin typeface="Times New Roman"/>
                  <a:sym typeface="Symbol" charset="0"/>
                </a:rPr>
                <a:t></a:t>
              </a:r>
              <a:r>
                <a:rPr lang="en-US" sz="1400" i="1" baseline="-25000" dirty="0">
                  <a:latin typeface="Times New Roman"/>
                  <a:sym typeface="Symbol" charset="0"/>
                </a:rPr>
                <a:t>3</a:t>
              </a:r>
            </a:p>
            <a:p>
              <a:pPr>
                <a:lnSpc>
                  <a:spcPct val="85000"/>
                </a:lnSpc>
                <a:spcBef>
                  <a:spcPct val="50000"/>
                </a:spcBef>
              </a:pPr>
              <a:r>
                <a:rPr lang="en-US" sz="1400" dirty="0">
                  <a:latin typeface="Times New Roman"/>
                  <a:sym typeface="Symbol" charset="0"/>
                </a:rPr>
                <a:t> </a:t>
              </a:r>
            </a:p>
            <a:p>
              <a:pPr>
                <a:lnSpc>
                  <a:spcPct val="85000"/>
                </a:lnSpc>
                <a:spcBef>
                  <a:spcPct val="50000"/>
                </a:spcBef>
              </a:pPr>
              <a:r>
                <a:rPr lang="en-US" sz="1400" i="1" dirty="0">
                  <a:latin typeface="Times New Roman"/>
                  <a:sym typeface="Symbol" charset="0"/>
                </a:rPr>
                <a:t></a:t>
              </a:r>
              <a:r>
                <a:rPr lang="en-US" sz="1400" i="1" baseline="-25000" dirty="0">
                  <a:latin typeface="Times New Roman"/>
                  <a:sym typeface="Symbol" charset="0"/>
                </a:rPr>
                <a:t>n</a:t>
              </a:r>
              <a:endParaRPr lang="en-US" sz="1400" b="1" i="1" baseline="-25000" dirty="0">
                <a:latin typeface="Times New Roman"/>
                <a:sym typeface="Symbol" charset="0"/>
              </a:endParaRPr>
            </a:p>
          </p:txBody>
        </p:sp>
        <p:sp>
          <p:nvSpPr>
            <p:cNvPr id="68624" name="Text Box 27"/>
            <p:cNvSpPr txBox="1">
              <a:spLocks noChangeArrowheads="1"/>
            </p:cNvSpPr>
            <p:nvPr/>
          </p:nvSpPr>
          <p:spPr bwMode="auto">
            <a:xfrm>
              <a:off x="4512" y="2064"/>
              <a:ext cx="4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pPr>
                <a:spcBef>
                  <a:spcPct val="50000"/>
                </a:spcBef>
              </a:pPr>
              <a:r>
                <a:rPr lang="en-US" dirty="0">
                  <a:latin typeface="Times New Roman"/>
                </a:rPr>
                <a:t>= </a:t>
              </a:r>
              <a:r>
                <a:rPr lang="en-US" sz="1600" dirty="0">
                  <a:latin typeface="Times New Roman"/>
                </a:rPr>
                <a:t>0</a:t>
              </a:r>
              <a:endParaRPr lang="en-US" dirty="0">
                <a:latin typeface="Times New Roman"/>
              </a:endParaRPr>
            </a:p>
          </p:txBody>
        </p:sp>
      </p:grpSp>
      <p:sp>
        <p:nvSpPr>
          <p:cNvPr id="68616" name="Line 36"/>
          <p:cNvSpPr>
            <a:spLocks noChangeShapeType="1"/>
          </p:cNvSpPr>
          <p:nvPr/>
        </p:nvSpPr>
        <p:spPr bwMode="auto">
          <a:xfrm>
            <a:off x="4100513" y="3276600"/>
            <a:ext cx="3048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Times New Roman"/>
            </a:endParaRPr>
          </a:p>
        </p:txBody>
      </p:sp>
      <p:sp>
        <p:nvSpPr>
          <p:cNvPr id="68617" name="Text Box 40"/>
          <p:cNvSpPr txBox="1">
            <a:spLocks noChangeArrowheads="1"/>
          </p:cNvSpPr>
          <p:nvPr/>
        </p:nvSpPr>
        <p:spPr bwMode="auto">
          <a:xfrm>
            <a:off x="365125" y="3657600"/>
            <a:ext cx="7737214"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r>
              <a:rPr lang="en-US" sz="3200" dirty="0">
                <a:latin typeface="Times New Roman"/>
              </a:rPr>
              <a:t>Measurements at</a:t>
            </a:r>
            <a:br>
              <a:rPr lang="en-US" sz="3200" dirty="0">
                <a:latin typeface="Times New Roman"/>
              </a:rPr>
            </a:br>
            <a:r>
              <a:rPr lang="en-US" sz="3200" dirty="0">
                <a:latin typeface="Times New Roman"/>
              </a:rPr>
              <a:t>many TJs; bin the</a:t>
            </a:r>
            <a:br>
              <a:rPr lang="en-US" sz="3200" dirty="0">
                <a:latin typeface="Times New Roman"/>
              </a:rPr>
            </a:br>
            <a:r>
              <a:rPr lang="en-US" sz="3200" dirty="0">
                <a:latin typeface="Times New Roman"/>
              </a:rPr>
              <a:t>dihedral angles by </a:t>
            </a:r>
            <a:r>
              <a:rPr lang="en-US" sz="3200" dirty="0" err="1">
                <a:latin typeface="Times New Roman"/>
              </a:rPr>
              <a:t>g.b</a:t>
            </a:r>
            <a:r>
              <a:rPr lang="en-US" sz="3200" dirty="0">
                <a:latin typeface="Times New Roman"/>
              </a:rPr>
              <a:t>. type; average the </a:t>
            </a:r>
            <a:r>
              <a:rPr lang="en-US" sz="3200" dirty="0" err="1">
                <a:latin typeface="Times New Roman"/>
              </a:rPr>
              <a:t>sin</a:t>
            </a:r>
            <a:r>
              <a:rPr lang="en-US" sz="3200" dirty="0" err="1">
                <a:latin typeface="Symbol" charset="0"/>
              </a:rPr>
              <a:t>c</a:t>
            </a:r>
            <a:r>
              <a:rPr lang="en-US" sz="3200" dirty="0">
                <a:latin typeface="Symbol" charset="0"/>
              </a:rPr>
              <a:t>;</a:t>
            </a:r>
            <a:br>
              <a:rPr lang="en-US" sz="3200" dirty="0">
                <a:latin typeface="Symbol" charset="0"/>
              </a:rPr>
            </a:br>
            <a:r>
              <a:rPr lang="en-US" sz="3200" dirty="0">
                <a:latin typeface="Times New Roman"/>
              </a:rPr>
              <a:t>each TJ gives a pair of equations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719BB625-5235-0D4C-AF79-ACC7E4F09E3F}" type="slidenum">
              <a:rPr lang="en-US">
                <a:latin typeface="Times New Roman"/>
              </a:rPr>
              <a:pPr/>
              <a:t>43</a:t>
            </a:fld>
            <a:endParaRPr lang="en-US" sz="1400" dirty="0">
              <a:latin typeface="Times New Roman"/>
            </a:endParaRPr>
          </a:p>
        </p:txBody>
      </p:sp>
      <p:sp>
        <p:nvSpPr>
          <p:cNvPr id="69635" name="Rectangle 2"/>
          <p:cNvSpPr>
            <a:spLocks noGrp="1" noChangeArrowheads="1"/>
          </p:cNvSpPr>
          <p:nvPr>
            <p:ph type="title"/>
          </p:nvPr>
        </p:nvSpPr>
        <p:spPr/>
        <p:txBody>
          <a:bodyPr/>
          <a:lstStyle/>
          <a:p>
            <a:r>
              <a:rPr lang="en-US" dirty="0"/>
              <a:t>Mobility Extraction</a:t>
            </a:r>
          </a:p>
        </p:txBody>
      </p:sp>
      <p:sp>
        <p:nvSpPr>
          <p:cNvPr id="69636" name="Text Box 4"/>
          <p:cNvSpPr txBox="1">
            <a:spLocks noChangeArrowheads="1"/>
          </p:cNvSpPr>
          <p:nvPr/>
        </p:nvSpPr>
        <p:spPr bwMode="auto">
          <a:xfrm>
            <a:off x="304800" y="1905000"/>
            <a:ext cx="861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pPr>
              <a:spcBef>
                <a:spcPct val="50000"/>
              </a:spcBef>
            </a:pPr>
            <a:r>
              <a:rPr lang="en-US" sz="3200" i="1" dirty="0">
                <a:solidFill>
                  <a:srgbClr val="FF0000"/>
                </a:solidFill>
                <a:latin typeface="Times New Roman"/>
                <a:sym typeface="Symbol" charset="0"/>
              </a:rPr>
              <a:t>(</a:t>
            </a:r>
            <a:r>
              <a:rPr lang="en-US" sz="3200" i="1" baseline="-25000" dirty="0">
                <a:solidFill>
                  <a:srgbClr val="FF0000"/>
                </a:solidFill>
                <a:latin typeface="Times New Roman"/>
                <a:sym typeface="Symbol" charset="0"/>
              </a:rPr>
              <a:t>1</a:t>
            </a:r>
            <a:r>
              <a:rPr lang="en-US" sz="3200" i="1" dirty="0">
                <a:solidFill>
                  <a:srgbClr val="FF0000"/>
                </a:solidFill>
                <a:latin typeface="Times New Roman"/>
                <a:sym typeface="Symbol" charset="0"/>
              </a:rPr>
              <a:t></a:t>
            </a:r>
            <a:r>
              <a:rPr lang="en-US" sz="3200" i="1" baseline="-25000" dirty="0">
                <a:solidFill>
                  <a:srgbClr val="FF0000"/>
                </a:solidFill>
                <a:latin typeface="Times New Roman"/>
                <a:sym typeface="Symbol" charset="0"/>
              </a:rPr>
              <a:t>1</a:t>
            </a:r>
            <a:r>
              <a:rPr lang="en-US" sz="3200" i="1" dirty="0">
                <a:solidFill>
                  <a:srgbClr val="FF0000"/>
                </a:solidFill>
                <a:latin typeface="Times New Roman"/>
                <a:sym typeface="Symbol" charset="0"/>
              </a:rPr>
              <a:t>sin</a:t>
            </a:r>
            <a:r>
              <a:rPr lang="en-US" sz="3200" i="1" baseline="-25000" dirty="0">
                <a:solidFill>
                  <a:srgbClr val="FF0000"/>
                </a:solidFill>
                <a:latin typeface="Times New Roman"/>
                <a:sym typeface="Symbol" charset="0"/>
              </a:rPr>
              <a:t>1</a:t>
            </a:r>
            <a:r>
              <a:rPr lang="en-US" sz="3200" i="1" dirty="0">
                <a:solidFill>
                  <a:srgbClr val="FF0000"/>
                </a:solidFill>
                <a:latin typeface="Times New Roman"/>
                <a:sym typeface="Symbol" charset="0"/>
              </a:rPr>
              <a:t>)</a:t>
            </a:r>
            <a:r>
              <a:rPr lang="en-US" sz="3200" i="1" dirty="0">
                <a:latin typeface="Times New Roman"/>
                <a:sym typeface="Symbol" charset="0"/>
              </a:rPr>
              <a:t>m</a:t>
            </a:r>
            <a:r>
              <a:rPr lang="en-US" sz="3200" i="1" baseline="-25000" dirty="0">
                <a:latin typeface="Times New Roman"/>
                <a:sym typeface="Symbol" charset="0"/>
              </a:rPr>
              <a:t>1 </a:t>
            </a:r>
            <a:r>
              <a:rPr lang="en-US" sz="3200" i="1" dirty="0">
                <a:latin typeface="Times New Roman"/>
                <a:sym typeface="Symbol" charset="0"/>
              </a:rPr>
              <a:t>+ </a:t>
            </a:r>
            <a:r>
              <a:rPr lang="en-US" sz="3200" i="1" dirty="0">
                <a:solidFill>
                  <a:schemeClr val="accent2"/>
                </a:solidFill>
                <a:latin typeface="Times New Roman"/>
                <a:sym typeface="Symbol" charset="0"/>
              </a:rPr>
              <a:t>(</a:t>
            </a:r>
            <a:r>
              <a:rPr lang="en-US" sz="3200" i="1" baseline="-25000" dirty="0">
                <a:solidFill>
                  <a:schemeClr val="accent2"/>
                </a:solidFill>
                <a:latin typeface="Times New Roman"/>
                <a:sym typeface="Symbol" charset="0"/>
              </a:rPr>
              <a:t>2</a:t>
            </a:r>
            <a:r>
              <a:rPr lang="en-US" sz="3200" i="1" dirty="0">
                <a:solidFill>
                  <a:schemeClr val="accent2"/>
                </a:solidFill>
                <a:latin typeface="Times New Roman"/>
                <a:sym typeface="Symbol" charset="0"/>
              </a:rPr>
              <a:t></a:t>
            </a:r>
            <a:r>
              <a:rPr lang="en-US" sz="3200" i="1" baseline="-25000" dirty="0">
                <a:solidFill>
                  <a:schemeClr val="accent2"/>
                </a:solidFill>
                <a:latin typeface="Times New Roman"/>
                <a:sym typeface="Symbol" charset="0"/>
              </a:rPr>
              <a:t>2</a:t>
            </a:r>
            <a:r>
              <a:rPr lang="en-US" sz="3200" i="1" dirty="0">
                <a:solidFill>
                  <a:schemeClr val="accent2"/>
                </a:solidFill>
                <a:latin typeface="Times New Roman"/>
                <a:sym typeface="Symbol" charset="0"/>
              </a:rPr>
              <a:t>sin</a:t>
            </a:r>
            <a:r>
              <a:rPr lang="en-US" sz="3200" i="1" baseline="-25000" dirty="0">
                <a:solidFill>
                  <a:schemeClr val="accent2"/>
                </a:solidFill>
                <a:latin typeface="Times New Roman"/>
                <a:sym typeface="Symbol" charset="0"/>
              </a:rPr>
              <a:t>2</a:t>
            </a:r>
            <a:r>
              <a:rPr lang="en-US" sz="3200" i="1" dirty="0">
                <a:solidFill>
                  <a:schemeClr val="accent2"/>
                </a:solidFill>
                <a:latin typeface="Times New Roman"/>
                <a:sym typeface="Symbol" charset="0"/>
              </a:rPr>
              <a:t>)</a:t>
            </a:r>
            <a:r>
              <a:rPr lang="en-US" sz="3200" i="1" dirty="0">
                <a:latin typeface="Times New Roman"/>
                <a:sym typeface="Symbol" charset="0"/>
              </a:rPr>
              <a:t>m</a:t>
            </a:r>
            <a:r>
              <a:rPr lang="en-US" sz="3200" i="1" baseline="-25000" dirty="0">
                <a:latin typeface="Times New Roman"/>
                <a:sym typeface="Symbol" charset="0"/>
              </a:rPr>
              <a:t>2 </a:t>
            </a:r>
            <a:r>
              <a:rPr lang="en-US" sz="3200" i="1" dirty="0">
                <a:latin typeface="Times New Roman"/>
                <a:sym typeface="Symbol" charset="0"/>
              </a:rPr>
              <a:t>+ </a:t>
            </a:r>
            <a:r>
              <a:rPr lang="en-US" sz="3200" i="1" dirty="0">
                <a:solidFill>
                  <a:srgbClr val="339933"/>
                </a:solidFill>
                <a:latin typeface="Times New Roman"/>
                <a:sym typeface="Symbol" charset="0"/>
              </a:rPr>
              <a:t>(</a:t>
            </a:r>
            <a:r>
              <a:rPr lang="en-US" sz="3200" i="1" baseline="-25000" dirty="0">
                <a:solidFill>
                  <a:srgbClr val="339933"/>
                </a:solidFill>
                <a:latin typeface="Times New Roman"/>
                <a:sym typeface="Symbol" charset="0"/>
              </a:rPr>
              <a:t>3</a:t>
            </a:r>
            <a:r>
              <a:rPr lang="en-US" sz="3200" i="1" dirty="0">
                <a:solidFill>
                  <a:srgbClr val="339933"/>
                </a:solidFill>
                <a:latin typeface="Times New Roman"/>
                <a:sym typeface="Symbol" charset="0"/>
              </a:rPr>
              <a:t></a:t>
            </a:r>
            <a:r>
              <a:rPr lang="en-US" sz="3200" i="1" baseline="-25000" dirty="0">
                <a:solidFill>
                  <a:srgbClr val="339933"/>
                </a:solidFill>
                <a:latin typeface="Times New Roman"/>
                <a:sym typeface="Symbol" charset="0"/>
              </a:rPr>
              <a:t>3</a:t>
            </a:r>
            <a:r>
              <a:rPr lang="en-US" sz="3200" i="1" dirty="0">
                <a:solidFill>
                  <a:srgbClr val="339933"/>
                </a:solidFill>
                <a:latin typeface="Times New Roman"/>
                <a:sym typeface="Symbol" charset="0"/>
              </a:rPr>
              <a:t>sin</a:t>
            </a:r>
            <a:r>
              <a:rPr lang="en-US" sz="3200" i="1" baseline="-25000" dirty="0">
                <a:solidFill>
                  <a:srgbClr val="339933"/>
                </a:solidFill>
                <a:latin typeface="Times New Roman"/>
                <a:sym typeface="Symbol" charset="0"/>
              </a:rPr>
              <a:t>3</a:t>
            </a:r>
            <a:r>
              <a:rPr lang="en-US" sz="3200" i="1" dirty="0">
                <a:solidFill>
                  <a:srgbClr val="339933"/>
                </a:solidFill>
                <a:latin typeface="Times New Roman"/>
                <a:sym typeface="Symbol" charset="0"/>
              </a:rPr>
              <a:t>)</a:t>
            </a:r>
            <a:r>
              <a:rPr lang="en-US" sz="3200" i="1" dirty="0">
                <a:latin typeface="Times New Roman"/>
                <a:sym typeface="Symbol" charset="0"/>
              </a:rPr>
              <a:t>m</a:t>
            </a:r>
            <a:r>
              <a:rPr lang="en-US" sz="3200" i="1" baseline="-25000" dirty="0">
                <a:latin typeface="Times New Roman"/>
                <a:sym typeface="Symbol" charset="0"/>
              </a:rPr>
              <a:t>3</a:t>
            </a:r>
            <a:r>
              <a:rPr lang="en-US" sz="3200" baseline="-25000" dirty="0">
                <a:latin typeface="Times New Roman"/>
                <a:sym typeface="Symbol" charset="0"/>
              </a:rPr>
              <a:t> </a:t>
            </a:r>
            <a:r>
              <a:rPr lang="en-US" sz="3200" dirty="0">
                <a:latin typeface="Times New Roman"/>
                <a:sym typeface="Symbol" charset="0"/>
              </a:rPr>
              <a:t>= 0</a:t>
            </a:r>
          </a:p>
        </p:txBody>
      </p:sp>
      <p:sp>
        <p:nvSpPr>
          <p:cNvPr id="69637" name="Text Box 6"/>
          <p:cNvSpPr txBox="1">
            <a:spLocks noChangeArrowheads="1"/>
          </p:cNvSpPr>
          <p:nvPr/>
        </p:nvSpPr>
        <p:spPr bwMode="auto">
          <a:xfrm>
            <a:off x="2057400" y="2898775"/>
            <a:ext cx="48006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pPr>
              <a:spcBef>
                <a:spcPct val="50000"/>
              </a:spcBef>
            </a:pPr>
            <a:r>
              <a:rPr lang="en-US" sz="1600" i="1" dirty="0">
                <a:solidFill>
                  <a:srgbClr val="FF0000"/>
                </a:solidFill>
                <a:latin typeface="Times New Roman"/>
                <a:sym typeface="Symbol" charset="0"/>
              </a:rPr>
              <a:t></a:t>
            </a:r>
            <a:r>
              <a:rPr lang="en-US" sz="1600" i="1" baseline="-25000" dirty="0">
                <a:solidFill>
                  <a:srgbClr val="FF0000"/>
                </a:solidFill>
                <a:latin typeface="Times New Roman"/>
                <a:sym typeface="Symbol" charset="0"/>
              </a:rPr>
              <a:t>1</a:t>
            </a:r>
            <a:r>
              <a:rPr lang="en-US" sz="1600" i="1" dirty="0">
                <a:solidFill>
                  <a:srgbClr val="FF0000"/>
                </a:solidFill>
                <a:latin typeface="Times New Roman"/>
                <a:sym typeface="Symbol" charset="0"/>
              </a:rPr>
              <a:t></a:t>
            </a:r>
            <a:r>
              <a:rPr lang="en-US" sz="1600" i="1" baseline="-25000" dirty="0">
                <a:solidFill>
                  <a:srgbClr val="FF0000"/>
                </a:solidFill>
                <a:latin typeface="Times New Roman"/>
                <a:sym typeface="Symbol" charset="0"/>
              </a:rPr>
              <a:t>1</a:t>
            </a:r>
            <a:r>
              <a:rPr lang="en-US" sz="1600" i="1" dirty="0">
                <a:solidFill>
                  <a:srgbClr val="FF0000"/>
                </a:solidFill>
                <a:latin typeface="Times New Roman"/>
              </a:rPr>
              <a:t>sin</a:t>
            </a:r>
            <a:r>
              <a:rPr lang="en-US" sz="1600" i="1" dirty="0">
                <a:solidFill>
                  <a:srgbClr val="FF0000"/>
                </a:solidFill>
                <a:latin typeface="Times New Roman"/>
                <a:sym typeface="Symbol" charset="0"/>
              </a:rPr>
              <a:t></a:t>
            </a:r>
            <a:r>
              <a:rPr lang="en-US" sz="1600" i="1" baseline="-25000" dirty="0">
                <a:solidFill>
                  <a:srgbClr val="FF0000"/>
                </a:solidFill>
                <a:latin typeface="Times New Roman"/>
                <a:sym typeface="Symbol" charset="0"/>
              </a:rPr>
              <a:t>1</a:t>
            </a:r>
            <a:r>
              <a:rPr lang="en-US" sz="1600" i="1" dirty="0">
                <a:solidFill>
                  <a:srgbClr val="339933"/>
                </a:solidFill>
                <a:latin typeface="Times New Roman"/>
                <a:sym typeface="Symbol" charset="0"/>
              </a:rPr>
              <a:t>   </a:t>
            </a:r>
            <a:r>
              <a:rPr lang="en-US" sz="1600" i="1" dirty="0">
                <a:solidFill>
                  <a:srgbClr val="FF0000"/>
                </a:solidFill>
                <a:latin typeface="Times New Roman"/>
                <a:sym typeface="Symbol" charset="0"/>
              </a:rPr>
              <a:t> </a:t>
            </a:r>
            <a:r>
              <a:rPr lang="en-US" sz="1600" i="1" dirty="0">
                <a:solidFill>
                  <a:schemeClr val="accent2"/>
                </a:solidFill>
                <a:latin typeface="Times New Roman"/>
                <a:sym typeface="Symbol" charset="0"/>
              </a:rPr>
              <a:t></a:t>
            </a:r>
            <a:r>
              <a:rPr lang="en-US" sz="1600" i="1" baseline="-25000" dirty="0">
                <a:solidFill>
                  <a:schemeClr val="accent2"/>
                </a:solidFill>
                <a:latin typeface="Times New Roman"/>
                <a:sym typeface="Symbol" charset="0"/>
              </a:rPr>
              <a:t>2</a:t>
            </a:r>
            <a:r>
              <a:rPr lang="en-US" sz="1600" i="1" dirty="0">
                <a:solidFill>
                  <a:schemeClr val="accent2"/>
                </a:solidFill>
                <a:latin typeface="Times New Roman"/>
                <a:sym typeface="Symbol" charset="0"/>
              </a:rPr>
              <a:t></a:t>
            </a:r>
            <a:r>
              <a:rPr lang="en-US" sz="1600" i="1" baseline="-25000" dirty="0">
                <a:solidFill>
                  <a:schemeClr val="accent2"/>
                </a:solidFill>
                <a:latin typeface="Times New Roman"/>
                <a:sym typeface="Symbol" charset="0"/>
              </a:rPr>
              <a:t>2</a:t>
            </a:r>
            <a:r>
              <a:rPr lang="en-US" sz="1600" i="1" dirty="0">
                <a:solidFill>
                  <a:schemeClr val="accent2"/>
                </a:solidFill>
                <a:latin typeface="Times New Roman"/>
              </a:rPr>
              <a:t>sin</a:t>
            </a:r>
            <a:r>
              <a:rPr lang="en-US" sz="1600" i="1" dirty="0">
                <a:solidFill>
                  <a:schemeClr val="accent2"/>
                </a:solidFill>
                <a:latin typeface="Times New Roman"/>
                <a:sym typeface="Symbol" charset="0"/>
              </a:rPr>
              <a:t></a:t>
            </a:r>
            <a:r>
              <a:rPr lang="en-US" sz="1600" i="1" baseline="-25000" dirty="0">
                <a:solidFill>
                  <a:schemeClr val="accent2"/>
                </a:solidFill>
                <a:latin typeface="Times New Roman"/>
                <a:sym typeface="Symbol" charset="0"/>
              </a:rPr>
              <a:t>2</a:t>
            </a:r>
            <a:r>
              <a:rPr lang="en-US" sz="1600" i="1" dirty="0">
                <a:solidFill>
                  <a:srgbClr val="339933"/>
                </a:solidFill>
                <a:latin typeface="Times New Roman"/>
                <a:sym typeface="Symbol" charset="0"/>
              </a:rPr>
              <a:t>   </a:t>
            </a:r>
            <a:r>
              <a:rPr lang="en-US" sz="1600" i="1" baseline="-25000" dirty="0">
                <a:solidFill>
                  <a:srgbClr val="339933"/>
                </a:solidFill>
                <a:latin typeface="Times New Roman"/>
                <a:sym typeface="Symbol" charset="0"/>
              </a:rPr>
              <a:t>3</a:t>
            </a:r>
            <a:r>
              <a:rPr lang="en-US" sz="1600" i="1" dirty="0">
                <a:solidFill>
                  <a:srgbClr val="339933"/>
                </a:solidFill>
                <a:latin typeface="Times New Roman"/>
                <a:sym typeface="Symbol" charset="0"/>
              </a:rPr>
              <a:t></a:t>
            </a:r>
            <a:r>
              <a:rPr lang="en-US" sz="1600" i="1" baseline="-25000" dirty="0">
                <a:solidFill>
                  <a:srgbClr val="339933"/>
                </a:solidFill>
                <a:latin typeface="Times New Roman"/>
                <a:sym typeface="Symbol" charset="0"/>
              </a:rPr>
              <a:t>3</a:t>
            </a:r>
            <a:r>
              <a:rPr lang="en-US" sz="1600" i="1" dirty="0">
                <a:solidFill>
                  <a:srgbClr val="339933"/>
                </a:solidFill>
                <a:latin typeface="Times New Roman"/>
              </a:rPr>
              <a:t>sin</a:t>
            </a:r>
            <a:r>
              <a:rPr lang="en-US" sz="1600" i="1" dirty="0">
                <a:solidFill>
                  <a:srgbClr val="339933"/>
                </a:solidFill>
                <a:latin typeface="Times New Roman"/>
                <a:sym typeface="Symbol" charset="0"/>
              </a:rPr>
              <a:t></a:t>
            </a:r>
            <a:r>
              <a:rPr lang="en-US" sz="1600" i="1" baseline="-25000" dirty="0">
                <a:solidFill>
                  <a:srgbClr val="339933"/>
                </a:solidFill>
                <a:latin typeface="Times New Roman"/>
                <a:sym typeface="Symbol" charset="0"/>
              </a:rPr>
              <a:t>3</a:t>
            </a:r>
            <a:r>
              <a:rPr lang="en-US" sz="1600" i="1" dirty="0">
                <a:solidFill>
                  <a:srgbClr val="339933"/>
                </a:solidFill>
                <a:latin typeface="Times New Roman"/>
                <a:sym typeface="Symbol" charset="0"/>
              </a:rPr>
              <a:t>  </a:t>
            </a:r>
            <a:r>
              <a:rPr lang="en-US" sz="1600" i="1" dirty="0">
                <a:latin typeface="Times New Roman"/>
                <a:sym typeface="Symbol" charset="0"/>
              </a:rPr>
              <a:t>0   0 …0</a:t>
            </a:r>
          </a:p>
          <a:p>
            <a:pPr>
              <a:spcBef>
                <a:spcPct val="50000"/>
              </a:spcBef>
            </a:pPr>
            <a:r>
              <a:rPr lang="en-US" sz="1600" i="1" dirty="0">
                <a:latin typeface="Times New Roman"/>
                <a:sym typeface="Symbol" charset="0"/>
              </a:rPr>
              <a:t>       0                 </a:t>
            </a:r>
            <a:r>
              <a:rPr lang="en-US" sz="1600" i="1" dirty="0">
                <a:latin typeface="Times New Roman"/>
              </a:rPr>
              <a:t>*</a:t>
            </a:r>
            <a:r>
              <a:rPr lang="en-US" sz="1600" i="1" dirty="0">
                <a:latin typeface="Times New Roman"/>
                <a:sym typeface="Symbol" charset="0"/>
              </a:rPr>
              <a:t>                  *       *</a:t>
            </a:r>
            <a:r>
              <a:rPr lang="en-US" sz="1600" i="1" dirty="0">
                <a:solidFill>
                  <a:srgbClr val="339933"/>
                </a:solidFill>
                <a:latin typeface="Times New Roman"/>
                <a:sym typeface="Symbol" charset="0"/>
              </a:rPr>
              <a:t>    </a:t>
            </a:r>
            <a:r>
              <a:rPr lang="en-US" sz="1600" i="1" dirty="0">
                <a:latin typeface="Times New Roman"/>
                <a:sym typeface="Symbol" charset="0"/>
              </a:rPr>
              <a:t>0 ...0</a:t>
            </a:r>
          </a:p>
          <a:p>
            <a:pPr>
              <a:spcBef>
                <a:spcPct val="50000"/>
              </a:spcBef>
            </a:pPr>
            <a:r>
              <a:rPr lang="en-US" sz="1600" i="1" dirty="0">
                <a:latin typeface="Times New Roman"/>
                <a:sym typeface="Symbol" charset="0"/>
              </a:rPr>
              <a:t>       *                 0                  *       *    0 ...0</a:t>
            </a:r>
          </a:p>
          <a:p>
            <a:pPr>
              <a:spcBef>
                <a:spcPct val="50000"/>
              </a:spcBef>
            </a:pPr>
            <a:r>
              <a:rPr lang="en-US" sz="1600" dirty="0">
                <a:latin typeface="Times New Roman"/>
                <a:sym typeface="Symbol" charset="0"/>
              </a:rPr>
              <a:t>                                                              </a:t>
            </a:r>
            <a:endParaRPr lang="en-US" sz="1600" i="1" dirty="0">
              <a:solidFill>
                <a:srgbClr val="339933"/>
              </a:solidFill>
              <a:latin typeface="Times New Roman"/>
              <a:sym typeface="Symbol" charset="0"/>
            </a:endParaRPr>
          </a:p>
          <a:p>
            <a:pPr>
              <a:spcBef>
                <a:spcPct val="50000"/>
              </a:spcBef>
            </a:pPr>
            <a:r>
              <a:rPr lang="en-US" sz="1600" i="1" baseline="-25000" dirty="0">
                <a:solidFill>
                  <a:srgbClr val="339933"/>
                </a:solidFill>
                <a:latin typeface="Times New Roman"/>
                <a:sym typeface="Symbol" charset="0"/>
              </a:rPr>
              <a:t>           </a:t>
            </a:r>
            <a:r>
              <a:rPr lang="en-US" sz="1600" i="1" dirty="0">
                <a:latin typeface="Times New Roman"/>
                <a:sym typeface="Symbol" charset="0"/>
              </a:rPr>
              <a:t>0                0                  *</a:t>
            </a:r>
            <a:r>
              <a:rPr lang="en-US" sz="1600" i="1" dirty="0">
                <a:solidFill>
                  <a:srgbClr val="339933"/>
                </a:solidFill>
                <a:latin typeface="Times New Roman"/>
                <a:sym typeface="Symbol" charset="0"/>
              </a:rPr>
              <a:t>        </a:t>
            </a:r>
            <a:r>
              <a:rPr lang="en-US" sz="1600" i="1" dirty="0">
                <a:latin typeface="Times New Roman"/>
                <a:sym typeface="Symbol" charset="0"/>
              </a:rPr>
              <a:t>*   *    0</a:t>
            </a:r>
          </a:p>
        </p:txBody>
      </p:sp>
      <p:sp>
        <p:nvSpPr>
          <p:cNvPr id="69638" name="AutoShape 7"/>
          <p:cNvSpPr>
            <a:spLocks/>
          </p:cNvSpPr>
          <p:nvPr/>
        </p:nvSpPr>
        <p:spPr bwMode="auto">
          <a:xfrm>
            <a:off x="2133600" y="2898775"/>
            <a:ext cx="152400" cy="1755775"/>
          </a:xfrm>
          <a:prstGeom prst="leftBracket">
            <a:avLst>
              <a:gd name="adj" fmla="val 9600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Times New Roman"/>
            </a:endParaRPr>
          </a:p>
        </p:txBody>
      </p:sp>
      <p:sp>
        <p:nvSpPr>
          <p:cNvPr id="69639" name="AutoShape 8"/>
          <p:cNvSpPr>
            <a:spLocks/>
          </p:cNvSpPr>
          <p:nvPr/>
        </p:nvSpPr>
        <p:spPr bwMode="auto">
          <a:xfrm>
            <a:off x="5867400" y="2895600"/>
            <a:ext cx="152400" cy="1755775"/>
          </a:xfrm>
          <a:prstGeom prst="leftBracket">
            <a:avLst>
              <a:gd name="adj" fmla="val 9600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Times New Roman"/>
            </a:endParaRPr>
          </a:p>
        </p:txBody>
      </p:sp>
      <p:sp>
        <p:nvSpPr>
          <p:cNvPr id="69640" name="AutoShape 9"/>
          <p:cNvSpPr>
            <a:spLocks/>
          </p:cNvSpPr>
          <p:nvPr/>
        </p:nvSpPr>
        <p:spPr bwMode="auto">
          <a:xfrm>
            <a:off x="5638800" y="2895600"/>
            <a:ext cx="152400" cy="1755775"/>
          </a:xfrm>
          <a:prstGeom prst="rightBracket">
            <a:avLst>
              <a:gd name="adj" fmla="val 9600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Times New Roman"/>
            </a:endParaRPr>
          </a:p>
        </p:txBody>
      </p:sp>
      <p:sp>
        <p:nvSpPr>
          <p:cNvPr id="69641" name="AutoShape 10"/>
          <p:cNvSpPr>
            <a:spLocks/>
          </p:cNvSpPr>
          <p:nvPr/>
        </p:nvSpPr>
        <p:spPr bwMode="auto">
          <a:xfrm>
            <a:off x="6172200" y="2895600"/>
            <a:ext cx="152400" cy="1755775"/>
          </a:xfrm>
          <a:prstGeom prst="rightBracket">
            <a:avLst>
              <a:gd name="adj" fmla="val 9600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Times New Roman"/>
            </a:endParaRPr>
          </a:p>
        </p:txBody>
      </p:sp>
      <p:sp>
        <p:nvSpPr>
          <p:cNvPr id="69642" name="Text Box 11"/>
          <p:cNvSpPr txBox="1">
            <a:spLocks noChangeArrowheads="1"/>
          </p:cNvSpPr>
          <p:nvPr/>
        </p:nvSpPr>
        <p:spPr bwMode="auto">
          <a:xfrm>
            <a:off x="5867400" y="2819400"/>
            <a:ext cx="6096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pPr>
              <a:spcBef>
                <a:spcPct val="50000"/>
              </a:spcBef>
            </a:pPr>
            <a:r>
              <a:rPr lang="en-US" sz="1600" b="1" i="1" dirty="0">
                <a:latin typeface="Times New Roman"/>
                <a:sym typeface="Symbol" charset="0"/>
              </a:rPr>
              <a:t>m</a:t>
            </a:r>
            <a:r>
              <a:rPr lang="en-US" sz="1600" b="1" i="1" baseline="-25000" dirty="0">
                <a:latin typeface="Times New Roman"/>
                <a:sym typeface="Symbol" charset="0"/>
              </a:rPr>
              <a:t>1</a:t>
            </a:r>
          </a:p>
          <a:p>
            <a:pPr>
              <a:spcBef>
                <a:spcPct val="50000"/>
              </a:spcBef>
            </a:pPr>
            <a:r>
              <a:rPr lang="en-US" sz="1600" b="1" i="1" dirty="0">
                <a:latin typeface="Times New Roman"/>
                <a:sym typeface="Symbol" charset="0"/>
              </a:rPr>
              <a:t>m</a:t>
            </a:r>
            <a:r>
              <a:rPr lang="en-US" sz="1600" b="1" i="1" baseline="-25000" dirty="0">
                <a:latin typeface="Times New Roman"/>
                <a:sym typeface="Symbol" charset="0"/>
              </a:rPr>
              <a:t>2</a:t>
            </a:r>
          </a:p>
          <a:p>
            <a:pPr>
              <a:spcBef>
                <a:spcPct val="50000"/>
              </a:spcBef>
            </a:pPr>
            <a:r>
              <a:rPr lang="en-US" sz="1600" b="1" i="1" dirty="0">
                <a:latin typeface="Times New Roman"/>
                <a:sym typeface="Symbol" charset="0"/>
              </a:rPr>
              <a:t>m</a:t>
            </a:r>
            <a:r>
              <a:rPr lang="en-US" sz="1600" b="1" i="1" baseline="-25000" dirty="0">
                <a:latin typeface="Times New Roman"/>
                <a:sym typeface="Symbol" charset="0"/>
              </a:rPr>
              <a:t>3</a:t>
            </a:r>
          </a:p>
          <a:p>
            <a:pPr>
              <a:spcBef>
                <a:spcPct val="50000"/>
              </a:spcBef>
            </a:pPr>
            <a:r>
              <a:rPr lang="en-US" sz="1600" b="1" dirty="0">
                <a:latin typeface="Times New Roman"/>
                <a:sym typeface="Symbol" charset="0"/>
              </a:rPr>
              <a:t> </a:t>
            </a:r>
          </a:p>
          <a:p>
            <a:pPr>
              <a:spcBef>
                <a:spcPct val="50000"/>
              </a:spcBef>
            </a:pPr>
            <a:r>
              <a:rPr lang="en-US" sz="1600" b="1" i="1" dirty="0" err="1">
                <a:latin typeface="Times New Roman"/>
                <a:sym typeface="Symbol" charset="0"/>
              </a:rPr>
              <a:t>m</a:t>
            </a:r>
            <a:r>
              <a:rPr lang="en-US" sz="1600" b="1" i="1" baseline="-25000" dirty="0" err="1">
                <a:latin typeface="Times New Roman"/>
                <a:sym typeface="Symbol" charset="0"/>
              </a:rPr>
              <a:t>n</a:t>
            </a:r>
            <a:endParaRPr lang="en-US" sz="1600" b="1" i="1" baseline="-25000" dirty="0">
              <a:latin typeface="Times New Roman"/>
              <a:sym typeface="Symbol" charset="0"/>
            </a:endParaRPr>
          </a:p>
        </p:txBody>
      </p:sp>
      <p:sp>
        <p:nvSpPr>
          <p:cNvPr id="69643" name="Text Box 12"/>
          <p:cNvSpPr txBox="1">
            <a:spLocks noChangeArrowheads="1"/>
          </p:cNvSpPr>
          <p:nvPr/>
        </p:nvSpPr>
        <p:spPr bwMode="auto">
          <a:xfrm>
            <a:off x="6324600" y="3505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pPr>
              <a:spcBef>
                <a:spcPct val="50000"/>
              </a:spcBef>
            </a:pPr>
            <a:r>
              <a:rPr lang="en-US" dirty="0">
                <a:latin typeface="Times New Roman"/>
              </a:rPr>
              <a:t>= </a:t>
            </a:r>
            <a:r>
              <a:rPr lang="en-US" sz="1600" dirty="0">
                <a:latin typeface="Times New Roman"/>
              </a:rPr>
              <a:t>0</a:t>
            </a:r>
            <a:endParaRPr lang="en-US" dirty="0">
              <a:latin typeface="Times New Roman"/>
            </a:endParaRPr>
          </a:p>
        </p:txBody>
      </p:sp>
      <p:sp>
        <p:nvSpPr>
          <p:cNvPr id="69644" name="Line 14"/>
          <p:cNvSpPr>
            <a:spLocks noChangeShapeType="1"/>
          </p:cNvSpPr>
          <p:nvPr/>
        </p:nvSpPr>
        <p:spPr bwMode="auto">
          <a:xfrm>
            <a:off x="1600200" y="3733800"/>
            <a:ext cx="3048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Times New Roman"/>
            </a:endParaRPr>
          </a:p>
        </p:txBody>
      </p:sp>
      <p:pic>
        <p:nvPicPr>
          <p:cNvPr id="69645"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800600"/>
            <a:ext cx="2286000"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1805A07F-F249-454A-88AC-1C85D68EA249}" type="slidenum">
              <a:rPr lang="en-US">
                <a:latin typeface="Times New Roman"/>
              </a:rPr>
              <a:pPr/>
              <a:t>44</a:t>
            </a:fld>
            <a:endParaRPr lang="en-US" sz="1400" dirty="0">
              <a:latin typeface="Times New Roman"/>
            </a:endParaRPr>
          </a:p>
        </p:txBody>
      </p:sp>
      <p:sp>
        <p:nvSpPr>
          <p:cNvPr id="62467" name="Rectangle 2"/>
          <p:cNvSpPr>
            <a:spLocks noGrp="1" noChangeArrowheads="1"/>
          </p:cNvSpPr>
          <p:nvPr>
            <p:ph type="title"/>
          </p:nvPr>
        </p:nvSpPr>
        <p:spPr/>
        <p:txBody>
          <a:bodyPr/>
          <a:lstStyle/>
          <a:p>
            <a:r>
              <a:rPr lang="en-US" dirty="0"/>
              <a:t>Example of importance of interface stiffness</a:t>
            </a:r>
          </a:p>
        </p:txBody>
      </p:sp>
      <p:sp>
        <p:nvSpPr>
          <p:cNvPr id="62468" name="Rectangle 3"/>
          <p:cNvSpPr>
            <a:spLocks noGrp="1" noChangeArrowheads="1"/>
          </p:cNvSpPr>
          <p:nvPr>
            <p:ph type="body" idx="1"/>
          </p:nvPr>
        </p:nvSpPr>
        <p:spPr/>
        <p:txBody>
          <a:bodyPr/>
          <a:lstStyle/>
          <a:p>
            <a:r>
              <a:rPr lang="en-US" sz="2800" dirty="0"/>
              <a:t>The Monte Carlo model is commonly used for simulating grain growth and recrystallization.</a:t>
            </a:r>
          </a:p>
          <a:p>
            <a:r>
              <a:rPr lang="en-US" sz="2800" dirty="0"/>
              <a:t>It is based on a discrete lattice of points in which a boundary is the dividing line between points of differing orientation.  In effect, boundary energy is a broken bond model.</a:t>
            </a:r>
          </a:p>
          <a:p>
            <a:r>
              <a:rPr lang="en-US" sz="2800" dirty="0"/>
              <a:t>This means that certain orientations (inclinations) of boundaries will have low energies because fewer broken bonds per unit length are needed.</a:t>
            </a:r>
          </a:p>
          <a:p>
            <a:r>
              <a:rPr lang="en-US" sz="2800" dirty="0"/>
              <a:t>This has been analyzed by Karma, </a:t>
            </a:r>
            <a:r>
              <a:rPr lang="en-US" sz="2800" dirty="0" err="1"/>
              <a:t>Srolovitz</a:t>
            </a:r>
            <a:r>
              <a:rPr lang="en-US" sz="2800" dirty="0"/>
              <a:t> and others.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890DDF2E-14DE-9345-BC69-EC00755B3149}" type="slidenum">
              <a:rPr lang="en-US">
                <a:latin typeface="Times New Roman"/>
              </a:rPr>
              <a:pPr/>
              <a:t>45</a:t>
            </a:fld>
            <a:endParaRPr lang="en-US" sz="1400" dirty="0">
              <a:latin typeface="Times New Roman"/>
            </a:endParaRPr>
          </a:p>
        </p:txBody>
      </p:sp>
      <p:sp>
        <p:nvSpPr>
          <p:cNvPr id="63494" name="Rectangle 2"/>
          <p:cNvSpPr>
            <a:spLocks noGrp="1" noChangeArrowheads="1"/>
          </p:cNvSpPr>
          <p:nvPr>
            <p:ph type="title"/>
          </p:nvPr>
        </p:nvSpPr>
        <p:spPr/>
        <p:txBody>
          <a:bodyPr/>
          <a:lstStyle/>
          <a:p>
            <a:r>
              <a:rPr lang="en-US" dirty="0"/>
              <a:t>Broken bond model, 2D</a:t>
            </a:r>
          </a:p>
        </p:txBody>
      </p:sp>
      <p:sp>
        <p:nvSpPr>
          <p:cNvPr id="63495" name="Rectangle 3"/>
          <p:cNvSpPr>
            <a:spLocks noGrp="1" noChangeArrowheads="1"/>
          </p:cNvSpPr>
          <p:nvPr>
            <p:ph type="body" idx="1"/>
          </p:nvPr>
        </p:nvSpPr>
        <p:spPr>
          <a:xfrm>
            <a:off x="228600" y="1447800"/>
            <a:ext cx="3886200" cy="4876800"/>
          </a:xfrm>
        </p:spPr>
        <p:txBody>
          <a:bodyPr/>
          <a:lstStyle/>
          <a:p>
            <a:r>
              <a:rPr lang="en-US" sz="2800" dirty="0"/>
              <a:t>We can estimate the boundary energy by counting the lengths of steps and ledges.</a:t>
            </a:r>
          </a:p>
        </p:txBody>
      </p:sp>
      <p:grpSp>
        <p:nvGrpSpPr>
          <p:cNvPr id="63496" name="Group 4"/>
          <p:cNvGrpSpPr>
            <a:grpSpLocks/>
          </p:cNvGrpSpPr>
          <p:nvPr/>
        </p:nvGrpSpPr>
        <p:grpSpPr bwMode="auto">
          <a:xfrm>
            <a:off x="3667125" y="1624013"/>
            <a:ext cx="4038600" cy="1308100"/>
            <a:chOff x="2711" y="391"/>
            <a:chExt cx="2544" cy="824"/>
          </a:xfrm>
        </p:grpSpPr>
        <p:sp>
          <p:nvSpPr>
            <p:cNvPr id="63499" name="Freeform 5"/>
            <p:cNvSpPr>
              <a:spLocks/>
            </p:cNvSpPr>
            <p:nvPr/>
          </p:nvSpPr>
          <p:spPr bwMode="auto">
            <a:xfrm>
              <a:off x="2711" y="399"/>
              <a:ext cx="2544" cy="816"/>
            </a:xfrm>
            <a:custGeom>
              <a:avLst/>
              <a:gdLst>
                <a:gd name="T0" fmla="*/ 0 w 2544"/>
                <a:gd name="T1" fmla="*/ 0 h 816"/>
                <a:gd name="T2" fmla="*/ 480 w 2544"/>
                <a:gd name="T3" fmla="*/ 0 h 816"/>
                <a:gd name="T4" fmla="*/ 480 w 2544"/>
                <a:gd name="T5" fmla="*/ 144 h 816"/>
                <a:gd name="T6" fmla="*/ 912 w 2544"/>
                <a:gd name="T7" fmla="*/ 144 h 816"/>
                <a:gd name="T8" fmla="*/ 912 w 2544"/>
                <a:gd name="T9" fmla="*/ 240 h 816"/>
                <a:gd name="T10" fmla="*/ 912 w 2544"/>
                <a:gd name="T11" fmla="*/ 336 h 816"/>
                <a:gd name="T12" fmla="*/ 1344 w 2544"/>
                <a:gd name="T13" fmla="*/ 336 h 816"/>
                <a:gd name="T14" fmla="*/ 1344 w 2544"/>
                <a:gd name="T15" fmla="*/ 480 h 816"/>
                <a:gd name="T16" fmla="*/ 1536 w 2544"/>
                <a:gd name="T17" fmla="*/ 480 h 816"/>
                <a:gd name="T18" fmla="*/ 1536 w 2544"/>
                <a:gd name="T19" fmla="*/ 624 h 816"/>
                <a:gd name="T20" fmla="*/ 2208 w 2544"/>
                <a:gd name="T21" fmla="*/ 624 h 816"/>
                <a:gd name="T22" fmla="*/ 2208 w 2544"/>
                <a:gd name="T23" fmla="*/ 816 h 816"/>
                <a:gd name="T24" fmla="*/ 2544 w 2544"/>
                <a:gd name="T25" fmla="*/ 816 h 8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44"/>
                <a:gd name="T40" fmla="*/ 0 h 816"/>
                <a:gd name="T41" fmla="*/ 2544 w 2544"/>
                <a:gd name="T42" fmla="*/ 816 h 8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44" h="816">
                  <a:moveTo>
                    <a:pt x="0" y="0"/>
                  </a:moveTo>
                  <a:lnTo>
                    <a:pt x="480" y="0"/>
                  </a:lnTo>
                  <a:lnTo>
                    <a:pt x="480" y="144"/>
                  </a:lnTo>
                  <a:lnTo>
                    <a:pt x="912" y="144"/>
                  </a:lnTo>
                  <a:lnTo>
                    <a:pt x="912" y="240"/>
                  </a:lnTo>
                  <a:lnTo>
                    <a:pt x="912" y="336"/>
                  </a:lnTo>
                  <a:lnTo>
                    <a:pt x="1344" y="336"/>
                  </a:lnTo>
                  <a:lnTo>
                    <a:pt x="1344" y="480"/>
                  </a:lnTo>
                  <a:lnTo>
                    <a:pt x="1536" y="480"/>
                  </a:lnTo>
                  <a:lnTo>
                    <a:pt x="1536" y="624"/>
                  </a:lnTo>
                  <a:lnTo>
                    <a:pt x="2208" y="624"/>
                  </a:lnTo>
                  <a:lnTo>
                    <a:pt x="2208" y="816"/>
                  </a:lnTo>
                  <a:lnTo>
                    <a:pt x="2544" y="81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latin typeface="Times New Roman"/>
              </a:endParaRPr>
            </a:p>
          </p:txBody>
        </p:sp>
        <p:sp>
          <p:nvSpPr>
            <p:cNvPr id="63500" name="Line 6"/>
            <p:cNvSpPr>
              <a:spLocks noChangeShapeType="1"/>
            </p:cNvSpPr>
            <p:nvPr/>
          </p:nvSpPr>
          <p:spPr bwMode="auto">
            <a:xfrm>
              <a:off x="2715" y="391"/>
              <a:ext cx="2528" cy="811"/>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dirty="0">
                <a:latin typeface="Times New Roman"/>
              </a:endParaRPr>
            </a:p>
          </p:txBody>
        </p:sp>
      </p:grpSp>
      <p:graphicFrame>
        <p:nvGraphicFramePr>
          <p:cNvPr id="63490" name="Object 2"/>
          <p:cNvGraphicFramePr>
            <a:graphicFrameLocks noChangeAspect="1"/>
          </p:cNvGraphicFramePr>
          <p:nvPr/>
        </p:nvGraphicFramePr>
        <p:xfrm>
          <a:off x="4775200" y="1209675"/>
          <a:ext cx="2344738" cy="547688"/>
        </p:xfrm>
        <a:graphic>
          <a:graphicData uri="http://schemas.openxmlformats.org/presentationml/2006/ole">
            <mc:AlternateContent xmlns:mc="http://schemas.openxmlformats.org/markup-compatibility/2006">
              <mc:Choice xmlns:v="urn:schemas-microsoft-com:vml" Requires="v">
                <p:oleObj spid="_x0000_s63544" name="Equation" r:id="rId3" imgW="762066" imgH="178120" progId="Equation.3">
                  <p:embed/>
                </p:oleObj>
              </mc:Choice>
              <mc:Fallback>
                <p:oleObj name="Equation" r:id="rId3" imgW="762066" imgH="1781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5200" y="1209675"/>
                        <a:ext cx="2344738"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3491" name="Object 3"/>
          <p:cNvGraphicFramePr>
            <a:graphicFrameLocks noChangeAspect="1"/>
          </p:cNvGraphicFramePr>
          <p:nvPr/>
        </p:nvGraphicFramePr>
        <p:xfrm>
          <a:off x="4129088" y="2657475"/>
          <a:ext cx="2479675" cy="542925"/>
        </p:xfrm>
        <a:graphic>
          <a:graphicData uri="http://schemas.openxmlformats.org/presentationml/2006/ole">
            <mc:AlternateContent xmlns:mc="http://schemas.openxmlformats.org/markup-compatibility/2006">
              <mc:Choice xmlns:v="urn:schemas-microsoft-com:vml" Requires="v">
                <p:oleObj spid="_x0000_s63545" name="Equation" r:id="rId5" imgW="812844" imgH="178120" progId="Equation.3">
                  <p:embed/>
                </p:oleObj>
              </mc:Choice>
              <mc:Fallback>
                <p:oleObj name="Equation" r:id="rId5" imgW="812844" imgH="17812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9088" y="2657475"/>
                        <a:ext cx="24796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3497" name="Text Box 9"/>
          <p:cNvSpPr txBox="1">
            <a:spLocks noChangeArrowheads="1"/>
          </p:cNvSpPr>
          <p:nvPr/>
        </p:nvSpPr>
        <p:spPr bwMode="auto">
          <a:xfrm>
            <a:off x="7467600" y="1262063"/>
            <a:ext cx="94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r>
              <a:rPr lang="en-US" sz="3600">
                <a:latin typeface="Times New Roman" charset="0"/>
              </a:rPr>
              <a:t>[10]</a:t>
            </a:r>
          </a:p>
        </p:txBody>
      </p:sp>
      <p:graphicFrame>
        <p:nvGraphicFramePr>
          <p:cNvPr id="94218" name="Object 4"/>
          <p:cNvGraphicFramePr>
            <a:graphicFrameLocks noChangeAspect="1"/>
          </p:cNvGraphicFramePr>
          <p:nvPr/>
        </p:nvGraphicFramePr>
        <p:xfrm>
          <a:off x="2498725" y="3276600"/>
          <a:ext cx="6188075" cy="1012825"/>
        </p:xfrm>
        <a:graphic>
          <a:graphicData uri="http://schemas.openxmlformats.org/presentationml/2006/ole">
            <mc:AlternateContent xmlns:mc="http://schemas.openxmlformats.org/markup-compatibility/2006">
              <mc:Choice xmlns:v="urn:schemas-microsoft-com:vml" Requires="v">
                <p:oleObj spid="_x0000_s63546" name="Equation" r:id="rId7" imgW="2400696" imgH="394097" progId="Equation.3">
                  <p:embed/>
                </p:oleObj>
              </mc:Choice>
              <mc:Fallback>
                <p:oleObj name="Equation" r:id="rId7" imgW="2400696" imgH="394097"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8725" y="3276600"/>
                        <a:ext cx="6188075" cy="10128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pic>
        <p:nvPicPr>
          <p:cNvPr id="63498"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3662363"/>
            <a:ext cx="3340100" cy="304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4218"/>
                                        </p:tgtEl>
                                        <p:attrNameLst>
                                          <p:attrName>style.visibility</p:attrName>
                                        </p:attrNameLst>
                                      </p:cBhvr>
                                      <p:to>
                                        <p:strVal val="visible"/>
                                      </p:to>
                                    </p:set>
                                    <p:anim calcmode="lin" valueType="num">
                                      <p:cBhvr additive="base">
                                        <p:cTn id="7" dur="500" fill="hold"/>
                                        <p:tgtEl>
                                          <p:spTgt spid="94218"/>
                                        </p:tgtEl>
                                        <p:attrNameLst>
                                          <p:attrName>ppt_x</p:attrName>
                                        </p:attrNameLst>
                                      </p:cBhvr>
                                      <p:tavLst>
                                        <p:tav tm="0">
                                          <p:val>
                                            <p:strVal val="0-#ppt_w/2"/>
                                          </p:val>
                                        </p:tav>
                                        <p:tav tm="100000">
                                          <p:val>
                                            <p:strVal val="#ppt_x"/>
                                          </p:val>
                                        </p:tav>
                                      </p:tavLst>
                                    </p:anim>
                                    <p:anim calcmode="lin" valueType="num">
                                      <p:cBhvr additive="base">
                                        <p:cTn id="8" dur="500" fill="hold"/>
                                        <p:tgtEl>
                                          <p:spTgt spid="942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4C8D506D-6E44-E64C-A62A-6C415BADD824}" type="slidenum">
              <a:rPr lang="en-US">
                <a:latin typeface="Times New Roman"/>
              </a:rPr>
              <a:pPr/>
              <a:t>46</a:t>
            </a:fld>
            <a:endParaRPr lang="en-US" sz="1400" dirty="0">
              <a:latin typeface="Times New Roman"/>
            </a:endParaRPr>
          </a:p>
        </p:txBody>
      </p:sp>
      <p:sp>
        <p:nvSpPr>
          <p:cNvPr id="64515" name="Rectangle 2"/>
          <p:cNvSpPr>
            <a:spLocks noGrp="1" noChangeArrowheads="1"/>
          </p:cNvSpPr>
          <p:nvPr>
            <p:ph type="title"/>
          </p:nvPr>
        </p:nvSpPr>
        <p:spPr>
          <a:xfrm>
            <a:off x="685800" y="0"/>
            <a:ext cx="7772400" cy="1143000"/>
          </a:xfrm>
        </p:spPr>
        <p:txBody>
          <a:bodyPr/>
          <a:lstStyle/>
          <a:p>
            <a:r>
              <a:rPr lang="en-US" dirty="0"/>
              <a:t>Interface stiffness</a:t>
            </a:r>
          </a:p>
        </p:txBody>
      </p:sp>
      <p:sp>
        <p:nvSpPr>
          <p:cNvPr id="64516" name="Rectangle 3"/>
          <p:cNvSpPr>
            <a:spLocks noGrp="1" noChangeArrowheads="1"/>
          </p:cNvSpPr>
          <p:nvPr>
            <p:ph type="body" idx="1"/>
          </p:nvPr>
        </p:nvSpPr>
        <p:spPr>
          <a:xfrm>
            <a:off x="76200" y="1295400"/>
            <a:ext cx="3733800" cy="5181600"/>
          </a:xfrm>
        </p:spPr>
        <p:txBody>
          <a:bodyPr/>
          <a:lstStyle/>
          <a:p>
            <a:r>
              <a:rPr lang="en-US" sz="2800" dirty="0"/>
              <a:t>At the singular point, the second derivative goes strongly positive, thereby compensating for the low density of defects at that orientation that otherwise controls the mobility!</a:t>
            </a:r>
          </a:p>
        </p:txBody>
      </p:sp>
      <p:pic>
        <p:nvPicPr>
          <p:cNvPr id="645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700" y="1371600"/>
            <a:ext cx="54483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4BA1743B-0804-5945-864E-CAF6465EDD03}" type="slidenum">
              <a:rPr lang="en-US">
                <a:latin typeface="Times New Roman"/>
              </a:rPr>
              <a:pPr/>
              <a:t>5</a:t>
            </a:fld>
            <a:endParaRPr lang="en-US" sz="1400" dirty="0">
              <a:latin typeface="Times New Roman"/>
            </a:endParaRPr>
          </a:p>
        </p:txBody>
      </p:sp>
      <p:sp>
        <p:nvSpPr>
          <p:cNvPr id="16387" name="Rectangle 2"/>
          <p:cNvSpPr>
            <a:spLocks noGrp="1" noChangeArrowheads="1"/>
          </p:cNvSpPr>
          <p:nvPr>
            <p:ph type="title"/>
          </p:nvPr>
        </p:nvSpPr>
        <p:spPr/>
        <p:txBody>
          <a:bodyPr/>
          <a:lstStyle/>
          <a:p>
            <a:r>
              <a:rPr lang="en-US" dirty="0"/>
              <a:t>Impact on Materials</a:t>
            </a:r>
          </a:p>
        </p:txBody>
      </p:sp>
      <p:sp>
        <p:nvSpPr>
          <p:cNvPr id="16388" name="Rectangle 3"/>
          <p:cNvSpPr>
            <a:spLocks noGrp="1" noChangeArrowheads="1"/>
          </p:cNvSpPr>
          <p:nvPr>
            <p:ph type="body" idx="1"/>
          </p:nvPr>
        </p:nvSpPr>
        <p:spPr/>
        <p:txBody>
          <a:bodyPr/>
          <a:lstStyle/>
          <a:p>
            <a:r>
              <a:rPr lang="en-US" dirty="0"/>
              <a:t>Surface grooving where grain boundaries intersect free surfaces leads to surface roughness, possibly break-up of thin films.</a:t>
            </a:r>
          </a:p>
          <a:p>
            <a:r>
              <a:rPr lang="en-US" dirty="0"/>
              <a:t>Excess free energy of interfaces (virtually all circumstances) implies a driving force for reduction in total surface area, e.g. grain growth (but not recrystallization).</a:t>
            </a:r>
          </a:p>
          <a:p>
            <a:r>
              <a:rPr lang="en-US" dirty="0"/>
              <a:t>Interfacial Excess Free Energy:= </a:t>
            </a:r>
            <a:r>
              <a:rPr lang="en-US" dirty="0" smtClean="0">
                <a:latin typeface="Symbol" charset="0"/>
              </a:rPr>
              <a:t>g</a:t>
            </a:r>
            <a:r>
              <a:rPr lang="en-US" dirty="0"/>
              <a:t>, </a:t>
            </a:r>
            <a:r>
              <a:rPr lang="en-US" dirty="0" smtClean="0"/>
              <a:t>or </a:t>
            </a:r>
            <a:r>
              <a:rPr lang="en-US" dirty="0" smtClean="0">
                <a:latin typeface="Symbol" charset="0"/>
              </a:rPr>
              <a: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82B5377D-1541-D649-9541-51C1697470D4}" type="slidenum">
              <a:rPr lang="en-US">
                <a:latin typeface="Times New Roman"/>
              </a:rPr>
              <a:pPr/>
              <a:t>6</a:t>
            </a:fld>
            <a:endParaRPr lang="en-US" sz="1400" dirty="0">
              <a:latin typeface="Times New Roman"/>
            </a:endParaRPr>
          </a:p>
        </p:txBody>
      </p:sp>
      <p:sp>
        <p:nvSpPr>
          <p:cNvPr id="29701" name="Rectangle 2"/>
          <p:cNvSpPr>
            <a:spLocks noGrp="1" noChangeArrowheads="1"/>
          </p:cNvSpPr>
          <p:nvPr>
            <p:ph type="title"/>
          </p:nvPr>
        </p:nvSpPr>
        <p:spPr/>
        <p:txBody>
          <a:bodyPr/>
          <a:lstStyle/>
          <a:p>
            <a:r>
              <a:rPr lang="en-US" dirty="0"/>
              <a:t>Force Balance</a:t>
            </a:r>
          </a:p>
        </p:txBody>
      </p:sp>
      <p:sp>
        <p:nvSpPr>
          <p:cNvPr id="29702" name="Rectangle 3"/>
          <p:cNvSpPr>
            <a:spLocks noGrp="1" noChangeArrowheads="1"/>
          </p:cNvSpPr>
          <p:nvPr>
            <p:ph type="body" idx="1"/>
          </p:nvPr>
        </p:nvSpPr>
        <p:spPr>
          <a:xfrm>
            <a:off x="685800" y="1447800"/>
            <a:ext cx="7772400" cy="3581400"/>
          </a:xfrm>
        </p:spPr>
        <p:txBody>
          <a:bodyPr/>
          <a:lstStyle/>
          <a:p>
            <a:r>
              <a:rPr lang="en-US" dirty="0"/>
              <a:t>Consider only interfacial energy: vector sum of the forces must be zero to satisfy equilibrium.</a:t>
            </a:r>
            <a:br>
              <a:rPr lang="en-US" dirty="0"/>
            </a:br>
            <a:endParaRPr lang="en-US" dirty="0"/>
          </a:p>
          <a:p>
            <a:r>
              <a:rPr lang="en-US" dirty="0"/>
              <a:t>These equations can be rearranged to give the Young equations </a:t>
            </a:r>
            <a:r>
              <a:rPr lang="en-US" i="1" dirty="0"/>
              <a:t>(sine law):</a:t>
            </a:r>
            <a:endParaRPr lang="en-US" dirty="0"/>
          </a:p>
        </p:txBody>
      </p:sp>
      <p:graphicFrame>
        <p:nvGraphicFramePr>
          <p:cNvPr id="29698" name="Object 2"/>
          <p:cNvGraphicFramePr>
            <a:graphicFrameLocks noChangeAspect="1"/>
          </p:cNvGraphicFramePr>
          <p:nvPr>
            <p:extLst>
              <p:ext uri="{D42A27DB-BD31-4B8C-83A1-F6EECF244321}">
                <p14:modId xmlns:p14="http://schemas.microsoft.com/office/powerpoint/2010/main" val="2620635328"/>
              </p:ext>
            </p:extLst>
          </p:nvPr>
        </p:nvGraphicFramePr>
        <p:xfrm>
          <a:off x="3276600" y="2514600"/>
          <a:ext cx="4878387" cy="917575"/>
        </p:xfrm>
        <a:graphic>
          <a:graphicData uri="http://schemas.openxmlformats.org/presentationml/2006/ole">
            <mc:AlternateContent xmlns:mc="http://schemas.openxmlformats.org/markup-compatibility/2006">
              <mc:Choice xmlns:v="urn:schemas-microsoft-com:vml" Requires="v">
                <p:oleObj spid="_x0000_s29732" name="Equation" r:id="rId3" imgW="1282700" imgH="241300" progId="Equation.3">
                  <p:embed/>
                </p:oleObj>
              </mc:Choice>
              <mc:Fallback>
                <p:oleObj name="Equation" r:id="rId3" imgW="1282700" imgH="241300" progId="Equation.3">
                  <p:embed/>
                  <p:pic>
                    <p:nvPicPr>
                      <p:cNvPr id="0" name="Object 2"/>
                      <p:cNvPicPr>
                        <a:picLocks noChangeAspect="1" noChangeArrowheads="1"/>
                      </p:cNvPicPr>
                      <p:nvPr/>
                    </p:nvPicPr>
                    <p:blipFill>
                      <a:blip r:embed="rId4"/>
                      <a:srcRect/>
                      <a:stretch>
                        <a:fillRect/>
                      </a:stretch>
                    </p:blipFill>
                    <p:spPr bwMode="auto">
                      <a:xfrm>
                        <a:off x="3276600" y="2514600"/>
                        <a:ext cx="487838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9699" name="Object 3"/>
          <p:cNvGraphicFramePr>
            <a:graphicFrameLocks noChangeAspect="1"/>
          </p:cNvGraphicFramePr>
          <p:nvPr/>
        </p:nvGraphicFramePr>
        <p:xfrm>
          <a:off x="2819400" y="4572000"/>
          <a:ext cx="4927600" cy="1317625"/>
        </p:xfrm>
        <a:graphic>
          <a:graphicData uri="http://schemas.openxmlformats.org/presentationml/2006/ole">
            <mc:AlternateContent xmlns:mc="http://schemas.openxmlformats.org/markup-compatibility/2006">
              <mc:Choice xmlns:v="urn:schemas-microsoft-com:vml" Requires="v">
                <p:oleObj spid="_x0000_s29733" name="Equation" r:id="rId5" imgW="1473200" imgH="393700" progId="Equation.3">
                  <p:embed/>
                </p:oleObj>
              </mc:Choice>
              <mc:Fallback>
                <p:oleObj name="Equation" r:id="rId5" imgW="14732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572000"/>
                        <a:ext cx="4927600" cy="131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C51EE447-C7EA-2F47-9F47-A895E99EF827}" type="slidenum">
              <a:rPr lang="en-US">
                <a:latin typeface="Times New Roman"/>
              </a:rPr>
              <a:pPr/>
              <a:t>7</a:t>
            </a:fld>
            <a:endParaRPr lang="en-US" sz="1400" dirty="0">
              <a:latin typeface="Times New Roman"/>
            </a:endParaRPr>
          </a:p>
        </p:txBody>
      </p:sp>
      <p:sp>
        <p:nvSpPr>
          <p:cNvPr id="30724" name="Rectangle 2"/>
          <p:cNvSpPr>
            <a:spLocks noGrp="1" noChangeArrowheads="1"/>
          </p:cNvSpPr>
          <p:nvPr>
            <p:ph type="title"/>
          </p:nvPr>
        </p:nvSpPr>
        <p:spPr/>
        <p:txBody>
          <a:bodyPr/>
          <a:lstStyle/>
          <a:p>
            <a:r>
              <a:rPr lang="en-US" dirty="0"/>
              <a:t>Dihedral Angles from Energies</a:t>
            </a:r>
          </a:p>
        </p:txBody>
      </p:sp>
      <p:sp>
        <p:nvSpPr>
          <p:cNvPr id="30725" name="Rectangle 3"/>
          <p:cNvSpPr>
            <a:spLocks noGrp="1" noChangeArrowheads="1"/>
          </p:cNvSpPr>
          <p:nvPr>
            <p:ph type="body" idx="1"/>
          </p:nvPr>
        </p:nvSpPr>
        <p:spPr>
          <a:xfrm>
            <a:off x="685800" y="1447800"/>
            <a:ext cx="3505200" cy="5029200"/>
          </a:xfrm>
        </p:spPr>
        <p:txBody>
          <a:bodyPr/>
          <a:lstStyle/>
          <a:p>
            <a:pPr>
              <a:lnSpc>
                <a:spcPct val="90000"/>
              </a:lnSpc>
            </a:pPr>
            <a:r>
              <a:rPr lang="en-US" dirty="0"/>
              <a:t>If the energies of the 3 boundaries are known, it is simple to compute the dihedral angles.</a:t>
            </a:r>
          </a:p>
          <a:p>
            <a:pPr>
              <a:lnSpc>
                <a:spcPct val="90000"/>
              </a:lnSpc>
            </a:pPr>
            <a:r>
              <a:rPr lang="en-US" dirty="0"/>
              <a:t>Example for one angle shown: others obtained by permutation.</a:t>
            </a:r>
          </a:p>
        </p:txBody>
      </p:sp>
      <p:graphicFrame>
        <p:nvGraphicFramePr>
          <p:cNvPr id="30722" name="Object 2"/>
          <p:cNvGraphicFramePr>
            <a:graphicFrameLocks noChangeAspect="1"/>
          </p:cNvGraphicFramePr>
          <p:nvPr/>
        </p:nvGraphicFramePr>
        <p:xfrm>
          <a:off x="4479925" y="1447800"/>
          <a:ext cx="4491038" cy="5181600"/>
        </p:xfrm>
        <a:graphic>
          <a:graphicData uri="http://schemas.openxmlformats.org/presentationml/2006/ole">
            <mc:AlternateContent xmlns:mc="http://schemas.openxmlformats.org/markup-compatibility/2006">
              <mc:Choice xmlns:v="urn:schemas-microsoft-com:vml" Requires="v">
                <p:oleObj spid="_x0000_s30741" name="Equation" r:id="rId3" imgW="3060700" imgH="3530600" progId="Equation.3">
                  <p:embed/>
                </p:oleObj>
              </mc:Choice>
              <mc:Fallback>
                <p:oleObj name="Equation" r:id="rId3" imgW="3060700" imgH="3530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9925" y="1447800"/>
                        <a:ext cx="4491038"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D2F22967-8DDD-EA4B-8520-7DDD64113282}" type="slidenum">
              <a:rPr lang="en-US">
                <a:latin typeface="Times New Roman"/>
              </a:rPr>
              <a:pPr/>
              <a:t>8</a:t>
            </a:fld>
            <a:endParaRPr lang="en-US" sz="1400" dirty="0">
              <a:latin typeface="Times New Roman"/>
            </a:endParaRPr>
          </a:p>
        </p:txBody>
      </p:sp>
      <p:sp>
        <p:nvSpPr>
          <p:cNvPr id="35843" name="Rectangle 2"/>
          <p:cNvSpPr>
            <a:spLocks noGrp="1" noChangeArrowheads="1"/>
          </p:cNvSpPr>
          <p:nvPr>
            <p:ph type="title"/>
          </p:nvPr>
        </p:nvSpPr>
        <p:spPr>
          <a:noFill/>
        </p:spPr>
        <p:txBody>
          <a:bodyPr lIns="90487" tIns="44450" rIns="90487" bIns="44450"/>
          <a:lstStyle/>
          <a:p>
            <a:r>
              <a:rPr lang="en-US" i="0" dirty="0"/>
              <a:t>Herring</a:t>
            </a:r>
            <a:r>
              <a:rPr lang="ja-JP" altLang="en-US" i="0" dirty="0"/>
              <a:t>’</a:t>
            </a:r>
            <a:r>
              <a:rPr lang="en-US" i="0" dirty="0"/>
              <a:t>s Relations</a:t>
            </a:r>
            <a:endParaRPr lang="en-US" dirty="0"/>
          </a:p>
        </p:txBody>
      </p:sp>
      <p:grpSp>
        <p:nvGrpSpPr>
          <p:cNvPr id="35844" name="Group 3"/>
          <p:cNvGrpSpPr>
            <a:grpSpLocks/>
          </p:cNvGrpSpPr>
          <p:nvPr/>
        </p:nvGrpSpPr>
        <p:grpSpPr bwMode="auto">
          <a:xfrm>
            <a:off x="822325" y="428625"/>
            <a:ext cx="8286750" cy="6175375"/>
            <a:chOff x="518" y="270"/>
            <a:chExt cx="5220" cy="3890"/>
          </a:xfrm>
        </p:grpSpPr>
        <p:sp>
          <p:nvSpPr>
            <p:cNvPr id="35845" name="Rectangle 4"/>
            <p:cNvSpPr>
              <a:spLocks noChangeArrowheads="1"/>
            </p:cNvSpPr>
            <p:nvPr/>
          </p:nvSpPr>
          <p:spPr bwMode="auto">
            <a:xfrm>
              <a:off x="518" y="270"/>
              <a:ext cx="522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dirty="0">
                <a:latin typeface="Times New Roman"/>
              </a:endParaRPr>
            </a:p>
          </p:txBody>
        </p:sp>
        <p:sp>
          <p:nvSpPr>
            <p:cNvPr id="35846" name="Rectangle 5"/>
            <p:cNvSpPr>
              <a:spLocks noChangeArrowheads="1"/>
            </p:cNvSpPr>
            <p:nvPr/>
          </p:nvSpPr>
          <p:spPr bwMode="auto">
            <a:xfrm>
              <a:off x="3198" y="3157"/>
              <a:ext cx="245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r>
                <a:rPr lang="en-US" sz="1400" b="1" dirty="0">
                  <a:latin typeface="Times New Roman"/>
                </a:rPr>
                <a:t>C. Herring </a:t>
              </a:r>
              <a:r>
                <a:rPr lang="en-US" sz="1400" dirty="0">
                  <a:latin typeface="Times New Roman"/>
                </a:rPr>
                <a:t>in The Physics of Powder Metallurgy. (McGraw Hill, New York, 1951) pp. 143-79 </a:t>
              </a:r>
            </a:p>
          </p:txBody>
        </p:sp>
        <p:pic>
          <p:nvPicPr>
            <p:cNvPr id="35847"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2968"/>
              <a:ext cx="1448" cy="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5848"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2" y="1088"/>
              <a:ext cx="3504" cy="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cs typeface="ＭＳ Ｐゴシック" charset="0"/>
              </a:defRPr>
            </a:lvl2pPr>
            <a:lvl3pPr>
              <a:defRPr sz="2400">
                <a:solidFill>
                  <a:schemeClr val="tx1"/>
                </a:solidFill>
                <a:latin typeface="Times" charset="0"/>
                <a:ea typeface="ＭＳ Ｐゴシック" charset="0"/>
                <a:cs typeface="ＭＳ Ｐゴシック" charset="0"/>
              </a:defRPr>
            </a:lvl3pPr>
            <a:lvl4pPr>
              <a:defRPr sz="2400">
                <a:solidFill>
                  <a:schemeClr val="tx1"/>
                </a:solidFill>
                <a:latin typeface="Times" charset="0"/>
                <a:ea typeface="ＭＳ Ｐゴシック" charset="0"/>
                <a:cs typeface="ＭＳ Ｐゴシック" charset="0"/>
              </a:defRPr>
            </a:lvl4pPr>
            <a:lvl5pPr>
              <a:defRPr sz="2400">
                <a:solidFill>
                  <a:schemeClr val="tx1"/>
                </a:solidFill>
                <a:latin typeface="Times"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cs typeface="ＭＳ Ｐゴシック" charset="0"/>
              </a:defRPr>
            </a:lvl9pPr>
          </a:lstStyle>
          <a:p>
            <a:fld id="{6C2A8F38-B551-9F47-84A7-4E07F3D8D5A3}" type="slidenum">
              <a:rPr lang="en-US">
                <a:latin typeface="Times New Roman"/>
              </a:rPr>
              <a:pPr/>
              <a:t>9</a:t>
            </a:fld>
            <a:endParaRPr lang="en-US" sz="1400" dirty="0">
              <a:latin typeface="Times New Roman"/>
            </a:endParaRPr>
          </a:p>
        </p:txBody>
      </p:sp>
      <p:sp>
        <p:nvSpPr>
          <p:cNvPr id="78852" name="Rectangle 2"/>
          <p:cNvSpPr>
            <a:spLocks noGrp="1" noChangeArrowheads="1"/>
          </p:cNvSpPr>
          <p:nvPr>
            <p:ph type="title"/>
          </p:nvPr>
        </p:nvSpPr>
        <p:spPr/>
        <p:txBody>
          <a:bodyPr/>
          <a:lstStyle/>
          <a:p>
            <a:r>
              <a:rPr lang="en-US" dirty="0"/>
              <a:t>Expanded Young Equations</a:t>
            </a:r>
          </a:p>
        </p:txBody>
      </p:sp>
      <p:sp>
        <p:nvSpPr>
          <p:cNvPr id="78853" name="Rectangle 3"/>
          <p:cNvSpPr>
            <a:spLocks noGrp="1" noChangeArrowheads="1"/>
          </p:cNvSpPr>
          <p:nvPr>
            <p:ph type="body" idx="1"/>
          </p:nvPr>
        </p:nvSpPr>
        <p:spPr/>
        <p:txBody>
          <a:bodyPr/>
          <a:lstStyle/>
          <a:p>
            <a:r>
              <a:rPr lang="en-US" dirty="0"/>
              <a:t>Project the force balance along each grain boundary normal in turn, so as to eliminate one tangent term at a time:</a:t>
            </a:r>
          </a:p>
        </p:txBody>
      </p:sp>
      <p:graphicFrame>
        <p:nvGraphicFramePr>
          <p:cNvPr id="78850" name="Object 2"/>
          <p:cNvGraphicFramePr>
            <a:graphicFrameLocks noChangeAspect="1"/>
          </p:cNvGraphicFramePr>
          <p:nvPr/>
        </p:nvGraphicFramePr>
        <p:xfrm>
          <a:off x="741363" y="2971800"/>
          <a:ext cx="7769225" cy="2667000"/>
        </p:xfrm>
        <a:graphic>
          <a:graphicData uri="http://schemas.openxmlformats.org/presentationml/2006/ole">
            <mc:AlternateContent xmlns:mc="http://schemas.openxmlformats.org/markup-compatibility/2006">
              <mc:Choice xmlns:v="urn:schemas-microsoft-com:vml" Requires="v">
                <p:oleObj spid="_x0000_s78869" name="Equation" r:id="rId3" imgW="4660900" imgH="1600200" progId="Equation.3">
                  <p:embed/>
                </p:oleObj>
              </mc:Choice>
              <mc:Fallback>
                <p:oleObj name="Equation" r:id="rId3" imgW="4660900" imgH="1600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363" y="2971800"/>
                        <a:ext cx="7769225"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296</TotalTime>
  <Words>2710</Words>
  <Application>Microsoft Macintosh PowerPoint</Application>
  <PresentationFormat>On-screen Show (4:3)</PresentationFormat>
  <Paragraphs>250</Paragraphs>
  <Slides>46</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49" baseType="lpstr">
      <vt:lpstr>Blank Presentation</vt:lpstr>
      <vt:lpstr>Microsoft Equation</vt:lpstr>
      <vt:lpstr>Equation</vt:lpstr>
      <vt:lpstr>(Normal) Grain Growth</vt:lpstr>
      <vt:lpstr>References</vt:lpstr>
      <vt:lpstr>Outline</vt:lpstr>
      <vt:lpstr>Interfacial Energies</vt:lpstr>
      <vt:lpstr>Impact on Materials</vt:lpstr>
      <vt:lpstr>Force Balance</vt:lpstr>
      <vt:lpstr>Dihedral Angles from Energies</vt:lpstr>
      <vt:lpstr>Herring’s Relations</vt:lpstr>
      <vt:lpstr>Expanded Young Equations</vt:lpstr>
      <vt:lpstr>Why Triple Junctions?</vt:lpstr>
      <vt:lpstr>The “n-6 Rule”</vt:lpstr>
      <vt:lpstr>Curvature and Sides on a Grain</vt:lpstr>
      <vt:lpstr>Integrating inclination angle to obtain curvature</vt:lpstr>
      <vt:lpstr>Effect of TJs on curvature</vt:lpstr>
      <vt:lpstr>Isotropic Case</vt:lpstr>
      <vt:lpstr>Isotropy, n&lt;6, n&gt;6</vt:lpstr>
      <vt:lpstr>Test of the n-6 Rule</vt:lpstr>
      <vt:lpstr>Stability of 2D Networks</vt:lpstr>
      <vt:lpstr>Grain Growth</vt:lpstr>
      <vt:lpstr>Self-Similarity</vt:lpstr>
      <vt:lpstr>Grain Growth Kinetics</vt:lpstr>
      <vt:lpstr>Grain Growth Exponent</vt:lpstr>
      <vt:lpstr>Experimental grain growth data</vt:lpstr>
      <vt:lpstr>Grain Growth Theory</vt:lpstr>
      <vt:lpstr>Hillert Normal Grain Growth Theory</vt:lpstr>
      <vt:lpstr>Hillert Normal Grain Growth Theory</vt:lpstr>
      <vt:lpstr>Grain Size Distributions</vt:lpstr>
      <vt:lpstr>Development of Hillert Theory</vt:lpstr>
      <vt:lpstr>Grain Growth Theory (1)</vt:lpstr>
      <vt:lpstr>Grain Growth Theory (2)</vt:lpstr>
      <vt:lpstr>Grain Growth Theory (3)</vt:lpstr>
      <vt:lpstr>Anisotropic grain boundary energy</vt:lpstr>
      <vt:lpstr>v = Mf, revisited</vt:lpstr>
      <vt:lpstr>Sign of Curvature</vt:lpstr>
      <vt:lpstr>Questions (1)</vt:lpstr>
      <vt:lpstr>Questions (2)</vt:lpstr>
      <vt:lpstr>Questions (3)</vt:lpstr>
      <vt:lpstr>Questions (4)</vt:lpstr>
      <vt:lpstr>Summary (1)</vt:lpstr>
      <vt:lpstr>Summary (2)</vt:lpstr>
      <vt:lpstr>Application to G.B. Properties</vt:lpstr>
      <vt:lpstr>Energy Extraction</vt:lpstr>
      <vt:lpstr>Mobility Extraction</vt:lpstr>
      <vt:lpstr>Example of importance of interface stiffness</vt:lpstr>
      <vt:lpstr>Broken bond model, 2D</vt:lpstr>
      <vt:lpstr>Interface stiffness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L22: Grain Boundary, Surface Energies, Measurement</dc:title>
  <cp:lastModifiedBy>Anthony Rollett</cp:lastModifiedBy>
  <cp:revision>20</cp:revision>
  <cp:lastPrinted>2014-04-05T16:33:30Z</cp:lastPrinted>
  <dcterms:created xsi:type="dcterms:W3CDTF">2010-10-06T13:35:01Z</dcterms:created>
  <dcterms:modified xsi:type="dcterms:W3CDTF">2014-04-05T17:10:12Z</dcterms:modified>
</cp:coreProperties>
</file>