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8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6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7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7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6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6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9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0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6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637794"/>
            <a:ext cx="624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Linear</a:t>
            </a:r>
            <a:r>
              <a:rPr sz="2400" spc="-10" dirty="0"/>
              <a:t> </a:t>
            </a:r>
            <a:r>
              <a:rPr sz="2400" dirty="0"/>
              <a:t>Regression</a:t>
            </a:r>
            <a:r>
              <a:rPr sz="2400" spc="-15" dirty="0"/>
              <a:t> </a:t>
            </a:r>
            <a:r>
              <a:rPr sz="2400" spc="-5" dirty="0"/>
              <a:t>with</a:t>
            </a:r>
            <a:r>
              <a:rPr sz="2400" spc="5" dirty="0"/>
              <a:t> </a:t>
            </a:r>
            <a:r>
              <a:rPr sz="2400" spc="-5" dirty="0">
                <a:solidFill>
                  <a:srgbClr val="FF0000"/>
                </a:solidFill>
              </a:rPr>
              <a:t>Multiple</a:t>
            </a:r>
            <a:r>
              <a:rPr sz="2400" spc="10" dirty="0">
                <a:solidFill>
                  <a:srgbClr val="FF0000"/>
                </a:solidFill>
              </a:rPr>
              <a:t> </a:t>
            </a:r>
            <a:r>
              <a:rPr sz="2400" spc="-10" dirty="0"/>
              <a:t>Variable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57978" y="2577211"/>
            <a:ext cx="358457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Overview: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Decent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Accuracy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R2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Implementing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382" y="500633"/>
            <a:ext cx="438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All</a:t>
            </a:r>
            <a:r>
              <a:rPr sz="2000" spc="-10" dirty="0"/>
              <a:t> </a:t>
            </a:r>
            <a:r>
              <a:rPr sz="2000" dirty="0"/>
              <a:t>about</a:t>
            </a:r>
            <a:r>
              <a:rPr sz="2000" spc="-15" dirty="0"/>
              <a:t> </a:t>
            </a:r>
            <a:r>
              <a:rPr sz="2000" dirty="0">
                <a:solidFill>
                  <a:srgbClr val="FF0000"/>
                </a:solidFill>
              </a:rPr>
              <a:t>Single</a:t>
            </a:r>
            <a:r>
              <a:rPr sz="2000" spc="-20" dirty="0">
                <a:solidFill>
                  <a:srgbClr val="FF0000"/>
                </a:solidFill>
              </a:rPr>
              <a:t> </a:t>
            </a:r>
            <a:r>
              <a:rPr sz="2000" spc="-5" dirty="0"/>
              <a:t>Linear</a:t>
            </a:r>
            <a:r>
              <a:rPr sz="2000" spc="-25" dirty="0"/>
              <a:t> </a:t>
            </a:r>
            <a:r>
              <a:rPr sz="2000" spc="-5" dirty="0"/>
              <a:t>Regression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21.43*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+ 4980.13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4315" y="4070984"/>
            <a:ext cx="184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21.43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4980.13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10" name="object 10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8852" y="2941320"/>
            <a:ext cx="4305300" cy="2385695"/>
            <a:chOff x="3768852" y="2941320"/>
            <a:chExt cx="4305300" cy="238569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20"/>
              <a:ext cx="280416" cy="3139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2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80" y="3267456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6"/>
              <a:ext cx="76200" cy="1746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4"/>
              <a:ext cx="76200" cy="1746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20"/>
              <a:ext cx="76200" cy="174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6"/>
              <a:ext cx="76200" cy="169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382" y="500633"/>
            <a:ext cx="438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All</a:t>
            </a:r>
            <a:r>
              <a:rPr sz="2000" spc="-10" dirty="0"/>
              <a:t> </a:t>
            </a:r>
            <a:r>
              <a:rPr sz="2000" dirty="0"/>
              <a:t>about</a:t>
            </a:r>
            <a:r>
              <a:rPr sz="2000" spc="-15" dirty="0"/>
              <a:t> </a:t>
            </a:r>
            <a:r>
              <a:rPr sz="2000" dirty="0">
                <a:solidFill>
                  <a:srgbClr val="FF0000"/>
                </a:solidFill>
              </a:rPr>
              <a:t>Single</a:t>
            </a:r>
            <a:r>
              <a:rPr sz="2000" spc="-20" dirty="0">
                <a:solidFill>
                  <a:srgbClr val="FF0000"/>
                </a:solidFill>
              </a:rPr>
              <a:t> </a:t>
            </a:r>
            <a:r>
              <a:rPr sz="2000" spc="-5" dirty="0"/>
              <a:t>Linear</a:t>
            </a:r>
            <a:r>
              <a:rPr sz="2000" spc="-25" dirty="0"/>
              <a:t> </a:t>
            </a:r>
            <a:r>
              <a:rPr sz="2000" spc="-5" dirty="0"/>
              <a:t>Regression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56" y="3108454"/>
            <a:ext cx="4466661" cy="18412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0304" y="2689860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0304" y="44759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5" dirty="0">
                <a:latin typeface="Calibri"/>
                <a:cs typeface="Calibri"/>
              </a:rPr>
              <a:t> mx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error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8382" y="500633"/>
            <a:ext cx="438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All</a:t>
            </a:r>
            <a:r>
              <a:rPr sz="2000" spc="-10" dirty="0"/>
              <a:t> </a:t>
            </a:r>
            <a:r>
              <a:rPr sz="2000" dirty="0"/>
              <a:t>about</a:t>
            </a:r>
            <a:r>
              <a:rPr sz="2000" spc="-15" dirty="0"/>
              <a:t> </a:t>
            </a:r>
            <a:r>
              <a:rPr sz="2000" dirty="0">
                <a:solidFill>
                  <a:srgbClr val="FF0000"/>
                </a:solidFill>
              </a:rPr>
              <a:t>Single</a:t>
            </a:r>
            <a:r>
              <a:rPr sz="2000" spc="-20" dirty="0">
                <a:solidFill>
                  <a:srgbClr val="FF0000"/>
                </a:solidFill>
              </a:rPr>
              <a:t> </a:t>
            </a:r>
            <a:r>
              <a:rPr sz="2000" spc="-5" dirty="0"/>
              <a:t>Linear</a:t>
            </a:r>
            <a:r>
              <a:rPr sz="2000" spc="-25" dirty="0"/>
              <a:t> </a:t>
            </a:r>
            <a:r>
              <a:rPr sz="2000" spc="-5" dirty="0"/>
              <a:t>Regression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637794"/>
            <a:ext cx="624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Linear</a:t>
            </a:r>
            <a:r>
              <a:rPr sz="2400" spc="-10" dirty="0"/>
              <a:t> </a:t>
            </a:r>
            <a:r>
              <a:rPr sz="2400" dirty="0"/>
              <a:t>Regression</a:t>
            </a:r>
            <a:r>
              <a:rPr sz="2400" spc="-15" dirty="0"/>
              <a:t> </a:t>
            </a:r>
            <a:r>
              <a:rPr sz="2400" spc="-5" dirty="0"/>
              <a:t>with</a:t>
            </a:r>
            <a:r>
              <a:rPr sz="2400" spc="5" dirty="0"/>
              <a:t> </a:t>
            </a:r>
            <a:r>
              <a:rPr sz="2400" spc="-5" dirty="0">
                <a:solidFill>
                  <a:srgbClr val="FF0000"/>
                </a:solidFill>
              </a:rPr>
              <a:t>Multiple</a:t>
            </a:r>
            <a:r>
              <a:rPr sz="2400" spc="10" dirty="0">
                <a:solidFill>
                  <a:srgbClr val="FF0000"/>
                </a:solidFill>
              </a:rPr>
              <a:t> </a:t>
            </a:r>
            <a:r>
              <a:rPr sz="2400" spc="-10" dirty="0"/>
              <a:t>Variable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0012" y="2604783"/>
            <a:ext cx="6132187" cy="24942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7636" y="3294888"/>
            <a:ext cx="1899285" cy="772795"/>
          </a:xfrm>
          <a:prstGeom prst="rect">
            <a:avLst/>
          </a:prstGeom>
          <a:ln w="12191">
            <a:solidFill>
              <a:srgbClr val="EC7C3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Multiple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637794"/>
            <a:ext cx="624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Linear</a:t>
            </a:r>
            <a:r>
              <a:rPr sz="2400" spc="-10" dirty="0"/>
              <a:t> </a:t>
            </a:r>
            <a:r>
              <a:rPr sz="2400" dirty="0"/>
              <a:t>Regression</a:t>
            </a:r>
            <a:r>
              <a:rPr sz="2400" spc="-15" dirty="0"/>
              <a:t> </a:t>
            </a:r>
            <a:r>
              <a:rPr sz="2400" spc="-5" dirty="0"/>
              <a:t>with</a:t>
            </a:r>
            <a:r>
              <a:rPr sz="2400" spc="5" dirty="0"/>
              <a:t> </a:t>
            </a:r>
            <a:r>
              <a:rPr sz="2400" spc="-5" dirty="0">
                <a:solidFill>
                  <a:srgbClr val="FF0000"/>
                </a:solidFill>
              </a:rPr>
              <a:t>Multiple</a:t>
            </a:r>
            <a:r>
              <a:rPr sz="2400" spc="10" dirty="0">
                <a:solidFill>
                  <a:srgbClr val="FF0000"/>
                </a:solidFill>
              </a:rPr>
              <a:t> </a:t>
            </a:r>
            <a:r>
              <a:rPr sz="2400" spc="-10" dirty="0"/>
              <a:t>Variable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632" y="2823243"/>
            <a:ext cx="5638924" cy="22741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7280" y="2613660"/>
            <a:ext cx="1899285" cy="7727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Single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80" y="4504944"/>
            <a:ext cx="1899285" cy="7727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5575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Multiple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254" y="959053"/>
            <a:ext cx="299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</a:t>
            </a:r>
            <a:r>
              <a:rPr spc="-20" dirty="0"/>
              <a:t> </a:t>
            </a:r>
            <a:r>
              <a:rPr spc="-5" dirty="0"/>
              <a:t>Squared</a:t>
            </a:r>
            <a:r>
              <a:rPr spc="-35" dirty="0"/>
              <a:t> </a:t>
            </a:r>
            <a:r>
              <a:rPr spc="-1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064252" y="3349752"/>
            <a:ext cx="4049395" cy="41275"/>
          </a:xfrm>
          <a:custGeom>
            <a:avLst/>
            <a:gdLst/>
            <a:ahLst/>
            <a:cxnLst/>
            <a:rect l="l" t="t" r="r" b="b"/>
            <a:pathLst>
              <a:path w="4049395" h="41275">
                <a:moveTo>
                  <a:pt x="0" y="41275"/>
                </a:moveTo>
                <a:lnTo>
                  <a:pt x="4049141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6027" y="3419347"/>
            <a:ext cx="337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Actual </a:t>
            </a:r>
            <a:r>
              <a:rPr sz="1800" spc="-20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Mean </a:t>
            </a:r>
            <a:r>
              <a:rPr sz="1800" spc="-20" dirty="0">
                <a:solidFill>
                  <a:srgbClr val="1F4E79"/>
                </a:solidFill>
                <a:latin typeface="Calibri"/>
                <a:cs typeface="Calibri"/>
              </a:rPr>
              <a:t>Value</a:t>
            </a:r>
            <a:r>
              <a:rPr sz="1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594" y="3223716"/>
            <a:ext cx="153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80119" y="3035807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196976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65235" y="348081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196977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6830" y="2998089"/>
            <a:ext cx="429006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ts val="1910"/>
              </a:lnSpc>
              <a:spcBef>
                <a:spcPts val="100"/>
              </a:spcBef>
            </a:pPr>
            <a:r>
              <a:rPr sz="1950" spc="75" baseline="44871" dirty="0">
                <a:latin typeface="Cambria Math"/>
                <a:cs typeface="Cambria Math"/>
              </a:rPr>
              <a:t>𝑛−1 </a:t>
            </a:r>
            <a:r>
              <a:rPr sz="1950" spc="150" baseline="44871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spc="-45" dirty="0">
                <a:latin typeface="Calibri"/>
                <a:cs typeface="Calibri"/>
              </a:rPr>
              <a:t>Yp</a:t>
            </a:r>
            <a:r>
              <a:rPr sz="1800" dirty="0">
                <a:latin typeface="Calibri"/>
                <a:cs typeface="Calibri"/>
              </a:rPr>
              <a:t> 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Mean</a:t>
            </a:r>
            <a:r>
              <a:rPr sz="1800" spc="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E79"/>
                </a:solidFill>
                <a:latin typeface="Calibri"/>
                <a:cs typeface="Calibri"/>
              </a:rPr>
              <a:t>Value</a:t>
            </a:r>
            <a:r>
              <a:rPr sz="1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(</a:t>
            </a:r>
            <a:r>
              <a:rPr sz="1800" spc="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E79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1910"/>
              </a:lnSpc>
            </a:pPr>
            <a:r>
              <a:rPr sz="2700" spc="330" baseline="-3086" dirty="0">
                <a:latin typeface="Calibri"/>
                <a:cs typeface="Calibri"/>
              </a:rPr>
              <a:t>=</a:t>
            </a:r>
            <a:r>
              <a:rPr sz="1800" spc="220" dirty="0">
                <a:latin typeface="Cambria Math"/>
                <a:cs typeface="Cambria Math"/>
              </a:rPr>
              <a:t>෍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9546" y="3560826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1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2009" y="4169155"/>
            <a:ext cx="273685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Something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Something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5410200"/>
            <a:ext cx="5012435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Abu Bakar Siddique Mahi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</a:t>
            </a:r>
            <a:r>
              <a:rPr spc="-30" dirty="0"/>
              <a:t> </a:t>
            </a:r>
            <a:r>
              <a:rPr spc="-5" dirty="0"/>
              <a:t>Square</a:t>
            </a:r>
            <a:r>
              <a:rPr spc="-45" dirty="0"/>
              <a:t> </a:t>
            </a:r>
            <a:r>
              <a:rPr spc="-10" dirty="0"/>
              <a:t>Value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807" y="1431929"/>
            <a:ext cx="5338009" cy="36308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8084" y="3535657"/>
            <a:ext cx="2619742" cy="6531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02432" y="5834888"/>
            <a:ext cx="44138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Y_pred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reg.predict(xtest)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#Predicted </a:t>
            </a:r>
            <a:r>
              <a:rPr sz="1800" b="1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R2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Score: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sklearn.metrics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r2_score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Score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r2_score(ytest,</a:t>
            </a:r>
            <a:r>
              <a:rPr sz="1800" spc="-5" dirty="0">
                <a:latin typeface="Calibri"/>
                <a:cs typeface="Calibri"/>
              </a:rPr>
              <a:t> Y_pred)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166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Garamond</vt:lpstr>
      <vt:lpstr>Times New Roman</vt:lpstr>
      <vt:lpstr>Wingdings</vt:lpstr>
      <vt:lpstr>Organic</vt:lpstr>
      <vt:lpstr>Linear Regression with Multiple Variable</vt:lpstr>
      <vt:lpstr>All about Single Linear Regression</vt:lpstr>
      <vt:lpstr>All about Single Linear Regression</vt:lpstr>
      <vt:lpstr>All about Single Linear Regression</vt:lpstr>
      <vt:lpstr>Linear Regression with Multiple Variable</vt:lpstr>
      <vt:lpstr>Linear Regression with Multiple Variable</vt:lpstr>
      <vt:lpstr>R Squared Value</vt:lpstr>
      <vt:lpstr>R Square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1</cp:revision>
  <dcterms:created xsi:type="dcterms:W3CDTF">2023-03-05T16:28:22Z</dcterms:created>
  <dcterms:modified xsi:type="dcterms:W3CDTF">2023-03-05T16:30:30Z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