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0" r:id="rId1"/>
  </p:sldMasterIdLst>
  <p:sldIdLst>
    <p:sldId id="274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0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0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4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99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6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6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6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3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2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0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32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49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pc="-10" dirty="0">
                <a:latin typeface="Segoe Print"/>
                <a:cs typeface="Segoe Print"/>
              </a:rPr>
              <a:t>All</a:t>
            </a:r>
            <a:r>
              <a:rPr lang="en-GB" spc="-15" dirty="0">
                <a:latin typeface="Segoe Print"/>
                <a:cs typeface="Segoe Print"/>
              </a:rPr>
              <a:t> </a:t>
            </a:r>
            <a:r>
              <a:rPr lang="en-GB" spc="-5" dirty="0">
                <a:latin typeface="Segoe Print"/>
                <a:cs typeface="Segoe Print"/>
              </a:rPr>
              <a:t>about</a:t>
            </a:r>
            <a:r>
              <a:rPr lang="en-GB" spc="-10" dirty="0">
                <a:latin typeface="Segoe Print"/>
                <a:cs typeface="Segoe Print"/>
              </a:rPr>
              <a:t> </a:t>
            </a:r>
            <a:r>
              <a:rPr lang="en-GB" spc="-5" dirty="0">
                <a:latin typeface="Segoe Print"/>
                <a:cs typeface="Segoe Print"/>
              </a:rPr>
              <a:t>Feature</a:t>
            </a:r>
            <a:r>
              <a:rPr lang="en-GB" spc="5" dirty="0">
                <a:latin typeface="Segoe Print"/>
                <a:cs typeface="Segoe Print"/>
              </a:rPr>
              <a:t> </a:t>
            </a:r>
            <a:r>
              <a:rPr lang="en-GB" spc="-5" dirty="0">
                <a:latin typeface="Segoe Print"/>
                <a:cs typeface="Segoe Print"/>
              </a:rPr>
              <a:t>Transformation</a:t>
            </a:r>
            <a:r>
              <a:rPr lang="en-GB" dirty="0">
                <a:latin typeface="Segoe Print"/>
                <a:cs typeface="Segoe Print"/>
              </a:rPr>
              <a:t/>
            </a:r>
            <a:br>
              <a:rPr lang="en-GB" dirty="0">
                <a:latin typeface="Segoe Print"/>
                <a:cs typeface="Segoe Print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 smtClean="0"/>
              <a:t>                   Abu Bakar Siddique Mahi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66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258" y="2588132"/>
            <a:ext cx="9464675" cy="2461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egoe Print"/>
                <a:cs typeface="Segoe Print"/>
              </a:rPr>
              <a:t>Few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advantages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of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feature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scaling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the</a:t>
            </a:r>
            <a:r>
              <a:rPr sz="2000" spc="-5" dirty="0">
                <a:latin typeface="Segoe Print"/>
                <a:cs typeface="Segoe Print"/>
              </a:rPr>
              <a:t> data </a:t>
            </a:r>
            <a:r>
              <a:rPr sz="2000" dirty="0">
                <a:latin typeface="Segoe Print"/>
                <a:cs typeface="Segoe Print"/>
              </a:rPr>
              <a:t>are</a:t>
            </a:r>
            <a:r>
              <a:rPr sz="2000" spc="-2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as follows:</a:t>
            </a:r>
            <a:endParaRPr sz="2000">
              <a:latin typeface="Segoe Print"/>
              <a:cs typeface="Segoe Print"/>
            </a:endParaRPr>
          </a:p>
          <a:p>
            <a:pPr marL="355600" indent="-343535">
              <a:lnSpc>
                <a:spcPct val="100000"/>
              </a:lnSpc>
              <a:spcBef>
                <a:spcPts val="23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faster.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prevents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getting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optima.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a</a:t>
            </a:r>
            <a:r>
              <a:rPr sz="2000" spc="-5" dirty="0">
                <a:latin typeface="Times New Roman"/>
                <a:cs typeface="Times New Roman"/>
              </a:rPr>
              <a:t> better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surface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shape.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However,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few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Tree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affected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All</a:t>
            </a:r>
            <a:r>
              <a:rPr spc="-1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Feature</a:t>
            </a:r>
            <a:r>
              <a:rPr spc="5" dirty="0"/>
              <a:t> </a:t>
            </a:r>
            <a:r>
              <a:rPr spc="-5" dirty="0"/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5017" y="807847"/>
            <a:ext cx="1945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egoe Print"/>
                <a:cs typeface="Segoe Print"/>
              </a:rPr>
              <a:t>Techniques</a:t>
            </a:r>
            <a:endParaRPr sz="2800">
              <a:latin typeface="Segoe Print"/>
              <a:cs typeface="Segoe Pri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All</a:t>
            </a:r>
            <a:r>
              <a:rPr spc="-1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Feature</a:t>
            </a:r>
            <a:r>
              <a:rPr spc="5" dirty="0"/>
              <a:t> </a:t>
            </a:r>
            <a:r>
              <a:rPr spc="-5" dirty="0"/>
              <a:t>Transformation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Examples</a:t>
            </a:r>
            <a:r>
              <a:rPr spc="-40" dirty="0"/>
              <a:t> </a:t>
            </a:r>
            <a:r>
              <a:rPr spc="-5" dirty="0"/>
              <a:t>of Algorithms</a:t>
            </a:r>
            <a:r>
              <a:rPr spc="-30" dirty="0"/>
              <a:t> </a:t>
            </a:r>
            <a:r>
              <a:rPr spc="-5" dirty="0"/>
              <a:t>where</a:t>
            </a:r>
            <a:r>
              <a:rPr spc="-20" dirty="0"/>
              <a:t> </a:t>
            </a:r>
            <a:r>
              <a:rPr dirty="0"/>
              <a:t>Feature</a:t>
            </a:r>
            <a:r>
              <a:rPr spc="-15" dirty="0"/>
              <a:t> </a:t>
            </a:r>
            <a:r>
              <a:rPr dirty="0"/>
              <a:t>Scaling</a:t>
            </a:r>
            <a:r>
              <a:rPr spc="-25" dirty="0"/>
              <a:t> </a:t>
            </a:r>
            <a:r>
              <a:rPr dirty="0"/>
              <a:t>matters:</a:t>
            </a:r>
          </a:p>
          <a:p>
            <a:pPr marL="1249680" indent="-254635">
              <a:lnSpc>
                <a:spcPct val="100000"/>
              </a:lnSpc>
              <a:spcBef>
                <a:spcPts val="2615"/>
              </a:spcBef>
              <a:buFont typeface="Times New Roman"/>
              <a:buAutoNum type="arabicPeriod"/>
              <a:tabLst>
                <a:tab pos="1250315" algn="l"/>
              </a:tabLst>
            </a:pPr>
            <a:r>
              <a:rPr b="1" dirty="0">
                <a:latin typeface="Times New Roman"/>
                <a:cs typeface="Times New Roman"/>
              </a:rPr>
              <a:t>K-Means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Euclidean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distance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measure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here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feature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scaling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matters.</a:t>
            </a:r>
          </a:p>
          <a:p>
            <a:pPr marL="1249680" indent="-254635">
              <a:lnSpc>
                <a:spcPct val="100000"/>
              </a:lnSpc>
              <a:buFont typeface="Times New Roman"/>
              <a:buAutoNum type="arabicPeriod"/>
              <a:tabLst>
                <a:tab pos="1250315" algn="l"/>
              </a:tabLst>
            </a:pPr>
            <a:r>
              <a:rPr b="1" spc="-5" dirty="0">
                <a:latin typeface="Times New Roman"/>
                <a:cs typeface="Times New Roman"/>
              </a:rPr>
              <a:t>K-Nearest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-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Neighbours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also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require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feature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scaling.</a:t>
            </a:r>
          </a:p>
          <a:p>
            <a:pPr marL="1249680" indent="-254635">
              <a:lnSpc>
                <a:spcPct val="100000"/>
              </a:lnSpc>
              <a:buFont typeface="Times New Roman"/>
              <a:buAutoNum type="arabicPeriod"/>
              <a:tabLst>
                <a:tab pos="1250315" algn="l"/>
              </a:tabLst>
            </a:pPr>
            <a:r>
              <a:rPr b="1" dirty="0">
                <a:latin typeface="Times New Roman"/>
                <a:cs typeface="Times New Roman"/>
              </a:rPr>
              <a:t>Principal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Component</a:t>
            </a:r>
            <a:r>
              <a:rPr b="1" spc="-1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Analysis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(PCA)</a:t>
            </a:r>
            <a:r>
              <a:rPr spc="5" dirty="0">
                <a:latin typeface="Times New Roman"/>
                <a:cs typeface="Times New Roman"/>
              </a:rPr>
              <a:t>: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Tries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get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feature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maximum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variance,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here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too</a:t>
            </a:r>
          </a:p>
          <a:p>
            <a:pPr marL="99568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feature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scaling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required.</a:t>
            </a:r>
          </a:p>
          <a:p>
            <a:pPr marL="1249680" indent="-254635">
              <a:lnSpc>
                <a:spcPct val="100000"/>
              </a:lnSpc>
              <a:buFont typeface="Times New Roman"/>
              <a:buAutoNum type="arabicPeriod" startAt="4"/>
              <a:tabLst>
                <a:tab pos="1250315" algn="l"/>
              </a:tabLst>
            </a:pPr>
            <a:r>
              <a:rPr b="1" dirty="0">
                <a:latin typeface="Times New Roman"/>
                <a:cs typeface="Times New Roman"/>
              </a:rPr>
              <a:t>Gradient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Descent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Calculation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speed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increase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Theta</a:t>
            </a:r>
            <a:r>
              <a:rPr spc="-5" dirty="0">
                <a:latin typeface="Times New Roman"/>
                <a:cs typeface="Times New Roman"/>
              </a:rPr>
              <a:t> calculation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becomes</a:t>
            </a:r>
            <a:r>
              <a:rPr dirty="0">
                <a:latin typeface="Times New Roman"/>
                <a:cs typeface="Times New Roman"/>
              </a:rPr>
              <a:t> faster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after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feature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scaling.</a:t>
            </a:r>
          </a:p>
          <a:p>
            <a:pPr marL="982980"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95680">
              <a:lnSpc>
                <a:spcPct val="100000"/>
              </a:lnSpc>
            </a:pPr>
            <a:r>
              <a:rPr b="1" dirty="0">
                <a:latin typeface="Times New Roman"/>
                <a:cs typeface="Times New Roman"/>
              </a:rPr>
              <a:t>Note: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Naive </a:t>
            </a:r>
            <a:r>
              <a:rPr spc="-5" dirty="0">
                <a:latin typeface="Times New Roman"/>
                <a:cs typeface="Times New Roman"/>
              </a:rPr>
              <a:t>Bayes,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Decision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Tree,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Random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Forest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&amp;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tree-based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models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not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affected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feature</a:t>
            </a:r>
          </a:p>
          <a:p>
            <a:pPr marL="99568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scaling.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5017" y="807847"/>
            <a:ext cx="1945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egoe Print"/>
                <a:cs typeface="Segoe Print"/>
              </a:rPr>
              <a:t>Techniques</a:t>
            </a:r>
            <a:endParaRPr sz="2800">
              <a:latin typeface="Segoe Print"/>
              <a:cs typeface="Segoe Pri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180653"/>
            <a:ext cx="432816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7490" algn="l"/>
              </a:tabLst>
            </a:pPr>
            <a:r>
              <a:rPr spc="-5" dirty="0" smtClean="0"/>
              <a:t>Feature</a:t>
            </a:r>
            <a:r>
              <a:rPr lang="en-GB" spc="-5" dirty="0" smtClean="0"/>
              <a:t/>
            </a:r>
            <a:br>
              <a:rPr lang="en-GB" spc="-5" dirty="0" smtClean="0"/>
            </a:br>
            <a:r>
              <a:rPr spc="-10" dirty="0" smtClean="0"/>
              <a:t>Transformation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988055" y="2258695"/>
            <a:ext cx="5612765" cy="222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itka Banner"/>
                <a:cs typeface="Sitka Banner"/>
              </a:rPr>
              <a:t>Techniques</a:t>
            </a:r>
            <a:r>
              <a:rPr sz="2400" spc="1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to</a:t>
            </a:r>
            <a:r>
              <a:rPr sz="2400" spc="-15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perform</a:t>
            </a:r>
            <a:r>
              <a:rPr sz="2400" spc="15" dirty="0">
                <a:latin typeface="Sitka Banner"/>
                <a:cs typeface="Sitka Banner"/>
              </a:rPr>
              <a:t> </a:t>
            </a:r>
            <a:r>
              <a:rPr sz="2400" dirty="0">
                <a:latin typeface="Sitka Banner"/>
                <a:cs typeface="Sitka Banner"/>
              </a:rPr>
              <a:t>Feature</a:t>
            </a:r>
            <a:r>
              <a:rPr sz="2400" spc="-10" dirty="0">
                <a:latin typeface="Sitka Banner"/>
                <a:cs typeface="Sitka Banner"/>
              </a:rPr>
              <a:t> </a:t>
            </a:r>
            <a:r>
              <a:rPr sz="2400" spc="-5" dirty="0">
                <a:latin typeface="Sitka Banner"/>
                <a:cs typeface="Sitka Banner"/>
              </a:rPr>
              <a:t>Transformation:</a:t>
            </a:r>
            <a:endParaRPr sz="2400">
              <a:latin typeface="Sitka Banner"/>
              <a:cs typeface="Sitka Banner"/>
            </a:endParaRPr>
          </a:p>
          <a:p>
            <a:pPr>
              <a:lnSpc>
                <a:spcPct val="100000"/>
              </a:lnSpc>
            </a:pPr>
            <a:endParaRPr sz="2400">
              <a:latin typeface="Sitka Banner"/>
              <a:cs typeface="Sitka Banner"/>
            </a:endParaRPr>
          </a:p>
          <a:p>
            <a:pPr marL="2388235" indent="-343535">
              <a:lnSpc>
                <a:spcPct val="100000"/>
              </a:lnSpc>
              <a:spcBef>
                <a:spcPts val="1870"/>
              </a:spcBef>
              <a:buFont typeface="Wingdings"/>
              <a:buChar char=""/>
              <a:tabLst>
                <a:tab pos="2388235" algn="l"/>
                <a:tab pos="2388870" algn="l"/>
              </a:tabLst>
            </a:pPr>
            <a:r>
              <a:rPr sz="2000" spc="-5" dirty="0">
                <a:latin typeface="Times New Roman"/>
                <a:cs typeface="Times New Roman"/>
              </a:rPr>
              <a:t>Normalization</a:t>
            </a:r>
            <a:endParaRPr sz="2000">
              <a:latin typeface="Times New Roman"/>
              <a:cs typeface="Times New Roman"/>
            </a:endParaRPr>
          </a:p>
          <a:p>
            <a:pPr marL="2388235" indent="-343535">
              <a:lnSpc>
                <a:spcPct val="100000"/>
              </a:lnSpc>
              <a:buFont typeface="Wingdings"/>
              <a:buChar char=""/>
              <a:tabLst>
                <a:tab pos="2388235" algn="l"/>
                <a:tab pos="2388870" algn="l"/>
              </a:tabLst>
            </a:pPr>
            <a:r>
              <a:rPr sz="2000" spc="-5" dirty="0">
                <a:latin typeface="Times New Roman"/>
                <a:cs typeface="Times New Roman"/>
              </a:rPr>
              <a:t>Standardization</a:t>
            </a:r>
            <a:endParaRPr sz="2000">
              <a:latin typeface="Times New Roman"/>
              <a:cs typeface="Times New Roman"/>
            </a:endParaRPr>
          </a:p>
          <a:p>
            <a:pPr marL="2388235" indent="-343535">
              <a:lnSpc>
                <a:spcPct val="100000"/>
              </a:lnSpc>
              <a:buFont typeface="Wingdings"/>
              <a:buChar char=""/>
              <a:tabLst>
                <a:tab pos="2388235" algn="l"/>
                <a:tab pos="2388870" algn="l"/>
              </a:tabLst>
            </a:pPr>
            <a:r>
              <a:rPr sz="2000" dirty="0">
                <a:latin typeface="Times New Roman"/>
                <a:cs typeface="Times New Roman"/>
              </a:rPr>
              <a:t>Robust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Scaler</a:t>
            </a:r>
            <a:endParaRPr sz="2000">
              <a:latin typeface="Times New Roman"/>
              <a:cs typeface="Times New Roman"/>
            </a:endParaRPr>
          </a:p>
          <a:p>
            <a:pPr marL="2388235" indent="-343535">
              <a:lnSpc>
                <a:spcPct val="100000"/>
              </a:lnSpc>
              <a:buFont typeface="Wingdings"/>
              <a:buChar char=""/>
              <a:tabLst>
                <a:tab pos="2388235" algn="l"/>
                <a:tab pos="2388870" algn="l"/>
              </a:tabLst>
            </a:pPr>
            <a:r>
              <a:rPr sz="2000" spc="-5" dirty="0">
                <a:latin typeface="Times New Roman"/>
                <a:cs typeface="Times New Roman"/>
              </a:rPr>
              <a:t>Max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Absolute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2916" y="3147771"/>
            <a:ext cx="1852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Normalization: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7899" y="3051941"/>
            <a:ext cx="2892007" cy="681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263" y="2730194"/>
            <a:ext cx="2601747" cy="21399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7779" y="180653"/>
            <a:ext cx="432816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7490" algn="l"/>
              </a:tabLst>
            </a:pPr>
            <a:r>
              <a:rPr spc="-5" dirty="0" smtClean="0"/>
              <a:t>Feature</a:t>
            </a:r>
            <a:r>
              <a:rPr lang="en-GB" spc="-5" dirty="0" smtClean="0"/>
              <a:t/>
            </a:r>
            <a:br>
              <a:rPr lang="en-GB" spc="-5" dirty="0" smtClean="0"/>
            </a:br>
            <a:r>
              <a:rPr spc="-10" dirty="0" smtClean="0"/>
              <a:t>Transformation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180287" y="5431332"/>
            <a:ext cx="4612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Implementation: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sklearn.preprocessing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MinMaxScaler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MinMaxScaler()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2008" y="3130372"/>
            <a:ext cx="204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6388" y="2827020"/>
            <a:ext cx="3055620" cy="8564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3377" y="3065256"/>
            <a:ext cx="2939418" cy="18534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7779" y="180653"/>
            <a:ext cx="432816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7490" algn="l"/>
              </a:tabLst>
            </a:pPr>
            <a:r>
              <a:rPr spc="-5" dirty="0" smtClean="0"/>
              <a:t>Feature</a:t>
            </a:r>
            <a:r>
              <a:rPr lang="en-GB" spc="-5" dirty="0" smtClean="0"/>
              <a:t/>
            </a:r>
            <a:br>
              <a:rPr lang="en-GB" spc="-5" dirty="0" smtClean="0"/>
            </a:br>
            <a:r>
              <a:rPr spc="-10" dirty="0" smtClean="0"/>
              <a:t>Transformation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321053" y="5536488"/>
            <a:ext cx="46774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Implementation: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sklearn.preprocessing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StandardScaler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StandardScaler()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09708" y="4231766"/>
            <a:ext cx="2847345" cy="21145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38902" y="4516882"/>
            <a:ext cx="247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Deviation: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786" y="2116327"/>
            <a:ext cx="9739630" cy="7639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35"/>
              </a:spcBef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simplest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terms,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Max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Absolute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Scaler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absolute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maximum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divides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maximum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7779" y="180653"/>
            <a:ext cx="432816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7490" algn="l"/>
              </a:tabLst>
            </a:pPr>
            <a:r>
              <a:rPr spc="-5" dirty="0" smtClean="0"/>
              <a:t>Feature</a:t>
            </a:r>
            <a:r>
              <a:rPr lang="en-GB" spc="-5" dirty="0" smtClean="0"/>
              <a:t/>
            </a:r>
            <a:br>
              <a:rPr lang="en-GB" spc="-5" dirty="0" smtClean="0"/>
            </a:br>
            <a:r>
              <a:rPr spc="-10" dirty="0" smtClean="0"/>
              <a:t>Transformation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703577" y="5078095"/>
            <a:ext cx="45859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Implementation: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sklearn.preprocessing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MaxAbsScaler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MaxAbsScaler()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900" y="3432047"/>
            <a:ext cx="2978770" cy="9869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77866" y="3882644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Formula: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405" y="186689"/>
            <a:ext cx="739659" cy="56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929" y="2116327"/>
            <a:ext cx="11297920" cy="10687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Robust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Scaler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robust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outliers.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median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quantiles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median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quantiles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subtracting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observations,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dividing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interquartile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interquartile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75th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25th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quantile: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9877" y="3768597"/>
            <a:ext cx="39408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IQR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75th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quantile</a:t>
            </a:r>
            <a:r>
              <a:rPr sz="2000" dirty="0">
                <a:latin typeface="Calibri"/>
                <a:cs typeface="Calibri"/>
              </a:rPr>
              <a:t> 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25th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quantile</a:t>
            </a:r>
            <a:endParaRPr sz="2000">
              <a:latin typeface="Calibri"/>
              <a:cs typeface="Calibri"/>
            </a:endParaRPr>
          </a:p>
          <a:p>
            <a:pPr marL="357505" indent="-34353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RobustScaler=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(Xi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X.Median)/IQR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7779" y="180653"/>
            <a:ext cx="432816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7490" algn="l"/>
              </a:tabLst>
            </a:pPr>
            <a:r>
              <a:rPr spc="-5" dirty="0" smtClean="0"/>
              <a:t>Feature</a:t>
            </a:r>
            <a:r>
              <a:rPr lang="en-GB" spc="-5" dirty="0" smtClean="0"/>
              <a:t> </a:t>
            </a:r>
            <a:r>
              <a:rPr spc="-10" dirty="0" smtClean="0"/>
              <a:t>Transformation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4679950" y="4834508"/>
            <a:ext cx="448564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Implementation: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sklearn.preprocessing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RobustScaler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RoSc=RobustScaler()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534" y="4695850"/>
            <a:ext cx="3209473" cy="75397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9112" y="4205173"/>
            <a:ext cx="854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mula: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060" y="2900298"/>
            <a:ext cx="4410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Calibri"/>
                <a:cs typeface="Calibri"/>
              </a:rPr>
              <a:t>Let’s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do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it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with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PYTHON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9076" y="381127"/>
            <a:ext cx="6093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Segoe Print"/>
                <a:cs typeface="Segoe Print"/>
              </a:rPr>
              <a:t>All</a:t>
            </a:r>
            <a:r>
              <a:rPr sz="2800" spc="-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about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Feature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Transformation</a:t>
            </a:r>
            <a:endParaRPr sz="2800" dirty="0">
              <a:latin typeface="Segoe Print"/>
              <a:cs typeface="Segoe Prin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685" y="2438400"/>
            <a:ext cx="5187238" cy="327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10532" y="1848992"/>
            <a:ext cx="387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Print"/>
                <a:cs typeface="Segoe Print"/>
              </a:rPr>
              <a:t>What</a:t>
            </a:r>
            <a:r>
              <a:rPr sz="1800" spc="-5" dirty="0">
                <a:latin typeface="Segoe Print"/>
                <a:cs typeface="Segoe Print"/>
              </a:rPr>
              <a:t> is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Feature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Transformation?</a:t>
            </a:r>
            <a:endParaRPr sz="1800" dirty="0">
              <a:latin typeface="Segoe Print"/>
              <a:cs typeface="Segoe Prin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All</a:t>
            </a:r>
            <a:r>
              <a:rPr spc="-1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Feature</a:t>
            </a:r>
            <a:r>
              <a:rPr spc="5" dirty="0"/>
              <a:t> </a:t>
            </a:r>
            <a:r>
              <a:rPr spc="-5" dirty="0"/>
              <a:t>Transformation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457" y="2688737"/>
            <a:ext cx="3691708" cy="27477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938" y="2446251"/>
            <a:ext cx="2597829" cy="19364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4846" y="5011524"/>
            <a:ext cx="1354870" cy="1034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4502" y="2728721"/>
            <a:ext cx="3096895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Features: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Length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100m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Magnitude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(100)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  <a:tab pos="1841500" algn="l"/>
              </a:tabLst>
            </a:pPr>
            <a:r>
              <a:rPr sz="2000" dirty="0">
                <a:latin typeface="Times New Roman"/>
                <a:cs typeface="Times New Roman"/>
              </a:rPr>
              <a:t>Units	</a:t>
            </a:r>
            <a:r>
              <a:rPr sz="2000" spc="-5" dirty="0">
                <a:latin typeface="Times New Roman"/>
                <a:cs typeface="Times New Roman"/>
              </a:rPr>
              <a:t>(m)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All</a:t>
            </a:r>
            <a:r>
              <a:rPr spc="-1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Feature</a:t>
            </a:r>
            <a:r>
              <a:rPr spc="5" dirty="0"/>
              <a:t> </a:t>
            </a:r>
            <a:r>
              <a:rPr spc="-5" dirty="0"/>
              <a:t>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50501"/>
            <a:ext cx="9601196" cy="1303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All</a:t>
            </a:r>
            <a:r>
              <a:rPr spc="-15" dirty="0"/>
              <a:t> </a:t>
            </a:r>
            <a:r>
              <a:rPr spc="-5" dirty="0"/>
              <a:t>about</a:t>
            </a:r>
            <a:r>
              <a:rPr spc="-10" dirty="0"/>
              <a:t> </a:t>
            </a:r>
            <a:r>
              <a:rPr spc="-5" dirty="0"/>
              <a:t>Feature</a:t>
            </a:r>
            <a:r>
              <a:rPr spc="5" dirty="0"/>
              <a:t> </a:t>
            </a:r>
            <a:r>
              <a:rPr spc="-5" dirty="0"/>
              <a:t>Transformation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6904" y="2373618"/>
            <a:ext cx="3109585" cy="36949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9324" y="2338207"/>
            <a:ext cx="3400044" cy="3750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3769" y="1647825"/>
            <a:ext cx="84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4993" y="1647825"/>
            <a:ext cx="65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Af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750775" y="191344"/>
            <a:ext cx="6815669" cy="15155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Calculating</a:t>
            </a:r>
            <a:r>
              <a:rPr spc="35" dirty="0"/>
              <a:t> </a:t>
            </a:r>
            <a:r>
              <a:rPr spc="-10" dirty="0"/>
              <a:t>Distance</a:t>
            </a:r>
            <a:r>
              <a:rPr spc="2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ML</a:t>
            </a:r>
            <a:r>
              <a:rPr spc="15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4385" y="2590552"/>
            <a:ext cx="4931907" cy="39234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06345" y="1915795"/>
            <a:ext cx="8304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Euclidean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Distance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calculated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formula.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464" y="763981"/>
            <a:ext cx="6982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Calculating</a:t>
            </a:r>
            <a:r>
              <a:rPr spc="35" dirty="0"/>
              <a:t> </a:t>
            </a:r>
            <a:r>
              <a:rPr spc="-10" dirty="0"/>
              <a:t>Distance</a:t>
            </a:r>
            <a:r>
              <a:rPr spc="2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ML</a:t>
            </a:r>
            <a:r>
              <a:rPr spc="1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345" y="2084577"/>
            <a:ext cx="8451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Manhattan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points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formula.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1420" y="3511174"/>
            <a:ext cx="4452390" cy="5264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7306" y="4609719"/>
            <a:ext cx="3134463" cy="9525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65502" y="3608959"/>
            <a:ext cx="2401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Manhattan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Distance</a:t>
            </a:r>
            <a:r>
              <a:rPr sz="2000" b="1" spc="4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502" y="4828794"/>
            <a:ext cx="2401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Manhattan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Distance</a:t>
            </a:r>
            <a:r>
              <a:rPr sz="2000" b="1" spc="4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464" y="763981"/>
            <a:ext cx="6982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Calculating</a:t>
            </a:r>
            <a:r>
              <a:rPr spc="35" dirty="0"/>
              <a:t> </a:t>
            </a:r>
            <a:r>
              <a:rPr spc="-10" dirty="0"/>
              <a:t>Distance</a:t>
            </a:r>
            <a:r>
              <a:rPr spc="2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ML</a:t>
            </a:r>
            <a:r>
              <a:rPr spc="15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016" y="5174369"/>
            <a:ext cx="4168499" cy="10236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076" y="2564396"/>
            <a:ext cx="3318174" cy="27092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9921" y="2505047"/>
            <a:ext cx="3209864" cy="2027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464" y="763981"/>
            <a:ext cx="6982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Calculating</a:t>
            </a:r>
            <a:r>
              <a:rPr spc="35" dirty="0"/>
              <a:t> </a:t>
            </a:r>
            <a:r>
              <a:rPr spc="-10" dirty="0"/>
              <a:t>Distance</a:t>
            </a:r>
            <a:r>
              <a:rPr spc="2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ML</a:t>
            </a:r>
            <a:r>
              <a:rPr spc="15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1379" y="3661518"/>
            <a:ext cx="4725748" cy="10159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608" y="2861462"/>
            <a:ext cx="3990702" cy="2646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</TotalTime>
  <Words>425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Garamond</vt:lpstr>
      <vt:lpstr>Segoe Print</vt:lpstr>
      <vt:lpstr>Sitka Banner</vt:lpstr>
      <vt:lpstr>Times New Roman</vt:lpstr>
      <vt:lpstr>Wingdings</vt:lpstr>
      <vt:lpstr>Organic</vt:lpstr>
      <vt:lpstr>All about Feature Transformation </vt:lpstr>
      <vt:lpstr>PowerPoint Presentation</vt:lpstr>
      <vt:lpstr>All about Feature Transformation</vt:lpstr>
      <vt:lpstr>All about Feature Transformation</vt:lpstr>
      <vt:lpstr>All about Feature Transformation</vt:lpstr>
      <vt:lpstr>Calculating Distance for ML Algorithm</vt:lpstr>
      <vt:lpstr>Calculating Distance for ML Algorithm</vt:lpstr>
      <vt:lpstr>Calculating Distance for ML Algorithm</vt:lpstr>
      <vt:lpstr>Calculating Distance for ML Algorithm</vt:lpstr>
      <vt:lpstr>All about Feature Transformation</vt:lpstr>
      <vt:lpstr>All about Feature Transformation</vt:lpstr>
      <vt:lpstr>Feature Transformation</vt:lpstr>
      <vt:lpstr>Feature Transformation</vt:lpstr>
      <vt:lpstr>Feature Transformation</vt:lpstr>
      <vt:lpstr>Feature Transformation</vt:lpstr>
      <vt:lpstr>Feature Transformation</vt:lpstr>
      <vt:lpstr>Let’s do it with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studymart</dc:creator>
  <cp:lastModifiedBy>My Laptop</cp:lastModifiedBy>
  <cp:revision>7</cp:revision>
  <dcterms:created xsi:type="dcterms:W3CDTF">2023-03-05T07:27:11Z</dcterms:created>
  <dcterms:modified xsi:type="dcterms:W3CDTF">2023-06-08T12:31:40Z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