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6-18T02:57:21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28277 13444 0,'-49'25'610,"24"25"-595,0-1 1,0-49-16,25 25 0,-24 0 16,24 0 46,-25-25-46,25 24-1,0 1 1,-25 25 15,0-1-15,0-24-16,0 0 16,25 0 46,0 0-46,0-1-1,0 1 32,25-25 203,50-25-234,-26 1-16,-24 24 15,0 0-15,49 0 16,-24 0 0,0 0-16,-1 0 15,-24 0 1,25 0-16,-26 0 16,26 0-1,-25 0 1,24 0 15,-24 0-31,0 0 31,-50-25 860</inkml:trace>
  <inkml:trace contextRef="#ctx0" brushRef="#br0" timeOffset="2829.9754">28575 13395 0,'0'24'32,"25"-24"14,0 50 1,-1-50-31,-24 25 0,25 0-16,-25-1 656,0 76-656,0-51 0,0 1 15,0-25 1,0-1-16,0 26 16,0-25-16,0 0 15,0 24-15,0-24 0,0 25 16,0-26 0,0 51-1,0-50-15,-25 49 0,25-49 16,0 0-1,0 24-15,0 1 0,0-25 16,0 24 0,-24 1-16,24-25 15,0 0-15,0-1 32,0 1-1,-25-25 219,25-25-250,-25 1 15,25-1 1,0 0-16,0 0 16,-25 0-16,25 1 15,0-1-15,0 0 16,-49 0-16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0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62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0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3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999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44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262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6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3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10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46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53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90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2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0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1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80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02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1859" y="499948"/>
            <a:ext cx="43821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Print"/>
                <a:cs typeface="Segoe Print"/>
              </a:rPr>
              <a:t>Unsupervised</a:t>
            </a:r>
            <a:r>
              <a:rPr sz="2000" b="1" spc="-70" dirty="0">
                <a:latin typeface="Segoe Print"/>
                <a:cs typeface="Segoe Print"/>
              </a:rPr>
              <a:t> </a:t>
            </a:r>
            <a:r>
              <a:rPr sz="2000" b="1" dirty="0">
                <a:latin typeface="Segoe Print"/>
                <a:cs typeface="Segoe Print"/>
              </a:rPr>
              <a:t>Learning:</a:t>
            </a:r>
            <a:r>
              <a:rPr sz="2000" b="1" spc="-15" dirty="0">
                <a:latin typeface="Segoe Print"/>
                <a:cs typeface="Segoe Print"/>
              </a:rPr>
              <a:t> </a:t>
            </a:r>
            <a:r>
              <a:rPr sz="2000" spc="-5" dirty="0">
                <a:solidFill>
                  <a:srgbClr val="385622"/>
                </a:solidFill>
                <a:latin typeface="Segoe Print"/>
                <a:cs typeface="Segoe Print"/>
              </a:rPr>
              <a:t>Clustering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919" y="2111755"/>
            <a:ext cx="10978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Clustering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task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dividing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population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points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points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dissimilar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points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685795"/>
            <a:ext cx="11276619" cy="3302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24010" y="5391033"/>
            <a:ext cx="1300342" cy="358431"/>
          </a:xfrm>
          <a:prstGeom prst="rect">
            <a:avLst/>
          </a:prstGeom>
          <a:solidFill>
            <a:srgbClr val="C55A11"/>
          </a:solidFill>
          <a:ln w="12192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6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53558" y="4292853"/>
            <a:ext cx="1405890" cy="694055"/>
            <a:chOff x="5353558" y="4292853"/>
            <a:chExt cx="1405890" cy="694055"/>
          </a:xfrm>
        </p:grpSpPr>
        <p:sp>
          <p:nvSpPr>
            <p:cNvPr id="7" name="object 7"/>
            <p:cNvSpPr/>
            <p:nvPr/>
          </p:nvSpPr>
          <p:spPr>
            <a:xfrm>
              <a:off x="5359908" y="4299203"/>
              <a:ext cx="1393190" cy="681355"/>
            </a:xfrm>
            <a:custGeom>
              <a:avLst/>
              <a:gdLst/>
              <a:ahLst/>
              <a:cxnLst/>
              <a:rect l="l" t="t" r="r" b="b"/>
              <a:pathLst>
                <a:path w="1393190" h="681354">
                  <a:moveTo>
                    <a:pt x="1052321" y="0"/>
                  </a:moveTo>
                  <a:lnTo>
                    <a:pt x="1052321" y="170307"/>
                  </a:lnTo>
                  <a:lnTo>
                    <a:pt x="0" y="170307"/>
                  </a:lnTo>
                  <a:lnTo>
                    <a:pt x="0" y="510921"/>
                  </a:lnTo>
                  <a:lnTo>
                    <a:pt x="1052321" y="510921"/>
                  </a:lnTo>
                  <a:lnTo>
                    <a:pt x="1052321" y="681228"/>
                  </a:lnTo>
                  <a:lnTo>
                    <a:pt x="1392936" y="340614"/>
                  </a:lnTo>
                  <a:lnTo>
                    <a:pt x="10523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59908" y="4299203"/>
              <a:ext cx="1393190" cy="681355"/>
            </a:xfrm>
            <a:custGeom>
              <a:avLst/>
              <a:gdLst/>
              <a:ahLst/>
              <a:cxnLst/>
              <a:rect l="l" t="t" r="r" b="b"/>
              <a:pathLst>
                <a:path w="1393190" h="681354">
                  <a:moveTo>
                    <a:pt x="0" y="170307"/>
                  </a:moveTo>
                  <a:lnTo>
                    <a:pt x="1052321" y="170307"/>
                  </a:lnTo>
                  <a:lnTo>
                    <a:pt x="1052321" y="0"/>
                  </a:lnTo>
                  <a:lnTo>
                    <a:pt x="1392936" y="340614"/>
                  </a:lnTo>
                  <a:lnTo>
                    <a:pt x="1052321" y="681228"/>
                  </a:lnTo>
                  <a:lnTo>
                    <a:pt x="1052321" y="510921"/>
                  </a:lnTo>
                  <a:lnTo>
                    <a:pt x="0" y="510921"/>
                  </a:lnTo>
                  <a:lnTo>
                    <a:pt x="0" y="1703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02402" y="4508753"/>
            <a:ext cx="93789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10102" y="3678682"/>
            <a:ext cx="1273175" cy="415290"/>
            <a:chOff x="3610102" y="3678682"/>
            <a:chExt cx="1273175" cy="415290"/>
          </a:xfrm>
        </p:grpSpPr>
        <p:sp>
          <p:nvSpPr>
            <p:cNvPr id="12" name="object 12"/>
            <p:cNvSpPr/>
            <p:nvPr/>
          </p:nvSpPr>
          <p:spPr>
            <a:xfrm>
              <a:off x="3616452" y="3685032"/>
              <a:ext cx="1260475" cy="402590"/>
            </a:xfrm>
            <a:custGeom>
              <a:avLst/>
              <a:gdLst/>
              <a:ahLst/>
              <a:cxnLst/>
              <a:rect l="l" t="t" r="r" b="b"/>
              <a:pathLst>
                <a:path w="1260475" h="402589">
                  <a:moveTo>
                    <a:pt x="630174" y="0"/>
                  </a:moveTo>
                  <a:lnTo>
                    <a:pt x="561519" y="1180"/>
                  </a:lnTo>
                  <a:lnTo>
                    <a:pt x="495003" y="4638"/>
                  </a:lnTo>
                  <a:lnTo>
                    <a:pt x="431011" y="10253"/>
                  </a:lnTo>
                  <a:lnTo>
                    <a:pt x="369928" y="17901"/>
                  </a:lnTo>
                  <a:lnTo>
                    <a:pt x="312137" y="27460"/>
                  </a:lnTo>
                  <a:lnTo>
                    <a:pt x="258025" y="38807"/>
                  </a:lnTo>
                  <a:lnTo>
                    <a:pt x="207975" y="51819"/>
                  </a:lnTo>
                  <a:lnTo>
                    <a:pt x="162373" y="66375"/>
                  </a:lnTo>
                  <a:lnTo>
                    <a:pt x="121603" y="82350"/>
                  </a:lnTo>
                  <a:lnTo>
                    <a:pt x="86049" y="99624"/>
                  </a:lnTo>
                  <a:lnTo>
                    <a:pt x="32132" y="137574"/>
                  </a:lnTo>
                  <a:lnTo>
                    <a:pt x="3698" y="179244"/>
                  </a:lnTo>
                  <a:lnTo>
                    <a:pt x="0" y="201168"/>
                  </a:lnTo>
                  <a:lnTo>
                    <a:pt x="3698" y="223091"/>
                  </a:lnTo>
                  <a:lnTo>
                    <a:pt x="32132" y="264761"/>
                  </a:lnTo>
                  <a:lnTo>
                    <a:pt x="86049" y="302711"/>
                  </a:lnTo>
                  <a:lnTo>
                    <a:pt x="121603" y="319985"/>
                  </a:lnTo>
                  <a:lnTo>
                    <a:pt x="162373" y="335960"/>
                  </a:lnTo>
                  <a:lnTo>
                    <a:pt x="207975" y="350516"/>
                  </a:lnTo>
                  <a:lnTo>
                    <a:pt x="258025" y="363528"/>
                  </a:lnTo>
                  <a:lnTo>
                    <a:pt x="312137" y="374875"/>
                  </a:lnTo>
                  <a:lnTo>
                    <a:pt x="369928" y="384434"/>
                  </a:lnTo>
                  <a:lnTo>
                    <a:pt x="431011" y="392082"/>
                  </a:lnTo>
                  <a:lnTo>
                    <a:pt x="495003" y="397697"/>
                  </a:lnTo>
                  <a:lnTo>
                    <a:pt x="561519" y="401155"/>
                  </a:lnTo>
                  <a:lnTo>
                    <a:pt x="630174" y="402336"/>
                  </a:lnTo>
                  <a:lnTo>
                    <a:pt x="698828" y="401155"/>
                  </a:lnTo>
                  <a:lnTo>
                    <a:pt x="765344" y="397697"/>
                  </a:lnTo>
                  <a:lnTo>
                    <a:pt x="829336" y="392082"/>
                  </a:lnTo>
                  <a:lnTo>
                    <a:pt x="890419" y="384434"/>
                  </a:lnTo>
                  <a:lnTo>
                    <a:pt x="948210" y="374875"/>
                  </a:lnTo>
                  <a:lnTo>
                    <a:pt x="1002322" y="363528"/>
                  </a:lnTo>
                  <a:lnTo>
                    <a:pt x="1052372" y="350516"/>
                  </a:lnTo>
                  <a:lnTo>
                    <a:pt x="1097974" y="335960"/>
                  </a:lnTo>
                  <a:lnTo>
                    <a:pt x="1138744" y="319985"/>
                  </a:lnTo>
                  <a:lnTo>
                    <a:pt x="1174298" y="302711"/>
                  </a:lnTo>
                  <a:lnTo>
                    <a:pt x="1228215" y="264761"/>
                  </a:lnTo>
                  <a:lnTo>
                    <a:pt x="1256649" y="223091"/>
                  </a:lnTo>
                  <a:lnTo>
                    <a:pt x="1260348" y="201168"/>
                  </a:lnTo>
                  <a:lnTo>
                    <a:pt x="1256649" y="179244"/>
                  </a:lnTo>
                  <a:lnTo>
                    <a:pt x="1228215" y="137574"/>
                  </a:lnTo>
                  <a:lnTo>
                    <a:pt x="1174298" y="99624"/>
                  </a:lnTo>
                  <a:lnTo>
                    <a:pt x="1138744" y="82350"/>
                  </a:lnTo>
                  <a:lnTo>
                    <a:pt x="1097974" y="66375"/>
                  </a:lnTo>
                  <a:lnTo>
                    <a:pt x="1052372" y="51819"/>
                  </a:lnTo>
                  <a:lnTo>
                    <a:pt x="1002322" y="38807"/>
                  </a:lnTo>
                  <a:lnTo>
                    <a:pt x="948210" y="27460"/>
                  </a:lnTo>
                  <a:lnTo>
                    <a:pt x="890419" y="17901"/>
                  </a:lnTo>
                  <a:lnTo>
                    <a:pt x="829336" y="10253"/>
                  </a:lnTo>
                  <a:lnTo>
                    <a:pt x="765344" y="4638"/>
                  </a:lnTo>
                  <a:lnTo>
                    <a:pt x="698828" y="1180"/>
                  </a:lnTo>
                  <a:lnTo>
                    <a:pt x="630174" y="0"/>
                  </a:lnTo>
                  <a:close/>
                </a:path>
              </a:pathLst>
            </a:custGeom>
            <a:solidFill>
              <a:srgbClr val="385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6452" y="3685032"/>
              <a:ext cx="1260475" cy="402590"/>
            </a:xfrm>
            <a:custGeom>
              <a:avLst/>
              <a:gdLst/>
              <a:ahLst/>
              <a:cxnLst/>
              <a:rect l="l" t="t" r="r" b="b"/>
              <a:pathLst>
                <a:path w="1260475" h="402589">
                  <a:moveTo>
                    <a:pt x="0" y="201168"/>
                  </a:moveTo>
                  <a:lnTo>
                    <a:pt x="14537" y="158005"/>
                  </a:lnTo>
                  <a:lnTo>
                    <a:pt x="56097" y="118073"/>
                  </a:lnTo>
                  <a:lnTo>
                    <a:pt x="121603" y="82350"/>
                  </a:lnTo>
                  <a:lnTo>
                    <a:pt x="162373" y="66375"/>
                  </a:lnTo>
                  <a:lnTo>
                    <a:pt x="207975" y="51819"/>
                  </a:lnTo>
                  <a:lnTo>
                    <a:pt x="258025" y="38807"/>
                  </a:lnTo>
                  <a:lnTo>
                    <a:pt x="312137" y="27460"/>
                  </a:lnTo>
                  <a:lnTo>
                    <a:pt x="369928" y="17901"/>
                  </a:lnTo>
                  <a:lnTo>
                    <a:pt x="431011" y="10253"/>
                  </a:lnTo>
                  <a:lnTo>
                    <a:pt x="495003" y="4638"/>
                  </a:lnTo>
                  <a:lnTo>
                    <a:pt x="561519" y="1180"/>
                  </a:lnTo>
                  <a:lnTo>
                    <a:pt x="630174" y="0"/>
                  </a:lnTo>
                  <a:lnTo>
                    <a:pt x="698828" y="1180"/>
                  </a:lnTo>
                  <a:lnTo>
                    <a:pt x="765344" y="4638"/>
                  </a:lnTo>
                  <a:lnTo>
                    <a:pt x="829336" y="10253"/>
                  </a:lnTo>
                  <a:lnTo>
                    <a:pt x="890419" y="17901"/>
                  </a:lnTo>
                  <a:lnTo>
                    <a:pt x="948210" y="27460"/>
                  </a:lnTo>
                  <a:lnTo>
                    <a:pt x="1002322" y="38807"/>
                  </a:lnTo>
                  <a:lnTo>
                    <a:pt x="1052372" y="51819"/>
                  </a:lnTo>
                  <a:lnTo>
                    <a:pt x="1097974" y="66375"/>
                  </a:lnTo>
                  <a:lnTo>
                    <a:pt x="1138744" y="82350"/>
                  </a:lnTo>
                  <a:lnTo>
                    <a:pt x="1174298" y="99624"/>
                  </a:lnTo>
                  <a:lnTo>
                    <a:pt x="1228215" y="137574"/>
                  </a:lnTo>
                  <a:lnTo>
                    <a:pt x="1256649" y="179244"/>
                  </a:lnTo>
                  <a:lnTo>
                    <a:pt x="1260348" y="201168"/>
                  </a:lnTo>
                  <a:lnTo>
                    <a:pt x="1256649" y="223091"/>
                  </a:lnTo>
                  <a:lnTo>
                    <a:pt x="1228215" y="264761"/>
                  </a:lnTo>
                  <a:lnTo>
                    <a:pt x="1174298" y="302711"/>
                  </a:lnTo>
                  <a:lnTo>
                    <a:pt x="1138744" y="319985"/>
                  </a:lnTo>
                  <a:lnTo>
                    <a:pt x="1097974" y="335960"/>
                  </a:lnTo>
                  <a:lnTo>
                    <a:pt x="1052372" y="350516"/>
                  </a:lnTo>
                  <a:lnTo>
                    <a:pt x="1002322" y="363528"/>
                  </a:lnTo>
                  <a:lnTo>
                    <a:pt x="948210" y="374875"/>
                  </a:lnTo>
                  <a:lnTo>
                    <a:pt x="890419" y="384434"/>
                  </a:lnTo>
                  <a:lnTo>
                    <a:pt x="829336" y="392082"/>
                  </a:lnTo>
                  <a:lnTo>
                    <a:pt x="765344" y="397697"/>
                  </a:lnTo>
                  <a:lnTo>
                    <a:pt x="698828" y="401155"/>
                  </a:lnTo>
                  <a:lnTo>
                    <a:pt x="630174" y="402336"/>
                  </a:lnTo>
                  <a:lnTo>
                    <a:pt x="561519" y="401155"/>
                  </a:lnTo>
                  <a:lnTo>
                    <a:pt x="495003" y="397697"/>
                  </a:lnTo>
                  <a:lnTo>
                    <a:pt x="431011" y="392082"/>
                  </a:lnTo>
                  <a:lnTo>
                    <a:pt x="369928" y="384434"/>
                  </a:lnTo>
                  <a:lnTo>
                    <a:pt x="312137" y="374875"/>
                  </a:lnTo>
                  <a:lnTo>
                    <a:pt x="258025" y="363528"/>
                  </a:lnTo>
                  <a:lnTo>
                    <a:pt x="207975" y="350516"/>
                  </a:lnTo>
                  <a:lnTo>
                    <a:pt x="162373" y="335960"/>
                  </a:lnTo>
                  <a:lnTo>
                    <a:pt x="121603" y="319985"/>
                  </a:lnTo>
                  <a:lnTo>
                    <a:pt x="86049" y="302711"/>
                  </a:lnTo>
                  <a:lnTo>
                    <a:pt x="32132" y="264761"/>
                  </a:lnTo>
                  <a:lnTo>
                    <a:pt x="3698" y="223091"/>
                  </a:lnTo>
                  <a:lnTo>
                    <a:pt x="0" y="2011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27475" y="3721989"/>
            <a:ext cx="63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902952" y="3674364"/>
            <a:ext cx="1272540" cy="413384"/>
            <a:chOff x="9902952" y="3674364"/>
            <a:chExt cx="1272540" cy="413384"/>
          </a:xfrm>
        </p:grpSpPr>
        <p:sp>
          <p:nvSpPr>
            <p:cNvPr id="16" name="object 16"/>
            <p:cNvSpPr/>
            <p:nvPr/>
          </p:nvSpPr>
          <p:spPr>
            <a:xfrm>
              <a:off x="9909048" y="3680460"/>
              <a:ext cx="1260475" cy="401320"/>
            </a:xfrm>
            <a:custGeom>
              <a:avLst/>
              <a:gdLst/>
              <a:ahLst/>
              <a:cxnLst/>
              <a:rect l="l" t="t" r="r" b="b"/>
              <a:pathLst>
                <a:path w="1260475" h="401320">
                  <a:moveTo>
                    <a:pt x="630174" y="0"/>
                  </a:moveTo>
                  <a:lnTo>
                    <a:pt x="561519" y="1175"/>
                  </a:lnTo>
                  <a:lnTo>
                    <a:pt x="495003" y="4619"/>
                  </a:lnTo>
                  <a:lnTo>
                    <a:pt x="431011" y="10210"/>
                  </a:lnTo>
                  <a:lnTo>
                    <a:pt x="369928" y="17827"/>
                  </a:lnTo>
                  <a:lnTo>
                    <a:pt x="312137" y="27347"/>
                  </a:lnTo>
                  <a:lnTo>
                    <a:pt x="258025" y="38648"/>
                  </a:lnTo>
                  <a:lnTo>
                    <a:pt x="207975" y="51609"/>
                  </a:lnTo>
                  <a:lnTo>
                    <a:pt x="162373" y="66107"/>
                  </a:lnTo>
                  <a:lnTo>
                    <a:pt x="121603" y="82021"/>
                  </a:lnTo>
                  <a:lnTo>
                    <a:pt x="86049" y="99229"/>
                  </a:lnTo>
                  <a:lnTo>
                    <a:pt x="32132" y="137038"/>
                  </a:lnTo>
                  <a:lnTo>
                    <a:pt x="3698" y="178558"/>
                  </a:lnTo>
                  <a:lnTo>
                    <a:pt x="0" y="200406"/>
                  </a:lnTo>
                  <a:lnTo>
                    <a:pt x="3698" y="222253"/>
                  </a:lnTo>
                  <a:lnTo>
                    <a:pt x="32132" y="263773"/>
                  </a:lnTo>
                  <a:lnTo>
                    <a:pt x="86049" y="301582"/>
                  </a:lnTo>
                  <a:lnTo>
                    <a:pt x="121603" y="318790"/>
                  </a:lnTo>
                  <a:lnTo>
                    <a:pt x="162373" y="334704"/>
                  </a:lnTo>
                  <a:lnTo>
                    <a:pt x="207975" y="349202"/>
                  </a:lnTo>
                  <a:lnTo>
                    <a:pt x="258025" y="362163"/>
                  </a:lnTo>
                  <a:lnTo>
                    <a:pt x="312137" y="373464"/>
                  </a:lnTo>
                  <a:lnTo>
                    <a:pt x="369928" y="382984"/>
                  </a:lnTo>
                  <a:lnTo>
                    <a:pt x="431011" y="390601"/>
                  </a:lnTo>
                  <a:lnTo>
                    <a:pt x="495003" y="396192"/>
                  </a:lnTo>
                  <a:lnTo>
                    <a:pt x="561519" y="399636"/>
                  </a:lnTo>
                  <a:lnTo>
                    <a:pt x="630174" y="400812"/>
                  </a:lnTo>
                  <a:lnTo>
                    <a:pt x="698828" y="399636"/>
                  </a:lnTo>
                  <a:lnTo>
                    <a:pt x="765344" y="396192"/>
                  </a:lnTo>
                  <a:lnTo>
                    <a:pt x="829336" y="390601"/>
                  </a:lnTo>
                  <a:lnTo>
                    <a:pt x="890419" y="382984"/>
                  </a:lnTo>
                  <a:lnTo>
                    <a:pt x="948210" y="373464"/>
                  </a:lnTo>
                  <a:lnTo>
                    <a:pt x="1002322" y="362163"/>
                  </a:lnTo>
                  <a:lnTo>
                    <a:pt x="1052372" y="349202"/>
                  </a:lnTo>
                  <a:lnTo>
                    <a:pt x="1097974" y="334704"/>
                  </a:lnTo>
                  <a:lnTo>
                    <a:pt x="1138744" y="318790"/>
                  </a:lnTo>
                  <a:lnTo>
                    <a:pt x="1174298" y="301582"/>
                  </a:lnTo>
                  <a:lnTo>
                    <a:pt x="1228215" y="263773"/>
                  </a:lnTo>
                  <a:lnTo>
                    <a:pt x="1256649" y="222253"/>
                  </a:lnTo>
                  <a:lnTo>
                    <a:pt x="1260348" y="200406"/>
                  </a:lnTo>
                  <a:lnTo>
                    <a:pt x="1256649" y="178558"/>
                  </a:lnTo>
                  <a:lnTo>
                    <a:pt x="1228215" y="137038"/>
                  </a:lnTo>
                  <a:lnTo>
                    <a:pt x="1174298" y="99229"/>
                  </a:lnTo>
                  <a:lnTo>
                    <a:pt x="1138744" y="82021"/>
                  </a:lnTo>
                  <a:lnTo>
                    <a:pt x="1097974" y="66107"/>
                  </a:lnTo>
                  <a:lnTo>
                    <a:pt x="1052372" y="51609"/>
                  </a:lnTo>
                  <a:lnTo>
                    <a:pt x="1002322" y="38648"/>
                  </a:lnTo>
                  <a:lnTo>
                    <a:pt x="948210" y="27347"/>
                  </a:lnTo>
                  <a:lnTo>
                    <a:pt x="890419" y="17827"/>
                  </a:lnTo>
                  <a:lnTo>
                    <a:pt x="829336" y="10210"/>
                  </a:lnTo>
                  <a:lnTo>
                    <a:pt x="765344" y="4619"/>
                  </a:lnTo>
                  <a:lnTo>
                    <a:pt x="698828" y="1175"/>
                  </a:lnTo>
                  <a:lnTo>
                    <a:pt x="63017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09048" y="3680460"/>
              <a:ext cx="1260475" cy="401320"/>
            </a:xfrm>
            <a:custGeom>
              <a:avLst/>
              <a:gdLst/>
              <a:ahLst/>
              <a:cxnLst/>
              <a:rect l="l" t="t" r="r" b="b"/>
              <a:pathLst>
                <a:path w="1260475" h="401320">
                  <a:moveTo>
                    <a:pt x="0" y="200406"/>
                  </a:moveTo>
                  <a:lnTo>
                    <a:pt x="14537" y="157395"/>
                  </a:lnTo>
                  <a:lnTo>
                    <a:pt x="56097" y="117608"/>
                  </a:lnTo>
                  <a:lnTo>
                    <a:pt x="121603" y="82021"/>
                  </a:lnTo>
                  <a:lnTo>
                    <a:pt x="162373" y="66107"/>
                  </a:lnTo>
                  <a:lnTo>
                    <a:pt x="207975" y="51609"/>
                  </a:lnTo>
                  <a:lnTo>
                    <a:pt x="258025" y="38648"/>
                  </a:lnTo>
                  <a:lnTo>
                    <a:pt x="312137" y="27347"/>
                  </a:lnTo>
                  <a:lnTo>
                    <a:pt x="369928" y="17827"/>
                  </a:lnTo>
                  <a:lnTo>
                    <a:pt x="431011" y="10210"/>
                  </a:lnTo>
                  <a:lnTo>
                    <a:pt x="495003" y="4619"/>
                  </a:lnTo>
                  <a:lnTo>
                    <a:pt x="561519" y="1175"/>
                  </a:lnTo>
                  <a:lnTo>
                    <a:pt x="630174" y="0"/>
                  </a:lnTo>
                  <a:lnTo>
                    <a:pt x="698828" y="1175"/>
                  </a:lnTo>
                  <a:lnTo>
                    <a:pt x="765344" y="4619"/>
                  </a:lnTo>
                  <a:lnTo>
                    <a:pt x="829336" y="10210"/>
                  </a:lnTo>
                  <a:lnTo>
                    <a:pt x="890419" y="17827"/>
                  </a:lnTo>
                  <a:lnTo>
                    <a:pt x="948210" y="27347"/>
                  </a:lnTo>
                  <a:lnTo>
                    <a:pt x="1002322" y="38648"/>
                  </a:lnTo>
                  <a:lnTo>
                    <a:pt x="1052372" y="51609"/>
                  </a:lnTo>
                  <a:lnTo>
                    <a:pt x="1097974" y="66107"/>
                  </a:lnTo>
                  <a:lnTo>
                    <a:pt x="1138744" y="82021"/>
                  </a:lnTo>
                  <a:lnTo>
                    <a:pt x="1174298" y="99229"/>
                  </a:lnTo>
                  <a:lnTo>
                    <a:pt x="1228215" y="137038"/>
                  </a:lnTo>
                  <a:lnTo>
                    <a:pt x="1256649" y="178558"/>
                  </a:lnTo>
                  <a:lnTo>
                    <a:pt x="1260348" y="200406"/>
                  </a:lnTo>
                  <a:lnTo>
                    <a:pt x="1256649" y="222253"/>
                  </a:lnTo>
                  <a:lnTo>
                    <a:pt x="1228215" y="263773"/>
                  </a:lnTo>
                  <a:lnTo>
                    <a:pt x="1174298" y="301582"/>
                  </a:lnTo>
                  <a:lnTo>
                    <a:pt x="1138744" y="318790"/>
                  </a:lnTo>
                  <a:lnTo>
                    <a:pt x="1097974" y="334704"/>
                  </a:lnTo>
                  <a:lnTo>
                    <a:pt x="1052372" y="349202"/>
                  </a:lnTo>
                  <a:lnTo>
                    <a:pt x="1002322" y="362163"/>
                  </a:lnTo>
                  <a:lnTo>
                    <a:pt x="948210" y="373464"/>
                  </a:lnTo>
                  <a:lnTo>
                    <a:pt x="890419" y="382984"/>
                  </a:lnTo>
                  <a:lnTo>
                    <a:pt x="829336" y="390601"/>
                  </a:lnTo>
                  <a:lnTo>
                    <a:pt x="765344" y="396192"/>
                  </a:lnTo>
                  <a:lnTo>
                    <a:pt x="698828" y="399636"/>
                  </a:lnTo>
                  <a:lnTo>
                    <a:pt x="630174" y="400812"/>
                  </a:lnTo>
                  <a:lnTo>
                    <a:pt x="561519" y="399636"/>
                  </a:lnTo>
                  <a:lnTo>
                    <a:pt x="495003" y="396192"/>
                  </a:lnTo>
                  <a:lnTo>
                    <a:pt x="431011" y="390601"/>
                  </a:lnTo>
                  <a:lnTo>
                    <a:pt x="369928" y="382984"/>
                  </a:lnTo>
                  <a:lnTo>
                    <a:pt x="312137" y="373464"/>
                  </a:lnTo>
                  <a:lnTo>
                    <a:pt x="258025" y="362163"/>
                  </a:lnTo>
                  <a:lnTo>
                    <a:pt x="207975" y="349202"/>
                  </a:lnTo>
                  <a:lnTo>
                    <a:pt x="162373" y="334704"/>
                  </a:lnTo>
                  <a:lnTo>
                    <a:pt x="121603" y="318790"/>
                  </a:lnTo>
                  <a:lnTo>
                    <a:pt x="86049" y="301582"/>
                  </a:lnTo>
                  <a:lnTo>
                    <a:pt x="32132" y="263773"/>
                  </a:lnTo>
                  <a:lnTo>
                    <a:pt x="3698" y="222253"/>
                  </a:lnTo>
                  <a:lnTo>
                    <a:pt x="0" y="200406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292842" y="3716528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Af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46689" y="6248400"/>
            <a:ext cx="3830511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Abu Bakar Siddique Mahi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7355" y="1635251"/>
            <a:ext cx="5893308" cy="52227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983" y="2999232"/>
            <a:ext cx="2473452" cy="1996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472940" y="3829811"/>
            <a:ext cx="1167765" cy="76200"/>
          </a:xfrm>
          <a:custGeom>
            <a:avLst/>
            <a:gdLst/>
            <a:ahLst/>
            <a:cxnLst/>
            <a:rect l="l" t="t" r="r" b="b"/>
            <a:pathLst>
              <a:path w="1167764" h="76200">
                <a:moveTo>
                  <a:pt x="1091438" y="0"/>
                </a:moveTo>
                <a:lnTo>
                  <a:pt x="1091438" y="76200"/>
                </a:lnTo>
                <a:lnTo>
                  <a:pt x="1154938" y="44450"/>
                </a:lnTo>
                <a:lnTo>
                  <a:pt x="1104138" y="44450"/>
                </a:lnTo>
                <a:lnTo>
                  <a:pt x="1104138" y="31750"/>
                </a:lnTo>
                <a:lnTo>
                  <a:pt x="1154938" y="31750"/>
                </a:lnTo>
                <a:lnTo>
                  <a:pt x="1091438" y="0"/>
                </a:lnTo>
                <a:close/>
              </a:path>
              <a:path w="1167764" h="76200">
                <a:moveTo>
                  <a:pt x="109143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91438" y="44450"/>
                </a:lnTo>
                <a:lnTo>
                  <a:pt x="1091438" y="31750"/>
                </a:lnTo>
                <a:close/>
              </a:path>
              <a:path w="1167764" h="76200">
                <a:moveTo>
                  <a:pt x="1154938" y="31750"/>
                </a:moveTo>
                <a:lnTo>
                  <a:pt x="1104138" y="31750"/>
                </a:lnTo>
                <a:lnTo>
                  <a:pt x="1104138" y="44450"/>
                </a:lnTo>
                <a:lnTo>
                  <a:pt x="1154938" y="44450"/>
                </a:lnTo>
                <a:lnTo>
                  <a:pt x="1167638" y="38100"/>
                </a:lnTo>
                <a:lnTo>
                  <a:pt x="1154938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9982" y="1014221"/>
            <a:ext cx="870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Print"/>
                <a:cs typeface="Segoe Print"/>
              </a:rPr>
              <a:t>aiQuest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40068" y="15240"/>
            <a:ext cx="5552440" cy="6824980"/>
            <a:chOff x="6640068" y="15240"/>
            <a:chExt cx="5552440" cy="6824980"/>
          </a:xfrm>
        </p:grpSpPr>
        <p:sp>
          <p:nvSpPr>
            <p:cNvPr id="4" name="object 4"/>
            <p:cNvSpPr/>
            <p:nvPr/>
          </p:nvSpPr>
          <p:spPr>
            <a:xfrm>
              <a:off x="10960608" y="181355"/>
              <a:ext cx="868680" cy="768350"/>
            </a:xfrm>
            <a:custGeom>
              <a:avLst/>
              <a:gdLst/>
              <a:ahLst/>
              <a:cxnLst/>
              <a:rect l="l" t="t" r="r" b="b"/>
              <a:pathLst>
                <a:path w="868679" h="768350">
                  <a:moveTo>
                    <a:pt x="0" y="384048"/>
                  </a:moveTo>
                  <a:lnTo>
                    <a:pt x="2921" y="339262"/>
                  </a:lnTo>
                  <a:lnTo>
                    <a:pt x="11469" y="295993"/>
                  </a:lnTo>
                  <a:lnTo>
                    <a:pt x="25318" y="254529"/>
                  </a:lnTo>
                  <a:lnTo>
                    <a:pt x="44142" y="215159"/>
                  </a:lnTo>
                  <a:lnTo>
                    <a:pt x="67615" y="178170"/>
                  </a:lnTo>
                  <a:lnTo>
                    <a:pt x="95412" y="143851"/>
                  </a:lnTo>
                  <a:lnTo>
                    <a:pt x="127206" y="112490"/>
                  </a:lnTo>
                  <a:lnTo>
                    <a:pt x="162672" y="84375"/>
                  </a:lnTo>
                  <a:lnTo>
                    <a:pt x="201484" y="59795"/>
                  </a:lnTo>
                  <a:lnTo>
                    <a:pt x="243317" y="39037"/>
                  </a:lnTo>
                  <a:lnTo>
                    <a:pt x="287845" y="22390"/>
                  </a:lnTo>
                  <a:lnTo>
                    <a:pt x="334742" y="10143"/>
                  </a:lnTo>
                  <a:lnTo>
                    <a:pt x="383682" y="2583"/>
                  </a:lnTo>
                  <a:lnTo>
                    <a:pt x="434340" y="0"/>
                  </a:lnTo>
                  <a:lnTo>
                    <a:pt x="484997" y="2583"/>
                  </a:lnTo>
                  <a:lnTo>
                    <a:pt x="533937" y="10143"/>
                  </a:lnTo>
                  <a:lnTo>
                    <a:pt x="580834" y="22390"/>
                  </a:lnTo>
                  <a:lnTo>
                    <a:pt x="625362" y="39037"/>
                  </a:lnTo>
                  <a:lnTo>
                    <a:pt x="667195" y="59795"/>
                  </a:lnTo>
                  <a:lnTo>
                    <a:pt x="706007" y="84375"/>
                  </a:lnTo>
                  <a:lnTo>
                    <a:pt x="741473" y="112490"/>
                  </a:lnTo>
                  <a:lnTo>
                    <a:pt x="773267" y="143851"/>
                  </a:lnTo>
                  <a:lnTo>
                    <a:pt x="801064" y="178170"/>
                  </a:lnTo>
                  <a:lnTo>
                    <a:pt x="824537" y="215159"/>
                  </a:lnTo>
                  <a:lnTo>
                    <a:pt x="843361" y="254529"/>
                  </a:lnTo>
                  <a:lnTo>
                    <a:pt x="857210" y="295993"/>
                  </a:lnTo>
                  <a:lnTo>
                    <a:pt x="865758" y="339262"/>
                  </a:lnTo>
                  <a:lnTo>
                    <a:pt x="868680" y="384048"/>
                  </a:lnTo>
                  <a:lnTo>
                    <a:pt x="865758" y="428833"/>
                  </a:lnTo>
                  <a:lnTo>
                    <a:pt x="857210" y="472102"/>
                  </a:lnTo>
                  <a:lnTo>
                    <a:pt x="843361" y="513566"/>
                  </a:lnTo>
                  <a:lnTo>
                    <a:pt x="824537" y="552936"/>
                  </a:lnTo>
                  <a:lnTo>
                    <a:pt x="801064" y="589925"/>
                  </a:lnTo>
                  <a:lnTo>
                    <a:pt x="773267" y="624244"/>
                  </a:lnTo>
                  <a:lnTo>
                    <a:pt x="741473" y="655605"/>
                  </a:lnTo>
                  <a:lnTo>
                    <a:pt x="706007" y="683720"/>
                  </a:lnTo>
                  <a:lnTo>
                    <a:pt x="667195" y="708300"/>
                  </a:lnTo>
                  <a:lnTo>
                    <a:pt x="625362" y="729058"/>
                  </a:lnTo>
                  <a:lnTo>
                    <a:pt x="580834" y="745705"/>
                  </a:lnTo>
                  <a:lnTo>
                    <a:pt x="533937" y="757952"/>
                  </a:lnTo>
                  <a:lnTo>
                    <a:pt x="484997" y="765512"/>
                  </a:lnTo>
                  <a:lnTo>
                    <a:pt x="434340" y="768096"/>
                  </a:lnTo>
                  <a:lnTo>
                    <a:pt x="383682" y="765512"/>
                  </a:lnTo>
                  <a:lnTo>
                    <a:pt x="334742" y="757952"/>
                  </a:lnTo>
                  <a:lnTo>
                    <a:pt x="287845" y="745705"/>
                  </a:lnTo>
                  <a:lnTo>
                    <a:pt x="243317" y="729058"/>
                  </a:lnTo>
                  <a:lnTo>
                    <a:pt x="201484" y="708300"/>
                  </a:lnTo>
                  <a:lnTo>
                    <a:pt x="162672" y="683720"/>
                  </a:lnTo>
                  <a:lnTo>
                    <a:pt x="127206" y="655605"/>
                  </a:lnTo>
                  <a:lnTo>
                    <a:pt x="95412" y="624244"/>
                  </a:lnTo>
                  <a:lnTo>
                    <a:pt x="67615" y="589925"/>
                  </a:lnTo>
                  <a:lnTo>
                    <a:pt x="44142" y="552936"/>
                  </a:lnTo>
                  <a:lnTo>
                    <a:pt x="25318" y="513566"/>
                  </a:lnTo>
                  <a:lnTo>
                    <a:pt x="11469" y="472102"/>
                  </a:lnTo>
                  <a:lnTo>
                    <a:pt x="2921" y="428833"/>
                  </a:lnTo>
                  <a:lnTo>
                    <a:pt x="0" y="384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1672" y="15240"/>
              <a:ext cx="737616" cy="10363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0068" y="15240"/>
              <a:ext cx="5551932" cy="682447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4983" y="2999232"/>
            <a:ext cx="2473452" cy="199643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472940" y="3829811"/>
            <a:ext cx="1167765" cy="76200"/>
          </a:xfrm>
          <a:custGeom>
            <a:avLst/>
            <a:gdLst/>
            <a:ahLst/>
            <a:cxnLst/>
            <a:rect l="l" t="t" r="r" b="b"/>
            <a:pathLst>
              <a:path w="1167764" h="76200">
                <a:moveTo>
                  <a:pt x="1091438" y="0"/>
                </a:moveTo>
                <a:lnTo>
                  <a:pt x="1091438" y="76200"/>
                </a:lnTo>
                <a:lnTo>
                  <a:pt x="1154938" y="44450"/>
                </a:lnTo>
                <a:lnTo>
                  <a:pt x="1104138" y="44450"/>
                </a:lnTo>
                <a:lnTo>
                  <a:pt x="1104138" y="31750"/>
                </a:lnTo>
                <a:lnTo>
                  <a:pt x="1154938" y="31750"/>
                </a:lnTo>
                <a:lnTo>
                  <a:pt x="1091438" y="0"/>
                </a:lnTo>
                <a:close/>
              </a:path>
              <a:path w="1167764" h="76200">
                <a:moveTo>
                  <a:pt x="109143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91438" y="44450"/>
                </a:lnTo>
                <a:lnTo>
                  <a:pt x="1091438" y="31750"/>
                </a:lnTo>
                <a:close/>
              </a:path>
              <a:path w="1167764" h="76200">
                <a:moveTo>
                  <a:pt x="1154938" y="31750"/>
                </a:moveTo>
                <a:lnTo>
                  <a:pt x="1104138" y="31750"/>
                </a:lnTo>
                <a:lnTo>
                  <a:pt x="1104138" y="44450"/>
                </a:lnTo>
                <a:lnTo>
                  <a:pt x="1154938" y="44450"/>
                </a:lnTo>
                <a:lnTo>
                  <a:pt x="1167638" y="38100"/>
                </a:lnTo>
                <a:lnTo>
                  <a:pt x="1154938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609600"/>
            <a:ext cx="5900928" cy="5652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071157"/>
            <a:ext cx="2475191" cy="199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381000"/>
            <a:ext cx="6082284" cy="5693662"/>
          </a:xfrm>
          <a:prstGeom prst="rect">
            <a:avLst/>
          </a:prstGeom>
        </p:spPr>
      </p:pic>
      <p:pic>
        <p:nvPicPr>
          <p:cNvPr id="3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2895600"/>
            <a:ext cx="2473452" cy="1996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83820"/>
            <a:ext cx="6038088" cy="6842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209800"/>
            <a:ext cx="2475191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381000"/>
            <a:ext cx="6237732" cy="58536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14600"/>
            <a:ext cx="2475191" cy="199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Elbow</a:t>
            </a:r>
            <a:r>
              <a:rPr dirty="0"/>
              <a:t> </a:t>
            </a:r>
            <a:r>
              <a:rPr spc="-5" dirty="0"/>
              <a:t>Method</a:t>
            </a:r>
            <a:r>
              <a:rPr spc="20" dirty="0"/>
              <a:t> </a:t>
            </a:r>
            <a:r>
              <a:rPr spc="-25" dirty="0"/>
              <a:t>for</a:t>
            </a:r>
            <a:r>
              <a:rPr spc="-10" dirty="0"/>
              <a:t> optimal</a:t>
            </a:r>
            <a:r>
              <a:rPr spc="5" dirty="0"/>
              <a:t> </a:t>
            </a:r>
            <a:r>
              <a:rPr spc="-10" dirty="0"/>
              <a:t>value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k</a:t>
            </a:r>
            <a:r>
              <a:rPr dirty="0"/>
              <a:t> </a:t>
            </a:r>
            <a:r>
              <a:rPr spc="-5" dirty="0"/>
              <a:t>in</a:t>
            </a:r>
            <a:r>
              <a:rPr spc="35" dirty="0"/>
              <a:t> </a:t>
            </a:r>
            <a:r>
              <a:rPr spc="-5" dirty="0"/>
              <a:t>KMeans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373" y="1828949"/>
            <a:ext cx="4831026" cy="3423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7385" y="601471"/>
            <a:ext cx="6257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Segoe Print"/>
                <a:cs typeface="Segoe Print"/>
              </a:rPr>
              <a:t>Applications</a:t>
            </a:r>
            <a:r>
              <a:rPr sz="2000" spc="-4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of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Clustering: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solidFill>
                  <a:srgbClr val="385622"/>
                </a:solidFill>
                <a:latin typeface="Segoe Print"/>
                <a:cs typeface="Segoe Print"/>
              </a:rPr>
              <a:t>Real-World</a:t>
            </a:r>
            <a:r>
              <a:rPr sz="2000" spc="-30" dirty="0">
                <a:solidFill>
                  <a:srgbClr val="385622"/>
                </a:solidFill>
                <a:latin typeface="Segoe Print"/>
                <a:cs typeface="Segoe Print"/>
              </a:rPr>
              <a:t> </a:t>
            </a:r>
            <a:r>
              <a:rPr sz="2000" dirty="0">
                <a:solidFill>
                  <a:srgbClr val="385622"/>
                </a:solidFill>
                <a:latin typeface="Segoe Print"/>
                <a:cs typeface="Segoe Print"/>
              </a:rPr>
              <a:t>Scenarios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6188" y="4013707"/>
            <a:ext cx="27266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Segmentation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Document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Clustering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Image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Segmentation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Recommendation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Engines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8796" y="2564638"/>
            <a:ext cx="10140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Clustering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widely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industry.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actually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 domain,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banking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recommendation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engines,</a:t>
            </a:r>
            <a:r>
              <a:rPr sz="1800" spc="-5" dirty="0">
                <a:latin typeface="Calibri"/>
                <a:cs typeface="Calibri"/>
              </a:rPr>
              <a:t> document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segmentation.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2638" y="440816"/>
            <a:ext cx="3341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Print"/>
                <a:cs typeface="Segoe Print"/>
              </a:rPr>
              <a:t>Perform</a:t>
            </a:r>
            <a:r>
              <a:rPr sz="2000" spc="-6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K-Means</a:t>
            </a:r>
            <a:r>
              <a:rPr sz="2000" spc="-4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Cluster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6148" y="1773935"/>
            <a:ext cx="1039494" cy="387350"/>
          </a:xfrm>
          <a:prstGeom prst="rect">
            <a:avLst/>
          </a:prstGeom>
          <a:solidFill>
            <a:srgbClr val="4471C4"/>
          </a:solidFill>
          <a:ln w="12191">
            <a:solidFill>
              <a:srgbClr val="2E528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325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Tasks: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51666" y="6693433"/>
            <a:ext cx="62039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latin typeface="Calibri"/>
                <a:cs typeface="Calibri"/>
              </a:rPr>
              <a:t>Javapoint.com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2370" y="2719781"/>
            <a:ext cx="8865870" cy="175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k-means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performs two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Determines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centroids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iterative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Assigns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closest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k-center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(also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centroid).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Those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particular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k-center,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cluster.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762000" y="228600"/>
            <a:ext cx="10134597" cy="6562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0" indent="0">
              <a:lnSpc>
                <a:spcPct val="100000"/>
              </a:lnSpc>
              <a:spcBef>
                <a:spcPts val="25"/>
              </a:spcBef>
              <a:buNone/>
            </a:pPr>
            <a:endParaRPr sz="1750" dirty="0"/>
          </a:p>
          <a:p>
            <a:pPr marL="1752600">
              <a:lnSpc>
                <a:spcPct val="100000"/>
              </a:lnSpc>
            </a:pP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working</a:t>
            </a:r>
            <a:r>
              <a:rPr spc="20" dirty="0"/>
              <a:t> </a:t>
            </a:r>
            <a:r>
              <a:rPr spc="-5" dirty="0"/>
              <a:t>of </a:t>
            </a:r>
            <a:r>
              <a:rPr dirty="0"/>
              <a:t>the</a:t>
            </a:r>
            <a:r>
              <a:rPr spc="20" dirty="0"/>
              <a:t> </a:t>
            </a:r>
            <a:r>
              <a:rPr dirty="0"/>
              <a:t>K-Means </a:t>
            </a:r>
            <a:r>
              <a:rPr spc="-5" dirty="0"/>
              <a:t>algorithm</a:t>
            </a:r>
            <a:r>
              <a:rPr spc="15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10" dirty="0"/>
              <a:t>explained</a:t>
            </a:r>
            <a:r>
              <a:rPr spc="15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dirty="0"/>
              <a:t>the </a:t>
            </a:r>
            <a:r>
              <a:rPr spc="-5" dirty="0"/>
              <a:t>below</a:t>
            </a:r>
            <a:r>
              <a:rPr spc="25" dirty="0"/>
              <a:t> </a:t>
            </a:r>
            <a:r>
              <a:rPr spc="-15" dirty="0"/>
              <a:t>steps:</a:t>
            </a:r>
          </a:p>
          <a:p>
            <a:pPr marL="1739900">
              <a:lnSpc>
                <a:spcPct val="100000"/>
              </a:lnSpc>
              <a:spcBef>
                <a:spcPts val="5"/>
              </a:spcBef>
            </a:pPr>
            <a:endParaRPr sz="1750" dirty="0"/>
          </a:p>
          <a:p>
            <a:pPr marL="2038985" indent="-287020">
              <a:lnSpc>
                <a:spcPct val="100000"/>
              </a:lnSpc>
              <a:buFont typeface="Wingdings"/>
              <a:buChar char=""/>
              <a:tabLst>
                <a:tab pos="2038985" algn="l"/>
                <a:tab pos="2039620" algn="l"/>
              </a:tabLst>
            </a:pPr>
            <a:r>
              <a:rPr spc="-5" dirty="0"/>
              <a:t>Step-1:</a:t>
            </a:r>
            <a:r>
              <a:rPr dirty="0"/>
              <a:t> </a:t>
            </a:r>
            <a:r>
              <a:rPr spc="-5" dirty="0"/>
              <a:t>Select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number</a:t>
            </a:r>
            <a:r>
              <a:rPr spc="5" dirty="0"/>
              <a:t> </a:t>
            </a:r>
            <a:r>
              <a:rPr dirty="0"/>
              <a:t>K</a:t>
            </a:r>
            <a:r>
              <a:rPr spc="-5" dirty="0"/>
              <a:t> </a:t>
            </a:r>
            <a:r>
              <a:rPr spc="-10" dirty="0"/>
              <a:t>to</a:t>
            </a:r>
            <a:r>
              <a:rPr spc="-5" dirty="0"/>
              <a:t> decide</a:t>
            </a:r>
            <a:r>
              <a:rPr spc="20" dirty="0"/>
              <a:t> </a:t>
            </a:r>
            <a:r>
              <a:rPr dirty="0"/>
              <a:t>the </a:t>
            </a:r>
            <a:r>
              <a:rPr spc="-5" dirty="0"/>
              <a:t>number</a:t>
            </a:r>
            <a:r>
              <a:rPr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15" dirty="0"/>
              <a:t>clusters.</a:t>
            </a:r>
          </a:p>
          <a:p>
            <a:pPr marL="2038985" indent="-287020">
              <a:lnSpc>
                <a:spcPct val="100000"/>
              </a:lnSpc>
              <a:buFont typeface="Wingdings"/>
              <a:buChar char=""/>
              <a:tabLst>
                <a:tab pos="2038985" algn="l"/>
                <a:tab pos="2039620" algn="l"/>
              </a:tabLst>
            </a:pPr>
            <a:r>
              <a:rPr spc="-5" dirty="0"/>
              <a:t>Step-2:</a:t>
            </a:r>
            <a:r>
              <a:rPr dirty="0"/>
              <a:t> </a:t>
            </a:r>
            <a:r>
              <a:rPr spc="-5" dirty="0"/>
              <a:t>Select </a:t>
            </a:r>
            <a:r>
              <a:rPr spc="-10" dirty="0"/>
              <a:t>random</a:t>
            </a:r>
            <a:r>
              <a:rPr spc="5" dirty="0"/>
              <a:t> </a:t>
            </a:r>
            <a:r>
              <a:rPr dirty="0"/>
              <a:t>K</a:t>
            </a:r>
            <a:r>
              <a:rPr spc="-5" dirty="0"/>
              <a:t> points or</a:t>
            </a:r>
            <a:r>
              <a:rPr dirty="0"/>
              <a:t> </a:t>
            </a:r>
            <a:r>
              <a:rPr spc="-10" dirty="0"/>
              <a:t>centroids.</a:t>
            </a:r>
          </a:p>
          <a:p>
            <a:pPr marL="2038985" indent="-287020">
              <a:lnSpc>
                <a:spcPct val="100000"/>
              </a:lnSpc>
              <a:buFont typeface="Wingdings"/>
              <a:buChar char=""/>
              <a:tabLst>
                <a:tab pos="2038985" algn="l"/>
                <a:tab pos="2039620" algn="l"/>
              </a:tabLst>
            </a:pPr>
            <a:r>
              <a:rPr spc="-5" dirty="0"/>
              <a:t>Step-3:</a:t>
            </a:r>
            <a:r>
              <a:rPr spc="5" dirty="0"/>
              <a:t> </a:t>
            </a:r>
            <a:r>
              <a:rPr spc="-5" dirty="0"/>
              <a:t>Assign</a:t>
            </a:r>
            <a:r>
              <a:rPr spc="-10" dirty="0"/>
              <a:t> </a:t>
            </a:r>
            <a:r>
              <a:rPr dirty="0"/>
              <a:t>each</a:t>
            </a:r>
            <a:r>
              <a:rPr spc="20" dirty="0"/>
              <a:t> </a:t>
            </a:r>
            <a:r>
              <a:rPr spc="-15" dirty="0"/>
              <a:t>data</a:t>
            </a:r>
            <a:r>
              <a:rPr spc="-5" dirty="0"/>
              <a:t> point</a:t>
            </a:r>
            <a:r>
              <a:rPr spc="10"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dirty="0"/>
              <a:t>their</a:t>
            </a:r>
            <a:r>
              <a:rPr spc="5" dirty="0"/>
              <a:t> </a:t>
            </a:r>
            <a:r>
              <a:rPr spc="-10" dirty="0"/>
              <a:t>closest</a:t>
            </a:r>
            <a:r>
              <a:rPr spc="10" dirty="0"/>
              <a:t> </a:t>
            </a:r>
            <a:r>
              <a:rPr spc="-10" dirty="0"/>
              <a:t>centroid,</a:t>
            </a:r>
            <a:r>
              <a:rPr spc="5" dirty="0"/>
              <a:t> </a:t>
            </a:r>
            <a:r>
              <a:rPr spc="-5" dirty="0"/>
              <a:t>which</a:t>
            </a:r>
            <a:r>
              <a:rPr spc="30" dirty="0"/>
              <a:t> </a:t>
            </a:r>
            <a:r>
              <a:rPr spc="-5" dirty="0"/>
              <a:t>will</a:t>
            </a:r>
            <a:r>
              <a:rPr spc="15" dirty="0"/>
              <a:t> </a:t>
            </a:r>
            <a:r>
              <a:rPr spc="-15" dirty="0"/>
              <a:t>form</a:t>
            </a:r>
            <a:r>
              <a:rPr dirty="0"/>
              <a:t> the </a:t>
            </a:r>
            <a:r>
              <a:rPr spc="-5" dirty="0"/>
              <a:t>predefined</a:t>
            </a:r>
            <a:r>
              <a:rPr spc="15" dirty="0"/>
              <a:t> </a:t>
            </a:r>
            <a:r>
              <a:rPr dirty="0"/>
              <a:t>K</a:t>
            </a:r>
            <a:r>
              <a:rPr spc="15" dirty="0"/>
              <a:t> </a:t>
            </a:r>
            <a:r>
              <a:rPr spc="-15" dirty="0"/>
              <a:t>clusters.</a:t>
            </a:r>
          </a:p>
          <a:p>
            <a:pPr marL="2038985" indent="-287020">
              <a:lnSpc>
                <a:spcPct val="100000"/>
              </a:lnSpc>
              <a:buFont typeface="Wingdings"/>
              <a:buChar char=""/>
              <a:tabLst>
                <a:tab pos="2038985" algn="l"/>
                <a:tab pos="2039620" algn="l"/>
              </a:tabLst>
            </a:pPr>
            <a:r>
              <a:rPr spc="-5" dirty="0"/>
              <a:t>Step-4:</a:t>
            </a:r>
            <a:r>
              <a:rPr dirty="0"/>
              <a:t> </a:t>
            </a:r>
            <a:r>
              <a:rPr spc="-10" dirty="0"/>
              <a:t>Calculate</a:t>
            </a:r>
            <a:r>
              <a:rPr spc="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variance and</a:t>
            </a:r>
            <a:r>
              <a:rPr spc="10" dirty="0"/>
              <a:t> </a:t>
            </a:r>
            <a:r>
              <a:rPr spc="-5" dirty="0"/>
              <a:t>place</a:t>
            </a:r>
            <a:r>
              <a:rPr spc="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new</a:t>
            </a:r>
            <a:r>
              <a:rPr spc="20" dirty="0"/>
              <a:t> </a:t>
            </a:r>
            <a:r>
              <a:rPr spc="-10" dirty="0"/>
              <a:t>centroid</a:t>
            </a:r>
            <a:r>
              <a:rPr spc="10" dirty="0"/>
              <a:t> </a:t>
            </a:r>
            <a:r>
              <a:rPr spc="-5" dirty="0"/>
              <a:t>of </a:t>
            </a:r>
            <a:r>
              <a:rPr dirty="0"/>
              <a:t>each</a:t>
            </a:r>
            <a:r>
              <a:rPr spc="10" dirty="0"/>
              <a:t> </a:t>
            </a:r>
            <a:r>
              <a:rPr spc="-35" dirty="0"/>
              <a:t>cluster.</a:t>
            </a:r>
          </a:p>
          <a:p>
            <a:pPr marL="2038985" marR="5080" indent="-287020">
              <a:lnSpc>
                <a:spcPct val="100000"/>
              </a:lnSpc>
              <a:buFont typeface="Wingdings"/>
              <a:buChar char=""/>
              <a:tabLst>
                <a:tab pos="2038985" algn="l"/>
                <a:tab pos="2039620" algn="l"/>
              </a:tabLst>
            </a:pPr>
            <a:r>
              <a:rPr spc="-5" dirty="0"/>
              <a:t>Step-5:</a:t>
            </a:r>
            <a:r>
              <a:rPr spc="5" dirty="0"/>
              <a:t> </a:t>
            </a:r>
            <a:r>
              <a:rPr spc="-10" dirty="0"/>
              <a:t>Repeat</a:t>
            </a:r>
            <a:r>
              <a:rPr spc="5" dirty="0"/>
              <a:t> </a:t>
            </a:r>
            <a:r>
              <a:rPr dirty="0"/>
              <a:t>the </a:t>
            </a:r>
            <a:r>
              <a:rPr spc="-10" dirty="0"/>
              <a:t>third</a:t>
            </a:r>
            <a:r>
              <a:rPr spc="25" dirty="0"/>
              <a:t> </a:t>
            </a:r>
            <a:r>
              <a:rPr spc="-10" dirty="0"/>
              <a:t>steps,</a:t>
            </a:r>
            <a:r>
              <a:rPr dirty="0"/>
              <a:t> </a:t>
            </a:r>
            <a:r>
              <a:rPr spc="-5" dirty="0"/>
              <a:t>which</a:t>
            </a:r>
            <a:r>
              <a:rPr spc="25" dirty="0"/>
              <a:t> </a:t>
            </a:r>
            <a:r>
              <a:rPr dirty="0"/>
              <a:t>means</a:t>
            </a:r>
            <a:r>
              <a:rPr spc="5" dirty="0"/>
              <a:t> </a:t>
            </a:r>
            <a:r>
              <a:rPr spc="-5" dirty="0"/>
              <a:t>reassign</a:t>
            </a:r>
            <a:r>
              <a:rPr spc="-10" dirty="0"/>
              <a:t> </a:t>
            </a:r>
            <a:r>
              <a:rPr dirty="0"/>
              <a:t>each</a:t>
            </a:r>
            <a:r>
              <a:rPr spc="20" dirty="0"/>
              <a:t> </a:t>
            </a:r>
            <a:r>
              <a:rPr spc="-15" dirty="0"/>
              <a:t>data</a:t>
            </a:r>
            <a:r>
              <a:rPr spc="-5" dirty="0"/>
              <a:t> point</a:t>
            </a:r>
            <a:r>
              <a:rPr spc="5"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5" dirty="0"/>
              <a:t>new</a:t>
            </a:r>
            <a:r>
              <a:rPr spc="15" dirty="0"/>
              <a:t> </a:t>
            </a:r>
            <a:r>
              <a:rPr spc="-10" dirty="0"/>
              <a:t>closest</a:t>
            </a:r>
            <a:r>
              <a:rPr dirty="0"/>
              <a:t> </a:t>
            </a:r>
            <a:r>
              <a:rPr spc="-10" dirty="0"/>
              <a:t>centroid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dirty="0"/>
              <a:t>each </a:t>
            </a:r>
            <a:r>
              <a:rPr spc="-390" dirty="0"/>
              <a:t> </a:t>
            </a:r>
            <a:r>
              <a:rPr spc="-35" dirty="0"/>
              <a:t>cluster.</a:t>
            </a:r>
          </a:p>
          <a:p>
            <a:pPr marL="2038985" indent="-287020">
              <a:lnSpc>
                <a:spcPct val="100000"/>
              </a:lnSpc>
              <a:buFont typeface="Wingdings"/>
              <a:buChar char=""/>
              <a:tabLst>
                <a:tab pos="2038985" algn="l"/>
                <a:tab pos="2039620" algn="l"/>
              </a:tabLst>
            </a:pPr>
            <a:r>
              <a:rPr spc="-5" dirty="0"/>
              <a:t>Step-6:</a:t>
            </a:r>
            <a:r>
              <a:rPr spc="5" dirty="0"/>
              <a:t> </a:t>
            </a:r>
            <a:r>
              <a:rPr dirty="0"/>
              <a:t>If </a:t>
            </a:r>
            <a:r>
              <a:rPr spc="-10" dirty="0"/>
              <a:t>any</a:t>
            </a:r>
            <a:r>
              <a:rPr dirty="0"/>
              <a:t> </a:t>
            </a:r>
            <a:r>
              <a:rPr spc="-5" dirty="0"/>
              <a:t>reassignment</a:t>
            </a:r>
            <a:r>
              <a:rPr spc="-15" dirty="0"/>
              <a:t> occurs,</a:t>
            </a:r>
            <a:r>
              <a:rPr spc="15" dirty="0"/>
              <a:t> </a:t>
            </a:r>
            <a:r>
              <a:rPr dirty="0"/>
              <a:t>then</a:t>
            </a:r>
            <a:r>
              <a:rPr spc="10" dirty="0"/>
              <a:t> </a:t>
            </a:r>
            <a:r>
              <a:rPr spc="-5" dirty="0"/>
              <a:t>go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10" dirty="0"/>
              <a:t>step-4</a:t>
            </a:r>
            <a:r>
              <a:rPr spc="10" dirty="0"/>
              <a:t> </a:t>
            </a:r>
            <a:r>
              <a:rPr dirty="0"/>
              <a:t>else </a:t>
            </a:r>
            <a:r>
              <a:rPr spc="-5" dirty="0"/>
              <a:t>go </a:t>
            </a:r>
            <a:r>
              <a:rPr spc="-10" dirty="0"/>
              <a:t>to</a:t>
            </a:r>
            <a:r>
              <a:rPr spc="-5" dirty="0"/>
              <a:t> FINISH.</a:t>
            </a:r>
          </a:p>
          <a:p>
            <a:pPr marL="20389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038985" algn="l"/>
                <a:tab pos="2039620" algn="l"/>
              </a:tabLst>
            </a:pPr>
            <a:r>
              <a:rPr spc="-5" dirty="0"/>
              <a:t>Step-7:</a:t>
            </a:r>
            <a:r>
              <a:rPr spc="-10" dirty="0"/>
              <a:t> </a:t>
            </a:r>
            <a:r>
              <a:rPr spc="-5" dirty="0"/>
              <a:t>The </a:t>
            </a:r>
            <a:r>
              <a:rPr dirty="0"/>
              <a:t>model</a:t>
            </a:r>
            <a:r>
              <a:rPr spc="-5" dirty="0"/>
              <a:t> is</a:t>
            </a:r>
            <a:r>
              <a:rPr spc="-10" dirty="0"/>
              <a:t> </a:t>
            </a:r>
            <a:r>
              <a:rPr spc="-25" dirty="0"/>
              <a:t>ready.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51666" y="6693433"/>
            <a:ext cx="62039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latin typeface="Calibri"/>
                <a:cs typeface="Calibri"/>
              </a:rPr>
              <a:t>Javapoint.com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2638" y="440816"/>
            <a:ext cx="3341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Print"/>
                <a:cs typeface="Segoe Print"/>
              </a:rPr>
              <a:t>Perform</a:t>
            </a:r>
            <a:r>
              <a:rPr sz="2000" spc="-6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K-Means</a:t>
            </a:r>
            <a:r>
              <a:rPr sz="2000" spc="-4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Cluster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833" y="1680717"/>
            <a:ext cx="9834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Assume,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two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M2.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axis </a:t>
            </a:r>
            <a:r>
              <a:rPr sz="1800" spc="-15" dirty="0">
                <a:latin typeface="Calibri"/>
                <a:cs typeface="Calibri"/>
              </a:rPr>
              <a:t>scatter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8504" y="2802254"/>
            <a:ext cx="3305503" cy="30956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893" y="2792729"/>
            <a:ext cx="3638911" cy="309562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59323" y="4024884"/>
            <a:ext cx="1397635" cy="441959"/>
            <a:chOff x="5259323" y="4024884"/>
            <a:chExt cx="1397635" cy="441959"/>
          </a:xfrm>
        </p:grpSpPr>
        <p:sp>
          <p:nvSpPr>
            <p:cNvPr id="8" name="object 8"/>
            <p:cNvSpPr/>
            <p:nvPr/>
          </p:nvSpPr>
          <p:spPr>
            <a:xfrm>
              <a:off x="5265419" y="4030980"/>
              <a:ext cx="1385570" cy="429895"/>
            </a:xfrm>
            <a:custGeom>
              <a:avLst/>
              <a:gdLst/>
              <a:ahLst/>
              <a:cxnLst/>
              <a:rect l="l" t="t" r="r" b="b"/>
              <a:pathLst>
                <a:path w="1385570" h="429895">
                  <a:moveTo>
                    <a:pt x="1170431" y="0"/>
                  </a:moveTo>
                  <a:lnTo>
                    <a:pt x="1170431" y="107442"/>
                  </a:lnTo>
                  <a:lnTo>
                    <a:pt x="0" y="107442"/>
                  </a:lnTo>
                  <a:lnTo>
                    <a:pt x="0" y="322326"/>
                  </a:lnTo>
                  <a:lnTo>
                    <a:pt x="1170431" y="322326"/>
                  </a:lnTo>
                  <a:lnTo>
                    <a:pt x="1170431" y="429768"/>
                  </a:lnTo>
                  <a:lnTo>
                    <a:pt x="1385315" y="214884"/>
                  </a:lnTo>
                  <a:lnTo>
                    <a:pt x="11704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5419" y="4030980"/>
              <a:ext cx="1385570" cy="429895"/>
            </a:xfrm>
            <a:custGeom>
              <a:avLst/>
              <a:gdLst/>
              <a:ahLst/>
              <a:cxnLst/>
              <a:rect l="l" t="t" r="r" b="b"/>
              <a:pathLst>
                <a:path w="1385570" h="429895">
                  <a:moveTo>
                    <a:pt x="0" y="107442"/>
                  </a:moveTo>
                  <a:lnTo>
                    <a:pt x="1170431" y="107442"/>
                  </a:lnTo>
                  <a:lnTo>
                    <a:pt x="1170431" y="0"/>
                  </a:lnTo>
                  <a:lnTo>
                    <a:pt x="1385315" y="214884"/>
                  </a:lnTo>
                  <a:lnTo>
                    <a:pt x="1170431" y="429768"/>
                  </a:lnTo>
                  <a:lnTo>
                    <a:pt x="1170431" y="322326"/>
                  </a:lnTo>
                  <a:lnTo>
                    <a:pt x="0" y="322326"/>
                  </a:lnTo>
                  <a:lnTo>
                    <a:pt x="0" y="10744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10834" y="4082288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-15" baseline="25462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800" spc="165" baseline="2546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51666" y="6693433"/>
            <a:ext cx="62039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latin typeface="Calibri"/>
                <a:cs typeface="Calibri"/>
              </a:rPr>
              <a:t>Javapoint.com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2492" y="6001918"/>
            <a:ext cx="62363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Note: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choose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some</a:t>
            </a:r>
            <a:r>
              <a:rPr sz="1400" spc="-10" dirty="0">
                <a:latin typeface="Calibri"/>
                <a:cs typeface="Calibri"/>
              </a:rPr>
              <a:t> random</a:t>
            </a:r>
            <a:r>
              <a:rPr sz="1400" dirty="0">
                <a:latin typeface="Calibri"/>
                <a:cs typeface="Calibri"/>
              </a:rPr>
              <a:t> k </a:t>
            </a:r>
            <a:r>
              <a:rPr sz="1400" spc="-5" dirty="0">
                <a:latin typeface="Calibri"/>
                <a:cs typeface="Calibri"/>
              </a:rPr>
              <a:t>points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 </a:t>
            </a:r>
            <a:r>
              <a:rPr sz="1400" spc="-10" dirty="0">
                <a:latin typeface="Calibri"/>
                <a:cs typeface="Calibri"/>
              </a:rPr>
              <a:t>centroid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cluster.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These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points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either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points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dataset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other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point.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2638" y="440816"/>
            <a:ext cx="3341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Print"/>
                <a:cs typeface="Segoe Print"/>
              </a:rPr>
              <a:t>Perform</a:t>
            </a:r>
            <a:r>
              <a:rPr sz="2000" spc="-6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K-Means</a:t>
            </a:r>
            <a:r>
              <a:rPr sz="2000" spc="-4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Cluster</a:t>
            </a:r>
            <a:endParaRPr sz="20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4083" y="2122390"/>
            <a:ext cx="5005705" cy="3580129"/>
            <a:chOff x="3734083" y="2122390"/>
            <a:chExt cx="5005705" cy="35801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4083" y="2122390"/>
              <a:ext cx="5005489" cy="35797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97652" y="3407663"/>
              <a:ext cx="262255" cy="195580"/>
            </a:xfrm>
            <a:custGeom>
              <a:avLst/>
              <a:gdLst/>
              <a:ahLst/>
              <a:cxnLst/>
              <a:rect l="l" t="t" r="r" b="b"/>
              <a:pathLst>
                <a:path w="262254" h="195579">
                  <a:moveTo>
                    <a:pt x="131063" y="0"/>
                  </a:moveTo>
                  <a:lnTo>
                    <a:pt x="80045" y="7667"/>
                  </a:lnTo>
                  <a:lnTo>
                    <a:pt x="38385" y="28575"/>
                  </a:lnTo>
                  <a:lnTo>
                    <a:pt x="10298" y="59578"/>
                  </a:lnTo>
                  <a:lnTo>
                    <a:pt x="0" y="97536"/>
                  </a:lnTo>
                  <a:lnTo>
                    <a:pt x="10298" y="135493"/>
                  </a:lnTo>
                  <a:lnTo>
                    <a:pt x="38385" y="166497"/>
                  </a:lnTo>
                  <a:lnTo>
                    <a:pt x="80045" y="187404"/>
                  </a:lnTo>
                  <a:lnTo>
                    <a:pt x="131063" y="195072"/>
                  </a:lnTo>
                  <a:lnTo>
                    <a:pt x="182082" y="187404"/>
                  </a:lnTo>
                  <a:lnTo>
                    <a:pt x="223742" y="166497"/>
                  </a:lnTo>
                  <a:lnTo>
                    <a:pt x="251829" y="135493"/>
                  </a:lnTo>
                  <a:lnTo>
                    <a:pt x="262127" y="97536"/>
                  </a:lnTo>
                  <a:lnTo>
                    <a:pt x="251829" y="59578"/>
                  </a:lnTo>
                  <a:lnTo>
                    <a:pt x="223742" y="28575"/>
                  </a:lnTo>
                  <a:lnTo>
                    <a:pt x="182082" y="7667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97652" y="3407663"/>
              <a:ext cx="262255" cy="195580"/>
            </a:xfrm>
            <a:custGeom>
              <a:avLst/>
              <a:gdLst/>
              <a:ahLst/>
              <a:cxnLst/>
              <a:rect l="l" t="t" r="r" b="b"/>
              <a:pathLst>
                <a:path w="262254" h="195579">
                  <a:moveTo>
                    <a:pt x="0" y="97536"/>
                  </a:moveTo>
                  <a:lnTo>
                    <a:pt x="10298" y="59578"/>
                  </a:lnTo>
                  <a:lnTo>
                    <a:pt x="38385" y="28575"/>
                  </a:lnTo>
                  <a:lnTo>
                    <a:pt x="80045" y="7667"/>
                  </a:lnTo>
                  <a:lnTo>
                    <a:pt x="131063" y="0"/>
                  </a:lnTo>
                  <a:lnTo>
                    <a:pt x="182082" y="7667"/>
                  </a:lnTo>
                  <a:lnTo>
                    <a:pt x="223742" y="28575"/>
                  </a:lnTo>
                  <a:lnTo>
                    <a:pt x="251829" y="59578"/>
                  </a:lnTo>
                  <a:lnTo>
                    <a:pt x="262127" y="97536"/>
                  </a:lnTo>
                  <a:lnTo>
                    <a:pt x="251829" y="135493"/>
                  </a:lnTo>
                  <a:lnTo>
                    <a:pt x="223742" y="166497"/>
                  </a:lnTo>
                  <a:lnTo>
                    <a:pt x="182082" y="187404"/>
                  </a:lnTo>
                  <a:lnTo>
                    <a:pt x="131063" y="195072"/>
                  </a:lnTo>
                  <a:lnTo>
                    <a:pt x="80045" y="187404"/>
                  </a:lnTo>
                  <a:lnTo>
                    <a:pt x="38385" y="166497"/>
                  </a:lnTo>
                  <a:lnTo>
                    <a:pt x="10298" y="135493"/>
                  </a:lnTo>
                  <a:lnTo>
                    <a:pt x="0" y="97536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8220" y="3597033"/>
              <a:ext cx="948690" cy="1252855"/>
            </a:xfrm>
            <a:custGeom>
              <a:avLst/>
              <a:gdLst/>
              <a:ahLst/>
              <a:cxnLst/>
              <a:rect l="l" t="t" r="r" b="b"/>
              <a:pathLst>
                <a:path w="948689" h="1252854">
                  <a:moveTo>
                    <a:pt x="792607" y="11417"/>
                  </a:moveTo>
                  <a:lnTo>
                    <a:pt x="786892" y="0"/>
                  </a:lnTo>
                  <a:lnTo>
                    <a:pt x="65036" y="367233"/>
                  </a:lnTo>
                  <a:lnTo>
                    <a:pt x="50673" y="338950"/>
                  </a:lnTo>
                  <a:lnTo>
                    <a:pt x="0" y="407530"/>
                  </a:lnTo>
                  <a:lnTo>
                    <a:pt x="85217" y="406895"/>
                  </a:lnTo>
                  <a:lnTo>
                    <a:pt x="73723" y="384289"/>
                  </a:lnTo>
                  <a:lnTo>
                    <a:pt x="70777" y="378523"/>
                  </a:lnTo>
                  <a:lnTo>
                    <a:pt x="792607" y="11417"/>
                  </a:lnTo>
                  <a:close/>
                </a:path>
                <a:path w="948689" h="1252854">
                  <a:moveTo>
                    <a:pt x="948182" y="33896"/>
                  </a:moveTo>
                  <a:lnTo>
                    <a:pt x="935482" y="32372"/>
                  </a:lnTo>
                  <a:lnTo>
                    <a:pt x="792530" y="1175905"/>
                  </a:lnTo>
                  <a:lnTo>
                    <a:pt x="761111" y="1171943"/>
                  </a:lnTo>
                  <a:lnTo>
                    <a:pt x="789432" y="1252334"/>
                  </a:lnTo>
                  <a:lnTo>
                    <a:pt x="830910" y="1190104"/>
                  </a:lnTo>
                  <a:lnTo>
                    <a:pt x="836676" y="1181468"/>
                  </a:lnTo>
                  <a:lnTo>
                    <a:pt x="805230" y="1177505"/>
                  </a:lnTo>
                  <a:lnTo>
                    <a:pt x="948182" y="338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274052" y="3630167"/>
            <a:ext cx="1358265" cy="373380"/>
          </a:xfrm>
          <a:prstGeom prst="rect">
            <a:avLst/>
          </a:prstGeom>
          <a:solidFill>
            <a:srgbClr val="000000"/>
          </a:solidFill>
          <a:ln w="12192">
            <a:solidFill>
              <a:srgbClr val="2E528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27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-&gt;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51666" y="6693433"/>
            <a:ext cx="62039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latin typeface="Calibri"/>
                <a:cs typeface="Calibri"/>
              </a:rPr>
              <a:t>Javapoint.com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2390" y="3148076"/>
            <a:ext cx="1068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1</a:t>
            </a:r>
            <a:r>
              <a:rPr sz="1350" b="1" baseline="24691" dirty="0">
                <a:latin typeface="Calibri"/>
                <a:cs typeface="Calibri"/>
              </a:rPr>
              <a:t>st</a:t>
            </a:r>
            <a:r>
              <a:rPr sz="1350" b="1" spc="135" baseline="24691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Data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Point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2638" y="440816"/>
            <a:ext cx="3341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Print"/>
                <a:cs typeface="Segoe Print"/>
              </a:rPr>
              <a:t>Perform</a:t>
            </a:r>
            <a:r>
              <a:rPr sz="2000" spc="-6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K-Means</a:t>
            </a:r>
            <a:r>
              <a:rPr sz="2000" spc="-4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Cluster</a:t>
            </a:r>
            <a:endParaRPr sz="20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29397" y="2546223"/>
            <a:ext cx="3856990" cy="3095625"/>
            <a:chOff x="4629397" y="2546223"/>
            <a:chExt cx="3856990" cy="3095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9397" y="2546223"/>
              <a:ext cx="3856638" cy="30956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6251" y="3374136"/>
              <a:ext cx="220980" cy="1783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0588" y="4511040"/>
              <a:ext cx="233172" cy="2057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4411" y="3762756"/>
              <a:ext cx="108204" cy="13715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551666" y="6693433"/>
            <a:ext cx="62039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latin typeface="Calibri"/>
                <a:cs typeface="Calibri"/>
              </a:rPr>
              <a:t>Javapoint.com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5772" y="2405422"/>
            <a:ext cx="6267235" cy="33851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983" y="2999232"/>
            <a:ext cx="2473452" cy="19964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0979" y="656844"/>
            <a:ext cx="4144010" cy="67246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525"/>
              </a:spcBef>
            </a:pPr>
            <a:r>
              <a:rPr sz="3200" spc="-25" dirty="0">
                <a:solidFill>
                  <a:srgbClr val="FFFFFF"/>
                </a:solidFill>
              </a:rPr>
              <a:t>Let’s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see</a:t>
            </a:r>
            <a:r>
              <a:rPr sz="3200" spc="-3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an </a:t>
            </a:r>
            <a:r>
              <a:rPr sz="3200" spc="-5" dirty="0">
                <a:solidFill>
                  <a:srgbClr val="FFFFFF"/>
                </a:solidFill>
              </a:rPr>
              <a:t>EXAMPLE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2843" y="2577083"/>
            <a:ext cx="5417820" cy="313029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983" y="2999232"/>
            <a:ext cx="2473452" cy="19964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472940" y="3829811"/>
            <a:ext cx="1167765" cy="76200"/>
          </a:xfrm>
          <a:custGeom>
            <a:avLst/>
            <a:gdLst/>
            <a:ahLst/>
            <a:cxnLst/>
            <a:rect l="l" t="t" r="r" b="b"/>
            <a:pathLst>
              <a:path w="1167764" h="76200">
                <a:moveTo>
                  <a:pt x="1091438" y="0"/>
                </a:moveTo>
                <a:lnTo>
                  <a:pt x="1091438" y="76200"/>
                </a:lnTo>
                <a:lnTo>
                  <a:pt x="1154938" y="44450"/>
                </a:lnTo>
                <a:lnTo>
                  <a:pt x="1104138" y="44450"/>
                </a:lnTo>
                <a:lnTo>
                  <a:pt x="1104138" y="31750"/>
                </a:lnTo>
                <a:lnTo>
                  <a:pt x="1154938" y="31750"/>
                </a:lnTo>
                <a:lnTo>
                  <a:pt x="1091438" y="0"/>
                </a:lnTo>
                <a:close/>
              </a:path>
              <a:path w="1167764" h="76200">
                <a:moveTo>
                  <a:pt x="109143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91438" y="44450"/>
                </a:lnTo>
                <a:lnTo>
                  <a:pt x="1091438" y="31750"/>
                </a:lnTo>
                <a:close/>
              </a:path>
              <a:path w="1167764" h="76200">
                <a:moveTo>
                  <a:pt x="1154938" y="31750"/>
                </a:moveTo>
                <a:lnTo>
                  <a:pt x="1104138" y="31750"/>
                </a:lnTo>
                <a:lnTo>
                  <a:pt x="1104138" y="44450"/>
                </a:lnTo>
                <a:lnTo>
                  <a:pt x="1154938" y="44450"/>
                </a:lnTo>
                <a:lnTo>
                  <a:pt x="1167638" y="38100"/>
                </a:lnTo>
                <a:lnTo>
                  <a:pt x="1154938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081440" y="4822200"/>
              <a:ext cx="250560" cy="428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72080" y="4812840"/>
                <a:ext cx="269280" cy="44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1700</TotalTime>
  <Words>370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Garamond</vt:lpstr>
      <vt:lpstr>Segoe Print</vt:lpstr>
      <vt:lpstr>Wingdings</vt:lpstr>
      <vt:lpstr>Organic</vt:lpstr>
      <vt:lpstr>Unsupervised Learning: Clustering</vt:lpstr>
      <vt:lpstr>Applications of Clustering: Real-World Scenarios</vt:lpstr>
      <vt:lpstr>Perform K-Means Cluster</vt:lpstr>
      <vt:lpstr>PowerPoint Presentation</vt:lpstr>
      <vt:lpstr>Perform K-Means Cluster</vt:lpstr>
      <vt:lpstr>Perform K-Means Cluster</vt:lpstr>
      <vt:lpstr>Perform K-Means Cluster</vt:lpstr>
      <vt:lpstr>Let’s see 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Elbow Method for optimal value of k in KMeans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My Laptop</cp:lastModifiedBy>
  <cp:revision>6</cp:revision>
  <dcterms:created xsi:type="dcterms:W3CDTF">2023-03-05T15:59:59Z</dcterms:created>
  <dcterms:modified xsi:type="dcterms:W3CDTF">2023-06-18T09:40:53Z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2023-03-05T00:00:00Z</vt:filetime>
  </property>
</Properties>
</file>