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10287000" cx="18288000"/>
  <p:notesSz cx="6858000" cy="9144000"/>
  <p:embeddedFontLst>
    <p:embeddedFont>
      <p:font typeface="League Spartan"/>
      <p:regular r:id="rId17"/>
      <p:bold r:id="rId18"/>
    </p:embeddedFon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84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3" roundtripDataSignature="AMtx7mgENM2XsDdd9u4VicAKzm31BleRw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84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6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21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LeagueSpartan-regular.fntdata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Mono-regular.fntdata"/><Relationship Id="rId6" Type="http://schemas.openxmlformats.org/officeDocument/2006/relationships/slide" Target="slides/slide1.xml"/><Relationship Id="rId18" Type="http://schemas.openxmlformats.org/officeDocument/2006/relationships/font" Target="fonts/LeagueSpartan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6c8f2a6d1d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1" name="Google Shape;291;g36c8f2a6d1d_0_16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6c8f2a6d1d_0_2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1" name="Google Shape;311;g36c8f2a6d1d_0_20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4" name="Google Shape;10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c8f2a6d1d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2" name="Google Shape;122;g36c8f2a6d1d_0_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c8f2a6d1d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8" name="Google Shape;158;g36c8f2a6d1d_0_2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6c8f2a6d1d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5" name="Google Shape;175;g36c8f2a6d1d_0_3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6c8f2a6d1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9" name="Google Shape;219;g36c8f2a6d1d_0_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6c8f2a6d1d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71" name="Google Shape;271;g36c8f2a6d1d_0_14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5.png"/><Relationship Id="rId4" Type="http://schemas.openxmlformats.org/officeDocument/2006/relationships/image" Target="../media/image2.jpg"/><Relationship Id="rId9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1.png"/><Relationship Id="rId7" Type="http://schemas.openxmlformats.org/officeDocument/2006/relationships/image" Target="../media/image6.png"/><Relationship Id="rId8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5" Type="http://schemas.openxmlformats.org/officeDocument/2006/relationships/image" Target="../media/image20.png"/><Relationship Id="rId6" Type="http://schemas.openxmlformats.org/officeDocument/2006/relationships/image" Target="../media/image1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0.jp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0.jp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jp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jp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jpg"/><Relationship Id="rId4" Type="http://schemas.openxmlformats.org/officeDocument/2006/relationships/image" Target="../media/image9.png"/><Relationship Id="rId5" Type="http://schemas.openxmlformats.org/officeDocument/2006/relationships/image" Target="../media/image6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9.jpg"/><Relationship Id="rId4" Type="http://schemas.openxmlformats.org/officeDocument/2006/relationships/image" Target="../media/image4.png"/><Relationship Id="rId5" Type="http://schemas.openxmlformats.org/officeDocument/2006/relationships/image" Target="../media/image9.png"/><Relationship Id="rId6" Type="http://schemas.openxmlformats.org/officeDocument/2006/relationships/image" Target="../media/image14.png"/><Relationship Id="rId7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20.pn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-596900" y="8652900"/>
            <a:ext cx="24904119" cy="1688415"/>
          </a:xfrm>
          <a:custGeom>
            <a:rect b="b" l="l" r="r" t="t"/>
            <a:pathLst>
              <a:path extrusionOk="0" h="1688415" w="15349226">
                <a:moveTo>
                  <a:pt x="0" y="0"/>
                </a:moveTo>
                <a:lnTo>
                  <a:pt x="15349227" y="0"/>
                </a:lnTo>
                <a:lnTo>
                  <a:pt x="15349227" y="1688415"/>
                </a:lnTo>
                <a:lnTo>
                  <a:pt x="0" y="1688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9722375" y="-656625"/>
            <a:ext cx="13909980" cy="11224737"/>
          </a:xfrm>
          <a:custGeom>
            <a:rect b="b" l="l" r="r" t="t"/>
            <a:pathLst>
              <a:path extrusionOk="0" h="4070621" w="5062777">
                <a:moveTo>
                  <a:pt x="194603" y="0"/>
                </a:moveTo>
                <a:lnTo>
                  <a:pt x="0" y="1097072"/>
                </a:lnTo>
                <a:lnTo>
                  <a:pt x="891239" y="2292577"/>
                </a:lnTo>
                <a:lnTo>
                  <a:pt x="228762" y="4011562"/>
                </a:lnTo>
                <a:lnTo>
                  <a:pt x="3874458" y="4070621"/>
                </a:lnTo>
                <a:lnTo>
                  <a:pt x="5062777" y="4070621"/>
                </a:lnTo>
                <a:lnTo>
                  <a:pt x="4468618" y="2479598"/>
                </a:lnTo>
                <a:lnTo>
                  <a:pt x="5062777" y="1373577"/>
                </a:lnTo>
                <a:lnTo>
                  <a:pt x="4354755" y="592383"/>
                </a:lnTo>
                <a:lnTo>
                  <a:pt x="3360003" y="582540"/>
                </a:lnTo>
                <a:lnTo>
                  <a:pt x="440030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-3532" r="-21115" t="0"/>
            </a:stretch>
          </a:blipFill>
          <a:ln>
            <a:noFill/>
          </a:ln>
        </p:spPr>
      </p:sp>
      <p:grpSp>
        <p:nvGrpSpPr>
          <p:cNvPr id="86" name="Google Shape;86;p1"/>
          <p:cNvGrpSpPr/>
          <p:nvPr/>
        </p:nvGrpSpPr>
        <p:grpSpPr>
          <a:xfrm>
            <a:off x="60925" y="2773164"/>
            <a:ext cx="9601254" cy="2201338"/>
            <a:chOff x="0" y="-38100"/>
            <a:chExt cx="5114395" cy="647700"/>
          </a:xfrm>
        </p:grpSpPr>
        <p:sp>
          <p:nvSpPr>
            <p:cNvPr id="87" name="Google Shape;87;p1"/>
            <p:cNvSpPr/>
            <p:nvPr/>
          </p:nvSpPr>
          <p:spPr>
            <a:xfrm>
              <a:off x="0" y="0"/>
              <a:ext cx="5114395" cy="609600"/>
            </a:xfrm>
            <a:custGeom>
              <a:rect b="b" l="l" r="r" t="t"/>
              <a:pathLst>
                <a:path extrusionOk="0" h="609600" w="5114395">
                  <a:moveTo>
                    <a:pt x="4911195" y="0"/>
                  </a:moveTo>
                  <a:lnTo>
                    <a:pt x="0" y="0"/>
                  </a:lnTo>
                  <a:lnTo>
                    <a:pt x="203200" y="609600"/>
                  </a:lnTo>
                  <a:lnTo>
                    <a:pt x="5114395" y="609600"/>
                  </a:lnTo>
                  <a:lnTo>
                    <a:pt x="4911195" y="0"/>
                  </a:lnTo>
                  <a:close/>
                </a:path>
              </a:pathLst>
            </a:custGeom>
            <a:solidFill>
              <a:srgbClr val="E4C049"/>
            </a:solidFill>
            <a:ln>
              <a:noFill/>
            </a:ln>
          </p:spPr>
        </p:sp>
        <p:sp>
          <p:nvSpPr>
            <p:cNvPr id="88" name="Google Shape;88;p1"/>
            <p:cNvSpPr txBox="1"/>
            <p:nvPr/>
          </p:nvSpPr>
          <p:spPr>
            <a:xfrm>
              <a:off x="101600" y="-38100"/>
              <a:ext cx="4911195" cy="647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9" name="Google Shape;89;p1"/>
          <p:cNvSpPr/>
          <p:nvPr/>
        </p:nvSpPr>
        <p:spPr>
          <a:xfrm flipH="1" rot="10800000">
            <a:off x="-59985" y="-64882"/>
            <a:ext cx="3270957" cy="2997014"/>
          </a:xfrm>
          <a:custGeom>
            <a:rect b="b" l="l" r="r" t="t"/>
            <a:pathLst>
              <a:path extrusionOk="0" h="2997014" w="3270957">
                <a:moveTo>
                  <a:pt x="0" y="2997014"/>
                </a:moveTo>
                <a:lnTo>
                  <a:pt x="3270957" y="2997014"/>
                </a:lnTo>
                <a:lnTo>
                  <a:pt x="3270957" y="0"/>
                </a:lnTo>
                <a:lnTo>
                  <a:pt x="0" y="0"/>
                </a:lnTo>
                <a:lnTo>
                  <a:pt x="0" y="2997014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"/>
          <p:cNvSpPr/>
          <p:nvPr/>
        </p:nvSpPr>
        <p:spPr>
          <a:xfrm>
            <a:off x="1124245" y="2238221"/>
            <a:ext cx="420400" cy="346705"/>
          </a:xfrm>
          <a:custGeom>
            <a:rect b="b" l="l" r="r" t="t"/>
            <a:pathLst>
              <a:path extrusionOk="0" h="346705" w="420400">
                <a:moveTo>
                  <a:pt x="0" y="0"/>
                </a:moveTo>
                <a:lnTo>
                  <a:pt x="420401" y="0"/>
                </a:lnTo>
                <a:lnTo>
                  <a:pt x="420401" y="346705"/>
                </a:lnTo>
                <a:lnTo>
                  <a:pt x="0" y="3467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"/>
          <p:cNvSpPr/>
          <p:nvPr/>
        </p:nvSpPr>
        <p:spPr>
          <a:xfrm>
            <a:off x="6202405" y="1145720"/>
            <a:ext cx="1557001" cy="739575"/>
          </a:xfrm>
          <a:custGeom>
            <a:rect b="b" l="l" r="r" t="t"/>
            <a:pathLst>
              <a:path extrusionOk="0" h="739575" w="1557001">
                <a:moveTo>
                  <a:pt x="0" y="0"/>
                </a:moveTo>
                <a:lnTo>
                  <a:pt x="1557001" y="0"/>
                </a:lnTo>
                <a:lnTo>
                  <a:pt x="1557001" y="739575"/>
                </a:lnTo>
                <a:lnTo>
                  <a:pt x="0" y="7395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2" name="Google Shape;92;p1"/>
          <p:cNvSpPr txBox="1"/>
          <p:nvPr/>
        </p:nvSpPr>
        <p:spPr>
          <a:xfrm>
            <a:off x="2623943" y="836573"/>
            <a:ext cx="9060000" cy="12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299"/>
              <a:buFont typeface="Arial"/>
              <a:buNone/>
            </a:pPr>
            <a:r>
              <a:rPr lang="es-MX" sz="8299">
                <a:latin typeface="League Spartan"/>
                <a:ea typeface="League Spartan"/>
                <a:cs typeface="League Spartan"/>
                <a:sym typeface="League Spartan"/>
              </a:rPr>
              <a:t>CLP</a:t>
            </a:r>
            <a:endParaRPr b="0" i="0" sz="8299" u="none" cap="none" strike="noStrike">
              <a:solidFill>
                <a:srgbClr val="15443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93" name="Google Shape;93;p1"/>
          <p:cNvSpPr txBox="1"/>
          <p:nvPr/>
        </p:nvSpPr>
        <p:spPr>
          <a:xfrm>
            <a:off x="2056100" y="3377475"/>
            <a:ext cx="6417300" cy="22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s-MX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Contador ascendente/descendente controlado por UART.</a:t>
            </a:r>
            <a:endParaRPr b="1" i="1"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br>
              <a:rPr b="0" i="0" lang="es-MX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4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"/>
          <p:cNvSpPr txBox="1"/>
          <p:nvPr/>
        </p:nvSpPr>
        <p:spPr>
          <a:xfrm>
            <a:off x="1724677" y="6593349"/>
            <a:ext cx="69657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s-MX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John Aníbal Rivera Burgos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Autor</a:t>
            </a:r>
            <a:br>
              <a:rPr b="0" i="0" lang="es-MX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lang="es-MX" sz="2700"/>
              <a:t>Nicolás</a:t>
            </a:r>
            <a:r>
              <a:rPr b="1" lang="es-MX" sz="2700"/>
              <a:t> Alvarez.</a:t>
            </a:r>
            <a:endParaRPr b="1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s-MX" sz="2300">
                <a:solidFill>
                  <a:schemeClr val="dk1"/>
                </a:solidFill>
              </a:rPr>
              <a:t>Profesor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b="0" i="0" lang="es-MX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i="0" lang="es-MX" sz="2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1"/>
          <p:cNvSpPr/>
          <p:nvPr/>
        </p:nvSpPr>
        <p:spPr>
          <a:xfrm>
            <a:off x="2056100" y="5183775"/>
            <a:ext cx="6417300" cy="12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lang="es-MX" sz="3100">
                <a:solidFill>
                  <a:schemeClr val="dk1"/>
                </a:solidFill>
              </a:rPr>
              <a:t>Circuitos Lógicos Programables</a:t>
            </a: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br>
              <a:rPr b="0" i="0" lang="es-MX" sz="31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31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/>
          <p:nvPr/>
        </p:nvSpPr>
        <p:spPr>
          <a:xfrm>
            <a:off x="1998863" y="8974700"/>
            <a:ext cx="6417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s-MX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Universidad de Buenos Aires</a:t>
            </a: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br>
              <a:rPr b="0" i="0" lang="es-MX" sz="23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23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"/>
          <p:cNvSpPr/>
          <p:nvPr/>
        </p:nvSpPr>
        <p:spPr>
          <a:xfrm>
            <a:off x="-38100" y="7880852"/>
            <a:ext cx="3513970" cy="3219675"/>
          </a:xfrm>
          <a:custGeom>
            <a:rect b="b" l="l" r="r" t="t"/>
            <a:pathLst>
              <a:path extrusionOk="0" h="3219675" w="3513970">
                <a:moveTo>
                  <a:pt x="0" y="0"/>
                </a:moveTo>
                <a:lnTo>
                  <a:pt x="3513970" y="0"/>
                </a:lnTo>
                <a:lnTo>
                  <a:pt x="3513970" y="3219675"/>
                </a:lnTo>
                <a:lnTo>
                  <a:pt x="0" y="32196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8" name="Google Shape;98;p1"/>
          <p:cNvSpPr/>
          <p:nvPr/>
        </p:nvSpPr>
        <p:spPr>
          <a:xfrm>
            <a:off x="-253" y="9518050"/>
            <a:ext cx="692939" cy="733167"/>
          </a:xfrm>
          <a:custGeom>
            <a:rect b="b" l="l" r="r" t="t"/>
            <a:pathLst>
              <a:path extrusionOk="0" h="763716" w="5774489">
                <a:moveTo>
                  <a:pt x="5571289" y="0"/>
                </a:moveTo>
                <a:lnTo>
                  <a:pt x="0" y="0"/>
                </a:lnTo>
                <a:lnTo>
                  <a:pt x="203200" y="763716"/>
                </a:lnTo>
                <a:lnTo>
                  <a:pt x="5774489" y="763716"/>
                </a:lnTo>
                <a:lnTo>
                  <a:pt x="5571289" y="0"/>
                </a:lnTo>
                <a:close/>
              </a:path>
            </a:pathLst>
          </a:custGeom>
          <a:solidFill>
            <a:srgbClr val="15443C"/>
          </a:solidFill>
          <a:ln>
            <a:noFill/>
          </a:ln>
        </p:spPr>
      </p:sp>
      <p:sp>
        <p:nvSpPr>
          <p:cNvPr id="99" name="Google Shape;99;p1"/>
          <p:cNvSpPr txBox="1"/>
          <p:nvPr>
            <p:ph idx="12" type="sldNum"/>
          </p:nvPr>
        </p:nvSpPr>
        <p:spPr>
          <a:xfrm>
            <a:off x="60913" y="9605788"/>
            <a:ext cx="5706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fld id="{00000000-1234-1234-1234-123412341234}" type="slidenum">
              <a:rPr b="1" lang="es-MX" sz="2300">
                <a:solidFill>
                  <a:srgbClr val="FFFFFF"/>
                </a:solidFill>
              </a:rPr>
              <a:t>‹#›</a:t>
            </a:fld>
            <a:endParaRPr b="1" sz="2300">
              <a:solidFill>
                <a:srgbClr val="FFFFFF"/>
              </a:solidFill>
            </a:endParaRPr>
          </a:p>
        </p:txBody>
      </p:sp>
      <p:sp>
        <p:nvSpPr>
          <p:cNvPr id="100" name="Google Shape;100;p1"/>
          <p:cNvSpPr/>
          <p:nvPr/>
        </p:nvSpPr>
        <p:spPr>
          <a:xfrm rot="10800000">
            <a:off x="8690381" y="2061"/>
            <a:ext cx="24904119" cy="1502689"/>
          </a:xfrm>
          <a:custGeom>
            <a:rect b="b" l="l" r="r" t="t"/>
            <a:pathLst>
              <a:path extrusionOk="0" h="1688415" w="15349226">
                <a:moveTo>
                  <a:pt x="0" y="0"/>
                </a:moveTo>
                <a:lnTo>
                  <a:pt x="15349227" y="0"/>
                </a:lnTo>
                <a:lnTo>
                  <a:pt x="15349227" y="1688415"/>
                </a:lnTo>
                <a:lnTo>
                  <a:pt x="0" y="168841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id="101" name="Google Shape;101;p1"/>
          <p:cNvPicPr preferRelativeResize="0"/>
          <p:nvPr/>
        </p:nvPicPr>
        <p:blipFill rotWithShape="1">
          <a:blip r:embed="rId9">
            <a:alphaModFix/>
          </a:blip>
          <a:srcRect b="0" l="0" r="0" t="7270"/>
          <a:stretch/>
        </p:blipFill>
        <p:spPr>
          <a:xfrm>
            <a:off x="15082375" y="70213"/>
            <a:ext cx="3133001" cy="923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3" name="Google Shape;293;g36c8f2a6d1d_0_163"/>
          <p:cNvGrpSpPr/>
          <p:nvPr/>
        </p:nvGrpSpPr>
        <p:grpSpPr>
          <a:xfrm>
            <a:off x="-544301" y="5577004"/>
            <a:ext cx="19376731" cy="1758952"/>
            <a:chOff x="0" y="-38100"/>
            <a:chExt cx="5103303" cy="463260"/>
          </a:xfrm>
        </p:grpSpPr>
        <p:sp>
          <p:nvSpPr>
            <p:cNvPr id="294" name="Google Shape;294;g36c8f2a6d1d_0_163"/>
            <p:cNvSpPr/>
            <p:nvPr/>
          </p:nvSpPr>
          <p:spPr>
            <a:xfrm>
              <a:off x="0" y="0"/>
              <a:ext cx="5103303" cy="425160"/>
            </a:xfrm>
            <a:custGeom>
              <a:rect b="b" l="l" r="r" t="t"/>
              <a:pathLst>
                <a:path extrusionOk="0" h="425160" w="5103303">
                  <a:moveTo>
                    <a:pt x="0" y="0"/>
                  </a:moveTo>
                  <a:lnTo>
                    <a:pt x="5103303" y="0"/>
                  </a:lnTo>
                  <a:lnTo>
                    <a:pt x="5103303" y="425160"/>
                  </a:lnTo>
                  <a:lnTo>
                    <a:pt x="0" y="425160"/>
                  </a:lnTo>
                  <a:close/>
                </a:path>
              </a:pathLst>
            </a:custGeom>
            <a:solidFill>
              <a:srgbClr val="15443C"/>
            </a:solidFill>
            <a:ln>
              <a:noFill/>
            </a:ln>
          </p:spPr>
        </p:sp>
        <p:sp>
          <p:nvSpPr>
            <p:cNvPr id="295" name="Google Shape;295;g36c8f2a6d1d_0_163"/>
            <p:cNvSpPr txBox="1"/>
            <p:nvPr/>
          </p:nvSpPr>
          <p:spPr>
            <a:xfrm>
              <a:off x="0" y="-38100"/>
              <a:ext cx="51033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96" name="Google Shape;296;g36c8f2a6d1d_0_163"/>
          <p:cNvGrpSpPr/>
          <p:nvPr/>
        </p:nvGrpSpPr>
        <p:grpSpPr>
          <a:xfrm>
            <a:off x="3169400" y="2740451"/>
            <a:ext cx="14725141" cy="7365608"/>
            <a:chOff x="0" y="-38100"/>
            <a:chExt cx="1678270" cy="792444"/>
          </a:xfrm>
        </p:grpSpPr>
        <p:sp>
          <p:nvSpPr>
            <p:cNvPr id="297" name="Google Shape;297;g36c8f2a6d1d_0_163"/>
            <p:cNvSpPr/>
            <p:nvPr/>
          </p:nvSpPr>
          <p:spPr>
            <a:xfrm>
              <a:off x="0" y="-1"/>
              <a:ext cx="1678270" cy="754345"/>
            </a:xfrm>
            <a:custGeom>
              <a:rect b="b" l="l" r="r" t="t"/>
              <a:pathLst>
                <a:path extrusionOk="0" h="675029" w="1678270">
                  <a:moveTo>
                    <a:pt x="1475070" y="0"/>
                  </a:moveTo>
                  <a:lnTo>
                    <a:pt x="0" y="0"/>
                  </a:lnTo>
                  <a:lnTo>
                    <a:pt x="203200" y="675029"/>
                  </a:lnTo>
                  <a:lnTo>
                    <a:pt x="1678270" y="675029"/>
                  </a:lnTo>
                  <a:lnTo>
                    <a:pt x="1475070" y="0"/>
                  </a:lnTo>
                  <a:close/>
                </a:path>
              </a:pathLst>
            </a:custGeom>
            <a:solidFill>
              <a:srgbClr val="E4C049"/>
            </a:solidFill>
            <a:ln>
              <a:noFill/>
            </a:ln>
          </p:spPr>
        </p:sp>
        <p:sp>
          <p:nvSpPr>
            <p:cNvPr id="298" name="Google Shape;298;g36c8f2a6d1d_0_163"/>
            <p:cNvSpPr txBox="1"/>
            <p:nvPr/>
          </p:nvSpPr>
          <p:spPr>
            <a:xfrm>
              <a:off x="101600" y="-38100"/>
              <a:ext cx="1475100" cy="7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99" name="Google Shape;299;g36c8f2a6d1d_0_163"/>
          <p:cNvSpPr txBox="1"/>
          <p:nvPr/>
        </p:nvSpPr>
        <p:spPr>
          <a:xfrm>
            <a:off x="1846536" y="733156"/>
            <a:ext cx="14595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99"/>
              <a:buFont typeface="Arial"/>
              <a:buNone/>
            </a:pPr>
            <a:r>
              <a:rPr b="0" i="0" lang="es-MX" sz="6999" u="none" cap="none" strike="noStrike">
                <a:solidFill>
                  <a:srgbClr val="15443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CIERRE</a:t>
            </a:r>
            <a:endParaRPr b="0" i="0" sz="6999" u="none" cap="none" strike="noStrik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00" name="Google Shape;300;g36c8f2a6d1d_0_163"/>
          <p:cNvSpPr/>
          <p:nvPr/>
        </p:nvSpPr>
        <p:spPr>
          <a:xfrm flipH="1" rot="10800000">
            <a:off x="-166783" y="-126207"/>
            <a:ext cx="3677107" cy="3369149"/>
          </a:xfrm>
          <a:custGeom>
            <a:rect b="b" l="l" r="r" t="t"/>
            <a:pathLst>
              <a:path extrusionOk="0" h="3369149" w="3677107">
                <a:moveTo>
                  <a:pt x="0" y="3369149"/>
                </a:moveTo>
                <a:lnTo>
                  <a:pt x="3677107" y="3369149"/>
                </a:lnTo>
                <a:lnTo>
                  <a:pt x="3677107" y="0"/>
                </a:lnTo>
                <a:lnTo>
                  <a:pt x="0" y="0"/>
                </a:lnTo>
                <a:lnTo>
                  <a:pt x="0" y="3369149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1" name="Google Shape;301;g36c8f2a6d1d_0_163"/>
          <p:cNvSpPr/>
          <p:nvPr/>
        </p:nvSpPr>
        <p:spPr>
          <a:xfrm rot="10800000">
            <a:off x="14724467" y="-126207"/>
            <a:ext cx="3677107" cy="3369149"/>
          </a:xfrm>
          <a:custGeom>
            <a:rect b="b" l="l" r="r" t="t"/>
            <a:pathLst>
              <a:path extrusionOk="0" h="3369149" w="3677107">
                <a:moveTo>
                  <a:pt x="3677107" y="3369149"/>
                </a:moveTo>
                <a:lnTo>
                  <a:pt x="0" y="3369149"/>
                </a:lnTo>
                <a:lnTo>
                  <a:pt x="0" y="0"/>
                </a:lnTo>
                <a:lnTo>
                  <a:pt x="3677107" y="0"/>
                </a:lnTo>
                <a:lnTo>
                  <a:pt x="3677107" y="3369149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2" name="Google Shape;302;g36c8f2a6d1d_0_163"/>
          <p:cNvSpPr/>
          <p:nvPr/>
        </p:nvSpPr>
        <p:spPr>
          <a:xfrm>
            <a:off x="1321615" y="7793737"/>
            <a:ext cx="1471674" cy="699045"/>
          </a:xfrm>
          <a:custGeom>
            <a:rect b="b" l="l" r="r" t="t"/>
            <a:pathLst>
              <a:path extrusionOk="0" h="699045" w="1471674">
                <a:moveTo>
                  <a:pt x="0" y="0"/>
                </a:moveTo>
                <a:lnTo>
                  <a:pt x="1471674" y="0"/>
                </a:lnTo>
                <a:lnTo>
                  <a:pt x="1471674" y="699045"/>
                </a:lnTo>
                <a:lnTo>
                  <a:pt x="0" y="6990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3" name="Google Shape;303;g36c8f2a6d1d_0_163"/>
          <p:cNvSpPr/>
          <p:nvPr/>
        </p:nvSpPr>
        <p:spPr>
          <a:xfrm flipH="1">
            <a:off x="16476740" y="8982961"/>
            <a:ext cx="1471674" cy="699045"/>
          </a:xfrm>
          <a:custGeom>
            <a:rect b="b" l="l" r="r" t="t"/>
            <a:pathLst>
              <a:path extrusionOk="0" h="699045" w="1471674">
                <a:moveTo>
                  <a:pt x="1471674" y="0"/>
                </a:moveTo>
                <a:lnTo>
                  <a:pt x="0" y="0"/>
                </a:lnTo>
                <a:lnTo>
                  <a:pt x="0" y="699045"/>
                </a:lnTo>
                <a:lnTo>
                  <a:pt x="1471674" y="699045"/>
                </a:lnTo>
                <a:lnTo>
                  <a:pt x="1471674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descr="https://lh7-rt.googleusercontent.com/slidesz/AGV_vUflOBUyLuyAfli-WPDyrknNjoNgrDtORI5QDfZuoRjYou4wOUMU0HdWBpyPaa87NiAbTW56YhidKHwyNdBFyfhG4VfNLBpMPbKL27DthlQ5vuWM0xrnZRKjMQoe0D20QXv9xT-8aizLqrjDMN3bvyg=s2048?key=Euw67xs9PZGQ52nX8zuDRg" id="304" name="Google Shape;304;g36c8f2a6d1d_0_16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7075" y="2835875"/>
            <a:ext cx="4532875" cy="727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g36c8f2a6d1d_0_163"/>
          <p:cNvSpPr/>
          <p:nvPr/>
        </p:nvSpPr>
        <p:spPr>
          <a:xfrm>
            <a:off x="5836875" y="3145301"/>
            <a:ext cx="10522200" cy="7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MX" sz="3500">
                <a:solidFill>
                  <a:srgbClr val="15443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Recomendaciones</a:t>
            </a:r>
            <a:endParaRPr sz="3500">
              <a:solidFill>
                <a:srgbClr val="15443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3500">
                <a:solidFill>
                  <a:srgbClr val="15443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Crear y ejecutar archivos de prueba antes de pasar a </a:t>
            </a:r>
            <a:r>
              <a:rPr lang="es-MX" sz="3500">
                <a:solidFill>
                  <a:srgbClr val="15443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implementación</a:t>
            </a:r>
            <a:r>
              <a:rPr lang="es-MX" sz="3500">
                <a:solidFill>
                  <a:srgbClr val="15443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para detectar errores</a:t>
            </a:r>
            <a:endParaRPr sz="3500">
              <a:solidFill>
                <a:srgbClr val="15443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3500">
                <a:solidFill>
                  <a:srgbClr val="15443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temprano y evitar tiempos perdidos en </a:t>
            </a:r>
            <a:r>
              <a:rPr lang="es-MX" sz="3500">
                <a:solidFill>
                  <a:srgbClr val="15443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producción</a:t>
            </a:r>
            <a:r>
              <a:rPr lang="es-MX" sz="3500">
                <a:solidFill>
                  <a:srgbClr val="15443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.</a:t>
            </a:r>
            <a:endParaRPr sz="3500">
              <a:solidFill>
                <a:srgbClr val="15443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rgbClr val="15443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3500">
                <a:solidFill>
                  <a:srgbClr val="15443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Revisar cuidadosamente el archivo .xdc para prevenir fallos de </a:t>
            </a:r>
            <a:r>
              <a:rPr lang="es-MX" sz="3500">
                <a:solidFill>
                  <a:srgbClr val="15443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conexión</a:t>
            </a:r>
            <a:r>
              <a:rPr lang="es-MX" sz="3500">
                <a:solidFill>
                  <a:srgbClr val="15443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y posibles </a:t>
            </a:r>
            <a:r>
              <a:rPr lang="es-MX" sz="3500">
                <a:solidFill>
                  <a:srgbClr val="15443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daños </a:t>
            </a:r>
            <a:r>
              <a:rPr lang="es-MX" sz="3500">
                <a:solidFill>
                  <a:srgbClr val="15443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en pines por asignaciones incorrectas.</a:t>
            </a:r>
            <a:endParaRPr sz="3500">
              <a:solidFill>
                <a:srgbClr val="15443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3500">
              <a:solidFill>
                <a:srgbClr val="15443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3500">
              <a:solidFill>
                <a:srgbClr val="15443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g36c8f2a6d1d_0_163"/>
          <p:cNvSpPr/>
          <p:nvPr/>
        </p:nvSpPr>
        <p:spPr>
          <a:xfrm>
            <a:off x="-38100" y="7880852"/>
            <a:ext cx="3513970" cy="3219675"/>
          </a:xfrm>
          <a:custGeom>
            <a:rect b="b" l="l" r="r" t="t"/>
            <a:pathLst>
              <a:path extrusionOk="0" h="3219675" w="3513970">
                <a:moveTo>
                  <a:pt x="0" y="0"/>
                </a:moveTo>
                <a:lnTo>
                  <a:pt x="3513970" y="0"/>
                </a:lnTo>
                <a:lnTo>
                  <a:pt x="3513970" y="3219675"/>
                </a:lnTo>
                <a:lnTo>
                  <a:pt x="0" y="32196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7" name="Google Shape;307;g36c8f2a6d1d_0_163"/>
          <p:cNvSpPr/>
          <p:nvPr/>
        </p:nvSpPr>
        <p:spPr>
          <a:xfrm>
            <a:off x="-253" y="9518050"/>
            <a:ext cx="692939" cy="733167"/>
          </a:xfrm>
          <a:custGeom>
            <a:rect b="b" l="l" r="r" t="t"/>
            <a:pathLst>
              <a:path extrusionOk="0" h="763716" w="5774489">
                <a:moveTo>
                  <a:pt x="5571289" y="0"/>
                </a:moveTo>
                <a:lnTo>
                  <a:pt x="0" y="0"/>
                </a:lnTo>
                <a:lnTo>
                  <a:pt x="203200" y="763716"/>
                </a:lnTo>
                <a:lnTo>
                  <a:pt x="5774489" y="763716"/>
                </a:lnTo>
                <a:lnTo>
                  <a:pt x="5571289" y="0"/>
                </a:lnTo>
                <a:close/>
              </a:path>
            </a:pathLst>
          </a:custGeom>
          <a:solidFill>
            <a:srgbClr val="15443C"/>
          </a:solidFill>
          <a:ln>
            <a:noFill/>
          </a:ln>
        </p:spPr>
      </p:sp>
      <p:sp>
        <p:nvSpPr>
          <p:cNvPr id="308" name="Google Shape;308;g36c8f2a6d1d_0_163"/>
          <p:cNvSpPr txBox="1"/>
          <p:nvPr>
            <p:ph idx="12" type="sldNum"/>
          </p:nvPr>
        </p:nvSpPr>
        <p:spPr>
          <a:xfrm>
            <a:off x="60913" y="9605788"/>
            <a:ext cx="5706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fld id="{00000000-1234-1234-1234-123412341234}" type="slidenum">
              <a:rPr b="1" lang="es-MX" sz="2300">
                <a:solidFill>
                  <a:srgbClr val="FFFFFF"/>
                </a:solidFill>
              </a:rPr>
              <a:t>‹#›</a:t>
            </a:fld>
            <a:endParaRPr b="1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c8f2a6d1d_0_202"/>
          <p:cNvSpPr txBox="1"/>
          <p:nvPr/>
        </p:nvSpPr>
        <p:spPr>
          <a:xfrm>
            <a:off x="2640589" y="2289523"/>
            <a:ext cx="13006800" cy="5173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5"/>
              <a:buFont typeface="Arial"/>
              <a:buNone/>
            </a:pPr>
            <a:r>
              <a:rPr b="0" i="0" lang="es-MX" sz="14005" u="none" cap="none" strike="noStrike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MUCHAS </a:t>
            </a:r>
            <a:r>
              <a:rPr b="0" i="0" lang="es-MX" sz="14005" u="none" cap="none" strike="noStrike">
                <a:solidFill>
                  <a:srgbClr val="15443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GRACIAS</a:t>
            </a:r>
            <a:endParaRPr b="0" i="0" sz="14005" u="none" cap="none" strike="noStrike">
              <a:solidFill>
                <a:srgbClr val="15443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314" name="Google Shape;314;g36c8f2a6d1d_0_202"/>
          <p:cNvSpPr/>
          <p:nvPr/>
        </p:nvSpPr>
        <p:spPr>
          <a:xfrm>
            <a:off x="-769105" y="8042548"/>
            <a:ext cx="20892302" cy="2298153"/>
          </a:xfrm>
          <a:custGeom>
            <a:rect b="b" l="l" r="r" t="t"/>
            <a:pathLst>
              <a:path extrusionOk="0" h="2298153" w="20892302">
                <a:moveTo>
                  <a:pt x="0" y="0"/>
                </a:moveTo>
                <a:lnTo>
                  <a:pt x="20892302" y="0"/>
                </a:lnTo>
                <a:lnTo>
                  <a:pt x="20892302" y="2298154"/>
                </a:lnTo>
                <a:lnTo>
                  <a:pt x="0" y="2298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5" name="Google Shape;315;g36c8f2a6d1d_0_202"/>
          <p:cNvSpPr/>
          <p:nvPr/>
        </p:nvSpPr>
        <p:spPr>
          <a:xfrm rot="10800000">
            <a:off x="14175028" y="-126207"/>
            <a:ext cx="4226545" cy="3872572"/>
          </a:xfrm>
          <a:custGeom>
            <a:rect b="b" l="l" r="r" t="t"/>
            <a:pathLst>
              <a:path extrusionOk="0" h="3872572" w="4226545">
                <a:moveTo>
                  <a:pt x="4226546" y="3872572"/>
                </a:moveTo>
                <a:lnTo>
                  <a:pt x="0" y="3872572"/>
                </a:lnTo>
                <a:lnTo>
                  <a:pt x="0" y="0"/>
                </a:lnTo>
                <a:lnTo>
                  <a:pt x="4226546" y="0"/>
                </a:lnTo>
                <a:lnTo>
                  <a:pt x="4226546" y="3872572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6" name="Google Shape;316;g36c8f2a6d1d_0_202"/>
          <p:cNvSpPr/>
          <p:nvPr/>
        </p:nvSpPr>
        <p:spPr>
          <a:xfrm>
            <a:off x="1168915" y="1460557"/>
            <a:ext cx="1670992" cy="793721"/>
          </a:xfrm>
          <a:custGeom>
            <a:rect b="b" l="l" r="r" t="t"/>
            <a:pathLst>
              <a:path extrusionOk="0" h="793721" w="1670992">
                <a:moveTo>
                  <a:pt x="0" y="0"/>
                </a:moveTo>
                <a:lnTo>
                  <a:pt x="1670992" y="0"/>
                </a:lnTo>
                <a:lnTo>
                  <a:pt x="1670992" y="793721"/>
                </a:lnTo>
                <a:lnTo>
                  <a:pt x="0" y="79372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7" name="Google Shape;317;g36c8f2a6d1d_0_202"/>
          <p:cNvSpPr/>
          <p:nvPr/>
        </p:nvSpPr>
        <p:spPr>
          <a:xfrm rot="-5400000">
            <a:off x="15338456" y="6022795"/>
            <a:ext cx="530096" cy="2494571"/>
          </a:xfrm>
          <a:custGeom>
            <a:rect b="b" l="l" r="r" t="t"/>
            <a:pathLst>
              <a:path extrusionOk="0" h="2494571" w="530096">
                <a:moveTo>
                  <a:pt x="0" y="0"/>
                </a:moveTo>
                <a:lnTo>
                  <a:pt x="530096" y="0"/>
                </a:lnTo>
                <a:lnTo>
                  <a:pt x="530096" y="2494571"/>
                </a:lnTo>
                <a:lnTo>
                  <a:pt x="0" y="249457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8" name="Google Shape;318;g36c8f2a6d1d_0_20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2"/>
          <p:cNvGrpSpPr/>
          <p:nvPr/>
        </p:nvGrpSpPr>
        <p:grpSpPr>
          <a:xfrm>
            <a:off x="4636643" y="537218"/>
            <a:ext cx="15101323" cy="8861606"/>
            <a:chOff x="0" y="-38100"/>
            <a:chExt cx="2189907" cy="686957"/>
          </a:xfrm>
        </p:grpSpPr>
        <p:sp>
          <p:nvSpPr>
            <p:cNvPr id="107" name="Google Shape;107;p2"/>
            <p:cNvSpPr/>
            <p:nvPr/>
          </p:nvSpPr>
          <p:spPr>
            <a:xfrm>
              <a:off x="0" y="0"/>
              <a:ext cx="2189907" cy="648857"/>
            </a:xfrm>
            <a:custGeom>
              <a:rect b="b" l="l" r="r" t="t"/>
              <a:pathLst>
                <a:path extrusionOk="0" h="648857" w="2189907">
                  <a:moveTo>
                    <a:pt x="1986707" y="0"/>
                  </a:moveTo>
                  <a:lnTo>
                    <a:pt x="0" y="0"/>
                  </a:lnTo>
                  <a:lnTo>
                    <a:pt x="203200" y="648857"/>
                  </a:lnTo>
                  <a:lnTo>
                    <a:pt x="2189907" y="648857"/>
                  </a:lnTo>
                  <a:lnTo>
                    <a:pt x="1986707" y="0"/>
                  </a:lnTo>
                  <a:close/>
                </a:path>
              </a:pathLst>
            </a:custGeom>
            <a:solidFill>
              <a:srgbClr val="E4C049"/>
            </a:solidFill>
            <a:ln>
              <a:noFill/>
            </a:ln>
          </p:spPr>
        </p:sp>
        <p:sp>
          <p:nvSpPr>
            <p:cNvPr id="108" name="Google Shape;108;p2"/>
            <p:cNvSpPr txBox="1"/>
            <p:nvPr/>
          </p:nvSpPr>
          <p:spPr>
            <a:xfrm>
              <a:off x="101600" y="-38100"/>
              <a:ext cx="1986707" cy="6869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2"/>
          <p:cNvSpPr/>
          <p:nvPr/>
        </p:nvSpPr>
        <p:spPr>
          <a:xfrm>
            <a:off x="1028700" y="1715214"/>
            <a:ext cx="6677807" cy="7352021"/>
          </a:xfrm>
          <a:custGeom>
            <a:rect b="b" l="l" r="r" t="t"/>
            <a:pathLst>
              <a:path extrusionOk="0" h="5312410" w="4825238">
                <a:moveTo>
                  <a:pt x="2412619" y="405130"/>
                </a:moveTo>
                <a:lnTo>
                  <a:pt x="2412619" y="0"/>
                </a:lnTo>
                <a:lnTo>
                  <a:pt x="0" y="405130"/>
                </a:lnTo>
                <a:lnTo>
                  <a:pt x="0" y="5312410"/>
                </a:lnTo>
                <a:lnTo>
                  <a:pt x="2412619" y="4907280"/>
                </a:lnTo>
                <a:lnTo>
                  <a:pt x="2412619" y="5312410"/>
                </a:lnTo>
                <a:lnTo>
                  <a:pt x="4825238" y="4907280"/>
                </a:lnTo>
                <a:lnTo>
                  <a:pt x="4825238" y="0"/>
                </a:lnTo>
                <a:lnTo>
                  <a:pt x="2412619" y="40513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47713" r="-47713" t="0"/>
            </a:stretch>
          </a:blipFill>
          <a:ln>
            <a:noFill/>
          </a:ln>
        </p:spPr>
      </p:sp>
      <p:grpSp>
        <p:nvGrpSpPr>
          <p:cNvPr id="110" name="Google Shape;110;p2"/>
          <p:cNvGrpSpPr/>
          <p:nvPr/>
        </p:nvGrpSpPr>
        <p:grpSpPr>
          <a:xfrm>
            <a:off x="-201930" y="9475023"/>
            <a:ext cx="18835301" cy="1085822"/>
            <a:chOff x="0" y="-38100"/>
            <a:chExt cx="4960705" cy="285976"/>
          </a:xfrm>
        </p:grpSpPr>
        <p:sp>
          <p:nvSpPr>
            <p:cNvPr id="111" name="Google Shape;111;p2"/>
            <p:cNvSpPr/>
            <p:nvPr/>
          </p:nvSpPr>
          <p:spPr>
            <a:xfrm>
              <a:off x="0" y="0"/>
              <a:ext cx="4960705" cy="247876"/>
            </a:xfrm>
            <a:custGeom>
              <a:rect b="b" l="l" r="r" t="t"/>
              <a:pathLst>
                <a:path extrusionOk="0" h="247876" w="4960705">
                  <a:moveTo>
                    <a:pt x="0" y="0"/>
                  </a:moveTo>
                  <a:lnTo>
                    <a:pt x="4960705" y="0"/>
                  </a:lnTo>
                  <a:lnTo>
                    <a:pt x="4960705" y="247876"/>
                  </a:lnTo>
                  <a:lnTo>
                    <a:pt x="0" y="247876"/>
                  </a:lnTo>
                  <a:close/>
                </a:path>
              </a:pathLst>
            </a:custGeom>
            <a:solidFill>
              <a:srgbClr val="15443C"/>
            </a:solidFill>
            <a:ln>
              <a:noFill/>
            </a:ln>
          </p:spPr>
        </p:sp>
        <p:sp>
          <p:nvSpPr>
            <p:cNvPr id="112" name="Google Shape;112;p2"/>
            <p:cNvSpPr txBox="1"/>
            <p:nvPr/>
          </p:nvSpPr>
          <p:spPr>
            <a:xfrm>
              <a:off x="0" y="-38100"/>
              <a:ext cx="4960705" cy="285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3" name="Google Shape;113;p2"/>
          <p:cNvSpPr/>
          <p:nvPr/>
        </p:nvSpPr>
        <p:spPr>
          <a:xfrm flipH="1">
            <a:off x="15702299" y="1028700"/>
            <a:ext cx="1557001" cy="739575"/>
          </a:xfrm>
          <a:custGeom>
            <a:rect b="b" l="l" r="r" t="t"/>
            <a:pathLst>
              <a:path extrusionOk="0" h="739575" w="1557001">
                <a:moveTo>
                  <a:pt x="1557001" y="0"/>
                </a:moveTo>
                <a:lnTo>
                  <a:pt x="0" y="0"/>
                </a:lnTo>
                <a:lnTo>
                  <a:pt x="0" y="739575"/>
                </a:lnTo>
                <a:lnTo>
                  <a:pt x="1557001" y="739575"/>
                </a:lnTo>
                <a:lnTo>
                  <a:pt x="1557001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4" name="Google Shape;114;p2"/>
          <p:cNvSpPr/>
          <p:nvPr/>
        </p:nvSpPr>
        <p:spPr>
          <a:xfrm flipH="1" rot="10800000">
            <a:off x="-59985" y="-64882"/>
            <a:ext cx="4027905" cy="3690568"/>
          </a:xfrm>
          <a:custGeom>
            <a:rect b="b" l="l" r="r" t="t"/>
            <a:pathLst>
              <a:path extrusionOk="0" h="3690568" w="4027905">
                <a:moveTo>
                  <a:pt x="0" y="3690568"/>
                </a:moveTo>
                <a:lnTo>
                  <a:pt x="4027905" y="3690568"/>
                </a:lnTo>
                <a:lnTo>
                  <a:pt x="4027905" y="0"/>
                </a:lnTo>
                <a:lnTo>
                  <a:pt x="0" y="0"/>
                </a:lnTo>
                <a:lnTo>
                  <a:pt x="0" y="3690568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5" name="Google Shape;115;p2"/>
          <p:cNvSpPr txBox="1"/>
          <p:nvPr/>
        </p:nvSpPr>
        <p:spPr>
          <a:xfrm>
            <a:off x="8455183" y="1379436"/>
            <a:ext cx="9528000" cy="78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MX" sz="2400">
                <a:solidFill>
                  <a:schemeClr val="dk1"/>
                </a:solidFill>
              </a:rPr>
              <a:t>1. Introducción</a:t>
            </a:r>
            <a:endParaRPr b="1" sz="24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s-MX" sz="2200">
                <a:solidFill>
                  <a:schemeClr val="dk1"/>
                </a:solidFill>
              </a:rPr>
              <a:t>Contexto y motivación</a:t>
            </a:r>
            <a:br>
              <a:rPr lang="es-MX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s-MX" sz="2200">
                <a:solidFill>
                  <a:schemeClr val="dk1"/>
                </a:solidFill>
              </a:rPr>
              <a:t>Problema y requisitos</a:t>
            </a:r>
            <a:br>
              <a:rPr lang="es-MX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s-MX" sz="2200">
                <a:solidFill>
                  <a:schemeClr val="dk1"/>
                </a:solidFill>
              </a:rPr>
              <a:t>Objetivos</a:t>
            </a:r>
            <a:br>
              <a:rPr lang="es-MX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MX" sz="2400">
                <a:solidFill>
                  <a:schemeClr val="dk1"/>
                </a:solidFill>
              </a:rPr>
              <a:t>2. Plataforma y Herramientas</a:t>
            </a:r>
            <a:endParaRPr b="1" sz="24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s-MX" sz="2200">
                <a:solidFill>
                  <a:schemeClr val="dk1"/>
                </a:solidFill>
              </a:rPr>
              <a:t>Hardware utilizado</a:t>
            </a:r>
            <a:br>
              <a:rPr lang="es-MX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s-MX" sz="2200">
                <a:solidFill>
                  <a:schemeClr val="dk1"/>
                </a:solidFill>
              </a:rPr>
              <a:t>Software empleado</a:t>
            </a:r>
            <a:br>
              <a:rPr lang="es-MX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s-MX" sz="2200">
                <a:solidFill>
                  <a:schemeClr val="dk1"/>
                </a:solidFill>
              </a:rPr>
              <a:t>Frecuencia y parámetros UART</a:t>
            </a:r>
            <a:br>
              <a:rPr lang="es-MX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MX" sz="2400">
                <a:solidFill>
                  <a:schemeClr val="dk1"/>
                </a:solidFill>
              </a:rPr>
              <a:t>3. Arquitectura del Sistema</a:t>
            </a:r>
            <a:endParaRPr b="1" sz="24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s-MX" sz="2200">
                <a:solidFill>
                  <a:schemeClr val="dk1"/>
                </a:solidFill>
              </a:rPr>
              <a:t>Bloques principales (UART RX, Control FSM, Contador, UART TX)</a:t>
            </a:r>
            <a:br>
              <a:rPr lang="es-MX" sz="2200">
                <a:solidFill>
                  <a:schemeClr val="dk1"/>
                </a:solidFill>
              </a:rPr>
            </a:b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s-MX" sz="2200">
                <a:solidFill>
                  <a:schemeClr val="dk1"/>
                </a:solidFill>
              </a:rPr>
              <a:t>Flujo de datos y señales</a:t>
            </a:r>
            <a:endParaRPr b="1" i="0" sz="3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17" name="Google Shape;117;p2"/>
          <p:cNvSpPr/>
          <p:nvPr/>
        </p:nvSpPr>
        <p:spPr>
          <a:xfrm>
            <a:off x="-38100" y="7880852"/>
            <a:ext cx="3513970" cy="3219675"/>
          </a:xfrm>
          <a:custGeom>
            <a:rect b="b" l="l" r="r" t="t"/>
            <a:pathLst>
              <a:path extrusionOk="0" h="3219675" w="3513970">
                <a:moveTo>
                  <a:pt x="0" y="0"/>
                </a:moveTo>
                <a:lnTo>
                  <a:pt x="3513970" y="0"/>
                </a:lnTo>
                <a:lnTo>
                  <a:pt x="3513970" y="3219675"/>
                </a:lnTo>
                <a:lnTo>
                  <a:pt x="0" y="32196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8" name="Google Shape;118;p2"/>
          <p:cNvSpPr/>
          <p:nvPr/>
        </p:nvSpPr>
        <p:spPr>
          <a:xfrm>
            <a:off x="-253" y="9518050"/>
            <a:ext cx="692939" cy="733167"/>
          </a:xfrm>
          <a:custGeom>
            <a:rect b="b" l="l" r="r" t="t"/>
            <a:pathLst>
              <a:path extrusionOk="0" h="763716" w="5774489">
                <a:moveTo>
                  <a:pt x="5571289" y="0"/>
                </a:moveTo>
                <a:lnTo>
                  <a:pt x="0" y="0"/>
                </a:lnTo>
                <a:lnTo>
                  <a:pt x="203200" y="763716"/>
                </a:lnTo>
                <a:lnTo>
                  <a:pt x="5774489" y="763716"/>
                </a:lnTo>
                <a:lnTo>
                  <a:pt x="5571289" y="0"/>
                </a:lnTo>
                <a:close/>
              </a:path>
            </a:pathLst>
          </a:custGeom>
          <a:solidFill>
            <a:srgbClr val="15443C"/>
          </a:solidFill>
          <a:ln>
            <a:noFill/>
          </a:ln>
        </p:spPr>
      </p:sp>
      <p:sp>
        <p:nvSpPr>
          <p:cNvPr id="119" name="Google Shape;119;p2"/>
          <p:cNvSpPr txBox="1"/>
          <p:nvPr>
            <p:ph idx="12" type="sldNum"/>
          </p:nvPr>
        </p:nvSpPr>
        <p:spPr>
          <a:xfrm>
            <a:off x="60913" y="9605788"/>
            <a:ext cx="5706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fld id="{00000000-1234-1234-1234-123412341234}" type="slidenum">
              <a:rPr b="1" lang="es-MX" sz="2300">
                <a:solidFill>
                  <a:srgbClr val="FFFFFF"/>
                </a:solidFill>
              </a:rPr>
              <a:t>‹#›</a:t>
            </a:fld>
            <a:endParaRPr b="1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Google Shape;124;g36c8f2a6d1d_0_3"/>
          <p:cNvGrpSpPr/>
          <p:nvPr/>
        </p:nvGrpSpPr>
        <p:grpSpPr>
          <a:xfrm>
            <a:off x="4636643" y="537218"/>
            <a:ext cx="15101380" cy="8862163"/>
            <a:chOff x="0" y="-38100"/>
            <a:chExt cx="2189907" cy="687000"/>
          </a:xfrm>
        </p:grpSpPr>
        <p:sp>
          <p:nvSpPr>
            <p:cNvPr id="125" name="Google Shape;125;g36c8f2a6d1d_0_3"/>
            <p:cNvSpPr/>
            <p:nvPr/>
          </p:nvSpPr>
          <p:spPr>
            <a:xfrm>
              <a:off x="0" y="0"/>
              <a:ext cx="2189907" cy="648857"/>
            </a:xfrm>
            <a:custGeom>
              <a:rect b="b" l="l" r="r" t="t"/>
              <a:pathLst>
                <a:path extrusionOk="0" h="648857" w="2189907">
                  <a:moveTo>
                    <a:pt x="1986707" y="0"/>
                  </a:moveTo>
                  <a:lnTo>
                    <a:pt x="0" y="0"/>
                  </a:lnTo>
                  <a:lnTo>
                    <a:pt x="203200" y="648857"/>
                  </a:lnTo>
                  <a:lnTo>
                    <a:pt x="2189907" y="648857"/>
                  </a:lnTo>
                  <a:lnTo>
                    <a:pt x="1986707" y="0"/>
                  </a:lnTo>
                  <a:close/>
                </a:path>
              </a:pathLst>
            </a:custGeom>
            <a:solidFill>
              <a:srgbClr val="E4C049"/>
            </a:solidFill>
            <a:ln>
              <a:noFill/>
            </a:ln>
          </p:spPr>
        </p:sp>
        <p:sp>
          <p:nvSpPr>
            <p:cNvPr id="126" name="Google Shape;126;g36c8f2a6d1d_0_3"/>
            <p:cNvSpPr txBox="1"/>
            <p:nvPr/>
          </p:nvSpPr>
          <p:spPr>
            <a:xfrm>
              <a:off x="101600" y="-38100"/>
              <a:ext cx="1986600" cy="68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7" name="Google Shape;127;g36c8f2a6d1d_0_3"/>
          <p:cNvSpPr/>
          <p:nvPr/>
        </p:nvSpPr>
        <p:spPr>
          <a:xfrm>
            <a:off x="1028700" y="1715214"/>
            <a:ext cx="6682955" cy="7357688"/>
          </a:xfrm>
          <a:custGeom>
            <a:rect b="b" l="l" r="r" t="t"/>
            <a:pathLst>
              <a:path extrusionOk="0" h="5312410" w="4825238">
                <a:moveTo>
                  <a:pt x="2412619" y="405130"/>
                </a:moveTo>
                <a:lnTo>
                  <a:pt x="2412619" y="0"/>
                </a:lnTo>
                <a:lnTo>
                  <a:pt x="0" y="405130"/>
                </a:lnTo>
                <a:lnTo>
                  <a:pt x="0" y="5312410"/>
                </a:lnTo>
                <a:lnTo>
                  <a:pt x="2412619" y="4907280"/>
                </a:lnTo>
                <a:lnTo>
                  <a:pt x="2412619" y="5312410"/>
                </a:lnTo>
                <a:lnTo>
                  <a:pt x="4825238" y="4907280"/>
                </a:lnTo>
                <a:lnTo>
                  <a:pt x="4825238" y="0"/>
                </a:lnTo>
                <a:lnTo>
                  <a:pt x="2412619" y="40513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47706" r="-47716" t="0"/>
            </a:stretch>
          </a:blipFill>
          <a:ln>
            <a:noFill/>
          </a:ln>
        </p:spPr>
      </p:sp>
      <p:grpSp>
        <p:nvGrpSpPr>
          <p:cNvPr id="128" name="Google Shape;128;g36c8f2a6d1d_0_3"/>
          <p:cNvGrpSpPr/>
          <p:nvPr/>
        </p:nvGrpSpPr>
        <p:grpSpPr>
          <a:xfrm>
            <a:off x="-201930" y="9475023"/>
            <a:ext cx="18835662" cy="1085822"/>
            <a:chOff x="0" y="-38100"/>
            <a:chExt cx="4960800" cy="285976"/>
          </a:xfrm>
        </p:grpSpPr>
        <p:sp>
          <p:nvSpPr>
            <p:cNvPr id="129" name="Google Shape;129;g36c8f2a6d1d_0_3"/>
            <p:cNvSpPr/>
            <p:nvPr/>
          </p:nvSpPr>
          <p:spPr>
            <a:xfrm>
              <a:off x="0" y="0"/>
              <a:ext cx="4960705" cy="247876"/>
            </a:xfrm>
            <a:custGeom>
              <a:rect b="b" l="l" r="r" t="t"/>
              <a:pathLst>
                <a:path extrusionOk="0" h="247876" w="4960705">
                  <a:moveTo>
                    <a:pt x="0" y="0"/>
                  </a:moveTo>
                  <a:lnTo>
                    <a:pt x="4960705" y="0"/>
                  </a:lnTo>
                  <a:lnTo>
                    <a:pt x="4960705" y="247876"/>
                  </a:lnTo>
                  <a:lnTo>
                    <a:pt x="0" y="247876"/>
                  </a:lnTo>
                  <a:close/>
                </a:path>
              </a:pathLst>
            </a:custGeom>
            <a:solidFill>
              <a:srgbClr val="15443C"/>
            </a:solidFill>
            <a:ln>
              <a:noFill/>
            </a:ln>
          </p:spPr>
        </p:sp>
        <p:sp>
          <p:nvSpPr>
            <p:cNvPr id="130" name="Google Shape;130;g36c8f2a6d1d_0_3"/>
            <p:cNvSpPr txBox="1"/>
            <p:nvPr/>
          </p:nvSpPr>
          <p:spPr>
            <a:xfrm>
              <a:off x="0" y="-38100"/>
              <a:ext cx="49608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1" name="Google Shape;131;g36c8f2a6d1d_0_3"/>
          <p:cNvSpPr/>
          <p:nvPr/>
        </p:nvSpPr>
        <p:spPr>
          <a:xfrm flipH="1">
            <a:off x="15702299" y="1028700"/>
            <a:ext cx="1557001" cy="739575"/>
          </a:xfrm>
          <a:custGeom>
            <a:rect b="b" l="l" r="r" t="t"/>
            <a:pathLst>
              <a:path extrusionOk="0" h="739575" w="1557001">
                <a:moveTo>
                  <a:pt x="1557001" y="0"/>
                </a:moveTo>
                <a:lnTo>
                  <a:pt x="0" y="0"/>
                </a:lnTo>
                <a:lnTo>
                  <a:pt x="0" y="739575"/>
                </a:lnTo>
                <a:lnTo>
                  <a:pt x="1557001" y="739575"/>
                </a:lnTo>
                <a:lnTo>
                  <a:pt x="1557001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2" name="Google Shape;132;g36c8f2a6d1d_0_3"/>
          <p:cNvSpPr/>
          <p:nvPr/>
        </p:nvSpPr>
        <p:spPr>
          <a:xfrm flipH="1" rot="10800000">
            <a:off x="-59985" y="-64882"/>
            <a:ext cx="4027905" cy="3690568"/>
          </a:xfrm>
          <a:custGeom>
            <a:rect b="b" l="l" r="r" t="t"/>
            <a:pathLst>
              <a:path extrusionOk="0" h="3690568" w="4027905">
                <a:moveTo>
                  <a:pt x="0" y="3690568"/>
                </a:moveTo>
                <a:lnTo>
                  <a:pt x="4027905" y="3690568"/>
                </a:lnTo>
                <a:lnTo>
                  <a:pt x="4027905" y="0"/>
                </a:lnTo>
                <a:lnTo>
                  <a:pt x="0" y="0"/>
                </a:lnTo>
                <a:lnTo>
                  <a:pt x="0" y="3690568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3" name="Google Shape;133;g36c8f2a6d1d_0_3"/>
          <p:cNvSpPr txBox="1"/>
          <p:nvPr/>
        </p:nvSpPr>
        <p:spPr>
          <a:xfrm>
            <a:off x="8425108" y="537236"/>
            <a:ext cx="9528000" cy="1003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br>
              <a:rPr lang="es-MX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</a:rPr>
              <a:t>4. Simulación Funcional</a:t>
            </a:r>
            <a:endParaRPr b="1" sz="20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MX" sz="1800">
                <a:solidFill>
                  <a:schemeClr val="dk1"/>
                </a:solidFill>
              </a:rPr>
              <a:t>Secuencia de comandos probados</a:t>
            </a:r>
            <a:br>
              <a:rPr lang="es-MX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MX" sz="1800">
                <a:solidFill>
                  <a:schemeClr val="dk1"/>
                </a:solidFill>
              </a:rPr>
              <a:t>Resultados en XSIM (ondas y validación lógica)</a:t>
            </a:r>
            <a:br>
              <a:rPr lang="es-MX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</a:rPr>
              <a:t>5. Implementación en FPGA</a:t>
            </a:r>
            <a:endParaRPr b="1" sz="20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MX" sz="1800">
                <a:solidFill>
                  <a:schemeClr val="dk1"/>
                </a:solidFill>
              </a:rPr>
              <a:t>Configuración en Vivado</a:t>
            </a:r>
            <a:br>
              <a:rPr lang="es-MX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MX" sz="1800">
                <a:solidFill>
                  <a:schemeClr val="dk1"/>
                </a:solidFill>
              </a:rPr>
              <a:t>Asignación de pines y recursos</a:t>
            </a:r>
            <a:br>
              <a:rPr lang="es-MX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MX" sz="1800">
                <a:solidFill>
                  <a:schemeClr val="dk1"/>
                </a:solidFill>
              </a:rPr>
              <a:t>Análisis temporal y de potencia</a:t>
            </a:r>
            <a:br>
              <a:rPr lang="es-MX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</a:rPr>
              <a:t>6. Pruebas en Hardware</a:t>
            </a:r>
            <a:endParaRPr b="1" sz="20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MX" sz="1800">
                <a:solidFill>
                  <a:schemeClr val="dk1"/>
                </a:solidFill>
              </a:rPr>
              <a:t>Conexión USB–UART y terminal serie</a:t>
            </a:r>
            <a:br>
              <a:rPr lang="es-MX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MX" sz="1800">
                <a:solidFill>
                  <a:schemeClr val="dk1"/>
                </a:solidFill>
              </a:rPr>
              <a:t>Resultados obtenidos en consola y LEDs</a:t>
            </a:r>
            <a:br>
              <a:rPr lang="es-MX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s-MX" sz="2000">
                <a:solidFill>
                  <a:schemeClr val="dk1"/>
                </a:solidFill>
              </a:rPr>
              <a:t>7. Conclusiones y Recomendaciones</a:t>
            </a:r>
            <a:endParaRPr b="1" sz="20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MX" sz="1800">
                <a:solidFill>
                  <a:schemeClr val="dk1"/>
                </a:solidFill>
              </a:rPr>
              <a:t>Resumen de logros</a:t>
            </a:r>
            <a:br>
              <a:rPr lang="es-MX" sz="1800">
                <a:solidFill>
                  <a:schemeClr val="dk1"/>
                </a:solidFill>
              </a:rPr>
            </a:b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MX" sz="1800">
                <a:solidFill>
                  <a:schemeClr val="dk1"/>
                </a:solidFill>
              </a:rPr>
              <a:t>Recomendaciones técnicas para futuras mejoras</a:t>
            </a:r>
            <a:endParaRPr sz="4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br>
              <a:rPr b="0" i="0" lang="es-MX" sz="3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3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36c8f2a6d1d_0_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35" name="Google Shape;135;g36c8f2a6d1d_0_3"/>
          <p:cNvSpPr/>
          <p:nvPr/>
        </p:nvSpPr>
        <p:spPr>
          <a:xfrm>
            <a:off x="-38100" y="7880852"/>
            <a:ext cx="3513970" cy="3219675"/>
          </a:xfrm>
          <a:custGeom>
            <a:rect b="b" l="l" r="r" t="t"/>
            <a:pathLst>
              <a:path extrusionOk="0" h="3219675" w="3513970">
                <a:moveTo>
                  <a:pt x="0" y="0"/>
                </a:moveTo>
                <a:lnTo>
                  <a:pt x="3513970" y="0"/>
                </a:lnTo>
                <a:lnTo>
                  <a:pt x="3513970" y="3219675"/>
                </a:lnTo>
                <a:lnTo>
                  <a:pt x="0" y="32196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6" name="Google Shape;136;g36c8f2a6d1d_0_3"/>
          <p:cNvSpPr/>
          <p:nvPr/>
        </p:nvSpPr>
        <p:spPr>
          <a:xfrm>
            <a:off x="-253" y="9518050"/>
            <a:ext cx="692939" cy="733167"/>
          </a:xfrm>
          <a:custGeom>
            <a:rect b="b" l="l" r="r" t="t"/>
            <a:pathLst>
              <a:path extrusionOk="0" h="763716" w="5774489">
                <a:moveTo>
                  <a:pt x="5571289" y="0"/>
                </a:moveTo>
                <a:lnTo>
                  <a:pt x="0" y="0"/>
                </a:lnTo>
                <a:lnTo>
                  <a:pt x="203200" y="763716"/>
                </a:lnTo>
                <a:lnTo>
                  <a:pt x="5774489" y="763716"/>
                </a:lnTo>
                <a:lnTo>
                  <a:pt x="5571289" y="0"/>
                </a:lnTo>
                <a:close/>
              </a:path>
            </a:pathLst>
          </a:custGeom>
          <a:solidFill>
            <a:srgbClr val="15443C"/>
          </a:solidFill>
          <a:ln>
            <a:noFill/>
          </a:ln>
        </p:spPr>
      </p:sp>
      <p:sp>
        <p:nvSpPr>
          <p:cNvPr id="137" name="Google Shape;137;g36c8f2a6d1d_0_3"/>
          <p:cNvSpPr txBox="1"/>
          <p:nvPr>
            <p:ph idx="12" type="sldNum"/>
          </p:nvPr>
        </p:nvSpPr>
        <p:spPr>
          <a:xfrm>
            <a:off x="60913" y="9605788"/>
            <a:ext cx="5706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fld id="{00000000-1234-1234-1234-123412341234}" type="slidenum">
              <a:rPr b="1" lang="es-MX" sz="2300">
                <a:solidFill>
                  <a:srgbClr val="FFFFFF"/>
                </a:solidFill>
              </a:rPr>
              <a:t>‹#›</a:t>
            </a:fld>
            <a:endParaRPr b="1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3"/>
          <p:cNvGrpSpPr/>
          <p:nvPr/>
        </p:nvGrpSpPr>
        <p:grpSpPr>
          <a:xfrm>
            <a:off x="4605800" y="3741548"/>
            <a:ext cx="15101380" cy="5409580"/>
            <a:chOff x="0" y="-38100"/>
            <a:chExt cx="2189907" cy="686957"/>
          </a:xfrm>
        </p:grpSpPr>
        <p:sp>
          <p:nvSpPr>
            <p:cNvPr id="143" name="Google Shape;143;p3"/>
            <p:cNvSpPr/>
            <p:nvPr/>
          </p:nvSpPr>
          <p:spPr>
            <a:xfrm>
              <a:off x="0" y="0"/>
              <a:ext cx="2189907" cy="648857"/>
            </a:xfrm>
            <a:custGeom>
              <a:rect b="b" l="l" r="r" t="t"/>
              <a:pathLst>
                <a:path extrusionOk="0" h="648857" w="2189907">
                  <a:moveTo>
                    <a:pt x="1986707" y="0"/>
                  </a:moveTo>
                  <a:lnTo>
                    <a:pt x="0" y="0"/>
                  </a:lnTo>
                  <a:lnTo>
                    <a:pt x="203200" y="648857"/>
                  </a:lnTo>
                  <a:lnTo>
                    <a:pt x="2189907" y="648857"/>
                  </a:lnTo>
                  <a:lnTo>
                    <a:pt x="1986707" y="0"/>
                  </a:lnTo>
                  <a:close/>
                </a:path>
              </a:pathLst>
            </a:custGeom>
            <a:solidFill>
              <a:srgbClr val="E4C049"/>
            </a:solidFill>
            <a:ln>
              <a:noFill/>
            </a:ln>
          </p:spPr>
        </p:sp>
        <p:sp>
          <p:nvSpPr>
            <p:cNvPr id="144" name="Google Shape;144;p3"/>
            <p:cNvSpPr txBox="1"/>
            <p:nvPr/>
          </p:nvSpPr>
          <p:spPr>
            <a:xfrm>
              <a:off x="101600" y="-38100"/>
              <a:ext cx="1986707" cy="6869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5" name="Google Shape;145;p3"/>
          <p:cNvSpPr/>
          <p:nvPr/>
        </p:nvSpPr>
        <p:spPr>
          <a:xfrm>
            <a:off x="-836195" y="1715214"/>
            <a:ext cx="6682955" cy="7357688"/>
          </a:xfrm>
          <a:custGeom>
            <a:rect b="b" l="l" r="r" t="t"/>
            <a:pathLst>
              <a:path extrusionOk="0" h="5312410" w="4825238">
                <a:moveTo>
                  <a:pt x="2412619" y="405130"/>
                </a:moveTo>
                <a:lnTo>
                  <a:pt x="2412619" y="0"/>
                </a:lnTo>
                <a:lnTo>
                  <a:pt x="0" y="405130"/>
                </a:lnTo>
                <a:lnTo>
                  <a:pt x="0" y="5312410"/>
                </a:lnTo>
                <a:lnTo>
                  <a:pt x="2412619" y="4907280"/>
                </a:lnTo>
                <a:lnTo>
                  <a:pt x="2412619" y="5312410"/>
                </a:lnTo>
                <a:lnTo>
                  <a:pt x="4825238" y="4907280"/>
                </a:lnTo>
                <a:lnTo>
                  <a:pt x="4825238" y="0"/>
                </a:lnTo>
                <a:lnTo>
                  <a:pt x="2412619" y="40513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47713" r="-47713" t="0"/>
            </a:stretch>
          </a:blipFill>
          <a:ln>
            <a:noFill/>
          </a:ln>
        </p:spPr>
      </p:sp>
      <p:grpSp>
        <p:nvGrpSpPr>
          <p:cNvPr id="146" name="Google Shape;146;p3"/>
          <p:cNvGrpSpPr/>
          <p:nvPr/>
        </p:nvGrpSpPr>
        <p:grpSpPr>
          <a:xfrm>
            <a:off x="-201930" y="9398824"/>
            <a:ext cx="18835178" cy="1085817"/>
            <a:chOff x="0" y="-38100"/>
            <a:chExt cx="4960705" cy="285976"/>
          </a:xfrm>
        </p:grpSpPr>
        <p:sp>
          <p:nvSpPr>
            <p:cNvPr id="147" name="Google Shape;147;p3"/>
            <p:cNvSpPr/>
            <p:nvPr/>
          </p:nvSpPr>
          <p:spPr>
            <a:xfrm>
              <a:off x="0" y="0"/>
              <a:ext cx="4960705" cy="247876"/>
            </a:xfrm>
            <a:custGeom>
              <a:rect b="b" l="l" r="r" t="t"/>
              <a:pathLst>
                <a:path extrusionOk="0" h="247876" w="4960705">
                  <a:moveTo>
                    <a:pt x="0" y="0"/>
                  </a:moveTo>
                  <a:lnTo>
                    <a:pt x="4960705" y="0"/>
                  </a:lnTo>
                  <a:lnTo>
                    <a:pt x="4960705" y="247876"/>
                  </a:lnTo>
                  <a:lnTo>
                    <a:pt x="0" y="247876"/>
                  </a:lnTo>
                  <a:close/>
                </a:path>
              </a:pathLst>
            </a:custGeom>
            <a:solidFill>
              <a:srgbClr val="15443C"/>
            </a:solidFill>
            <a:ln>
              <a:noFill/>
            </a:ln>
          </p:spPr>
        </p:sp>
        <p:sp>
          <p:nvSpPr>
            <p:cNvPr id="148" name="Google Shape;148;p3"/>
            <p:cNvSpPr txBox="1"/>
            <p:nvPr/>
          </p:nvSpPr>
          <p:spPr>
            <a:xfrm>
              <a:off x="0" y="-38100"/>
              <a:ext cx="4960705" cy="28597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9" name="Google Shape;149;p3"/>
          <p:cNvSpPr/>
          <p:nvPr/>
        </p:nvSpPr>
        <p:spPr>
          <a:xfrm flipH="1">
            <a:off x="15702299" y="1028700"/>
            <a:ext cx="1557001" cy="739575"/>
          </a:xfrm>
          <a:custGeom>
            <a:rect b="b" l="l" r="r" t="t"/>
            <a:pathLst>
              <a:path extrusionOk="0" h="739575" w="1557001">
                <a:moveTo>
                  <a:pt x="1557001" y="0"/>
                </a:moveTo>
                <a:lnTo>
                  <a:pt x="0" y="0"/>
                </a:lnTo>
                <a:lnTo>
                  <a:pt x="0" y="739575"/>
                </a:lnTo>
                <a:lnTo>
                  <a:pt x="1557001" y="739575"/>
                </a:lnTo>
                <a:lnTo>
                  <a:pt x="1557001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0" name="Google Shape;150;p3"/>
          <p:cNvSpPr/>
          <p:nvPr/>
        </p:nvSpPr>
        <p:spPr>
          <a:xfrm flipH="1" rot="10800000">
            <a:off x="-59985" y="-64882"/>
            <a:ext cx="4027905" cy="3690568"/>
          </a:xfrm>
          <a:custGeom>
            <a:rect b="b" l="l" r="r" t="t"/>
            <a:pathLst>
              <a:path extrusionOk="0" h="3690568" w="4027905">
                <a:moveTo>
                  <a:pt x="0" y="3690568"/>
                </a:moveTo>
                <a:lnTo>
                  <a:pt x="4027905" y="3690568"/>
                </a:lnTo>
                <a:lnTo>
                  <a:pt x="4027905" y="0"/>
                </a:lnTo>
                <a:lnTo>
                  <a:pt x="0" y="0"/>
                </a:lnTo>
                <a:lnTo>
                  <a:pt x="0" y="3690568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1" name="Google Shape;151;p3"/>
          <p:cNvSpPr txBox="1"/>
          <p:nvPr/>
        </p:nvSpPr>
        <p:spPr>
          <a:xfrm>
            <a:off x="6649449" y="2216263"/>
            <a:ext cx="9448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99"/>
              <a:buFont typeface="Arial"/>
              <a:buNone/>
            </a:pPr>
            <a:r>
              <a:rPr lang="es-MX" sz="6999">
                <a:solidFill>
                  <a:srgbClr val="15443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Introducción y Objetivos</a:t>
            </a:r>
            <a:endParaRPr b="0" i="0" sz="6999" u="none" cap="none" strike="noStrike">
              <a:solidFill>
                <a:srgbClr val="15443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52" name="Google Shape;152;p3"/>
          <p:cNvSpPr txBox="1"/>
          <p:nvPr/>
        </p:nvSpPr>
        <p:spPr>
          <a:xfrm>
            <a:off x="6649450" y="4275797"/>
            <a:ext cx="9448800" cy="48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890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2000">
                <a:solidFill>
                  <a:schemeClr val="dk1"/>
                </a:solidFill>
              </a:rPr>
              <a:t>Motivación:</a:t>
            </a:r>
            <a:r>
              <a:rPr lang="es-MX" sz="2000">
                <a:solidFill>
                  <a:schemeClr val="dk1"/>
                </a:solidFill>
              </a:rPr>
              <a:t> UART es un estándar universal y práctico para validar diseños embebidos.</a:t>
            </a:r>
            <a:br>
              <a:rPr lang="es-MX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890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2000">
                <a:solidFill>
                  <a:schemeClr val="dk1"/>
                </a:solidFill>
              </a:rPr>
              <a:t>Problema:</a:t>
            </a:r>
            <a:r>
              <a:rPr lang="es-MX" sz="2000">
                <a:solidFill>
                  <a:schemeClr val="dk1"/>
                </a:solidFill>
              </a:rPr>
              <a:t> Diseñar un sistema que reciba comandos UART y controle un contador up/down.</a:t>
            </a:r>
            <a:br>
              <a:rPr lang="es-MX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8909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MX" sz="2000">
                <a:solidFill>
                  <a:schemeClr val="dk1"/>
                </a:solidFill>
              </a:rPr>
              <a:t>Objetivos:</a:t>
            </a:r>
            <a:br>
              <a:rPr b="1" lang="es-MX" sz="2000">
                <a:solidFill>
                  <a:schemeClr val="dk1"/>
                </a:solidFill>
              </a:rPr>
            </a:br>
            <a:endParaRPr b="1"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MX" sz="2000">
                <a:solidFill>
                  <a:schemeClr val="dk1"/>
                </a:solidFill>
              </a:rPr>
              <a:t>Implementar receptor y transmisor UART 8N1 a 115200 bps.</a:t>
            </a:r>
            <a:br>
              <a:rPr lang="es-MX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MX" sz="2000">
                <a:solidFill>
                  <a:schemeClr val="dk1"/>
                </a:solidFill>
              </a:rPr>
              <a:t>Integrar contador de 4 bits controlado por comandos.</a:t>
            </a:r>
            <a:br>
              <a:rPr lang="es-MX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s-MX" sz="2000">
                <a:solidFill>
                  <a:schemeClr val="dk1"/>
                </a:solidFill>
              </a:rPr>
              <a:t>Verificar en simulación y hardware.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8909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/>
              <a:buNone/>
            </a:pPr>
            <a:r>
              <a:t/>
            </a:r>
            <a:endParaRPr sz="4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3"/>
          <p:cNvSpPr/>
          <p:nvPr/>
        </p:nvSpPr>
        <p:spPr>
          <a:xfrm>
            <a:off x="-38100" y="7880852"/>
            <a:ext cx="3513970" cy="3219675"/>
          </a:xfrm>
          <a:custGeom>
            <a:rect b="b" l="l" r="r" t="t"/>
            <a:pathLst>
              <a:path extrusionOk="0" h="3219675" w="3513970">
                <a:moveTo>
                  <a:pt x="0" y="0"/>
                </a:moveTo>
                <a:lnTo>
                  <a:pt x="3513970" y="0"/>
                </a:lnTo>
                <a:lnTo>
                  <a:pt x="3513970" y="3219675"/>
                </a:lnTo>
                <a:lnTo>
                  <a:pt x="0" y="32196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4" name="Google Shape;154;p3"/>
          <p:cNvSpPr/>
          <p:nvPr/>
        </p:nvSpPr>
        <p:spPr>
          <a:xfrm>
            <a:off x="-253" y="9518050"/>
            <a:ext cx="692939" cy="733167"/>
          </a:xfrm>
          <a:custGeom>
            <a:rect b="b" l="l" r="r" t="t"/>
            <a:pathLst>
              <a:path extrusionOk="0" h="763716" w="5774489">
                <a:moveTo>
                  <a:pt x="5571289" y="0"/>
                </a:moveTo>
                <a:lnTo>
                  <a:pt x="0" y="0"/>
                </a:lnTo>
                <a:lnTo>
                  <a:pt x="203200" y="763716"/>
                </a:lnTo>
                <a:lnTo>
                  <a:pt x="5774489" y="763716"/>
                </a:lnTo>
                <a:lnTo>
                  <a:pt x="5571289" y="0"/>
                </a:lnTo>
                <a:close/>
              </a:path>
            </a:pathLst>
          </a:custGeom>
          <a:solidFill>
            <a:srgbClr val="15443C"/>
          </a:solidFill>
          <a:ln>
            <a:noFill/>
          </a:ln>
        </p:spPr>
      </p:sp>
      <p:sp>
        <p:nvSpPr>
          <p:cNvPr id="155" name="Google Shape;155;p3"/>
          <p:cNvSpPr txBox="1"/>
          <p:nvPr>
            <p:ph idx="12" type="sldNum"/>
          </p:nvPr>
        </p:nvSpPr>
        <p:spPr>
          <a:xfrm>
            <a:off x="60913" y="9605788"/>
            <a:ext cx="5706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fld id="{00000000-1234-1234-1234-123412341234}" type="slidenum">
              <a:rPr b="1" lang="es-MX" sz="2300">
                <a:solidFill>
                  <a:srgbClr val="FFFFFF"/>
                </a:solidFill>
              </a:rPr>
              <a:t>‹#›</a:t>
            </a:fld>
            <a:endParaRPr b="1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0" name="Google Shape;160;g36c8f2a6d1d_0_22"/>
          <p:cNvGrpSpPr/>
          <p:nvPr/>
        </p:nvGrpSpPr>
        <p:grpSpPr>
          <a:xfrm>
            <a:off x="-201930" y="9398823"/>
            <a:ext cx="18835662" cy="1085822"/>
            <a:chOff x="0" y="-38100"/>
            <a:chExt cx="4960800" cy="285976"/>
          </a:xfrm>
        </p:grpSpPr>
        <p:sp>
          <p:nvSpPr>
            <p:cNvPr id="161" name="Google Shape;161;g36c8f2a6d1d_0_22"/>
            <p:cNvSpPr/>
            <p:nvPr/>
          </p:nvSpPr>
          <p:spPr>
            <a:xfrm>
              <a:off x="0" y="0"/>
              <a:ext cx="4960705" cy="247876"/>
            </a:xfrm>
            <a:custGeom>
              <a:rect b="b" l="l" r="r" t="t"/>
              <a:pathLst>
                <a:path extrusionOk="0" h="247876" w="4960705">
                  <a:moveTo>
                    <a:pt x="0" y="0"/>
                  </a:moveTo>
                  <a:lnTo>
                    <a:pt x="4960705" y="0"/>
                  </a:lnTo>
                  <a:lnTo>
                    <a:pt x="4960705" y="247876"/>
                  </a:lnTo>
                  <a:lnTo>
                    <a:pt x="0" y="247876"/>
                  </a:lnTo>
                  <a:close/>
                </a:path>
              </a:pathLst>
            </a:custGeom>
            <a:solidFill>
              <a:srgbClr val="15443C"/>
            </a:solidFill>
            <a:ln>
              <a:noFill/>
            </a:ln>
          </p:spPr>
        </p:sp>
        <p:sp>
          <p:nvSpPr>
            <p:cNvPr id="162" name="Google Shape;162;g36c8f2a6d1d_0_22"/>
            <p:cNvSpPr txBox="1"/>
            <p:nvPr/>
          </p:nvSpPr>
          <p:spPr>
            <a:xfrm>
              <a:off x="0" y="-38100"/>
              <a:ext cx="4960800" cy="285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" name="Google Shape;163;g36c8f2a6d1d_0_22"/>
          <p:cNvSpPr/>
          <p:nvPr/>
        </p:nvSpPr>
        <p:spPr>
          <a:xfrm>
            <a:off x="10892589" y="3828018"/>
            <a:ext cx="7687817" cy="4160520"/>
          </a:xfrm>
          <a:custGeom>
            <a:rect b="b" l="l" r="r" t="t"/>
            <a:pathLst>
              <a:path extrusionOk="0" h="609600" w="1126420">
                <a:moveTo>
                  <a:pt x="923220" y="0"/>
                </a:moveTo>
                <a:lnTo>
                  <a:pt x="0" y="0"/>
                </a:lnTo>
                <a:lnTo>
                  <a:pt x="203200" y="609600"/>
                </a:lnTo>
                <a:lnTo>
                  <a:pt x="1126420" y="609600"/>
                </a:lnTo>
                <a:lnTo>
                  <a:pt x="92322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9288" l="0" r="0" t="-19288"/>
            </a:stretch>
          </a:blipFill>
          <a:ln>
            <a:noFill/>
          </a:ln>
        </p:spPr>
      </p:sp>
      <p:sp>
        <p:nvSpPr>
          <p:cNvPr id="164" name="Google Shape;164;g36c8f2a6d1d_0_22"/>
          <p:cNvSpPr/>
          <p:nvPr/>
        </p:nvSpPr>
        <p:spPr>
          <a:xfrm rot="10800000">
            <a:off x="14487818" y="-126207"/>
            <a:ext cx="3913756" cy="3585979"/>
          </a:xfrm>
          <a:custGeom>
            <a:rect b="b" l="l" r="r" t="t"/>
            <a:pathLst>
              <a:path extrusionOk="0" h="3585979" w="3913756">
                <a:moveTo>
                  <a:pt x="3913756" y="3585979"/>
                </a:moveTo>
                <a:lnTo>
                  <a:pt x="0" y="3585979"/>
                </a:lnTo>
                <a:lnTo>
                  <a:pt x="0" y="0"/>
                </a:lnTo>
                <a:lnTo>
                  <a:pt x="3913756" y="0"/>
                </a:lnTo>
                <a:lnTo>
                  <a:pt x="3913756" y="3585979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5" name="Google Shape;165;g36c8f2a6d1d_0_22"/>
          <p:cNvSpPr txBox="1"/>
          <p:nvPr/>
        </p:nvSpPr>
        <p:spPr>
          <a:xfrm>
            <a:off x="3210975" y="718575"/>
            <a:ext cx="118284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99"/>
              <a:buFont typeface="Arial"/>
              <a:buNone/>
            </a:pPr>
            <a:r>
              <a:rPr lang="es-MX" sz="6999">
                <a:solidFill>
                  <a:srgbClr val="15443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PLATAFORMA Y HERRAMIENTAS</a:t>
            </a:r>
            <a:endParaRPr b="0" i="0" sz="6999" u="none" cap="none" strike="noStrik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6" name="Google Shape;166;g36c8f2a6d1d_0_22"/>
          <p:cNvSpPr txBox="1"/>
          <p:nvPr/>
        </p:nvSpPr>
        <p:spPr>
          <a:xfrm>
            <a:off x="1157050" y="2773300"/>
            <a:ext cx="10092600" cy="683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228600" lvl="0" marL="228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MX" sz="2500">
                <a:solidFill>
                  <a:schemeClr val="dk1"/>
                </a:solidFill>
              </a:rPr>
              <a:t>Hardware:</a:t>
            </a:r>
            <a:r>
              <a:rPr lang="es-MX" sz="2500">
                <a:solidFill>
                  <a:schemeClr val="dk1"/>
                </a:solidFill>
              </a:rPr>
              <a:t> FPGA Arty Z7-10 (Zynq-7000 xc7z010clg400-1).</a:t>
            </a:r>
            <a:br>
              <a:rPr lang="es-MX" sz="2500">
                <a:solidFill>
                  <a:schemeClr val="dk1"/>
                </a:solidFill>
              </a:rPr>
            </a:br>
            <a:endParaRPr sz="2500">
              <a:solidFill>
                <a:schemeClr val="dk1"/>
              </a:solidFill>
            </a:endParaRPr>
          </a:p>
          <a:p>
            <a:pPr indent="-3873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s-MX" sz="2500">
                <a:solidFill>
                  <a:schemeClr val="dk1"/>
                </a:solidFill>
              </a:rPr>
              <a:t>4 LEDs, pulsador de reset, adaptador USB-UART 3.3 V.</a:t>
            </a:r>
            <a:br>
              <a:rPr lang="es-MX" sz="2500">
                <a:solidFill>
                  <a:schemeClr val="dk1"/>
                </a:solidFill>
              </a:rPr>
            </a:br>
            <a:endParaRPr sz="2500">
              <a:solidFill>
                <a:schemeClr val="dk1"/>
              </a:solidFill>
            </a:endParaRPr>
          </a:p>
          <a:p>
            <a:pPr indent="45720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MX" sz="2500">
                <a:solidFill>
                  <a:schemeClr val="dk1"/>
                </a:solidFill>
              </a:rPr>
              <a:t>Software:</a:t>
            </a:r>
            <a:br>
              <a:rPr b="1" lang="es-MX" sz="2500">
                <a:solidFill>
                  <a:schemeClr val="dk1"/>
                </a:solidFill>
              </a:rPr>
            </a:br>
            <a:endParaRPr b="1" sz="2500">
              <a:solidFill>
                <a:schemeClr val="dk1"/>
              </a:solidFill>
            </a:endParaRPr>
          </a:p>
          <a:p>
            <a:pPr indent="-3873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s-MX" sz="2500">
                <a:solidFill>
                  <a:schemeClr val="dk1"/>
                </a:solidFill>
              </a:rPr>
              <a:t>Vivado 2024.1 (síntesis e implementación)</a:t>
            </a:r>
            <a:br>
              <a:rPr lang="es-MX" sz="2500">
                <a:solidFill>
                  <a:schemeClr val="dk1"/>
                </a:solidFill>
              </a:rPr>
            </a:br>
            <a:endParaRPr sz="2500">
              <a:solidFill>
                <a:schemeClr val="dk1"/>
              </a:solidFill>
            </a:endParaRPr>
          </a:p>
          <a:p>
            <a:pPr indent="-3873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Char char="●"/>
            </a:pPr>
            <a:r>
              <a:rPr lang="es-MX" sz="2500">
                <a:solidFill>
                  <a:schemeClr val="dk1"/>
                </a:solidFill>
              </a:rPr>
              <a:t>XSIM (simulación)</a:t>
            </a:r>
            <a:br>
              <a:rPr lang="es-MX" sz="2500">
                <a:solidFill>
                  <a:schemeClr val="dk1"/>
                </a:solidFill>
              </a:rPr>
            </a:br>
            <a:endParaRPr sz="2500">
              <a:solidFill>
                <a:schemeClr val="dk1"/>
              </a:solidFill>
            </a:endParaRPr>
          </a:p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s-MX" sz="2500">
                <a:solidFill>
                  <a:schemeClr val="dk1"/>
                </a:solidFill>
              </a:rPr>
              <a:t>Terminal serie (115200 8N1).</a:t>
            </a:r>
            <a:br>
              <a:rPr lang="es-MX" sz="2100">
                <a:solidFill>
                  <a:schemeClr val="dk1"/>
                </a:solidFill>
              </a:rPr>
            </a:br>
            <a:endParaRPr sz="21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br>
              <a:rPr b="0" i="0" lang="es-MX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1" i="0" sz="3499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7" name="Google Shape;167;g36c8f2a6d1d_0_22"/>
          <p:cNvSpPr/>
          <p:nvPr/>
        </p:nvSpPr>
        <p:spPr>
          <a:xfrm flipH="1">
            <a:off x="17645804" y="4208709"/>
            <a:ext cx="1592831" cy="756595"/>
          </a:xfrm>
          <a:custGeom>
            <a:rect b="b" l="l" r="r" t="t"/>
            <a:pathLst>
              <a:path extrusionOk="0" h="756595" w="1592831">
                <a:moveTo>
                  <a:pt x="1592831" y="0"/>
                </a:moveTo>
                <a:lnTo>
                  <a:pt x="0" y="0"/>
                </a:lnTo>
                <a:lnTo>
                  <a:pt x="0" y="756595"/>
                </a:lnTo>
                <a:lnTo>
                  <a:pt x="1592831" y="756595"/>
                </a:lnTo>
                <a:lnTo>
                  <a:pt x="1592831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8" name="Google Shape;168;g36c8f2a6d1d_0_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169" name="Google Shape;169;g36c8f2a6d1d_0_22"/>
          <p:cNvSpPr/>
          <p:nvPr/>
        </p:nvSpPr>
        <p:spPr>
          <a:xfrm flipH="1" rot="10800000">
            <a:off x="-59985" y="-64882"/>
            <a:ext cx="3270957" cy="2997014"/>
          </a:xfrm>
          <a:custGeom>
            <a:rect b="b" l="l" r="r" t="t"/>
            <a:pathLst>
              <a:path extrusionOk="0" h="2997014" w="3270957">
                <a:moveTo>
                  <a:pt x="0" y="2997014"/>
                </a:moveTo>
                <a:lnTo>
                  <a:pt x="3270957" y="2997014"/>
                </a:lnTo>
                <a:lnTo>
                  <a:pt x="3270957" y="0"/>
                </a:lnTo>
                <a:lnTo>
                  <a:pt x="0" y="0"/>
                </a:lnTo>
                <a:lnTo>
                  <a:pt x="0" y="2997014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0" name="Google Shape;170;g36c8f2a6d1d_0_22"/>
          <p:cNvSpPr/>
          <p:nvPr/>
        </p:nvSpPr>
        <p:spPr>
          <a:xfrm>
            <a:off x="-38100" y="7880852"/>
            <a:ext cx="3513970" cy="3219675"/>
          </a:xfrm>
          <a:custGeom>
            <a:rect b="b" l="l" r="r" t="t"/>
            <a:pathLst>
              <a:path extrusionOk="0" h="3219675" w="3513970">
                <a:moveTo>
                  <a:pt x="0" y="0"/>
                </a:moveTo>
                <a:lnTo>
                  <a:pt x="3513970" y="0"/>
                </a:lnTo>
                <a:lnTo>
                  <a:pt x="3513970" y="3219675"/>
                </a:lnTo>
                <a:lnTo>
                  <a:pt x="0" y="32196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1" name="Google Shape;171;g36c8f2a6d1d_0_22"/>
          <p:cNvSpPr/>
          <p:nvPr/>
        </p:nvSpPr>
        <p:spPr>
          <a:xfrm>
            <a:off x="-253" y="9518050"/>
            <a:ext cx="692939" cy="733167"/>
          </a:xfrm>
          <a:custGeom>
            <a:rect b="b" l="l" r="r" t="t"/>
            <a:pathLst>
              <a:path extrusionOk="0" h="763716" w="5774489">
                <a:moveTo>
                  <a:pt x="5571289" y="0"/>
                </a:moveTo>
                <a:lnTo>
                  <a:pt x="0" y="0"/>
                </a:lnTo>
                <a:lnTo>
                  <a:pt x="203200" y="763716"/>
                </a:lnTo>
                <a:lnTo>
                  <a:pt x="5774489" y="763716"/>
                </a:lnTo>
                <a:lnTo>
                  <a:pt x="5571289" y="0"/>
                </a:lnTo>
                <a:close/>
              </a:path>
            </a:pathLst>
          </a:custGeom>
          <a:solidFill>
            <a:srgbClr val="15443C"/>
          </a:solidFill>
          <a:ln>
            <a:noFill/>
          </a:ln>
        </p:spPr>
      </p:sp>
      <p:sp>
        <p:nvSpPr>
          <p:cNvPr id="172" name="Google Shape;172;g36c8f2a6d1d_0_22"/>
          <p:cNvSpPr txBox="1"/>
          <p:nvPr>
            <p:ph idx="12" type="sldNum"/>
          </p:nvPr>
        </p:nvSpPr>
        <p:spPr>
          <a:xfrm>
            <a:off x="60913" y="9605788"/>
            <a:ext cx="5706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fld id="{00000000-1234-1234-1234-123412341234}" type="slidenum">
              <a:rPr b="1" lang="es-MX" sz="2300">
                <a:solidFill>
                  <a:srgbClr val="FFFFFF"/>
                </a:solidFill>
              </a:rPr>
              <a:t>‹#›</a:t>
            </a:fld>
            <a:endParaRPr b="1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7" name="Google Shape;177;g36c8f2a6d1d_0_39"/>
          <p:cNvGrpSpPr/>
          <p:nvPr/>
        </p:nvGrpSpPr>
        <p:grpSpPr>
          <a:xfrm>
            <a:off x="16906193" y="-716162"/>
            <a:ext cx="1534646" cy="11236079"/>
            <a:chOff x="0" y="-38100"/>
            <a:chExt cx="404184" cy="2959277"/>
          </a:xfrm>
        </p:grpSpPr>
        <p:sp>
          <p:nvSpPr>
            <p:cNvPr id="178" name="Google Shape;178;g36c8f2a6d1d_0_39"/>
            <p:cNvSpPr/>
            <p:nvPr/>
          </p:nvSpPr>
          <p:spPr>
            <a:xfrm>
              <a:off x="0" y="0"/>
              <a:ext cx="404184" cy="2921177"/>
            </a:xfrm>
            <a:custGeom>
              <a:rect b="b" l="l" r="r" t="t"/>
              <a:pathLst>
                <a:path extrusionOk="0" h="2921177" w="404184">
                  <a:moveTo>
                    <a:pt x="0" y="0"/>
                  </a:moveTo>
                  <a:lnTo>
                    <a:pt x="404184" y="0"/>
                  </a:lnTo>
                  <a:lnTo>
                    <a:pt x="404184" y="2921177"/>
                  </a:lnTo>
                  <a:lnTo>
                    <a:pt x="0" y="2921177"/>
                  </a:lnTo>
                  <a:close/>
                </a:path>
              </a:pathLst>
            </a:custGeom>
            <a:solidFill>
              <a:srgbClr val="15443C"/>
            </a:solidFill>
            <a:ln>
              <a:noFill/>
            </a:ln>
          </p:spPr>
        </p:sp>
        <p:sp>
          <p:nvSpPr>
            <p:cNvPr id="179" name="Google Shape;179;g36c8f2a6d1d_0_39"/>
            <p:cNvSpPr txBox="1"/>
            <p:nvPr/>
          </p:nvSpPr>
          <p:spPr>
            <a:xfrm>
              <a:off x="0" y="-38100"/>
              <a:ext cx="404100" cy="295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0" name="Google Shape;180;g36c8f2a6d1d_0_39"/>
          <p:cNvSpPr/>
          <p:nvPr/>
        </p:nvSpPr>
        <p:spPr>
          <a:xfrm>
            <a:off x="9368949" y="1378007"/>
            <a:ext cx="6239518" cy="3928071"/>
          </a:xfrm>
          <a:custGeom>
            <a:rect b="b" l="l" r="r" t="t"/>
            <a:pathLst>
              <a:path extrusionOk="0" h="5101391" w="8103270">
                <a:moveTo>
                  <a:pt x="4051635" y="389037"/>
                </a:moveTo>
                <a:lnTo>
                  <a:pt x="4051635" y="0"/>
                </a:lnTo>
                <a:lnTo>
                  <a:pt x="0" y="389037"/>
                </a:lnTo>
                <a:lnTo>
                  <a:pt x="0" y="5101391"/>
                </a:lnTo>
                <a:lnTo>
                  <a:pt x="4051635" y="4712353"/>
                </a:lnTo>
                <a:lnTo>
                  <a:pt x="4051635" y="5101391"/>
                </a:lnTo>
                <a:lnTo>
                  <a:pt x="8103270" y="4712353"/>
                </a:lnTo>
                <a:lnTo>
                  <a:pt x="8103270" y="0"/>
                </a:lnTo>
                <a:lnTo>
                  <a:pt x="4051635" y="389037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2509" l="0" r="0" t="-2519"/>
            </a:stretch>
          </a:blipFill>
          <a:ln>
            <a:noFill/>
          </a:ln>
        </p:spPr>
      </p:sp>
      <p:grpSp>
        <p:nvGrpSpPr>
          <p:cNvPr id="181" name="Google Shape;181;g36c8f2a6d1d_0_39"/>
          <p:cNvGrpSpPr/>
          <p:nvPr/>
        </p:nvGrpSpPr>
        <p:grpSpPr>
          <a:xfrm>
            <a:off x="7879492" y="5855751"/>
            <a:ext cx="1685573" cy="769182"/>
            <a:chOff x="0" y="-38100"/>
            <a:chExt cx="5774489" cy="801900"/>
          </a:xfrm>
        </p:grpSpPr>
        <p:sp>
          <p:nvSpPr>
            <p:cNvPr id="182" name="Google Shape;182;g36c8f2a6d1d_0_39"/>
            <p:cNvSpPr/>
            <p:nvPr/>
          </p:nvSpPr>
          <p:spPr>
            <a:xfrm>
              <a:off x="0" y="0"/>
              <a:ext cx="5774489" cy="763716"/>
            </a:xfrm>
            <a:custGeom>
              <a:rect b="b" l="l" r="r" t="t"/>
              <a:pathLst>
                <a:path extrusionOk="0" h="763716" w="5774489">
                  <a:moveTo>
                    <a:pt x="5571289" y="0"/>
                  </a:moveTo>
                  <a:lnTo>
                    <a:pt x="0" y="0"/>
                  </a:lnTo>
                  <a:lnTo>
                    <a:pt x="203200" y="763716"/>
                  </a:lnTo>
                  <a:lnTo>
                    <a:pt x="5774489" y="763716"/>
                  </a:lnTo>
                  <a:lnTo>
                    <a:pt x="5571289" y="0"/>
                  </a:lnTo>
                  <a:close/>
                </a:path>
              </a:pathLst>
            </a:custGeom>
            <a:solidFill>
              <a:srgbClr val="E4C049"/>
            </a:solidFill>
            <a:ln>
              <a:noFill/>
            </a:ln>
          </p:spPr>
        </p:sp>
        <p:sp>
          <p:nvSpPr>
            <p:cNvPr id="183" name="Google Shape;183;g36c8f2a6d1d_0_39"/>
            <p:cNvSpPr txBox="1"/>
            <p:nvPr/>
          </p:nvSpPr>
          <p:spPr>
            <a:xfrm>
              <a:off x="101600" y="-38100"/>
              <a:ext cx="55713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4" name="Google Shape;184;g36c8f2a6d1d_0_39"/>
          <p:cNvGrpSpPr/>
          <p:nvPr/>
        </p:nvGrpSpPr>
        <p:grpSpPr>
          <a:xfrm>
            <a:off x="10165500" y="7880846"/>
            <a:ext cx="5538890" cy="2053185"/>
            <a:chOff x="0" y="-38100"/>
            <a:chExt cx="5774489" cy="801900"/>
          </a:xfrm>
        </p:grpSpPr>
        <p:sp>
          <p:nvSpPr>
            <p:cNvPr id="185" name="Google Shape;185;g36c8f2a6d1d_0_39"/>
            <p:cNvSpPr/>
            <p:nvPr/>
          </p:nvSpPr>
          <p:spPr>
            <a:xfrm>
              <a:off x="0" y="0"/>
              <a:ext cx="5774489" cy="763716"/>
            </a:xfrm>
            <a:custGeom>
              <a:rect b="b" l="l" r="r" t="t"/>
              <a:pathLst>
                <a:path extrusionOk="0" h="763716" w="5774489">
                  <a:moveTo>
                    <a:pt x="5571289" y="0"/>
                  </a:moveTo>
                  <a:lnTo>
                    <a:pt x="0" y="0"/>
                  </a:lnTo>
                  <a:lnTo>
                    <a:pt x="203200" y="763716"/>
                  </a:lnTo>
                  <a:lnTo>
                    <a:pt x="5774489" y="763716"/>
                  </a:lnTo>
                  <a:lnTo>
                    <a:pt x="5571289" y="0"/>
                  </a:lnTo>
                  <a:close/>
                </a:path>
              </a:pathLst>
            </a:custGeom>
            <a:solidFill>
              <a:srgbClr val="15443C"/>
            </a:solidFill>
            <a:ln>
              <a:noFill/>
            </a:ln>
          </p:spPr>
        </p:sp>
        <p:sp>
          <p:nvSpPr>
            <p:cNvPr id="186" name="Google Shape;186;g36c8f2a6d1d_0_39"/>
            <p:cNvSpPr txBox="1"/>
            <p:nvPr/>
          </p:nvSpPr>
          <p:spPr>
            <a:xfrm>
              <a:off x="101600" y="-38100"/>
              <a:ext cx="55713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7" name="Google Shape;187;g36c8f2a6d1d_0_39"/>
          <p:cNvSpPr txBox="1"/>
          <p:nvPr/>
        </p:nvSpPr>
        <p:spPr>
          <a:xfrm>
            <a:off x="1935447" y="2128656"/>
            <a:ext cx="7108800" cy="25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99"/>
              <a:buFont typeface="Arial"/>
              <a:buNone/>
            </a:pPr>
            <a:r>
              <a:rPr lang="es-MX" sz="6999">
                <a:latin typeface="League Spartan"/>
                <a:ea typeface="League Spartan"/>
                <a:cs typeface="League Spartan"/>
                <a:sym typeface="League Spartan"/>
              </a:rPr>
              <a:t>ARQUITECTURA DEL SISTEMA</a:t>
            </a:r>
            <a:endParaRPr b="0" i="0" sz="6999" u="none" cap="none" strike="noStrik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88" name="Google Shape;188;g36c8f2a6d1d_0_39"/>
          <p:cNvSpPr/>
          <p:nvPr/>
        </p:nvSpPr>
        <p:spPr>
          <a:xfrm>
            <a:off x="-38100" y="7880852"/>
            <a:ext cx="3513970" cy="3219675"/>
          </a:xfrm>
          <a:custGeom>
            <a:rect b="b" l="l" r="r" t="t"/>
            <a:pathLst>
              <a:path extrusionOk="0" h="3219675" w="3513970">
                <a:moveTo>
                  <a:pt x="0" y="0"/>
                </a:moveTo>
                <a:lnTo>
                  <a:pt x="3513970" y="0"/>
                </a:lnTo>
                <a:lnTo>
                  <a:pt x="3513970" y="3219675"/>
                </a:lnTo>
                <a:lnTo>
                  <a:pt x="0" y="32196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9" name="Google Shape;189;g36c8f2a6d1d_0_39"/>
          <p:cNvSpPr txBox="1"/>
          <p:nvPr/>
        </p:nvSpPr>
        <p:spPr>
          <a:xfrm>
            <a:off x="-7827896" y="6001533"/>
            <a:ext cx="7506600" cy="36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s-MX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Chip factories use advanced technology, including very sophisticated equipment and processes, to produce incredibly compact and powerful microchips. Extreme ultraviolet (EUV) lithography is a critical technology that uses short wavelengths of light to print exceedingly small circuit designs on silicon wafers.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g36c8f2a6d1d_0_39"/>
          <p:cNvSpPr txBox="1"/>
          <p:nvPr/>
        </p:nvSpPr>
        <p:spPr>
          <a:xfrm>
            <a:off x="6863740" y="6097886"/>
            <a:ext cx="378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s-MX" sz="2500"/>
              <a:t>FSM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36c8f2a6d1d_0_39"/>
          <p:cNvSpPr txBox="1"/>
          <p:nvPr/>
        </p:nvSpPr>
        <p:spPr>
          <a:xfrm>
            <a:off x="10316676" y="8186046"/>
            <a:ext cx="466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s-MX" sz="2500">
                <a:solidFill>
                  <a:srgbClr val="FFFFFF"/>
                </a:solidFill>
              </a:rPr>
              <a:t>TX</a:t>
            </a:r>
            <a:endParaRPr b="1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g36c8f2a6d1d_0_39"/>
          <p:cNvSpPr/>
          <p:nvPr/>
        </p:nvSpPr>
        <p:spPr>
          <a:xfrm>
            <a:off x="6283513" y="5942837"/>
            <a:ext cx="1322582" cy="628226"/>
          </a:xfrm>
          <a:custGeom>
            <a:rect b="b" l="l" r="r" t="t"/>
            <a:pathLst>
              <a:path extrusionOk="0" h="628226" w="1322582">
                <a:moveTo>
                  <a:pt x="0" y="0"/>
                </a:moveTo>
                <a:lnTo>
                  <a:pt x="1322582" y="0"/>
                </a:lnTo>
                <a:lnTo>
                  <a:pt x="1322582" y="628227"/>
                </a:lnTo>
                <a:lnTo>
                  <a:pt x="0" y="6282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93" name="Google Shape;193;g36c8f2a6d1d_0_39"/>
          <p:cNvGrpSpPr/>
          <p:nvPr/>
        </p:nvGrpSpPr>
        <p:grpSpPr>
          <a:xfrm>
            <a:off x="2849675" y="5855750"/>
            <a:ext cx="3270671" cy="769182"/>
            <a:chOff x="0" y="-38100"/>
            <a:chExt cx="5774489" cy="801900"/>
          </a:xfrm>
        </p:grpSpPr>
        <p:sp>
          <p:nvSpPr>
            <p:cNvPr id="194" name="Google Shape;194;g36c8f2a6d1d_0_39"/>
            <p:cNvSpPr/>
            <p:nvPr/>
          </p:nvSpPr>
          <p:spPr>
            <a:xfrm>
              <a:off x="0" y="0"/>
              <a:ext cx="5774489" cy="763716"/>
            </a:xfrm>
            <a:custGeom>
              <a:rect b="b" l="l" r="r" t="t"/>
              <a:pathLst>
                <a:path extrusionOk="0" h="763716" w="5774489">
                  <a:moveTo>
                    <a:pt x="5571289" y="0"/>
                  </a:moveTo>
                  <a:lnTo>
                    <a:pt x="0" y="0"/>
                  </a:lnTo>
                  <a:lnTo>
                    <a:pt x="203200" y="763716"/>
                  </a:lnTo>
                  <a:lnTo>
                    <a:pt x="5774489" y="763716"/>
                  </a:lnTo>
                  <a:lnTo>
                    <a:pt x="5571289" y="0"/>
                  </a:lnTo>
                  <a:close/>
                </a:path>
              </a:pathLst>
            </a:custGeom>
            <a:solidFill>
              <a:srgbClr val="E4C049"/>
            </a:solidFill>
            <a:ln>
              <a:noFill/>
            </a:ln>
          </p:spPr>
        </p:sp>
        <p:sp>
          <p:nvSpPr>
            <p:cNvPr id="195" name="Google Shape;195;g36c8f2a6d1d_0_39"/>
            <p:cNvSpPr txBox="1"/>
            <p:nvPr/>
          </p:nvSpPr>
          <p:spPr>
            <a:xfrm>
              <a:off x="101600" y="-38100"/>
              <a:ext cx="55713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799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6" name="Google Shape;196;g36c8f2a6d1d_0_39"/>
          <p:cNvGrpSpPr/>
          <p:nvPr/>
        </p:nvGrpSpPr>
        <p:grpSpPr>
          <a:xfrm>
            <a:off x="11470844" y="5905726"/>
            <a:ext cx="2969820" cy="769182"/>
            <a:chOff x="0" y="-38100"/>
            <a:chExt cx="5774489" cy="801900"/>
          </a:xfrm>
        </p:grpSpPr>
        <p:sp>
          <p:nvSpPr>
            <p:cNvPr id="197" name="Google Shape;197;g36c8f2a6d1d_0_39"/>
            <p:cNvSpPr/>
            <p:nvPr/>
          </p:nvSpPr>
          <p:spPr>
            <a:xfrm>
              <a:off x="0" y="0"/>
              <a:ext cx="5774489" cy="763716"/>
            </a:xfrm>
            <a:custGeom>
              <a:rect b="b" l="l" r="r" t="t"/>
              <a:pathLst>
                <a:path extrusionOk="0" h="763716" w="5774489">
                  <a:moveTo>
                    <a:pt x="5571289" y="0"/>
                  </a:moveTo>
                  <a:lnTo>
                    <a:pt x="0" y="0"/>
                  </a:lnTo>
                  <a:lnTo>
                    <a:pt x="203200" y="763716"/>
                  </a:lnTo>
                  <a:lnTo>
                    <a:pt x="5774489" y="763716"/>
                  </a:lnTo>
                  <a:lnTo>
                    <a:pt x="5571289" y="0"/>
                  </a:lnTo>
                  <a:close/>
                </a:path>
              </a:pathLst>
            </a:custGeom>
            <a:solidFill>
              <a:srgbClr val="15443C"/>
            </a:solidFill>
            <a:ln>
              <a:noFill/>
            </a:ln>
          </p:spPr>
        </p:sp>
        <p:sp>
          <p:nvSpPr>
            <p:cNvPr id="198" name="Google Shape;198;g36c8f2a6d1d_0_39"/>
            <p:cNvSpPr txBox="1"/>
            <p:nvPr/>
          </p:nvSpPr>
          <p:spPr>
            <a:xfrm>
              <a:off x="101600" y="-38100"/>
              <a:ext cx="55713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9" name="Google Shape;199;g36c8f2a6d1d_0_39"/>
          <p:cNvGrpSpPr/>
          <p:nvPr/>
        </p:nvGrpSpPr>
        <p:grpSpPr>
          <a:xfrm>
            <a:off x="2849685" y="8018177"/>
            <a:ext cx="5538890" cy="769182"/>
            <a:chOff x="0" y="-38100"/>
            <a:chExt cx="5774489" cy="801900"/>
          </a:xfrm>
        </p:grpSpPr>
        <p:sp>
          <p:nvSpPr>
            <p:cNvPr id="200" name="Google Shape;200;g36c8f2a6d1d_0_39"/>
            <p:cNvSpPr/>
            <p:nvPr/>
          </p:nvSpPr>
          <p:spPr>
            <a:xfrm>
              <a:off x="0" y="0"/>
              <a:ext cx="5774489" cy="763716"/>
            </a:xfrm>
            <a:custGeom>
              <a:rect b="b" l="l" r="r" t="t"/>
              <a:pathLst>
                <a:path extrusionOk="0" h="763716" w="5774489">
                  <a:moveTo>
                    <a:pt x="5571289" y="0"/>
                  </a:moveTo>
                  <a:lnTo>
                    <a:pt x="0" y="0"/>
                  </a:lnTo>
                  <a:lnTo>
                    <a:pt x="203200" y="763716"/>
                  </a:lnTo>
                  <a:lnTo>
                    <a:pt x="5774489" y="763716"/>
                  </a:lnTo>
                  <a:lnTo>
                    <a:pt x="5571289" y="0"/>
                  </a:lnTo>
                  <a:close/>
                </a:path>
              </a:pathLst>
            </a:custGeom>
            <a:solidFill>
              <a:srgbClr val="E4C049"/>
            </a:solidFill>
            <a:ln>
              <a:noFill/>
            </a:ln>
          </p:spPr>
        </p:sp>
        <p:sp>
          <p:nvSpPr>
            <p:cNvPr id="201" name="Google Shape;201;g36c8f2a6d1d_0_39"/>
            <p:cNvSpPr txBox="1"/>
            <p:nvPr/>
          </p:nvSpPr>
          <p:spPr>
            <a:xfrm>
              <a:off x="101600" y="-38100"/>
              <a:ext cx="55713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2" name="Google Shape;202;g36c8f2a6d1d_0_39"/>
          <p:cNvSpPr txBox="1"/>
          <p:nvPr/>
        </p:nvSpPr>
        <p:spPr>
          <a:xfrm>
            <a:off x="2593068" y="6064500"/>
            <a:ext cx="378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s-MX" sz="2500"/>
              <a:t>RX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g36c8f2a6d1d_0_39"/>
          <p:cNvSpPr txBox="1"/>
          <p:nvPr/>
        </p:nvSpPr>
        <p:spPr>
          <a:xfrm>
            <a:off x="10560834" y="6073609"/>
            <a:ext cx="466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s-MX" sz="2500">
                <a:solidFill>
                  <a:srgbClr val="FFFFFF"/>
                </a:solidFill>
              </a:rPr>
              <a:t>CONTADOR</a:t>
            </a:r>
            <a:endParaRPr b="1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g36c8f2a6d1d_0_39"/>
          <p:cNvSpPr txBox="1"/>
          <p:nvPr/>
        </p:nvSpPr>
        <p:spPr>
          <a:xfrm>
            <a:off x="3822206" y="8186055"/>
            <a:ext cx="378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s-MX" sz="2500"/>
              <a:t>PC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5" name="Google Shape;205;g36c8f2a6d1d_0_39"/>
          <p:cNvGrpSpPr/>
          <p:nvPr/>
        </p:nvGrpSpPr>
        <p:grpSpPr>
          <a:xfrm>
            <a:off x="3133564" y="9140078"/>
            <a:ext cx="5538890" cy="769182"/>
            <a:chOff x="0" y="-38100"/>
            <a:chExt cx="5774489" cy="801900"/>
          </a:xfrm>
        </p:grpSpPr>
        <p:sp>
          <p:nvSpPr>
            <p:cNvPr id="206" name="Google Shape;206;g36c8f2a6d1d_0_39"/>
            <p:cNvSpPr/>
            <p:nvPr/>
          </p:nvSpPr>
          <p:spPr>
            <a:xfrm>
              <a:off x="0" y="0"/>
              <a:ext cx="5774489" cy="763716"/>
            </a:xfrm>
            <a:custGeom>
              <a:rect b="b" l="l" r="r" t="t"/>
              <a:pathLst>
                <a:path extrusionOk="0" h="763716" w="5774489">
                  <a:moveTo>
                    <a:pt x="5571289" y="0"/>
                  </a:moveTo>
                  <a:lnTo>
                    <a:pt x="0" y="0"/>
                  </a:lnTo>
                  <a:lnTo>
                    <a:pt x="203200" y="763716"/>
                  </a:lnTo>
                  <a:lnTo>
                    <a:pt x="5774489" y="763716"/>
                  </a:lnTo>
                  <a:lnTo>
                    <a:pt x="5571289" y="0"/>
                  </a:lnTo>
                  <a:close/>
                </a:path>
              </a:pathLst>
            </a:custGeom>
            <a:solidFill>
              <a:srgbClr val="15443C"/>
            </a:solidFill>
            <a:ln>
              <a:noFill/>
            </a:ln>
          </p:spPr>
        </p:sp>
        <p:sp>
          <p:nvSpPr>
            <p:cNvPr id="207" name="Google Shape;207;g36c8f2a6d1d_0_39"/>
            <p:cNvSpPr txBox="1"/>
            <p:nvPr/>
          </p:nvSpPr>
          <p:spPr>
            <a:xfrm>
              <a:off x="101600" y="-38100"/>
              <a:ext cx="55713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8" name="Google Shape;208;g36c8f2a6d1d_0_39"/>
          <p:cNvSpPr txBox="1"/>
          <p:nvPr/>
        </p:nvSpPr>
        <p:spPr>
          <a:xfrm>
            <a:off x="3667338" y="9307956"/>
            <a:ext cx="466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s-MX" sz="2500">
                <a:solidFill>
                  <a:srgbClr val="FFFFFF"/>
                </a:solidFill>
              </a:rPr>
              <a:t>LEDS</a:t>
            </a:r>
            <a:endParaRPr b="1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9" name="Google Shape;209;g36c8f2a6d1d_0_39"/>
          <p:cNvSpPr/>
          <p:nvPr/>
        </p:nvSpPr>
        <p:spPr>
          <a:xfrm>
            <a:off x="9856671" y="5976224"/>
            <a:ext cx="1322582" cy="628226"/>
          </a:xfrm>
          <a:custGeom>
            <a:rect b="b" l="l" r="r" t="t"/>
            <a:pathLst>
              <a:path extrusionOk="0" h="628226" w="1322582">
                <a:moveTo>
                  <a:pt x="0" y="0"/>
                </a:moveTo>
                <a:lnTo>
                  <a:pt x="1322582" y="0"/>
                </a:lnTo>
                <a:lnTo>
                  <a:pt x="1322582" y="628227"/>
                </a:lnTo>
                <a:lnTo>
                  <a:pt x="0" y="6282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0" name="Google Shape;210;g36c8f2a6d1d_0_39"/>
          <p:cNvSpPr/>
          <p:nvPr/>
        </p:nvSpPr>
        <p:spPr>
          <a:xfrm rot="10542008">
            <a:off x="8458166" y="8117681"/>
            <a:ext cx="1322999" cy="628424"/>
          </a:xfrm>
          <a:custGeom>
            <a:rect b="b" l="l" r="r" t="t"/>
            <a:pathLst>
              <a:path extrusionOk="0" h="628226" w="1322582">
                <a:moveTo>
                  <a:pt x="0" y="0"/>
                </a:moveTo>
                <a:lnTo>
                  <a:pt x="1322582" y="0"/>
                </a:lnTo>
                <a:lnTo>
                  <a:pt x="1322582" y="628227"/>
                </a:lnTo>
                <a:lnTo>
                  <a:pt x="0" y="6282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1" name="Google Shape;211;g36c8f2a6d1d_0_39"/>
          <p:cNvSpPr/>
          <p:nvPr/>
        </p:nvSpPr>
        <p:spPr>
          <a:xfrm rot="10800000">
            <a:off x="8743356" y="9280148"/>
            <a:ext cx="1322582" cy="628226"/>
          </a:xfrm>
          <a:custGeom>
            <a:rect b="b" l="l" r="r" t="t"/>
            <a:pathLst>
              <a:path extrusionOk="0" h="628226" w="1322582">
                <a:moveTo>
                  <a:pt x="0" y="0"/>
                </a:moveTo>
                <a:lnTo>
                  <a:pt x="1322582" y="0"/>
                </a:lnTo>
                <a:lnTo>
                  <a:pt x="1322582" y="628227"/>
                </a:lnTo>
                <a:lnTo>
                  <a:pt x="0" y="6282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2" name="Google Shape;212;g36c8f2a6d1d_0_3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13" name="Google Shape;213;g36c8f2a6d1d_0_39"/>
          <p:cNvSpPr/>
          <p:nvPr/>
        </p:nvSpPr>
        <p:spPr>
          <a:xfrm flipH="1" rot="10800000">
            <a:off x="-59985" y="-64882"/>
            <a:ext cx="3270957" cy="2997014"/>
          </a:xfrm>
          <a:custGeom>
            <a:rect b="b" l="l" r="r" t="t"/>
            <a:pathLst>
              <a:path extrusionOk="0" h="2997014" w="3270957">
                <a:moveTo>
                  <a:pt x="0" y="2997014"/>
                </a:moveTo>
                <a:lnTo>
                  <a:pt x="3270957" y="2997014"/>
                </a:lnTo>
                <a:lnTo>
                  <a:pt x="3270957" y="0"/>
                </a:lnTo>
                <a:lnTo>
                  <a:pt x="0" y="0"/>
                </a:lnTo>
                <a:lnTo>
                  <a:pt x="0" y="2997014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4" name="Google Shape;214;g36c8f2a6d1d_0_39"/>
          <p:cNvSpPr/>
          <p:nvPr/>
        </p:nvSpPr>
        <p:spPr>
          <a:xfrm>
            <a:off x="-253" y="9518050"/>
            <a:ext cx="692939" cy="733167"/>
          </a:xfrm>
          <a:custGeom>
            <a:rect b="b" l="l" r="r" t="t"/>
            <a:pathLst>
              <a:path extrusionOk="0" h="763716" w="5774489">
                <a:moveTo>
                  <a:pt x="5571289" y="0"/>
                </a:moveTo>
                <a:lnTo>
                  <a:pt x="0" y="0"/>
                </a:lnTo>
                <a:lnTo>
                  <a:pt x="203200" y="763716"/>
                </a:lnTo>
                <a:lnTo>
                  <a:pt x="5774489" y="763716"/>
                </a:lnTo>
                <a:lnTo>
                  <a:pt x="5571289" y="0"/>
                </a:lnTo>
                <a:close/>
              </a:path>
            </a:pathLst>
          </a:custGeom>
          <a:solidFill>
            <a:srgbClr val="15443C"/>
          </a:solidFill>
          <a:ln>
            <a:noFill/>
          </a:ln>
        </p:spPr>
      </p:sp>
      <p:sp>
        <p:nvSpPr>
          <p:cNvPr id="215" name="Google Shape;215;g36c8f2a6d1d_0_39"/>
          <p:cNvSpPr txBox="1"/>
          <p:nvPr>
            <p:ph idx="12" type="sldNum"/>
          </p:nvPr>
        </p:nvSpPr>
        <p:spPr>
          <a:xfrm>
            <a:off x="60913" y="9605788"/>
            <a:ext cx="5706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fld id="{00000000-1234-1234-1234-123412341234}" type="slidenum">
              <a:rPr b="1" lang="es-MX" sz="2300">
                <a:solidFill>
                  <a:srgbClr val="FFFFFF"/>
                </a:solidFill>
              </a:rPr>
              <a:t>‹#›</a:t>
            </a:fld>
            <a:endParaRPr b="1" sz="2300">
              <a:solidFill>
                <a:srgbClr val="FFFFFF"/>
              </a:solidFill>
            </a:endParaRPr>
          </a:p>
        </p:txBody>
      </p:sp>
      <p:sp>
        <p:nvSpPr>
          <p:cNvPr id="216" name="Google Shape;216;g36c8f2a6d1d_0_39"/>
          <p:cNvSpPr/>
          <p:nvPr/>
        </p:nvSpPr>
        <p:spPr>
          <a:xfrm rot="5400000">
            <a:off x="12294470" y="6963761"/>
            <a:ext cx="1322582" cy="628226"/>
          </a:xfrm>
          <a:custGeom>
            <a:rect b="b" l="l" r="r" t="t"/>
            <a:pathLst>
              <a:path extrusionOk="0" h="628226" w="1322582">
                <a:moveTo>
                  <a:pt x="0" y="0"/>
                </a:moveTo>
                <a:lnTo>
                  <a:pt x="1322582" y="0"/>
                </a:lnTo>
                <a:lnTo>
                  <a:pt x="1322582" y="628227"/>
                </a:lnTo>
                <a:lnTo>
                  <a:pt x="0" y="6282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1" name="Google Shape;221;g36c8f2a6d1d_0_90"/>
          <p:cNvGrpSpPr/>
          <p:nvPr/>
        </p:nvGrpSpPr>
        <p:grpSpPr>
          <a:xfrm>
            <a:off x="16906193" y="-716162"/>
            <a:ext cx="1534646" cy="11236079"/>
            <a:chOff x="0" y="-38100"/>
            <a:chExt cx="404184" cy="2959277"/>
          </a:xfrm>
        </p:grpSpPr>
        <p:sp>
          <p:nvSpPr>
            <p:cNvPr id="222" name="Google Shape;222;g36c8f2a6d1d_0_90"/>
            <p:cNvSpPr/>
            <p:nvPr/>
          </p:nvSpPr>
          <p:spPr>
            <a:xfrm>
              <a:off x="0" y="0"/>
              <a:ext cx="404184" cy="2921177"/>
            </a:xfrm>
            <a:custGeom>
              <a:rect b="b" l="l" r="r" t="t"/>
              <a:pathLst>
                <a:path extrusionOk="0" h="2921177" w="404184">
                  <a:moveTo>
                    <a:pt x="0" y="0"/>
                  </a:moveTo>
                  <a:lnTo>
                    <a:pt x="404184" y="0"/>
                  </a:lnTo>
                  <a:lnTo>
                    <a:pt x="404184" y="2921177"/>
                  </a:lnTo>
                  <a:lnTo>
                    <a:pt x="0" y="2921177"/>
                  </a:lnTo>
                  <a:close/>
                </a:path>
              </a:pathLst>
            </a:custGeom>
            <a:solidFill>
              <a:srgbClr val="15443C"/>
            </a:solidFill>
            <a:ln>
              <a:noFill/>
            </a:ln>
          </p:spPr>
        </p:sp>
        <p:sp>
          <p:nvSpPr>
            <p:cNvPr id="223" name="Google Shape;223;g36c8f2a6d1d_0_90"/>
            <p:cNvSpPr txBox="1"/>
            <p:nvPr/>
          </p:nvSpPr>
          <p:spPr>
            <a:xfrm>
              <a:off x="0" y="-38100"/>
              <a:ext cx="404100" cy="2959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4" name="Google Shape;224;g36c8f2a6d1d_0_90"/>
          <p:cNvSpPr/>
          <p:nvPr/>
        </p:nvSpPr>
        <p:spPr>
          <a:xfrm>
            <a:off x="-38100" y="7880852"/>
            <a:ext cx="3513970" cy="3219675"/>
          </a:xfrm>
          <a:custGeom>
            <a:rect b="b" l="l" r="r" t="t"/>
            <a:pathLst>
              <a:path extrusionOk="0" h="3219675" w="3513970">
                <a:moveTo>
                  <a:pt x="0" y="0"/>
                </a:moveTo>
                <a:lnTo>
                  <a:pt x="3513970" y="0"/>
                </a:lnTo>
                <a:lnTo>
                  <a:pt x="3513970" y="3219675"/>
                </a:lnTo>
                <a:lnTo>
                  <a:pt x="0" y="32196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25" name="Google Shape;225;g36c8f2a6d1d_0_90"/>
          <p:cNvGrpSpPr/>
          <p:nvPr/>
        </p:nvGrpSpPr>
        <p:grpSpPr>
          <a:xfrm>
            <a:off x="3655440" y="6973692"/>
            <a:ext cx="5538890" cy="769182"/>
            <a:chOff x="0" y="-38100"/>
            <a:chExt cx="5774489" cy="801900"/>
          </a:xfrm>
        </p:grpSpPr>
        <p:sp>
          <p:nvSpPr>
            <p:cNvPr id="226" name="Google Shape;226;g36c8f2a6d1d_0_90"/>
            <p:cNvSpPr/>
            <p:nvPr/>
          </p:nvSpPr>
          <p:spPr>
            <a:xfrm>
              <a:off x="0" y="0"/>
              <a:ext cx="5774489" cy="763716"/>
            </a:xfrm>
            <a:custGeom>
              <a:rect b="b" l="l" r="r" t="t"/>
              <a:pathLst>
                <a:path extrusionOk="0" h="763716" w="5774489">
                  <a:moveTo>
                    <a:pt x="5571289" y="0"/>
                  </a:moveTo>
                  <a:lnTo>
                    <a:pt x="0" y="0"/>
                  </a:lnTo>
                  <a:lnTo>
                    <a:pt x="203200" y="763716"/>
                  </a:lnTo>
                  <a:lnTo>
                    <a:pt x="5774489" y="763716"/>
                  </a:lnTo>
                  <a:lnTo>
                    <a:pt x="5571289" y="0"/>
                  </a:lnTo>
                  <a:close/>
                </a:path>
              </a:pathLst>
            </a:custGeom>
            <a:solidFill>
              <a:srgbClr val="15443C"/>
            </a:solidFill>
            <a:ln>
              <a:noFill/>
            </a:ln>
          </p:spPr>
        </p:sp>
        <p:sp>
          <p:nvSpPr>
            <p:cNvPr id="227" name="Google Shape;227;g36c8f2a6d1d_0_90"/>
            <p:cNvSpPr txBox="1"/>
            <p:nvPr/>
          </p:nvSpPr>
          <p:spPr>
            <a:xfrm>
              <a:off x="101600" y="-38100"/>
              <a:ext cx="55713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8" name="Google Shape;228;g36c8f2a6d1d_0_90"/>
          <p:cNvGrpSpPr/>
          <p:nvPr/>
        </p:nvGrpSpPr>
        <p:grpSpPr>
          <a:xfrm>
            <a:off x="3818053" y="8919029"/>
            <a:ext cx="5538890" cy="769182"/>
            <a:chOff x="0" y="-38100"/>
            <a:chExt cx="5774489" cy="801900"/>
          </a:xfrm>
        </p:grpSpPr>
        <p:sp>
          <p:nvSpPr>
            <p:cNvPr id="229" name="Google Shape;229;g36c8f2a6d1d_0_90"/>
            <p:cNvSpPr/>
            <p:nvPr/>
          </p:nvSpPr>
          <p:spPr>
            <a:xfrm>
              <a:off x="0" y="0"/>
              <a:ext cx="5774489" cy="763716"/>
            </a:xfrm>
            <a:custGeom>
              <a:rect b="b" l="l" r="r" t="t"/>
              <a:pathLst>
                <a:path extrusionOk="0" h="763716" w="5774489">
                  <a:moveTo>
                    <a:pt x="5571289" y="0"/>
                  </a:moveTo>
                  <a:lnTo>
                    <a:pt x="0" y="0"/>
                  </a:lnTo>
                  <a:lnTo>
                    <a:pt x="203200" y="763716"/>
                  </a:lnTo>
                  <a:lnTo>
                    <a:pt x="5774489" y="763716"/>
                  </a:lnTo>
                  <a:lnTo>
                    <a:pt x="5571289" y="0"/>
                  </a:lnTo>
                  <a:close/>
                </a:path>
              </a:pathLst>
            </a:custGeom>
            <a:solidFill>
              <a:srgbClr val="E4C049"/>
            </a:solidFill>
            <a:ln>
              <a:noFill/>
            </a:ln>
          </p:spPr>
        </p:sp>
        <p:sp>
          <p:nvSpPr>
            <p:cNvPr id="230" name="Google Shape;230;g36c8f2a6d1d_0_90"/>
            <p:cNvSpPr txBox="1"/>
            <p:nvPr/>
          </p:nvSpPr>
          <p:spPr>
            <a:xfrm>
              <a:off x="101600" y="-38100"/>
              <a:ext cx="55713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1" name="Google Shape;231;g36c8f2a6d1d_0_90"/>
          <p:cNvSpPr txBox="1"/>
          <p:nvPr/>
        </p:nvSpPr>
        <p:spPr>
          <a:xfrm>
            <a:off x="4189214" y="7141570"/>
            <a:ext cx="46614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s-MX" sz="2500">
                <a:solidFill>
                  <a:srgbClr val="FFFFFF"/>
                </a:solidFill>
              </a:rPr>
              <a:t>Secuencia probada</a:t>
            </a:r>
            <a:endParaRPr b="1" i="0" sz="25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g36c8f2a6d1d_0_90"/>
          <p:cNvSpPr txBox="1"/>
          <p:nvPr/>
        </p:nvSpPr>
        <p:spPr>
          <a:xfrm>
            <a:off x="4790574" y="9086907"/>
            <a:ext cx="3783900" cy="38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lang="es-MX" sz="2500"/>
              <a:t>Resultados</a:t>
            </a:r>
            <a:r>
              <a:rPr b="1" i="0" lang="es-MX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36c8f2a6d1d_0_90"/>
          <p:cNvSpPr txBox="1"/>
          <p:nvPr/>
        </p:nvSpPr>
        <p:spPr>
          <a:xfrm>
            <a:off x="3930294" y="7916673"/>
            <a:ext cx="11604600" cy="4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3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z</a:t>
            </a:r>
            <a:r>
              <a:rPr lang="es-MX" sz="3100">
                <a:solidFill>
                  <a:schemeClr val="dk1"/>
                </a:solidFill>
              </a:rPr>
              <a:t> limpia, </a:t>
            </a:r>
            <a:r>
              <a:rPr lang="es-MX" sz="3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es-MX" sz="3100">
                <a:solidFill>
                  <a:schemeClr val="dk1"/>
                </a:solidFill>
              </a:rPr>
              <a:t> incrementa, </a:t>
            </a:r>
            <a:r>
              <a:rPr lang="es-MX" sz="3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s-MX" sz="3100">
                <a:solidFill>
                  <a:schemeClr val="dk1"/>
                </a:solidFill>
              </a:rPr>
              <a:t> activa modo auto, </a:t>
            </a:r>
            <a:r>
              <a:rPr lang="es-MX" sz="3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</a:t>
            </a:r>
            <a:r>
              <a:rPr lang="es-MX" sz="3100">
                <a:solidFill>
                  <a:schemeClr val="dk1"/>
                </a:solidFill>
              </a:rPr>
              <a:t> pausa.</a:t>
            </a:r>
            <a:endParaRPr i="0" sz="4500" u="none" cap="none" strike="noStrike">
              <a:solidFill>
                <a:srgbClr val="000000"/>
              </a:solidFill>
            </a:endParaRPr>
          </a:p>
        </p:txBody>
      </p:sp>
      <p:sp>
        <p:nvSpPr>
          <p:cNvPr id="234" name="Google Shape;234;g36c8f2a6d1d_0_90"/>
          <p:cNvSpPr txBox="1"/>
          <p:nvPr/>
        </p:nvSpPr>
        <p:spPr>
          <a:xfrm>
            <a:off x="4065421" y="9920286"/>
            <a:ext cx="114693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3100"/>
              <a:t>LEDs = 0010 tras dos incrementos.</a:t>
            </a:r>
            <a:endParaRPr sz="3100"/>
          </a:p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s-MX" sz="3100"/>
              <a:t>Conteo automático 10 Hz, estable y sin errores.</a:t>
            </a:r>
            <a:endParaRPr sz="3100"/>
          </a:p>
        </p:txBody>
      </p:sp>
      <p:sp>
        <p:nvSpPr>
          <p:cNvPr id="235" name="Google Shape;235;g36c8f2a6d1d_0_90"/>
          <p:cNvSpPr/>
          <p:nvPr/>
        </p:nvSpPr>
        <p:spPr>
          <a:xfrm flipH="1" rot="10800000">
            <a:off x="-59985" y="-64882"/>
            <a:ext cx="3270957" cy="2997014"/>
          </a:xfrm>
          <a:custGeom>
            <a:rect b="b" l="l" r="r" t="t"/>
            <a:pathLst>
              <a:path extrusionOk="0" h="2997014" w="3270957">
                <a:moveTo>
                  <a:pt x="0" y="2997014"/>
                </a:moveTo>
                <a:lnTo>
                  <a:pt x="3270957" y="2997014"/>
                </a:lnTo>
                <a:lnTo>
                  <a:pt x="3270957" y="0"/>
                </a:lnTo>
                <a:lnTo>
                  <a:pt x="0" y="0"/>
                </a:lnTo>
                <a:lnTo>
                  <a:pt x="0" y="2997014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6" name="Google Shape;236;g36c8f2a6d1d_0_90"/>
          <p:cNvSpPr/>
          <p:nvPr/>
        </p:nvSpPr>
        <p:spPr>
          <a:xfrm>
            <a:off x="-253" y="9518050"/>
            <a:ext cx="692939" cy="733167"/>
          </a:xfrm>
          <a:custGeom>
            <a:rect b="b" l="l" r="r" t="t"/>
            <a:pathLst>
              <a:path extrusionOk="0" h="763716" w="5774489">
                <a:moveTo>
                  <a:pt x="5571289" y="0"/>
                </a:moveTo>
                <a:lnTo>
                  <a:pt x="0" y="0"/>
                </a:lnTo>
                <a:lnTo>
                  <a:pt x="203200" y="763716"/>
                </a:lnTo>
                <a:lnTo>
                  <a:pt x="5774489" y="763716"/>
                </a:lnTo>
                <a:lnTo>
                  <a:pt x="5571289" y="0"/>
                </a:lnTo>
                <a:close/>
              </a:path>
            </a:pathLst>
          </a:custGeom>
          <a:solidFill>
            <a:srgbClr val="15443C"/>
          </a:solidFill>
          <a:ln>
            <a:noFill/>
          </a:ln>
        </p:spPr>
      </p:sp>
      <p:sp>
        <p:nvSpPr>
          <p:cNvPr id="237" name="Google Shape;237;g36c8f2a6d1d_0_90"/>
          <p:cNvSpPr txBox="1"/>
          <p:nvPr>
            <p:ph idx="12" type="sldNum"/>
          </p:nvPr>
        </p:nvSpPr>
        <p:spPr>
          <a:xfrm>
            <a:off x="60913" y="9605788"/>
            <a:ext cx="5706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fld id="{00000000-1234-1234-1234-123412341234}" type="slidenum">
              <a:rPr b="1" lang="es-MX" sz="2300">
                <a:solidFill>
                  <a:srgbClr val="FFFFFF"/>
                </a:solidFill>
              </a:rPr>
              <a:t>‹#›</a:t>
            </a:fld>
            <a:endParaRPr b="1" sz="2300">
              <a:solidFill>
                <a:srgbClr val="FFFFFF"/>
              </a:solidFill>
            </a:endParaRPr>
          </a:p>
        </p:txBody>
      </p:sp>
      <p:sp>
        <p:nvSpPr>
          <p:cNvPr id="238" name="Google Shape;238;g36c8f2a6d1d_0_90"/>
          <p:cNvSpPr txBox="1"/>
          <p:nvPr/>
        </p:nvSpPr>
        <p:spPr>
          <a:xfrm>
            <a:off x="3936725" y="181825"/>
            <a:ext cx="100878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99"/>
              <a:buFont typeface="Arial"/>
              <a:buNone/>
            </a:pPr>
            <a:r>
              <a:rPr lang="es-MX" sz="6999">
                <a:latin typeface="League Spartan"/>
                <a:ea typeface="League Spartan"/>
                <a:cs typeface="League Spartan"/>
                <a:sym typeface="League Spartan"/>
              </a:rPr>
              <a:t>SIMULACION FUNCIONAL</a:t>
            </a:r>
            <a:endParaRPr b="0" i="0" sz="6999" u="none" cap="none" strike="noStrik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pic>
        <p:nvPicPr>
          <p:cNvPr id="239" name="Google Shape;239;g36c8f2a6d1d_0_9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55450" y="1601825"/>
            <a:ext cx="8696551" cy="52417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5"/>
          <p:cNvSpPr txBox="1"/>
          <p:nvPr/>
        </p:nvSpPr>
        <p:spPr>
          <a:xfrm>
            <a:off x="3653550" y="143225"/>
            <a:ext cx="168903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99"/>
              <a:buFont typeface="Arial"/>
              <a:buNone/>
            </a:pPr>
            <a:r>
              <a:rPr lang="es-MX" sz="5699">
                <a:latin typeface="League Spartan"/>
                <a:ea typeface="League Spartan"/>
                <a:cs typeface="League Spartan"/>
                <a:sym typeface="League Spartan"/>
              </a:rPr>
              <a:t>IMPLEMENTACION Y PRUEBAS DE HARDWARE</a:t>
            </a:r>
            <a:endParaRPr b="0" i="0" sz="5699" u="none" cap="none" strike="noStrike">
              <a:solidFill>
                <a:srgbClr val="15443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45" name="Google Shape;245;p5"/>
          <p:cNvSpPr/>
          <p:nvPr/>
        </p:nvSpPr>
        <p:spPr>
          <a:xfrm>
            <a:off x="-226085" y="5558554"/>
            <a:ext cx="18740170" cy="5254247"/>
          </a:xfrm>
          <a:custGeom>
            <a:rect b="b" l="l" r="r" t="t"/>
            <a:pathLst>
              <a:path extrusionOk="0" h="5382870" w="19198927">
                <a:moveTo>
                  <a:pt x="9599464" y="410503"/>
                </a:moveTo>
                <a:lnTo>
                  <a:pt x="9599464" y="0"/>
                </a:lnTo>
                <a:lnTo>
                  <a:pt x="0" y="410503"/>
                </a:lnTo>
                <a:lnTo>
                  <a:pt x="0" y="5382870"/>
                </a:lnTo>
                <a:lnTo>
                  <a:pt x="9599464" y="4972367"/>
                </a:lnTo>
                <a:lnTo>
                  <a:pt x="9599464" y="5382870"/>
                </a:lnTo>
                <a:lnTo>
                  <a:pt x="19198927" y="4972367"/>
                </a:lnTo>
                <a:lnTo>
                  <a:pt x="19198927" y="0"/>
                </a:lnTo>
                <a:lnTo>
                  <a:pt x="9599464" y="410503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-14099" l="0" r="0" t="-123662"/>
            </a:stretch>
          </a:blipFill>
          <a:ln>
            <a:noFill/>
          </a:ln>
        </p:spPr>
      </p:sp>
      <p:grpSp>
        <p:nvGrpSpPr>
          <p:cNvPr id="246" name="Google Shape;246;p5"/>
          <p:cNvGrpSpPr/>
          <p:nvPr/>
        </p:nvGrpSpPr>
        <p:grpSpPr>
          <a:xfrm>
            <a:off x="6713626" y="5414126"/>
            <a:ext cx="14089445" cy="5254259"/>
            <a:chOff x="0" y="-38100"/>
            <a:chExt cx="2108220" cy="686957"/>
          </a:xfrm>
        </p:grpSpPr>
        <p:sp>
          <p:nvSpPr>
            <p:cNvPr id="247" name="Google Shape;247;p5"/>
            <p:cNvSpPr/>
            <p:nvPr/>
          </p:nvSpPr>
          <p:spPr>
            <a:xfrm>
              <a:off x="0" y="0"/>
              <a:ext cx="2108220" cy="648857"/>
            </a:xfrm>
            <a:custGeom>
              <a:rect b="b" l="l" r="r" t="t"/>
              <a:pathLst>
                <a:path extrusionOk="0" h="648857" w="2108220">
                  <a:moveTo>
                    <a:pt x="1905020" y="0"/>
                  </a:moveTo>
                  <a:lnTo>
                    <a:pt x="0" y="0"/>
                  </a:lnTo>
                  <a:lnTo>
                    <a:pt x="203200" y="648857"/>
                  </a:lnTo>
                  <a:lnTo>
                    <a:pt x="2108220" y="648857"/>
                  </a:lnTo>
                  <a:lnTo>
                    <a:pt x="1905020" y="0"/>
                  </a:lnTo>
                  <a:close/>
                </a:path>
              </a:pathLst>
            </a:custGeom>
            <a:solidFill>
              <a:srgbClr val="E4C049"/>
            </a:solidFill>
            <a:ln>
              <a:noFill/>
            </a:ln>
          </p:spPr>
        </p:sp>
        <p:sp>
          <p:nvSpPr>
            <p:cNvPr id="248" name="Google Shape;248;p5"/>
            <p:cNvSpPr txBox="1"/>
            <p:nvPr/>
          </p:nvSpPr>
          <p:spPr>
            <a:xfrm>
              <a:off x="101600" y="-38100"/>
              <a:ext cx="1905020" cy="686957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1000" lIns="61000" spcFirstLastPara="1" rIns="61000" wrap="square" tIns="610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162"/>
                <a:buFont typeface="Arial"/>
                <a:buNone/>
              </a:pPr>
              <a:r>
                <a:t/>
              </a:r>
              <a:endParaRPr b="0" i="0" sz="216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9" name="Google Shape;249;p5"/>
          <p:cNvSpPr txBox="1"/>
          <p:nvPr/>
        </p:nvSpPr>
        <p:spPr>
          <a:xfrm>
            <a:off x="9196121" y="7902886"/>
            <a:ext cx="8681400" cy="237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Comunicación UART 115200 bps estable.</a:t>
            </a:r>
            <a:br>
              <a:rPr lang="es-MX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Eco correcto en consola y LEDs sincronizados.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MX"/>
              <a:t>‹#›</a:t>
            </a:fld>
            <a:endParaRPr/>
          </a:p>
        </p:txBody>
      </p:sp>
      <p:sp>
        <p:nvSpPr>
          <p:cNvPr id="251" name="Google Shape;251;p5"/>
          <p:cNvSpPr/>
          <p:nvPr/>
        </p:nvSpPr>
        <p:spPr>
          <a:xfrm flipH="1" rot="10800000">
            <a:off x="-59985" y="-64882"/>
            <a:ext cx="3270957" cy="2997014"/>
          </a:xfrm>
          <a:custGeom>
            <a:rect b="b" l="l" r="r" t="t"/>
            <a:pathLst>
              <a:path extrusionOk="0" h="2997014" w="3270957">
                <a:moveTo>
                  <a:pt x="0" y="2997014"/>
                </a:moveTo>
                <a:lnTo>
                  <a:pt x="3270957" y="2997014"/>
                </a:lnTo>
                <a:lnTo>
                  <a:pt x="3270957" y="0"/>
                </a:lnTo>
                <a:lnTo>
                  <a:pt x="0" y="0"/>
                </a:lnTo>
                <a:lnTo>
                  <a:pt x="0" y="2997014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2" name="Google Shape;252;p5"/>
          <p:cNvSpPr/>
          <p:nvPr/>
        </p:nvSpPr>
        <p:spPr>
          <a:xfrm>
            <a:off x="-38100" y="7880852"/>
            <a:ext cx="3513970" cy="3219675"/>
          </a:xfrm>
          <a:custGeom>
            <a:rect b="b" l="l" r="r" t="t"/>
            <a:pathLst>
              <a:path extrusionOk="0" h="3219675" w="3513970">
                <a:moveTo>
                  <a:pt x="0" y="0"/>
                </a:moveTo>
                <a:lnTo>
                  <a:pt x="3513970" y="0"/>
                </a:lnTo>
                <a:lnTo>
                  <a:pt x="3513970" y="3219675"/>
                </a:lnTo>
                <a:lnTo>
                  <a:pt x="0" y="32196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3" name="Google Shape;253;p5"/>
          <p:cNvSpPr/>
          <p:nvPr/>
        </p:nvSpPr>
        <p:spPr>
          <a:xfrm>
            <a:off x="-253" y="9518050"/>
            <a:ext cx="692939" cy="733167"/>
          </a:xfrm>
          <a:custGeom>
            <a:rect b="b" l="l" r="r" t="t"/>
            <a:pathLst>
              <a:path extrusionOk="0" h="763716" w="5774489">
                <a:moveTo>
                  <a:pt x="5571289" y="0"/>
                </a:moveTo>
                <a:lnTo>
                  <a:pt x="0" y="0"/>
                </a:lnTo>
                <a:lnTo>
                  <a:pt x="203200" y="763716"/>
                </a:lnTo>
                <a:lnTo>
                  <a:pt x="5774489" y="763716"/>
                </a:lnTo>
                <a:lnTo>
                  <a:pt x="5571289" y="0"/>
                </a:lnTo>
                <a:close/>
              </a:path>
            </a:pathLst>
          </a:custGeom>
          <a:solidFill>
            <a:srgbClr val="15443C"/>
          </a:solidFill>
          <a:ln>
            <a:noFill/>
          </a:ln>
        </p:spPr>
      </p:sp>
      <p:sp>
        <p:nvSpPr>
          <p:cNvPr id="254" name="Google Shape;254;p5"/>
          <p:cNvSpPr txBox="1"/>
          <p:nvPr>
            <p:ph idx="12" type="sldNum"/>
          </p:nvPr>
        </p:nvSpPr>
        <p:spPr>
          <a:xfrm>
            <a:off x="60913" y="9605788"/>
            <a:ext cx="5706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fld id="{00000000-1234-1234-1234-123412341234}" type="slidenum">
              <a:rPr b="1" lang="es-MX" sz="2300">
                <a:solidFill>
                  <a:srgbClr val="FFFFFF"/>
                </a:solidFill>
              </a:rPr>
              <a:t>‹#›</a:t>
            </a:fld>
            <a:endParaRPr b="1" sz="2300">
              <a:solidFill>
                <a:srgbClr val="FFFFFF"/>
              </a:solidFill>
            </a:endParaRPr>
          </a:p>
        </p:txBody>
      </p:sp>
      <p:grpSp>
        <p:nvGrpSpPr>
          <p:cNvPr id="255" name="Google Shape;255;p5"/>
          <p:cNvGrpSpPr/>
          <p:nvPr/>
        </p:nvGrpSpPr>
        <p:grpSpPr>
          <a:xfrm>
            <a:off x="-428804" y="2285753"/>
            <a:ext cx="11732244" cy="4375503"/>
            <a:chOff x="0" y="-38100"/>
            <a:chExt cx="2108220" cy="687000"/>
          </a:xfrm>
        </p:grpSpPr>
        <p:sp>
          <p:nvSpPr>
            <p:cNvPr id="256" name="Google Shape;256;p5"/>
            <p:cNvSpPr/>
            <p:nvPr/>
          </p:nvSpPr>
          <p:spPr>
            <a:xfrm>
              <a:off x="0" y="0"/>
              <a:ext cx="2108220" cy="648857"/>
            </a:xfrm>
            <a:custGeom>
              <a:rect b="b" l="l" r="r" t="t"/>
              <a:pathLst>
                <a:path extrusionOk="0" h="648857" w="2108220">
                  <a:moveTo>
                    <a:pt x="1905020" y="0"/>
                  </a:moveTo>
                  <a:lnTo>
                    <a:pt x="0" y="0"/>
                  </a:lnTo>
                  <a:lnTo>
                    <a:pt x="203200" y="648857"/>
                  </a:lnTo>
                  <a:lnTo>
                    <a:pt x="2108220" y="648857"/>
                  </a:lnTo>
                  <a:lnTo>
                    <a:pt x="1905020" y="0"/>
                  </a:lnTo>
                  <a:close/>
                </a:path>
              </a:pathLst>
            </a:custGeom>
            <a:solidFill>
              <a:srgbClr val="E4C049"/>
            </a:solidFill>
            <a:ln>
              <a:noFill/>
            </a:ln>
          </p:spPr>
        </p:sp>
        <p:sp>
          <p:nvSpPr>
            <p:cNvPr id="257" name="Google Shape;257;p5"/>
            <p:cNvSpPr txBox="1"/>
            <p:nvPr/>
          </p:nvSpPr>
          <p:spPr>
            <a:xfrm>
              <a:off x="101600" y="-38100"/>
              <a:ext cx="1905000" cy="687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58" name="Google Shape;258;p5"/>
          <p:cNvSpPr txBox="1"/>
          <p:nvPr/>
        </p:nvSpPr>
        <p:spPr>
          <a:xfrm>
            <a:off x="1257296" y="2953330"/>
            <a:ext cx="8681400" cy="331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just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Uso bajo de LUTs y FFs.</a:t>
            </a:r>
            <a:br>
              <a:rPr lang="es-MX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Potencia total: ≈ 0.095 W.</a:t>
            </a:r>
            <a:br>
              <a:rPr lang="es-MX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Sin viol</a:t>
            </a:r>
            <a:r>
              <a:rPr lang="es-MX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aciones de tiempos</a:t>
            </a:r>
            <a:r>
              <a:rPr lang="es-MX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just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4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(WNS/TNS &gt; 0).</a:t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77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t/>
            </a:r>
            <a:endParaRPr sz="4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9" name="Google Shape;259;p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399" y="6199450"/>
            <a:ext cx="8681400" cy="4333013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9719003" y="1282929"/>
            <a:ext cx="7812471" cy="5352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1" name="Google Shape;261;p5"/>
          <p:cNvGrpSpPr/>
          <p:nvPr/>
        </p:nvGrpSpPr>
        <p:grpSpPr>
          <a:xfrm>
            <a:off x="1257304" y="1787300"/>
            <a:ext cx="7706633" cy="769182"/>
            <a:chOff x="0" y="-38100"/>
            <a:chExt cx="5774489" cy="801900"/>
          </a:xfrm>
        </p:grpSpPr>
        <p:sp>
          <p:nvSpPr>
            <p:cNvPr id="262" name="Google Shape;262;p5"/>
            <p:cNvSpPr/>
            <p:nvPr/>
          </p:nvSpPr>
          <p:spPr>
            <a:xfrm>
              <a:off x="0" y="0"/>
              <a:ext cx="5774489" cy="763716"/>
            </a:xfrm>
            <a:custGeom>
              <a:rect b="b" l="l" r="r" t="t"/>
              <a:pathLst>
                <a:path extrusionOk="0" h="763716" w="5774489">
                  <a:moveTo>
                    <a:pt x="5571289" y="0"/>
                  </a:moveTo>
                  <a:lnTo>
                    <a:pt x="0" y="0"/>
                  </a:lnTo>
                  <a:lnTo>
                    <a:pt x="203200" y="763716"/>
                  </a:lnTo>
                  <a:lnTo>
                    <a:pt x="5774489" y="763716"/>
                  </a:lnTo>
                  <a:lnTo>
                    <a:pt x="5571289" y="0"/>
                  </a:lnTo>
                  <a:close/>
                </a:path>
              </a:pathLst>
            </a:custGeom>
            <a:solidFill>
              <a:srgbClr val="15443C"/>
            </a:solidFill>
            <a:ln>
              <a:noFill/>
            </a:ln>
          </p:spPr>
        </p:sp>
        <p:sp>
          <p:nvSpPr>
            <p:cNvPr id="263" name="Google Shape;263;p5"/>
            <p:cNvSpPr txBox="1"/>
            <p:nvPr/>
          </p:nvSpPr>
          <p:spPr>
            <a:xfrm>
              <a:off x="101600" y="-38100"/>
              <a:ext cx="55713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4" name="Google Shape;264;p5"/>
          <p:cNvSpPr txBox="1"/>
          <p:nvPr/>
        </p:nvSpPr>
        <p:spPr>
          <a:xfrm>
            <a:off x="1910975" y="1679275"/>
            <a:ext cx="7052700" cy="8772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99"/>
              <a:buFont typeface="Arial"/>
              <a:buNone/>
            </a:pPr>
            <a:r>
              <a:rPr lang="es-MX" sz="5699">
                <a:latin typeface="League Spartan"/>
                <a:ea typeface="League Spartan"/>
                <a:cs typeface="League Spartan"/>
                <a:sym typeface="League Spartan"/>
              </a:rPr>
              <a:t>Resultados en VIVADO</a:t>
            </a:r>
            <a:endParaRPr b="0" i="0" sz="5699" u="none" cap="none" strike="noStrike">
              <a:solidFill>
                <a:srgbClr val="15443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grpSp>
        <p:nvGrpSpPr>
          <p:cNvPr id="265" name="Google Shape;265;p5"/>
          <p:cNvGrpSpPr/>
          <p:nvPr/>
        </p:nvGrpSpPr>
        <p:grpSpPr>
          <a:xfrm>
            <a:off x="8690911" y="6897475"/>
            <a:ext cx="7706633" cy="769182"/>
            <a:chOff x="0" y="-38100"/>
            <a:chExt cx="5774489" cy="801900"/>
          </a:xfrm>
        </p:grpSpPr>
        <p:sp>
          <p:nvSpPr>
            <p:cNvPr id="266" name="Google Shape;266;p5"/>
            <p:cNvSpPr/>
            <p:nvPr/>
          </p:nvSpPr>
          <p:spPr>
            <a:xfrm>
              <a:off x="0" y="0"/>
              <a:ext cx="5774489" cy="763716"/>
            </a:xfrm>
            <a:custGeom>
              <a:rect b="b" l="l" r="r" t="t"/>
              <a:pathLst>
                <a:path extrusionOk="0" h="763716" w="5774489">
                  <a:moveTo>
                    <a:pt x="5571289" y="0"/>
                  </a:moveTo>
                  <a:lnTo>
                    <a:pt x="0" y="0"/>
                  </a:lnTo>
                  <a:lnTo>
                    <a:pt x="203200" y="763716"/>
                  </a:lnTo>
                  <a:lnTo>
                    <a:pt x="5774489" y="763716"/>
                  </a:lnTo>
                  <a:lnTo>
                    <a:pt x="5571289" y="0"/>
                  </a:lnTo>
                  <a:close/>
                </a:path>
              </a:pathLst>
            </a:custGeom>
            <a:solidFill>
              <a:srgbClr val="15443C"/>
            </a:solidFill>
            <a:ln>
              <a:noFill/>
            </a:ln>
          </p:spPr>
        </p:sp>
        <p:sp>
          <p:nvSpPr>
            <p:cNvPr id="267" name="Google Shape;267;p5"/>
            <p:cNvSpPr txBox="1"/>
            <p:nvPr/>
          </p:nvSpPr>
          <p:spPr>
            <a:xfrm>
              <a:off x="101600" y="-38100"/>
              <a:ext cx="5571300" cy="801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8" name="Google Shape;268;p5"/>
          <p:cNvSpPr txBox="1"/>
          <p:nvPr/>
        </p:nvSpPr>
        <p:spPr>
          <a:xfrm>
            <a:off x="9196125" y="6746618"/>
            <a:ext cx="70527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99"/>
              <a:buFont typeface="Arial"/>
              <a:buNone/>
            </a:pPr>
            <a:r>
              <a:rPr lang="es-MX" sz="5699">
                <a:latin typeface="League Spartan"/>
                <a:ea typeface="League Spartan"/>
                <a:cs typeface="League Spartan"/>
                <a:sym typeface="League Spartan"/>
              </a:rPr>
              <a:t>Prueba real</a:t>
            </a:r>
            <a:endParaRPr b="0" i="0" sz="5699" u="none" cap="none" strike="noStrike">
              <a:solidFill>
                <a:srgbClr val="15443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g36c8f2a6d1d_0_142"/>
          <p:cNvGrpSpPr/>
          <p:nvPr/>
        </p:nvGrpSpPr>
        <p:grpSpPr>
          <a:xfrm>
            <a:off x="-544301" y="5577004"/>
            <a:ext cx="19376731" cy="1758952"/>
            <a:chOff x="0" y="-38100"/>
            <a:chExt cx="5103303" cy="463260"/>
          </a:xfrm>
        </p:grpSpPr>
        <p:sp>
          <p:nvSpPr>
            <p:cNvPr id="274" name="Google Shape;274;g36c8f2a6d1d_0_142"/>
            <p:cNvSpPr/>
            <p:nvPr/>
          </p:nvSpPr>
          <p:spPr>
            <a:xfrm>
              <a:off x="0" y="0"/>
              <a:ext cx="5103303" cy="425160"/>
            </a:xfrm>
            <a:custGeom>
              <a:rect b="b" l="l" r="r" t="t"/>
              <a:pathLst>
                <a:path extrusionOk="0" h="425160" w="5103303">
                  <a:moveTo>
                    <a:pt x="0" y="0"/>
                  </a:moveTo>
                  <a:lnTo>
                    <a:pt x="5103303" y="0"/>
                  </a:lnTo>
                  <a:lnTo>
                    <a:pt x="5103303" y="425160"/>
                  </a:lnTo>
                  <a:lnTo>
                    <a:pt x="0" y="425160"/>
                  </a:lnTo>
                  <a:close/>
                </a:path>
              </a:pathLst>
            </a:custGeom>
            <a:solidFill>
              <a:srgbClr val="15443C"/>
            </a:solidFill>
            <a:ln>
              <a:noFill/>
            </a:ln>
          </p:spPr>
        </p:sp>
        <p:sp>
          <p:nvSpPr>
            <p:cNvPr id="275" name="Google Shape;275;g36c8f2a6d1d_0_142"/>
            <p:cNvSpPr txBox="1"/>
            <p:nvPr/>
          </p:nvSpPr>
          <p:spPr>
            <a:xfrm>
              <a:off x="0" y="-38100"/>
              <a:ext cx="5103300" cy="463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6" name="Google Shape;276;g36c8f2a6d1d_0_142"/>
          <p:cNvGrpSpPr/>
          <p:nvPr/>
        </p:nvGrpSpPr>
        <p:grpSpPr>
          <a:xfrm>
            <a:off x="3169400" y="2740451"/>
            <a:ext cx="14725141" cy="7365608"/>
            <a:chOff x="0" y="-38100"/>
            <a:chExt cx="1678270" cy="792444"/>
          </a:xfrm>
        </p:grpSpPr>
        <p:sp>
          <p:nvSpPr>
            <p:cNvPr id="277" name="Google Shape;277;g36c8f2a6d1d_0_142"/>
            <p:cNvSpPr/>
            <p:nvPr/>
          </p:nvSpPr>
          <p:spPr>
            <a:xfrm>
              <a:off x="0" y="-1"/>
              <a:ext cx="1678270" cy="754345"/>
            </a:xfrm>
            <a:custGeom>
              <a:rect b="b" l="l" r="r" t="t"/>
              <a:pathLst>
                <a:path extrusionOk="0" h="675029" w="1678270">
                  <a:moveTo>
                    <a:pt x="1475070" y="0"/>
                  </a:moveTo>
                  <a:lnTo>
                    <a:pt x="0" y="0"/>
                  </a:lnTo>
                  <a:lnTo>
                    <a:pt x="203200" y="675029"/>
                  </a:lnTo>
                  <a:lnTo>
                    <a:pt x="1678270" y="675029"/>
                  </a:lnTo>
                  <a:lnTo>
                    <a:pt x="1475070" y="0"/>
                  </a:lnTo>
                  <a:close/>
                </a:path>
              </a:pathLst>
            </a:custGeom>
            <a:solidFill>
              <a:srgbClr val="E4C049"/>
            </a:solidFill>
            <a:ln>
              <a:noFill/>
            </a:ln>
          </p:spPr>
        </p:sp>
        <p:sp>
          <p:nvSpPr>
            <p:cNvPr id="278" name="Google Shape;278;g36c8f2a6d1d_0_142"/>
            <p:cNvSpPr txBox="1"/>
            <p:nvPr/>
          </p:nvSpPr>
          <p:spPr>
            <a:xfrm>
              <a:off x="101600" y="-38100"/>
              <a:ext cx="1475100" cy="7131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79" name="Google Shape;279;g36c8f2a6d1d_0_142"/>
          <p:cNvSpPr txBox="1"/>
          <p:nvPr/>
        </p:nvSpPr>
        <p:spPr>
          <a:xfrm>
            <a:off x="1846536" y="733156"/>
            <a:ext cx="145950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999"/>
              <a:buFont typeface="Arial"/>
              <a:buNone/>
            </a:pPr>
            <a:r>
              <a:rPr b="0" i="0" lang="es-MX" sz="6999" u="none" cap="none" strike="noStrike">
                <a:solidFill>
                  <a:srgbClr val="15443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CIERRE</a:t>
            </a:r>
            <a:endParaRPr b="0" i="0" sz="6999" u="none" cap="none" strike="noStrike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280" name="Google Shape;280;g36c8f2a6d1d_0_142"/>
          <p:cNvSpPr/>
          <p:nvPr/>
        </p:nvSpPr>
        <p:spPr>
          <a:xfrm flipH="1" rot="10800000">
            <a:off x="-166783" y="-126207"/>
            <a:ext cx="3677107" cy="3369149"/>
          </a:xfrm>
          <a:custGeom>
            <a:rect b="b" l="l" r="r" t="t"/>
            <a:pathLst>
              <a:path extrusionOk="0" h="3369149" w="3677107">
                <a:moveTo>
                  <a:pt x="0" y="3369149"/>
                </a:moveTo>
                <a:lnTo>
                  <a:pt x="3677107" y="3369149"/>
                </a:lnTo>
                <a:lnTo>
                  <a:pt x="3677107" y="0"/>
                </a:lnTo>
                <a:lnTo>
                  <a:pt x="0" y="0"/>
                </a:lnTo>
                <a:lnTo>
                  <a:pt x="0" y="3369149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1" name="Google Shape;281;g36c8f2a6d1d_0_142"/>
          <p:cNvSpPr/>
          <p:nvPr/>
        </p:nvSpPr>
        <p:spPr>
          <a:xfrm rot="10800000">
            <a:off x="14724467" y="-126207"/>
            <a:ext cx="3677107" cy="3369149"/>
          </a:xfrm>
          <a:custGeom>
            <a:rect b="b" l="l" r="r" t="t"/>
            <a:pathLst>
              <a:path extrusionOk="0" h="3369149" w="3677107">
                <a:moveTo>
                  <a:pt x="3677107" y="3369149"/>
                </a:moveTo>
                <a:lnTo>
                  <a:pt x="0" y="3369149"/>
                </a:lnTo>
                <a:lnTo>
                  <a:pt x="0" y="0"/>
                </a:lnTo>
                <a:lnTo>
                  <a:pt x="3677107" y="0"/>
                </a:lnTo>
                <a:lnTo>
                  <a:pt x="3677107" y="3369149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2" name="Google Shape;282;g36c8f2a6d1d_0_142"/>
          <p:cNvSpPr/>
          <p:nvPr/>
        </p:nvSpPr>
        <p:spPr>
          <a:xfrm>
            <a:off x="1321615" y="7793737"/>
            <a:ext cx="1471674" cy="699045"/>
          </a:xfrm>
          <a:custGeom>
            <a:rect b="b" l="l" r="r" t="t"/>
            <a:pathLst>
              <a:path extrusionOk="0" h="699045" w="1471674">
                <a:moveTo>
                  <a:pt x="0" y="0"/>
                </a:moveTo>
                <a:lnTo>
                  <a:pt x="1471674" y="0"/>
                </a:lnTo>
                <a:lnTo>
                  <a:pt x="1471674" y="699045"/>
                </a:lnTo>
                <a:lnTo>
                  <a:pt x="0" y="69904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3" name="Google Shape;283;g36c8f2a6d1d_0_142"/>
          <p:cNvSpPr/>
          <p:nvPr/>
        </p:nvSpPr>
        <p:spPr>
          <a:xfrm flipH="1">
            <a:off x="16476740" y="8982961"/>
            <a:ext cx="1471674" cy="699045"/>
          </a:xfrm>
          <a:custGeom>
            <a:rect b="b" l="l" r="r" t="t"/>
            <a:pathLst>
              <a:path extrusionOk="0" h="699045" w="1471674">
                <a:moveTo>
                  <a:pt x="1471674" y="0"/>
                </a:moveTo>
                <a:lnTo>
                  <a:pt x="0" y="0"/>
                </a:lnTo>
                <a:lnTo>
                  <a:pt x="0" y="699045"/>
                </a:lnTo>
                <a:lnTo>
                  <a:pt x="1471674" y="699045"/>
                </a:lnTo>
                <a:lnTo>
                  <a:pt x="1471674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pic>
        <p:nvPicPr>
          <p:cNvPr descr="https://lh7-rt.googleusercontent.com/slidesz/AGV_vUflOBUyLuyAfli-WPDyrknNjoNgrDtORI5QDfZuoRjYou4wOUMU0HdWBpyPaa87NiAbTW56YhidKHwyNdBFyfhG4VfNLBpMPbKL27DthlQ5vuWM0xrnZRKjMQoe0D20QXv9xT-8aizLqrjDMN3bvyg=s2048?key=Euw67xs9PZGQ52nX8zuDRg" id="284" name="Google Shape;284;g36c8f2a6d1d_0_1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7075" y="2835875"/>
            <a:ext cx="4532875" cy="7270175"/>
          </a:xfrm>
          <a:prstGeom prst="rect">
            <a:avLst/>
          </a:prstGeom>
          <a:noFill/>
          <a:ln>
            <a:noFill/>
          </a:ln>
        </p:spPr>
      </p:pic>
      <p:sp>
        <p:nvSpPr>
          <p:cNvPr id="285" name="Google Shape;285;g36c8f2a6d1d_0_142"/>
          <p:cNvSpPr/>
          <p:nvPr/>
        </p:nvSpPr>
        <p:spPr>
          <a:xfrm>
            <a:off x="5836875" y="3145301"/>
            <a:ext cx="10522200" cy="701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s-MX" sz="3500">
                <a:solidFill>
                  <a:srgbClr val="15443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Conclusiones</a:t>
            </a:r>
            <a:endParaRPr sz="3500">
              <a:solidFill>
                <a:srgbClr val="15443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3500">
                <a:solidFill>
                  <a:srgbClr val="15443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 </a:t>
            </a:r>
            <a:r>
              <a:rPr lang="es-MX" sz="3500">
                <a:solidFill>
                  <a:srgbClr val="15443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implementó</a:t>
            </a:r>
            <a:r>
              <a:rPr lang="es-MX" sz="3500">
                <a:solidFill>
                  <a:srgbClr val="15443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correctamente un receptor y un transmisor UART con formato 8N1 a 115 200 bps.</a:t>
            </a:r>
            <a:endParaRPr sz="3500">
              <a:solidFill>
                <a:srgbClr val="15443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3500">
                <a:solidFill>
                  <a:srgbClr val="15443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La </a:t>
            </a:r>
            <a:r>
              <a:rPr lang="es-MX" sz="3500">
                <a:solidFill>
                  <a:srgbClr val="15443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comunicación</a:t>
            </a:r>
            <a:r>
              <a:rPr lang="es-MX" sz="3500">
                <a:solidFill>
                  <a:srgbClr val="15443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</a:t>
            </a:r>
            <a:r>
              <a:rPr lang="es-MX" sz="3500">
                <a:solidFill>
                  <a:srgbClr val="15443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mostró</a:t>
            </a:r>
            <a:r>
              <a:rPr lang="es-MX" sz="3500">
                <a:solidFill>
                  <a:srgbClr val="15443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estabilidad y no se observaron errores de trama durante las pruebas.</a:t>
            </a:r>
            <a:endParaRPr sz="3500">
              <a:solidFill>
                <a:srgbClr val="15443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3500">
                <a:solidFill>
                  <a:srgbClr val="15443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 </a:t>
            </a:r>
            <a:r>
              <a:rPr lang="es-MX" sz="3500">
                <a:solidFill>
                  <a:srgbClr val="15443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integró</a:t>
            </a:r>
            <a:r>
              <a:rPr lang="es-MX" sz="3500">
                <a:solidFill>
                  <a:srgbClr val="15443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un contador ascendente y descendente de cuatro bits controlado por comandos recibidos</a:t>
            </a:r>
            <a:endParaRPr sz="3500">
              <a:solidFill>
                <a:srgbClr val="15443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3500">
                <a:solidFill>
                  <a:srgbClr val="15443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por UART. </a:t>
            </a:r>
            <a:endParaRPr sz="3500">
              <a:solidFill>
                <a:srgbClr val="15443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MX" sz="3500">
                <a:solidFill>
                  <a:srgbClr val="15443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Las ordenes z, +, -, s y p actuaron </a:t>
            </a:r>
            <a:r>
              <a:rPr lang="es-MX" sz="3500">
                <a:solidFill>
                  <a:srgbClr val="15443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según</a:t>
            </a:r>
            <a:r>
              <a:rPr lang="es-MX" sz="3500">
                <a:solidFill>
                  <a:srgbClr val="15443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lo especificado y el valor se </a:t>
            </a:r>
            <a:r>
              <a:rPr lang="es-MX" sz="3500">
                <a:solidFill>
                  <a:srgbClr val="15443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reflejó </a:t>
            </a:r>
            <a:r>
              <a:rPr lang="es-MX" sz="3500">
                <a:solidFill>
                  <a:srgbClr val="15443C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en leds[3:0] y en el eco por consola.</a:t>
            </a:r>
            <a:endParaRPr sz="3500">
              <a:solidFill>
                <a:srgbClr val="15443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t/>
            </a:r>
            <a:endParaRPr sz="3500">
              <a:solidFill>
                <a:srgbClr val="15443C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br>
              <a:rPr b="0" i="0" lang="es-MX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6" name="Google Shape;286;g36c8f2a6d1d_0_142"/>
          <p:cNvSpPr/>
          <p:nvPr/>
        </p:nvSpPr>
        <p:spPr>
          <a:xfrm>
            <a:off x="-38100" y="7880852"/>
            <a:ext cx="3513970" cy="3219675"/>
          </a:xfrm>
          <a:custGeom>
            <a:rect b="b" l="l" r="r" t="t"/>
            <a:pathLst>
              <a:path extrusionOk="0" h="3219675" w="3513970">
                <a:moveTo>
                  <a:pt x="0" y="0"/>
                </a:moveTo>
                <a:lnTo>
                  <a:pt x="3513970" y="0"/>
                </a:lnTo>
                <a:lnTo>
                  <a:pt x="3513970" y="3219675"/>
                </a:lnTo>
                <a:lnTo>
                  <a:pt x="0" y="321967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7" name="Google Shape;287;g36c8f2a6d1d_0_142"/>
          <p:cNvSpPr/>
          <p:nvPr/>
        </p:nvSpPr>
        <p:spPr>
          <a:xfrm>
            <a:off x="-253" y="9518050"/>
            <a:ext cx="692939" cy="733167"/>
          </a:xfrm>
          <a:custGeom>
            <a:rect b="b" l="l" r="r" t="t"/>
            <a:pathLst>
              <a:path extrusionOk="0" h="763716" w="5774489">
                <a:moveTo>
                  <a:pt x="5571289" y="0"/>
                </a:moveTo>
                <a:lnTo>
                  <a:pt x="0" y="0"/>
                </a:lnTo>
                <a:lnTo>
                  <a:pt x="203200" y="763716"/>
                </a:lnTo>
                <a:lnTo>
                  <a:pt x="5774489" y="763716"/>
                </a:lnTo>
                <a:lnTo>
                  <a:pt x="5571289" y="0"/>
                </a:lnTo>
                <a:close/>
              </a:path>
            </a:pathLst>
          </a:custGeom>
          <a:solidFill>
            <a:srgbClr val="15443C"/>
          </a:solidFill>
          <a:ln>
            <a:noFill/>
          </a:ln>
        </p:spPr>
      </p:sp>
      <p:sp>
        <p:nvSpPr>
          <p:cNvPr id="288" name="Google Shape;288;g36c8f2a6d1d_0_142"/>
          <p:cNvSpPr txBox="1"/>
          <p:nvPr>
            <p:ph idx="12" type="sldNum"/>
          </p:nvPr>
        </p:nvSpPr>
        <p:spPr>
          <a:xfrm>
            <a:off x="60913" y="9605788"/>
            <a:ext cx="570600" cy="55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fld id="{00000000-1234-1234-1234-123412341234}" type="slidenum">
              <a:rPr b="1" lang="es-MX" sz="2300">
                <a:solidFill>
                  <a:srgbClr val="FFFFFF"/>
                </a:solidFill>
              </a:rPr>
              <a:t>‹#›</a:t>
            </a:fld>
            <a:endParaRPr b="1" sz="23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