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8" r:id="rId4"/>
    <p:sldId id="258" r:id="rId5"/>
    <p:sldId id="272" r:id="rId6"/>
    <p:sldId id="273" r:id="rId7"/>
    <p:sldId id="261" r:id="rId8"/>
    <p:sldId id="266" r:id="rId9"/>
    <p:sldId id="264" r:id="rId10"/>
    <p:sldId id="270" r:id="rId11"/>
    <p:sldId id="274" r:id="rId12"/>
    <p:sldId id="275" r:id="rId13"/>
    <p:sldId id="265" r:id="rId14"/>
    <p:sldId id="262" r:id="rId15"/>
    <p:sldId id="271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9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99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75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401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8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0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91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12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603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77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39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57BD61-9DEE-4E82-9619-396C76F14FE4}" type="datetimeFigureOut">
              <a:rPr lang="en-SG" smtClean="0"/>
              <a:t>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D3988-C4F1-45E9-AFB1-6F5E99986BF0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3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25961-A66D-4F4F-85E5-D94F751FC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6000" dirty="0"/>
              <a:t>Ames House Price Prediction</a:t>
            </a:r>
            <a:endParaRPr lang="en-SG" sz="6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CEBDB-24A5-485B-9E9D-B62DEA55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28" y="5225240"/>
            <a:ext cx="12065331" cy="11430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Prepared by : Arti Jariwala                                    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Date: 8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MARCH 2021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63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EE11A0-FD5F-4542-967D-6E6AA5F94DAD}"/>
              </a:ext>
            </a:extLst>
          </p:cNvPr>
          <p:cNvSpPr txBox="1"/>
          <p:nvPr/>
        </p:nvSpPr>
        <p:spPr>
          <a:xfrm>
            <a:off x="838201" y="1894613"/>
            <a:ext cx="4838700" cy="45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House Age was added using built year for better interpretation.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see that ground living area and 1st floor sq ft have positive linear relation whereas house age has negative linear relation with sale price.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also have high correlation with sale price.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correlated overall quality, exterior quality, total basement sq ft, garage area,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also highly correlated to sale price.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 collinearity was also considered.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2C61CF-7D52-42EA-BC6B-80C5DAD1ADB1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448925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Linearity &amp; Correlation</a:t>
            </a:r>
            <a:endParaRPr lang="en-SG" sz="40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6600C07-7319-4ABB-85E2-C8404935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07" y="1790056"/>
            <a:ext cx="2668806" cy="2269593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33208-EFEB-4705-BC29-F61ED65C0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12" y="1790056"/>
            <a:ext cx="2721977" cy="2269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8B77BE-E6CB-4482-8171-87AE66F5D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08" y="4059649"/>
            <a:ext cx="2668806" cy="2253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270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82C61CF-7D52-42EA-BC6B-80C5DAD1ADB1}"/>
              </a:ext>
            </a:extLst>
          </p:cNvPr>
          <p:cNvSpPr txBox="1">
            <a:spLocks/>
          </p:cNvSpPr>
          <p:nvPr/>
        </p:nvSpPr>
        <p:spPr>
          <a:xfrm>
            <a:off x="838200" y="752475"/>
            <a:ext cx="10448925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Linearity &amp; Correlation</a:t>
            </a:r>
            <a:endParaRPr lang="en-SG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0A666-6F62-4A9C-845C-F9C6FBAA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0" y="1948972"/>
            <a:ext cx="6029343" cy="394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549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EA4C25E-51C7-4F91-9608-0BBB3C50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3208"/>
            <a:ext cx="10058400" cy="7715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Modelling &amp; Evaluation </a:t>
            </a:r>
            <a:endParaRPr lang="en-SG" sz="4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0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D70F0C7-E3B0-408B-9542-FE4FF5171F3B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dirty="0"/>
              <a:t>Lasso for Feature Selection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D7299B0-FFBB-466B-B864-0C248F438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845735"/>
            <a:ext cx="2730388" cy="4333952"/>
          </a:xfrm>
          <a:prstGeom prst="rect">
            <a:avLst/>
          </a:prstGeo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AA52D22-98F9-4E73-BBB2-0481C7C73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76" y="1845734"/>
            <a:ext cx="2632874" cy="4333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E11A0-FD5F-4542-967D-6E6AA5F94DAD}"/>
              </a:ext>
            </a:extLst>
          </p:cNvPr>
          <p:cNvSpPr txBox="1"/>
          <p:nvPr/>
        </p:nvSpPr>
        <p:spPr>
          <a:xfrm>
            <a:off x="7134225" y="2001030"/>
            <a:ext cx="40214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Lasso regression was used for feature selection.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Following 30 features were selected for further model evaluation.</a:t>
            </a:r>
          </a:p>
        </p:txBody>
      </p:sp>
    </p:spTree>
    <p:extLst>
      <p:ext uri="{BB962C8B-B14F-4D97-AF65-F5344CB8AC3E}">
        <p14:creationId xmlns:p14="http://schemas.microsoft.com/office/powerpoint/2010/main" val="206047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F6CB-6046-4F2E-A327-6BB00236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Building Models</a:t>
            </a:r>
            <a:endParaRPr lang="en-SG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FDFAB-FB1A-45CA-B6F5-BA6BC7D2B4BC}"/>
              </a:ext>
            </a:extLst>
          </p:cNvPr>
          <p:cNvSpPr txBox="1"/>
          <p:nvPr/>
        </p:nvSpPr>
        <p:spPr>
          <a:xfrm>
            <a:off x="7620003" y="1876132"/>
            <a:ext cx="373379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</a:p>
          <a:p>
            <a:pPr marL="457200" indent="-45720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Ridge Regression</a:t>
            </a:r>
          </a:p>
          <a:p>
            <a:pPr marL="457200" indent="-45720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 Regression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After evaluation Lasso regression model was selected as it had lowest RMSE.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1EE6D-5022-4FAC-A2A0-DD9830A6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8" y="2075906"/>
            <a:ext cx="6731622" cy="1000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12E5C-5CFF-478E-96EC-21D39B4FE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8" y="4243785"/>
            <a:ext cx="10614603" cy="1920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6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5ADD1-1685-477B-B519-E43CDE00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Residuals</a:t>
            </a:r>
            <a:endParaRPr lang="en-SG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CB406AE-D62A-4DD0-87AE-D1605875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192" y="992926"/>
            <a:ext cx="5451627" cy="455210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4F35-B178-4F03-B9F9-C4055E83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Comparison between actual and residuals.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model best predicts the prices between $80000 to $250000.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799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EFA7-62EF-4B07-A297-EC6E6CDA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857375"/>
            <a:ext cx="11401425" cy="437197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Based on the analysis following are the features that have greater impact on increase of the sale  price: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Ground Liv Area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Overall material finish and quality of the house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Exterior quality and condition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Newly constructed house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Neighborhoods: Northridge Heights, Stone Brook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Basement Area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Land Area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Kitchen quality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However, one of the main reason that was noticed for price drop is age of the house. As the age of the house increases, price decreases.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Hence, would recommend to consider the factors mentioned above while buying/selling a house.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9A2EF1-EEF3-4606-B538-92BB4FD1CDD8}"/>
              </a:ext>
            </a:extLst>
          </p:cNvPr>
          <p:cNvSpPr txBox="1">
            <a:spLocks/>
          </p:cNvSpPr>
          <p:nvPr/>
        </p:nvSpPr>
        <p:spPr>
          <a:xfrm>
            <a:off x="1097280" y="961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Conclusions &amp; Recommendations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2443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738789-D6AC-45A2-A3A1-5745BCD6AFD9}"/>
              </a:ext>
            </a:extLst>
          </p:cNvPr>
          <p:cNvSpPr txBox="1">
            <a:spLocks/>
          </p:cNvSpPr>
          <p:nvPr/>
        </p:nvSpPr>
        <p:spPr>
          <a:xfrm>
            <a:off x="1097280" y="961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Thank You!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86258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98E3-0F14-4D09-8B00-398B9902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Page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65E3-AF3D-452F-B6B9-1D912DD4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7158"/>
            <a:ext cx="10058400" cy="43931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dirty="0"/>
              <a:t>The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Missing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Exploratory Visualizations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Outliers Were Removed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Linearity &amp; Correlations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Modelling &amp; Evaluation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Lasso for Feature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Building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Residuals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 Conclusions &amp; Recommendations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7848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98E3-0F14-4D09-8B00-398B9902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Problem Statement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65E3-AF3D-452F-B6B9-1D912DD4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231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 aim of this project is to create and evaluate regression model for predicting the price of a house in Ames city at the time of sale.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 also would like to get a better understanding of the features which has prominent impact in increase or decrease of the sale price.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8269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8E79-9124-4052-B00C-577B454A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Datasets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2AE-2D93-4981-9730-BF24F81A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167" y="1737359"/>
            <a:ext cx="9572625" cy="33013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Provided with 2 datasets :Train and Test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Train contains 2051 rows and 81 columns representing all the features of a house along with their sale price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Test contains 879 rows and 80 columns representing all the features of a house.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Type of data in both the datasets: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Numeric – lot area, </a:t>
            </a:r>
            <a:r>
              <a:rPr lang="en-US" sz="1600" dirty="0" err="1"/>
              <a:t>gr_liv_area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endParaRPr lang="en-US" sz="16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Ordinal – </a:t>
            </a:r>
            <a:r>
              <a:rPr lang="en-US" sz="1600" dirty="0" err="1"/>
              <a:t>overall_qual</a:t>
            </a:r>
            <a:r>
              <a:rPr lang="en-US" sz="1600" dirty="0"/>
              <a:t>, basement condition, </a:t>
            </a:r>
            <a:r>
              <a:rPr lang="en-US" sz="1600" dirty="0" err="1"/>
              <a:t>etc</a:t>
            </a:r>
            <a:endParaRPr lang="en-US" sz="16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Nominal/Categorical – neighborhood, garage type, </a:t>
            </a:r>
            <a:r>
              <a:rPr lang="en-US" sz="1600" dirty="0" err="1"/>
              <a:t>etc</a:t>
            </a:r>
            <a:endParaRPr lang="en-US" sz="1600" dirty="0"/>
          </a:p>
          <a:p>
            <a:pPr marL="0" indent="0">
              <a:buNone/>
            </a:pPr>
            <a:endParaRPr lang="en-SG" sz="2000" dirty="0"/>
          </a:p>
          <a:p>
            <a:pPr marL="457200" indent="-457200">
              <a:buFont typeface="+mj-lt"/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14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98E3-0F14-4D09-8B00-398B9902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The Process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65E3-AF3D-452F-B6B9-1D912DD4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231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Understanding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Cleaning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Exploratory Visualizations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Feature Engineering &amp; Preprocessing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Modelling &amp; Evaluation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6515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98E3-0F14-4D09-8B00-398B9902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Missing Data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65E3-AF3D-452F-B6B9-1D912DD4C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Several missing data were found using different technique.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 Feature missing – Replace null with either NA or 0 according to their type.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 Feature present but missing value – Replace the null with either median or mode value.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86392-78C5-45CC-92ED-FEC630951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72" y="267553"/>
            <a:ext cx="1554783" cy="603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3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A21A70-277E-4AC3-8D94-80FBB8742502}"/>
              </a:ext>
            </a:extLst>
          </p:cNvPr>
          <p:cNvSpPr txBox="1"/>
          <p:nvPr/>
        </p:nvSpPr>
        <p:spPr>
          <a:xfrm>
            <a:off x="7996186" y="2102614"/>
            <a:ext cx="375766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Ordinal fields were replaced by their numeric ranking</a:t>
            </a: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algn="just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Nominal fields were encoded using dummy fields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225B74-4585-43BB-9AC2-305949EB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71508"/>
            <a:ext cx="10058400" cy="7715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Ordinal &amp; Nominal Fields</a:t>
            </a:r>
            <a:endParaRPr lang="en-SG" sz="4000" spc="-12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5075D-64CE-4413-AF9E-3B297C4F3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4775"/>
            <a:ext cx="7007566" cy="1507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E451821-1D25-4ACD-97F4-6FB5F4453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33775"/>
            <a:ext cx="7007567" cy="20669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796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EA4C25E-51C7-4F91-9608-0BBB3C50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3208"/>
            <a:ext cx="10058400" cy="7715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Exploratory Visualizations</a:t>
            </a:r>
            <a:endParaRPr lang="en-SG" sz="4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9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C7E4-6546-4A1F-A666-014CA218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Outliers Were Removed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46D928-20CF-4C1C-8208-DDCC7224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7281" y="2023966"/>
            <a:ext cx="2429730" cy="1899066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E8094C3-8168-4348-A13E-B07945A4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5" y="1737359"/>
            <a:ext cx="2639132" cy="263913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C2DE013-7AB0-443B-97C3-22890570C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6185" y="2023965"/>
            <a:ext cx="2409816" cy="189906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4C84560-24D4-4303-BE2A-B57BEEE76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018" y="1737358"/>
            <a:ext cx="2538184" cy="26391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E83AE91-F8F2-46F6-88F8-CAD52520E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7281" y="4083898"/>
            <a:ext cx="2429730" cy="189988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318C27E-1F17-4238-8AAF-9DB1C62F9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793765"/>
            <a:ext cx="2551233" cy="26404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E9DCA04-0209-4A89-9CA1-8C95D074E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6185" y="4083898"/>
            <a:ext cx="2409816" cy="189988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CB7A6E-55B5-4827-87B8-B59F97A18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259" y="3793765"/>
            <a:ext cx="2503416" cy="26404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6992F9-F8EE-410C-B5E7-9208CAAEDCA9}"/>
              </a:ext>
            </a:extLst>
          </p:cNvPr>
          <p:cNvSpPr txBox="1"/>
          <p:nvPr/>
        </p:nvSpPr>
        <p:spPr>
          <a:xfrm>
            <a:off x="6447125" y="2646379"/>
            <a:ext cx="4708555" cy="22381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Outliers were removed using boxplot graphs.</a:t>
            </a:r>
          </a:p>
          <a:p>
            <a:pPr marL="91440" indent="-91440" defTabSz="9144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Correlation improved with sale price after removing outliers.</a:t>
            </a:r>
          </a:p>
        </p:txBody>
      </p:sp>
    </p:spTree>
    <p:extLst>
      <p:ext uri="{BB962C8B-B14F-4D97-AF65-F5344CB8AC3E}">
        <p14:creationId xmlns:p14="http://schemas.microsoft.com/office/powerpoint/2010/main" val="35055743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563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Retrospect</vt:lpstr>
      <vt:lpstr>Ames House Price Prediction</vt:lpstr>
      <vt:lpstr>Content Page</vt:lpstr>
      <vt:lpstr>Problem Statement</vt:lpstr>
      <vt:lpstr>Datasets</vt:lpstr>
      <vt:lpstr>The Process</vt:lpstr>
      <vt:lpstr>Missing Data</vt:lpstr>
      <vt:lpstr>Ordinal &amp; Nominal Fields</vt:lpstr>
      <vt:lpstr>Exploratory Visualizations</vt:lpstr>
      <vt:lpstr>Outliers Were Removed</vt:lpstr>
      <vt:lpstr>PowerPoint Presentation</vt:lpstr>
      <vt:lpstr>PowerPoint Presentation</vt:lpstr>
      <vt:lpstr>Data Modelling &amp; Evaluation </vt:lpstr>
      <vt:lpstr>PowerPoint Presentation</vt:lpstr>
      <vt:lpstr>Building Models</vt:lpstr>
      <vt:lpstr>Residuals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House Prediction</dc:title>
  <dc:creator>Harit Singapuri</dc:creator>
  <cp:lastModifiedBy>arti jariwala</cp:lastModifiedBy>
  <cp:revision>4</cp:revision>
  <dcterms:created xsi:type="dcterms:W3CDTF">2021-03-07T08:22:12Z</dcterms:created>
  <dcterms:modified xsi:type="dcterms:W3CDTF">2021-03-07T08:36:20Z</dcterms:modified>
</cp:coreProperties>
</file>