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76" r:id="rId3"/>
    <p:sldId id="268" r:id="rId4"/>
    <p:sldId id="272" r:id="rId5"/>
    <p:sldId id="274" r:id="rId6"/>
    <p:sldId id="277" r:id="rId7"/>
    <p:sldId id="278" r:id="rId8"/>
    <p:sldId id="279" r:id="rId9"/>
    <p:sldId id="281" r:id="rId10"/>
    <p:sldId id="267" r:id="rId11"/>
    <p:sldId id="280"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7" d="100"/>
          <a:sy n="67" d="100"/>
        </p:scale>
        <p:origin x="7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90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127393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270498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7BD61-9DEE-4E82-9619-396C76F14FE4}" type="datetimeFigureOut">
              <a:rPr lang="en-SG" smtClean="0"/>
              <a:t>21/3/2021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267173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7BD61-9DEE-4E82-9619-396C76F14FE4}" type="datetimeFigureOut">
              <a:rPr lang="en-SG" smtClean="0"/>
              <a:t>21/3/2021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26D3988-C4F1-45E9-AFB1-6F5E99986BF0}"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55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7BD61-9DEE-4E82-9619-396C76F14FE4}" type="datetimeFigureOut">
              <a:rPr lang="en-SG" smtClean="0"/>
              <a:t>21/3/2021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294449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7BD61-9DEE-4E82-9619-396C76F14FE4}" type="datetimeFigureOut">
              <a:rPr lang="en-SG" smtClean="0"/>
              <a:t>21/3/2021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58364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7BD61-9DEE-4E82-9619-396C76F14FE4}" type="datetimeFigureOut">
              <a:rPr lang="en-SG" smtClean="0"/>
              <a:t>21/3/2021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219390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57BD61-9DEE-4E82-9619-396C76F14FE4}" type="datetimeFigureOut">
              <a:rPr lang="en-SG" smtClean="0"/>
              <a:t>21/3/2021</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289924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57BD61-9DEE-4E82-9619-396C76F14FE4}" type="datetimeFigureOut">
              <a:rPr lang="en-SG" smtClean="0"/>
              <a:t>21/3/2021</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6D3988-C4F1-45E9-AFB1-6F5E99986BF0}" type="slidenum">
              <a:rPr lang="en-SG" smtClean="0"/>
              <a:t>‹#›</a:t>
            </a:fld>
            <a:endParaRPr lang="en-SG"/>
          </a:p>
        </p:txBody>
      </p:sp>
    </p:spTree>
    <p:extLst>
      <p:ext uri="{BB962C8B-B14F-4D97-AF65-F5344CB8AC3E}">
        <p14:creationId xmlns:p14="http://schemas.microsoft.com/office/powerpoint/2010/main" val="30138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7BD61-9DEE-4E82-9619-396C76F14FE4}" type="datetimeFigureOut">
              <a:rPr lang="en-SG" smtClean="0"/>
              <a:t>21/3/2021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26D3988-C4F1-45E9-AFB1-6F5E99986BF0}" type="slidenum">
              <a:rPr lang="en-SG" smtClean="0"/>
              <a:t>‹#›</a:t>
            </a:fld>
            <a:endParaRPr lang="en-SG"/>
          </a:p>
        </p:txBody>
      </p:sp>
    </p:spTree>
    <p:extLst>
      <p:ext uri="{BB962C8B-B14F-4D97-AF65-F5344CB8AC3E}">
        <p14:creationId xmlns:p14="http://schemas.microsoft.com/office/powerpoint/2010/main" val="87110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57BD61-9DEE-4E82-9619-396C76F14FE4}" type="datetimeFigureOut">
              <a:rPr lang="en-SG" smtClean="0"/>
              <a:t>21/3/2021</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6D3988-C4F1-45E9-AFB1-6F5E99986BF0}"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452231"/>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5961-A66D-4F4F-85E5-D94F751FC8A9}"/>
              </a:ext>
            </a:extLst>
          </p:cNvPr>
          <p:cNvSpPr>
            <a:spLocks noGrp="1"/>
          </p:cNvSpPr>
          <p:nvPr>
            <p:ph type="ctrTitle"/>
          </p:nvPr>
        </p:nvSpPr>
        <p:spPr>
          <a:xfrm>
            <a:off x="1097280" y="758952"/>
            <a:ext cx="10058400" cy="3536823"/>
          </a:xfrm>
        </p:spPr>
        <p:txBody>
          <a:bodyPr>
            <a:normAutofit/>
          </a:bodyPr>
          <a:lstStyle/>
          <a:p>
            <a:r>
              <a:rPr lang="en-US" sz="6000" dirty="0"/>
              <a:t>Web APIS &amp; Classification:</a:t>
            </a:r>
            <a:br>
              <a:rPr lang="en-US" sz="6000" dirty="0"/>
            </a:br>
            <a:r>
              <a:rPr lang="en-US" sz="6000" dirty="0"/>
              <a:t>Netflix/Disney Plus</a:t>
            </a:r>
            <a:endParaRPr lang="en-SG" sz="6000" dirty="0"/>
          </a:p>
        </p:txBody>
      </p:sp>
      <p:sp>
        <p:nvSpPr>
          <p:cNvPr id="3" name="Subtitle 2">
            <a:extLst>
              <a:ext uri="{FF2B5EF4-FFF2-40B4-BE49-F238E27FC236}">
                <a16:creationId xmlns:a16="http://schemas.microsoft.com/office/drawing/2014/main" id="{91DCEBDB-24A5-485B-9E9D-B62DEA55482F}"/>
              </a:ext>
            </a:extLst>
          </p:cNvPr>
          <p:cNvSpPr>
            <a:spLocks noGrp="1"/>
          </p:cNvSpPr>
          <p:nvPr>
            <p:ph type="subTitle" idx="1"/>
          </p:nvPr>
        </p:nvSpPr>
        <p:spPr>
          <a:xfrm>
            <a:off x="3514725" y="4600575"/>
            <a:ext cx="8466184" cy="1272365"/>
          </a:xfrm>
        </p:spPr>
        <p:txBody>
          <a:bodyPr>
            <a:normAutofit fontScale="92500" lnSpcReduction="10000"/>
          </a:bodyPr>
          <a:lstStyle/>
          <a:p>
            <a:pPr algn="r"/>
            <a:r>
              <a:rPr lang="en-US" dirty="0">
                <a:solidFill>
                  <a:schemeClr val="tx1"/>
                </a:solidFill>
              </a:rPr>
              <a:t>                                     Prepared by : Arti Jariwala                                     </a:t>
            </a:r>
          </a:p>
          <a:p>
            <a:pPr algn="r"/>
            <a:r>
              <a:rPr lang="en-US" dirty="0">
                <a:solidFill>
                  <a:schemeClr val="tx1"/>
                </a:solidFill>
              </a:rPr>
              <a:t>Date: 8</a:t>
            </a:r>
            <a:r>
              <a:rPr lang="en-US" baseline="30000" dirty="0">
                <a:solidFill>
                  <a:schemeClr val="tx1"/>
                </a:solidFill>
              </a:rPr>
              <a:t>th</a:t>
            </a:r>
            <a:r>
              <a:rPr lang="en-US" dirty="0">
                <a:solidFill>
                  <a:schemeClr val="tx1"/>
                </a:solidFill>
              </a:rPr>
              <a:t> MARCH 2021</a:t>
            </a:r>
            <a:endParaRPr lang="en-SG" dirty="0">
              <a:solidFill>
                <a:schemeClr val="tx1"/>
              </a:solidFill>
            </a:endParaRPr>
          </a:p>
          <a:p>
            <a:pPr algn="r"/>
            <a:r>
              <a:rPr lang="en-US" dirty="0">
                <a:solidFill>
                  <a:schemeClr val="tx1"/>
                </a:solidFill>
              </a:rPr>
              <a:t>Date: 22</a:t>
            </a:r>
            <a:r>
              <a:rPr lang="en-US" baseline="30000" dirty="0">
                <a:solidFill>
                  <a:schemeClr val="tx1"/>
                </a:solidFill>
              </a:rPr>
              <a:t>ND</a:t>
            </a:r>
            <a:r>
              <a:rPr lang="en-US" dirty="0">
                <a:solidFill>
                  <a:schemeClr val="tx1"/>
                </a:solidFill>
              </a:rPr>
              <a:t> MARCH 2021</a:t>
            </a:r>
            <a:endParaRPr lang="en-SG" dirty="0">
              <a:solidFill>
                <a:schemeClr val="tx1"/>
              </a:solidFill>
            </a:endParaRPr>
          </a:p>
        </p:txBody>
      </p:sp>
    </p:spTree>
    <p:extLst>
      <p:ext uri="{BB962C8B-B14F-4D97-AF65-F5344CB8AC3E}">
        <p14:creationId xmlns:p14="http://schemas.microsoft.com/office/powerpoint/2010/main" val="264163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0EFA7-62EF-4B07-A297-EC6E6CDA9CA3}"/>
              </a:ext>
            </a:extLst>
          </p:cNvPr>
          <p:cNvSpPr>
            <a:spLocks noGrp="1"/>
          </p:cNvSpPr>
          <p:nvPr>
            <p:ph idx="1"/>
          </p:nvPr>
        </p:nvSpPr>
        <p:spPr>
          <a:xfrm>
            <a:off x="395287" y="1857375"/>
            <a:ext cx="11401425" cy="4371975"/>
          </a:xfrm>
        </p:spPr>
        <p:txBody>
          <a:bodyPr>
            <a:noAutofit/>
          </a:bodyPr>
          <a:lstStyle/>
          <a:p>
            <a:pPr algn="just">
              <a:buFont typeface="Arial" panose="020B0604020202020204" pitchFamily="34" charset="0"/>
              <a:buChar char="•"/>
            </a:pPr>
            <a:r>
              <a:rPr lang="en-US" dirty="0"/>
              <a:t>  </a:t>
            </a:r>
            <a:r>
              <a:rPr lang="en-US" b="0" i="0" dirty="0">
                <a:solidFill>
                  <a:srgbClr val="000000"/>
                </a:solidFill>
                <a:effectLst/>
              </a:rPr>
              <a:t>So the final model chosen was Naive Bayes with Count Vectorizer which returned an accuracy score of 77% for test data.</a:t>
            </a:r>
          </a:p>
          <a:p>
            <a:pPr algn="just">
              <a:buFont typeface="Arial" panose="020B0604020202020204" pitchFamily="34" charset="0"/>
              <a:buChar char="•"/>
            </a:pPr>
            <a:r>
              <a:rPr lang="en-US" b="0" i="0" dirty="0">
                <a:solidFill>
                  <a:srgbClr val="000000"/>
                </a:solidFill>
                <a:effectLst/>
              </a:rPr>
              <a:t> Common words : watch, series, tv, season, like, recommend, movie, stream, finish, access, subscript and so on. From these words we can interpret that people in general are talking about watching/recommending or have finish watching a series or a movie on a streaming platform. They are also talking or inquiring about the subscription or access policies in different countries.</a:t>
            </a:r>
          </a:p>
          <a:p>
            <a:pPr algn="just">
              <a:buFont typeface="Arial" panose="020B0604020202020204" pitchFamily="34" charset="0"/>
              <a:buChar char="•"/>
            </a:pPr>
            <a:r>
              <a:rPr lang="en-US" dirty="0"/>
              <a:t>Varied genres like crime, marvel, drama, war, love, documentary, anime.</a:t>
            </a:r>
          </a:p>
          <a:p>
            <a:pPr algn="just">
              <a:buFont typeface="Arial" panose="020B0604020202020204" pitchFamily="34" charset="0"/>
              <a:buChar char="•"/>
            </a:pPr>
            <a:r>
              <a:rPr lang="en-US" dirty="0"/>
              <a:t> Unique words like Wanda vision, stranger things, </a:t>
            </a:r>
            <a:r>
              <a:rPr lang="en-US" dirty="0" err="1"/>
              <a:t>raya</a:t>
            </a:r>
            <a:r>
              <a:rPr lang="en-US" dirty="0"/>
              <a:t>, drama, war, marvel, etc. Here we can get a clear understanding of which words belong to which platform.</a:t>
            </a:r>
          </a:p>
          <a:p>
            <a:pPr lvl="1" algn="just">
              <a:buFont typeface="Arial" panose="020B0604020202020204" pitchFamily="34" charset="0"/>
              <a:buChar char="•"/>
            </a:pPr>
            <a:r>
              <a:rPr lang="en-US" sz="2000" dirty="0" err="1"/>
              <a:t>Wandavision</a:t>
            </a:r>
            <a:r>
              <a:rPr lang="en-US" sz="2000" dirty="0"/>
              <a:t> is the new series aired in January 2021 on </a:t>
            </a:r>
            <a:r>
              <a:rPr lang="en-US" sz="2000" dirty="0" err="1"/>
              <a:t>disney</a:t>
            </a:r>
            <a:r>
              <a:rPr lang="en-US" sz="2000" dirty="0"/>
              <a:t> plus.</a:t>
            </a:r>
          </a:p>
          <a:p>
            <a:pPr lvl="1" algn="just">
              <a:buFont typeface="Arial" panose="020B0604020202020204" pitchFamily="34" charset="0"/>
              <a:buChar char="•"/>
            </a:pPr>
            <a:r>
              <a:rPr lang="en-US" sz="2000" dirty="0"/>
              <a:t>Stranger things is the American series on Netflix since 2016.</a:t>
            </a:r>
          </a:p>
          <a:p>
            <a:pPr lvl="1" algn="just">
              <a:buFont typeface="Arial" panose="020B0604020202020204" pitchFamily="34" charset="0"/>
              <a:buChar char="•"/>
            </a:pPr>
            <a:r>
              <a:rPr lang="en-US" sz="2000" dirty="0"/>
              <a:t>Now if we consider drama and marvel features, we can clearly say that </a:t>
            </a:r>
            <a:r>
              <a:rPr lang="en-US" sz="2000" dirty="0" err="1"/>
              <a:t>disney</a:t>
            </a:r>
            <a:r>
              <a:rPr lang="en-US" sz="2000" dirty="0"/>
              <a:t> plus airs most of the marvel movies and </a:t>
            </a:r>
            <a:r>
              <a:rPr lang="en-US" sz="2000" dirty="0" err="1"/>
              <a:t>netflix</a:t>
            </a:r>
            <a:r>
              <a:rPr lang="en-US" sz="2000" dirty="0"/>
              <a:t> airs most of the drama movies/series.</a:t>
            </a:r>
          </a:p>
        </p:txBody>
      </p:sp>
      <p:sp>
        <p:nvSpPr>
          <p:cNvPr id="7" name="Title 1">
            <a:extLst>
              <a:ext uri="{FF2B5EF4-FFF2-40B4-BE49-F238E27FC236}">
                <a16:creationId xmlns:a16="http://schemas.microsoft.com/office/drawing/2014/main" id="{E39A2EF1-EEF3-4606-B538-92BB4FD1CDD8}"/>
              </a:ext>
            </a:extLst>
          </p:cNvPr>
          <p:cNvSpPr txBox="1">
            <a:spLocks/>
          </p:cNvSpPr>
          <p:nvPr/>
        </p:nvSpPr>
        <p:spPr>
          <a:xfrm>
            <a:off x="1097280" y="961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Conclusions</a:t>
            </a:r>
            <a:endParaRPr lang="en-SG" sz="4000" dirty="0"/>
          </a:p>
        </p:txBody>
      </p:sp>
    </p:spTree>
    <p:extLst>
      <p:ext uri="{BB962C8B-B14F-4D97-AF65-F5344CB8AC3E}">
        <p14:creationId xmlns:p14="http://schemas.microsoft.com/office/powerpoint/2010/main" val="32443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0EFA7-62EF-4B07-A297-EC6E6CDA9CA3}"/>
              </a:ext>
            </a:extLst>
          </p:cNvPr>
          <p:cNvSpPr>
            <a:spLocks noGrp="1"/>
          </p:cNvSpPr>
          <p:nvPr>
            <p:ph idx="1"/>
          </p:nvPr>
        </p:nvSpPr>
        <p:spPr>
          <a:xfrm>
            <a:off x="395287" y="1857375"/>
            <a:ext cx="11401425" cy="4371975"/>
          </a:xfrm>
        </p:spPr>
        <p:txBody>
          <a:bodyPr>
            <a:noAutofit/>
          </a:bodyPr>
          <a:lstStyle/>
          <a:p>
            <a:pPr algn="just">
              <a:buFont typeface="Arial" panose="020B0604020202020204" pitchFamily="34" charset="0"/>
              <a:buChar char="•"/>
            </a:pPr>
            <a:r>
              <a:rPr lang="en-US" dirty="0"/>
              <a:t> Disney plus contains movies like Wanda vision which is a superhero fiction movie. It also contains few anime movies like Raya the last dragon, the Simpsons, etc. Hence based on the above and external analysis, on genres basis we can suggest users to go for Disney plus if they are more interested in marvel, animated movies or series.</a:t>
            </a:r>
          </a:p>
          <a:p>
            <a:pPr algn="just">
              <a:buFont typeface="Arial" panose="020B0604020202020204" pitchFamily="34" charset="0"/>
              <a:buChar char="•"/>
            </a:pPr>
            <a:r>
              <a:rPr lang="en-US" dirty="0"/>
              <a:t> Fewer named of movies and series came up in our analysis but features like drama, stranger things (series on Netflix), documentary, anime, etc. suggest that if users are more inclined towards these genres should go for Netflix.</a:t>
            </a:r>
            <a:endParaRPr lang="en-US" sz="2000" dirty="0"/>
          </a:p>
        </p:txBody>
      </p:sp>
      <p:sp>
        <p:nvSpPr>
          <p:cNvPr id="7" name="Title 1">
            <a:extLst>
              <a:ext uri="{FF2B5EF4-FFF2-40B4-BE49-F238E27FC236}">
                <a16:creationId xmlns:a16="http://schemas.microsoft.com/office/drawing/2014/main" id="{E39A2EF1-EEF3-4606-B538-92BB4FD1CDD8}"/>
              </a:ext>
            </a:extLst>
          </p:cNvPr>
          <p:cNvSpPr txBox="1">
            <a:spLocks/>
          </p:cNvSpPr>
          <p:nvPr/>
        </p:nvSpPr>
        <p:spPr>
          <a:xfrm>
            <a:off x="1097280" y="961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Recommendations</a:t>
            </a:r>
            <a:endParaRPr lang="en-SG" sz="4000" dirty="0"/>
          </a:p>
        </p:txBody>
      </p:sp>
    </p:spTree>
    <p:extLst>
      <p:ext uri="{BB962C8B-B14F-4D97-AF65-F5344CB8AC3E}">
        <p14:creationId xmlns:p14="http://schemas.microsoft.com/office/powerpoint/2010/main" val="302194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738789-D6AC-45A2-A3A1-5745BCD6AFD9}"/>
              </a:ext>
            </a:extLst>
          </p:cNvPr>
          <p:cNvSpPr txBox="1">
            <a:spLocks/>
          </p:cNvSpPr>
          <p:nvPr/>
        </p:nvSpPr>
        <p:spPr>
          <a:xfrm>
            <a:off x="1097280" y="961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Thank You!</a:t>
            </a:r>
            <a:endParaRPr lang="en-SG" sz="4000" dirty="0"/>
          </a:p>
        </p:txBody>
      </p:sp>
    </p:spTree>
    <p:extLst>
      <p:ext uri="{BB962C8B-B14F-4D97-AF65-F5344CB8AC3E}">
        <p14:creationId xmlns:p14="http://schemas.microsoft.com/office/powerpoint/2010/main" val="386258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98E3-0F14-4D09-8B00-398B9902F02D}"/>
              </a:ext>
            </a:extLst>
          </p:cNvPr>
          <p:cNvSpPr>
            <a:spLocks noGrp="1"/>
          </p:cNvSpPr>
          <p:nvPr>
            <p:ph type="title"/>
          </p:nvPr>
        </p:nvSpPr>
        <p:spPr/>
        <p:txBody>
          <a:bodyPr/>
          <a:lstStyle/>
          <a:p>
            <a:r>
              <a:rPr lang="en-US" dirty="0"/>
              <a:t>Content Page</a:t>
            </a:r>
            <a:endParaRPr lang="en-SG" sz="4000" dirty="0"/>
          </a:p>
        </p:txBody>
      </p:sp>
      <p:sp>
        <p:nvSpPr>
          <p:cNvPr id="3" name="Content Placeholder 2">
            <a:extLst>
              <a:ext uri="{FF2B5EF4-FFF2-40B4-BE49-F238E27FC236}">
                <a16:creationId xmlns:a16="http://schemas.microsoft.com/office/drawing/2014/main" id="{EFC565E3-AF3D-452F-B6B9-1D912DD4CD7F}"/>
              </a:ext>
            </a:extLst>
          </p:cNvPr>
          <p:cNvSpPr>
            <a:spLocks noGrp="1"/>
          </p:cNvSpPr>
          <p:nvPr>
            <p:ph idx="1"/>
          </p:nvPr>
        </p:nvSpPr>
        <p:spPr>
          <a:xfrm>
            <a:off x="1097280" y="1817158"/>
            <a:ext cx="10058400" cy="4393141"/>
          </a:xfrm>
        </p:spPr>
        <p:txBody>
          <a:bodyPr>
            <a:normAutofit/>
          </a:bodyPr>
          <a:lstStyle/>
          <a:p>
            <a:pPr>
              <a:buFont typeface="Wingdings" panose="05000000000000000000" pitchFamily="2" charset="2"/>
              <a:buChar char="§"/>
            </a:pPr>
            <a:r>
              <a:rPr lang="en-US" sz="2000" dirty="0"/>
              <a:t> Problem Statement</a:t>
            </a:r>
          </a:p>
          <a:p>
            <a:pPr>
              <a:buFont typeface="Wingdings" panose="05000000000000000000" pitchFamily="2" charset="2"/>
              <a:buChar char="§"/>
            </a:pPr>
            <a:r>
              <a:rPr lang="en-US" sz="2000" dirty="0"/>
              <a:t> The Process</a:t>
            </a:r>
          </a:p>
          <a:p>
            <a:pPr>
              <a:buFont typeface="Wingdings" panose="05000000000000000000" pitchFamily="2" charset="2"/>
              <a:buChar char="§"/>
            </a:pPr>
            <a:r>
              <a:rPr lang="en-US" dirty="0"/>
              <a:t> Netflix Words</a:t>
            </a:r>
          </a:p>
          <a:p>
            <a:pPr>
              <a:buFont typeface="Wingdings" panose="05000000000000000000" pitchFamily="2" charset="2"/>
              <a:buChar char="§"/>
            </a:pPr>
            <a:r>
              <a:rPr lang="en-US" dirty="0"/>
              <a:t> Disney Words</a:t>
            </a:r>
          </a:p>
          <a:p>
            <a:pPr>
              <a:buFont typeface="Wingdings" panose="05000000000000000000" pitchFamily="2" charset="2"/>
              <a:buChar char="§"/>
            </a:pPr>
            <a:r>
              <a:rPr lang="en-US" dirty="0"/>
              <a:t> Common Words</a:t>
            </a:r>
          </a:p>
          <a:p>
            <a:pPr>
              <a:buFont typeface="Wingdings" panose="05000000000000000000" pitchFamily="2" charset="2"/>
              <a:buChar char="§"/>
            </a:pPr>
            <a:r>
              <a:rPr lang="en-US" dirty="0"/>
              <a:t> Feature Importance</a:t>
            </a:r>
          </a:p>
          <a:p>
            <a:pPr>
              <a:buFont typeface="Wingdings" panose="05000000000000000000" pitchFamily="2" charset="2"/>
              <a:buChar char="§"/>
            </a:pPr>
            <a:r>
              <a:rPr lang="en-US" dirty="0"/>
              <a:t> Conclusions &amp; Recommendations</a:t>
            </a:r>
          </a:p>
          <a:p>
            <a:pPr lvl="1">
              <a:buFont typeface="Wingdings" panose="05000000000000000000" pitchFamily="2" charset="2"/>
              <a:buChar char="§"/>
            </a:pPr>
            <a:endParaRPr lang="en-US" dirty="0"/>
          </a:p>
          <a:p>
            <a:endParaRPr lang="en-US" sz="2000" dirty="0"/>
          </a:p>
          <a:p>
            <a:endParaRPr lang="en-US" sz="2000" dirty="0"/>
          </a:p>
          <a:p>
            <a:pPr marL="0" indent="0">
              <a:buNone/>
            </a:pPr>
            <a:endParaRPr lang="en-US" sz="2000" dirty="0"/>
          </a:p>
          <a:p>
            <a:endParaRPr lang="en-SG" sz="2000" dirty="0"/>
          </a:p>
        </p:txBody>
      </p:sp>
    </p:spTree>
    <p:extLst>
      <p:ext uri="{BB962C8B-B14F-4D97-AF65-F5344CB8AC3E}">
        <p14:creationId xmlns:p14="http://schemas.microsoft.com/office/powerpoint/2010/main" val="208953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98E3-0F14-4D09-8B00-398B9902F02D}"/>
              </a:ext>
            </a:extLst>
          </p:cNvPr>
          <p:cNvSpPr>
            <a:spLocks noGrp="1"/>
          </p:cNvSpPr>
          <p:nvPr>
            <p:ph type="title"/>
          </p:nvPr>
        </p:nvSpPr>
        <p:spPr/>
        <p:txBody>
          <a:bodyPr>
            <a:normAutofit/>
          </a:bodyPr>
          <a:lstStyle/>
          <a:p>
            <a:pPr algn="ctr"/>
            <a:r>
              <a:rPr lang="en-US" sz="4000" dirty="0"/>
              <a:t>Problem Statement</a:t>
            </a:r>
            <a:endParaRPr lang="en-SG" sz="4000" dirty="0"/>
          </a:p>
        </p:txBody>
      </p:sp>
      <p:sp>
        <p:nvSpPr>
          <p:cNvPr id="3" name="Content Placeholder 2">
            <a:extLst>
              <a:ext uri="{FF2B5EF4-FFF2-40B4-BE49-F238E27FC236}">
                <a16:creationId xmlns:a16="http://schemas.microsoft.com/office/drawing/2014/main" id="{EFC565E3-AF3D-452F-B6B9-1D912DD4CD7F}"/>
              </a:ext>
            </a:extLst>
          </p:cNvPr>
          <p:cNvSpPr>
            <a:spLocks noGrp="1"/>
          </p:cNvSpPr>
          <p:nvPr>
            <p:ph idx="1"/>
          </p:nvPr>
        </p:nvSpPr>
        <p:spPr>
          <a:xfrm>
            <a:off x="1097280" y="2129237"/>
            <a:ext cx="5694045" cy="3400425"/>
          </a:xfrm>
        </p:spPr>
        <p:txBody>
          <a:bodyPr>
            <a:normAutofit/>
          </a:bodyPr>
          <a:lstStyle/>
          <a:p>
            <a:pPr marL="0" indent="0">
              <a:buNone/>
            </a:pPr>
            <a:endParaRPr lang="en-US" dirty="0"/>
          </a:p>
          <a:p>
            <a:pPr>
              <a:buFont typeface="Wingdings" panose="05000000000000000000" pitchFamily="2" charset="2"/>
              <a:buChar char="§"/>
            </a:pPr>
            <a:r>
              <a:rPr lang="en-US" dirty="0"/>
              <a:t> As more people are shifting towards OTT platform, we would like to get more insights in the      similarities and differences between two of the most competitive online streaming platforms: Netflix and Disney plus. </a:t>
            </a:r>
          </a:p>
          <a:p>
            <a:pPr>
              <a:buFont typeface="Wingdings" panose="05000000000000000000" pitchFamily="2" charset="2"/>
              <a:buChar char="§"/>
            </a:pPr>
            <a:r>
              <a:rPr lang="en-US" dirty="0"/>
              <a:t> This analysis would help understand users which platform is more suitable for them and hence which one they would like to choose.</a:t>
            </a:r>
            <a:endParaRPr lang="en-SG" sz="2000" dirty="0"/>
          </a:p>
        </p:txBody>
      </p:sp>
      <p:pic>
        <p:nvPicPr>
          <p:cNvPr id="5" name="Picture 4">
            <a:extLst>
              <a:ext uri="{FF2B5EF4-FFF2-40B4-BE49-F238E27FC236}">
                <a16:creationId xmlns:a16="http://schemas.microsoft.com/office/drawing/2014/main" id="{EA4AC4B1-C2FB-4804-A1DC-5F1220669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171" y="2696376"/>
            <a:ext cx="4028709" cy="2266149"/>
          </a:xfrm>
          <a:prstGeom prst="rect">
            <a:avLst/>
          </a:prstGeom>
        </p:spPr>
      </p:pic>
    </p:spTree>
    <p:extLst>
      <p:ext uri="{BB962C8B-B14F-4D97-AF65-F5344CB8AC3E}">
        <p14:creationId xmlns:p14="http://schemas.microsoft.com/office/powerpoint/2010/main" val="228269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98E3-0F14-4D09-8B00-398B9902F02D}"/>
              </a:ext>
            </a:extLst>
          </p:cNvPr>
          <p:cNvSpPr>
            <a:spLocks noGrp="1"/>
          </p:cNvSpPr>
          <p:nvPr>
            <p:ph type="title"/>
          </p:nvPr>
        </p:nvSpPr>
        <p:spPr/>
        <p:txBody>
          <a:bodyPr>
            <a:normAutofit/>
          </a:bodyPr>
          <a:lstStyle/>
          <a:p>
            <a:pPr algn="ctr"/>
            <a:r>
              <a:rPr lang="en-US" sz="4000" dirty="0"/>
              <a:t>The Process</a:t>
            </a:r>
            <a:endParaRPr lang="en-SG" sz="4000" dirty="0"/>
          </a:p>
        </p:txBody>
      </p:sp>
      <p:sp>
        <p:nvSpPr>
          <p:cNvPr id="4" name="Rectangle 3">
            <a:extLst>
              <a:ext uri="{FF2B5EF4-FFF2-40B4-BE49-F238E27FC236}">
                <a16:creationId xmlns:a16="http://schemas.microsoft.com/office/drawing/2014/main" id="{FD42120C-B3B6-4C5C-BA80-330F2A0C442B}"/>
              </a:ext>
            </a:extLst>
          </p:cNvPr>
          <p:cNvSpPr/>
          <p:nvPr/>
        </p:nvSpPr>
        <p:spPr>
          <a:xfrm>
            <a:off x="2156460" y="2354578"/>
            <a:ext cx="19431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Scraping</a:t>
            </a:r>
            <a:endParaRPr lang="en-SG" dirty="0"/>
          </a:p>
        </p:txBody>
      </p:sp>
      <p:sp>
        <p:nvSpPr>
          <p:cNvPr id="5" name="Rectangle 4">
            <a:extLst>
              <a:ext uri="{FF2B5EF4-FFF2-40B4-BE49-F238E27FC236}">
                <a16:creationId xmlns:a16="http://schemas.microsoft.com/office/drawing/2014/main" id="{4CCF8CFD-6066-4977-9294-594AE56DE22A}"/>
              </a:ext>
            </a:extLst>
          </p:cNvPr>
          <p:cNvSpPr/>
          <p:nvPr/>
        </p:nvSpPr>
        <p:spPr>
          <a:xfrm>
            <a:off x="5154930" y="2354580"/>
            <a:ext cx="19431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Cleaning</a:t>
            </a:r>
            <a:endParaRPr lang="en-SG" dirty="0"/>
          </a:p>
        </p:txBody>
      </p:sp>
      <p:sp>
        <p:nvSpPr>
          <p:cNvPr id="6" name="Rectangle 5">
            <a:extLst>
              <a:ext uri="{FF2B5EF4-FFF2-40B4-BE49-F238E27FC236}">
                <a16:creationId xmlns:a16="http://schemas.microsoft.com/office/drawing/2014/main" id="{5C9852F3-2539-4E1D-9D8F-C7F7E04E5A84}"/>
              </a:ext>
            </a:extLst>
          </p:cNvPr>
          <p:cNvSpPr/>
          <p:nvPr/>
        </p:nvSpPr>
        <p:spPr>
          <a:xfrm>
            <a:off x="8092440" y="2354579"/>
            <a:ext cx="19431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Preprocessing</a:t>
            </a:r>
            <a:endParaRPr lang="en-SG" dirty="0"/>
          </a:p>
        </p:txBody>
      </p:sp>
      <p:sp>
        <p:nvSpPr>
          <p:cNvPr id="7" name="Rectangle 6">
            <a:extLst>
              <a:ext uri="{FF2B5EF4-FFF2-40B4-BE49-F238E27FC236}">
                <a16:creationId xmlns:a16="http://schemas.microsoft.com/office/drawing/2014/main" id="{4D76E762-F99E-4062-BBE7-53CF7E1E1AF4}"/>
              </a:ext>
            </a:extLst>
          </p:cNvPr>
          <p:cNvSpPr/>
          <p:nvPr/>
        </p:nvSpPr>
        <p:spPr>
          <a:xfrm>
            <a:off x="8092440" y="3843338"/>
            <a:ext cx="19431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Exploratory visualization</a:t>
            </a:r>
            <a:endParaRPr lang="en-SG" dirty="0"/>
          </a:p>
        </p:txBody>
      </p:sp>
      <p:sp>
        <p:nvSpPr>
          <p:cNvPr id="8" name="Rectangle 7">
            <a:extLst>
              <a:ext uri="{FF2B5EF4-FFF2-40B4-BE49-F238E27FC236}">
                <a16:creationId xmlns:a16="http://schemas.microsoft.com/office/drawing/2014/main" id="{B64793C1-B07D-45C5-BD4F-124AB40B9CBA}"/>
              </a:ext>
            </a:extLst>
          </p:cNvPr>
          <p:cNvSpPr/>
          <p:nvPr/>
        </p:nvSpPr>
        <p:spPr>
          <a:xfrm>
            <a:off x="5154930" y="3843338"/>
            <a:ext cx="19431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 Modelling</a:t>
            </a:r>
            <a:endParaRPr lang="en-SG" dirty="0"/>
          </a:p>
        </p:txBody>
      </p:sp>
      <p:sp>
        <p:nvSpPr>
          <p:cNvPr id="9" name="Rectangle 8">
            <a:extLst>
              <a:ext uri="{FF2B5EF4-FFF2-40B4-BE49-F238E27FC236}">
                <a16:creationId xmlns:a16="http://schemas.microsoft.com/office/drawing/2014/main" id="{598BE4A7-C943-4000-A18F-67B2606B37FF}"/>
              </a:ext>
            </a:extLst>
          </p:cNvPr>
          <p:cNvSpPr/>
          <p:nvPr/>
        </p:nvSpPr>
        <p:spPr>
          <a:xfrm>
            <a:off x="2156460" y="3843338"/>
            <a:ext cx="1943100" cy="581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Conclusion &amp; Recommendation</a:t>
            </a:r>
            <a:endParaRPr lang="en-SG" dirty="0"/>
          </a:p>
        </p:txBody>
      </p:sp>
      <p:cxnSp>
        <p:nvCxnSpPr>
          <p:cNvPr id="12" name="Straight Arrow Connector 11">
            <a:extLst>
              <a:ext uri="{FF2B5EF4-FFF2-40B4-BE49-F238E27FC236}">
                <a16:creationId xmlns:a16="http://schemas.microsoft.com/office/drawing/2014/main" id="{D838F94B-501B-45F1-B25F-6B6CC1DF16C7}"/>
              </a:ext>
            </a:extLst>
          </p:cNvPr>
          <p:cNvCxnSpPr/>
          <p:nvPr/>
        </p:nvCxnSpPr>
        <p:spPr>
          <a:xfrm>
            <a:off x="4257675" y="2645090"/>
            <a:ext cx="7620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3AD5F65A-9654-424A-9F99-C083D568DCFF}"/>
              </a:ext>
            </a:extLst>
          </p:cNvPr>
          <p:cNvCxnSpPr/>
          <p:nvPr/>
        </p:nvCxnSpPr>
        <p:spPr>
          <a:xfrm>
            <a:off x="7239000" y="2642230"/>
            <a:ext cx="7620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068BDBA3-C41D-41D6-9B55-C480E75D7D50}"/>
              </a:ext>
            </a:extLst>
          </p:cNvPr>
          <p:cNvCxnSpPr>
            <a:cxnSpLocks/>
          </p:cNvCxnSpPr>
          <p:nvPr/>
        </p:nvCxnSpPr>
        <p:spPr>
          <a:xfrm>
            <a:off x="9063990" y="3132295"/>
            <a:ext cx="0" cy="5934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9A1414BF-9A75-4DCC-AA60-A7F35C633098}"/>
              </a:ext>
            </a:extLst>
          </p:cNvPr>
          <p:cNvCxnSpPr>
            <a:cxnSpLocks/>
          </p:cNvCxnSpPr>
          <p:nvPr/>
        </p:nvCxnSpPr>
        <p:spPr>
          <a:xfrm flipH="1">
            <a:off x="7296150" y="4121465"/>
            <a:ext cx="664845"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1461946A-0B92-4736-8346-864CDA04734A}"/>
              </a:ext>
            </a:extLst>
          </p:cNvPr>
          <p:cNvCxnSpPr>
            <a:cxnSpLocks/>
          </p:cNvCxnSpPr>
          <p:nvPr/>
        </p:nvCxnSpPr>
        <p:spPr>
          <a:xfrm flipH="1">
            <a:off x="4257675" y="4083365"/>
            <a:ext cx="676275"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6515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2C61CF-7D52-42EA-BC6B-80C5DAD1ADB1}"/>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Netflix Word Cloud</a:t>
            </a:r>
            <a:endParaRPr lang="en-SG" sz="4000" dirty="0"/>
          </a:p>
        </p:txBody>
      </p:sp>
      <p:pic>
        <p:nvPicPr>
          <p:cNvPr id="3" name="Picture 2">
            <a:extLst>
              <a:ext uri="{FF2B5EF4-FFF2-40B4-BE49-F238E27FC236}">
                <a16:creationId xmlns:a16="http://schemas.microsoft.com/office/drawing/2014/main" id="{EBA14AFF-4866-41B8-B61D-0A1DE3C19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40" y="2047783"/>
            <a:ext cx="8543843" cy="3810092"/>
          </a:xfrm>
          <a:prstGeom prst="rect">
            <a:avLst/>
          </a:prstGeom>
          <a:ln w="3175">
            <a:solidFill>
              <a:schemeClr val="tx1"/>
            </a:solidFill>
          </a:ln>
        </p:spPr>
      </p:pic>
    </p:spTree>
    <p:extLst>
      <p:ext uri="{BB962C8B-B14F-4D97-AF65-F5344CB8AC3E}">
        <p14:creationId xmlns:p14="http://schemas.microsoft.com/office/powerpoint/2010/main" val="208549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2C61CF-7D52-42EA-BC6B-80C5DAD1ADB1}"/>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Disney Plus Word Cloud</a:t>
            </a:r>
            <a:endParaRPr lang="en-SG" sz="4000" dirty="0"/>
          </a:p>
        </p:txBody>
      </p:sp>
      <p:pic>
        <p:nvPicPr>
          <p:cNvPr id="3" name="Picture 2">
            <a:extLst>
              <a:ext uri="{FF2B5EF4-FFF2-40B4-BE49-F238E27FC236}">
                <a16:creationId xmlns:a16="http://schemas.microsoft.com/office/drawing/2014/main" id="{EBA14AFF-4866-41B8-B61D-0A1DE3C194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0740" y="2061315"/>
            <a:ext cx="8543843" cy="3783027"/>
          </a:xfrm>
          <a:prstGeom prst="rect">
            <a:avLst/>
          </a:prstGeom>
          <a:ln w="3175">
            <a:solidFill>
              <a:schemeClr val="tx1"/>
            </a:solidFill>
          </a:ln>
        </p:spPr>
      </p:pic>
    </p:spTree>
    <p:extLst>
      <p:ext uri="{BB962C8B-B14F-4D97-AF65-F5344CB8AC3E}">
        <p14:creationId xmlns:p14="http://schemas.microsoft.com/office/powerpoint/2010/main" val="80066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2C61CF-7D52-42EA-BC6B-80C5DAD1ADB1}"/>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Common Words</a:t>
            </a:r>
            <a:endParaRPr lang="en-SG" sz="4000" dirty="0"/>
          </a:p>
        </p:txBody>
      </p:sp>
      <p:pic>
        <p:nvPicPr>
          <p:cNvPr id="4" name="Picture 3">
            <a:extLst>
              <a:ext uri="{FF2B5EF4-FFF2-40B4-BE49-F238E27FC236}">
                <a16:creationId xmlns:a16="http://schemas.microsoft.com/office/drawing/2014/main" id="{492E47C7-8D6F-4EE2-BA3D-3B2045B10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95387"/>
            <a:ext cx="6521582" cy="4328911"/>
          </a:xfrm>
          <a:prstGeom prst="rect">
            <a:avLst/>
          </a:prstGeom>
          <a:ln w="3175">
            <a:solidFill>
              <a:schemeClr val="tx1"/>
            </a:solidFill>
          </a:ln>
        </p:spPr>
      </p:pic>
      <p:sp>
        <p:nvSpPr>
          <p:cNvPr id="5" name="TextBox 4">
            <a:extLst>
              <a:ext uri="{FF2B5EF4-FFF2-40B4-BE49-F238E27FC236}">
                <a16:creationId xmlns:a16="http://schemas.microsoft.com/office/drawing/2014/main" id="{FAFF8B58-A122-47FE-B1C4-947EDC8BAC98}"/>
              </a:ext>
            </a:extLst>
          </p:cNvPr>
          <p:cNvSpPr txBox="1"/>
          <p:nvPr/>
        </p:nvSpPr>
        <p:spPr>
          <a:xfrm>
            <a:off x="7591425" y="1895387"/>
            <a:ext cx="3533775" cy="1754326"/>
          </a:xfrm>
          <a:prstGeom prst="rect">
            <a:avLst/>
          </a:prstGeom>
          <a:noFill/>
        </p:spPr>
        <p:txBody>
          <a:bodyPr wrap="square" rtlCol="0">
            <a:spAutoFit/>
          </a:bodyPr>
          <a:lstStyle/>
          <a:p>
            <a:r>
              <a:rPr lang="en-US" dirty="0"/>
              <a:t>Some general obvious words like watch, show, movie, episode, season, etc.</a:t>
            </a:r>
          </a:p>
          <a:p>
            <a:endParaRPr lang="en-US" dirty="0"/>
          </a:p>
          <a:p>
            <a:r>
              <a:rPr lang="en-US" dirty="0"/>
              <a:t>Not many unique words specific to any one platform came up.</a:t>
            </a:r>
            <a:endParaRPr lang="en-SG" dirty="0"/>
          </a:p>
        </p:txBody>
      </p:sp>
    </p:spTree>
    <p:extLst>
      <p:ext uri="{BB962C8B-B14F-4D97-AF65-F5344CB8AC3E}">
        <p14:creationId xmlns:p14="http://schemas.microsoft.com/office/powerpoint/2010/main" val="288142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2C61CF-7D52-42EA-BC6B-80C5DAD1ADB1}"/>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Feature Importance</a:t>
            </a:r>
            <a:endParaRPr lang="en-SG" sz="4000" dirty="0"/>
          </a:p>
        </p:txBody>
      </p:sp>
      <p:pic>
        <p:nvPicPr>
          <p:cNvPr id="3" name="Picture 2">
            <a:extLst>
              <a:ext uri="{FF2B5EF4-FFF2-40B4-BE49-F238E27FC236}">
                <a16:creationId xmlns:a16="http://schemas.microsoft.com/office/drawing/2014/main" id="{10B24181-246D-477A-9EFC-4C5170A59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0" y="1860166"/>
            <a:ext cx="5814529" cy="4083433"/>
          </a:xfrm>
          <a:prstGeom prst="rect">
            <a:avLst/>
          </a:prstGeom>
          <a:ln w="3175">
            <a:solidFill>
              <a:schemeClr val="tx1"/>
            </a:solidFill>
          </a:ln>
        </p:spPr>
      </p:pic>
      <p:pic>
        <p:nvPicPr>
          <p:cNvPr id="7" name="Picture 6">
            <a:extLst>
              <a:ext uri="{FF2B5EF4-FFF2-40B4-BE49-F238E27FC236}">
                <a16:creationId xmlns:a16="http://schemas.microsoft.com/office/drawing/2014/main" id="{5DC5F302-25C0-4A2C-AD70-9CDA45485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711" y="1860166"/>
            <a:ext cx="5971931" cy="4083433"/>
          </a:xfrm>
          <a:prstGeom prst="rect">
            <a:avLst/>
          </a:prstGeom>
          <a:ln w="3175">
            <a:solidFill>
              <a:schemeClr val="tx1"/>
            </a:solidFill>
          </a:ln>
        </p:spPr>
      </p:pic>
    </p:spTree>
    <p:extLst>
      <p:ext uri="{BB962C8B-B14F-4D97-AF65-F5344CB8AC3E}">
        <p14:creationId xmlns:p14="http://schemas.microsoft.com/office/powerpoint/2010/main" val="3942669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2C61CF-7D52-42EA-BC6B-80C5DAD1ADB1}"/>
              </a:ext>
            </a:extLst>
          </p:cNvPr>
          <p:cNvSpPr txBox="1">
            <a:spLocks/>
          </p:cNvSpPr>
          <p:nvPr/>
        </p:nvSpPr>
        <p:spPr>
          <a:xfrm>
            <a:off x="838200" y="752475"/>
            <a:ext cx="10448925" cy="71437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t>External Analysis</a:t>
            </a:r>
            <a:endParaRPr lang="en-SG" sz="4000" dirty="0"/>
          </a:p>
        </p:txBody>
      </p:sp>
      <p:pic>
        <p:nvPicPr>
          <p:cNvPr id="4" name="Picture 3">
            <a:extLst>
              <a:ext uri="{FF2B5EF4-FFF2-40B4-BE49-F238E27FC236}">
                <a16:creationId xmlns:a16="http://schemas.microsoft.com/office/drawing/2014/main" id="{19460F0E-BADA-40A8-BE42-B4067307A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644489" y="1037968"/>
            <a:ext cx="4390793" cy="5884327"/>
          </a:xfrm>
          <a:prstGeom prst="rect">
            <a:avLst/>
          </a:prstGeom>
          <a:ln>
            <a:solidFill>
              <a:schemeClr val="tx1"/>
            </a:solidFill>
          </a:ln>
        </p:spPr>
      </p:pic>
      <p:sp>
        <p:nvSpPr>
          <p:cNvPr id="5" name="TextBox 4">
            <a:extLst>
              <a:ext uri="{FF2B5EF4-FFF2-40B4-BE49-F238E27FC236}">
                <a16:creationId xmlns:a16="http://schemas.microsoft.com/office/drawing/2014/main" id="{184C046E-8C74-4375-9474-9189BDA23FDE}"/>
              </a:ext>
            </a:extLst>
          </p:cNvPr>
          <p:cNvSpPr txBox="1"/>
          <p:nvPr/>
        </p:nvSpPr>
        <p:spPr>
          <a:xfrm>
            <a:off x="38099" y="6447931"/>
            <a:ext cx="10963275" cy="369332"/>
          </a:xfrm>
          <a:prstGeom prst="rect">
            <a:avLst/>
          </a:prstGeom>
          <a:noFill/>
        </p:spPr>
        <p:txBody>
          <a:bodyPr wrap="square" rtlCol="0">
            <a:spAutoFit/>
          </a:bodyPr>
          <a:lstStyle/>
          <a:p>
            <a:r>
              <a:rPr lang="en-US" dirty="0"/>
              <a:t>Source: https://www.theringer.com/tv/2020/6/8/21283950/streaming-service-comparison-hbo-max-netflix-disney</a:t>
            </a:r>
            <a:endParaRPr lang="en-SG" dirty="0"/>
          </a:p>
        </p:txBody>
      </p:sp>
    </p:spTree>
    <p:extLst>
      <p:ext uri="{BB962C8B-B14F-4D97-AF65-F5344CB8AC3E}">
        <p14:creationId xmlns:p14="http://schemas.microsoft.com/office/powerpoint/2010/main" val="251412873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101</TotalTime>
  <Words>509</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Web APIS &amp; Classification: Netflix/Disney Plus</vt:lpstr>
      <vt:lpstr>Content Page</vt:lpstr>
      <vt:lpstr>Problem Statement</vt:lpstr>
      <vt:lpstr>The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House Prediction</dc:title>
  <dc:creator>Harit Singapuri</dc:creator>
  <cp:lastModifiedBy>arti jariwala</cp:lastModifiedBy>
  <cp:revision>13</cp:revision>
  <dcterms:created xsi:type="dcterms:W3CDTF">2021-03-07T08:22:12Z</dcterms:created>
  <dcterms:modified xsi:type="dcterms:W3CDTF">2021-03-21T04:48:40Z</dcterms:modified>
</cp:coreProperties>
</file>