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68" r:id="rId4"/>
    <p:sldId id="258" r:id="rId5"/>
    <p:sldId id="261" r:id="rId6"/>
    <p:sldId id="266" r:id="rId7"/>
    <p:sldId id="264" r:id="rId8"/>
    <p:sldId id="270" r:id="rId9"/>
    <p:sldId id="265" r:id="rId10"/>
    <p:sldId id="272" r:id="rId11"/>
    <p:sldId id="262" r:id="rId12"/>
    <p:sldId id="271" r:id="rId13"/>
    <p:sldId id="263"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7" d="100"/>
          <a:sy n="67" d="100"/>
        </p:scale>
        <p:origin x="7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7BD61-9DEE-4E82-9619-396C76F14FE4}" type="datetimeFigureOut">
              <a:rPr lang="en-SG" smtClean="0"/>
              <a:t>21/2/2021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69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7BD61-9DEE-4E82-9619-396C76F14FE4}" type="datetimeFigureOut">
              <a:rPr lang="en-SG" smtClean="0"/>
              <a:t>21/2/2021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373799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7BD61-9DEE-4E82-9619-396C76F14FE4}" type="datetimeFigureOut">
              <a:rPr lang="en-SG" smtClean="0"/>
              <a:t>21/2/2021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199475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7BD61-9DEE-4E82-9619-396C76F14FE4}" type="datetimeFigureOut">
              <a:rPr lang="en-SG" smtClean="0"/>
              <a:t>21/2/2021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347401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7BD61-9DEE-4E82-9619-396C76F14FE4}" type="datetimeFigureOut">
              <a:rPr lang="en-SG" smtClean="0"/>
              <a:t>21/2/2021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28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7BD61-9DEE-4E82-9619-396C76F14FE4}" type="datetimeFigureOut">
              <a:rPr lang="en-SG" smtClean="0"/>
              <a:t>21/2/2021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38670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7BD61-9DEE-4E82-9619-396C76F14FE4}" type="datetimeFigureOut">
              <a:rPr lang="en-SG" smtClean="0"/>
              <a:t>21/2/2021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252091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57BD61-9DEE-4E82-9619-396C76F14FE4}" type="datetimeFigureOut">
              <a:rPr lang="en-SG" smtClean="0"/>
              <a:t>21/2/2021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413212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57BD61-9DEE-4E82-9619-396C76F14FE4}" type="datetimeFigureOut">
              <a:rPr lang="en-SG" smtClean="0"/>
              <a:t>21/2/2021</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62603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57BD61-9DEE-4E82-9619-396C76F14FE4}" type="datetimeFigureOut">
              <a:rPr lang="en-SG" smtClean="0"/>
              <a:t>21/2/2021</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6D3988-C4F1-45E9-AFB1-6F5E99986BF0}" type="slidenum">
              <a:rPr lang="en-SG" smtClean="0"/>
              <a:t>‹#›</a:t>
            </a:fld>
            <a:endParaRPr lang="en-SG"/>
          </a:p>
        </p:txBody>
      </p:sp>
    </p:spTree>
    <p:extLst>
      <p:ext uri="{BB962C8B-B14F-4D97-AF65-F5344CB8AC3E}">
        <p14:creationId xmlns:p14="http://schemas.microsoft.com/office/powerpoint/2010/main" val="345577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7BD61-9DEE-4E82-9619-396C76F14FE4}" type="datetimeFigureOut">
              <a:rPr lang="en-SG" smtClean="0"/>
              <a:t>21/2/2021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1962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57BD61-9DEE-4E82-9619-396C76F14FE4}" type="datetimeFigureOut">
              <a:rPr lang="en-SG" smtClean="0"/>
              <a:t>21/2/2021</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6D3988-C4F1-45E9-AFB1-6F5E99986BF0}"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43407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ewsroom.collegeboard.org/more-2-million-students-class-2018-took-sat-highest-ever" TargetMode="External"/><Relationship Id="rId2" Type="http://schemas.openxmlformats.org/officeDocument/2006/relationships/hyperlink" Target="https://www.washingtonpost.com/education/2018/10/23/sat-reclaims-title-most-widely-used-college-admission-test/" TargetMode="External"/><Relationship Id="rId1" Type="http://schemas.openxmlformats.org/officeDocument/2006/relationships/slideLayout" Target="../slideLayouts/slideLayout2.xml"/><Relationship Id="rId4" Type="http://schemas.openxmlformats.org/officeDocument/2006/relationships/hyperlink" Target="https://blog.prepscholar.com/new-sat-vs-old-sat-quick-summary"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mobile.reuters.com/article/amp/idUSKCN11R1V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25961-A66D-4F4F-85E5-D94F751FC8A9}"/>
              </a:ext>
            </a:extLst>
          </p:cNvPr>
          <p:cNvSpPr>
            <a:spLocks noGrp="1"/>
          </p:cNvSpPr>
          <p:nvPr>
            <p:ph type="ctrTitle"/>
          </p:nvPr>
        </p:nvSpPr>
        <p:spPr>
          <a:xfrm>
            <a:off x="1097280" y="758952"/>
            <a:ext cx="10058400" cy="3892168"/>
          </a:xfrm>
        </p:spPr>
        <p:txBody>
          <a:bodyPr>
            <a:normAutofit/>
          </a:bodyPr>
          <a:lstStyle/>
          <a:p>
            <a:r>
              <a:rPr lang="en-US" dirty="0"/>
              <a:t>SAT-ACT Analysis</a:t>
            </a:r>
            <a:endParaRPr lang="en-SG" dirty="0"/>
          </a:p>
        </p:txBody>
      </p:sp>
      <p:sp>
        <p:nvSpPr>
          <p:cNvPr id="6"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91DCEBDB-24A5-485B-9E9D-B62DEA55482F}"/>
              </a:ext>
            </a:extLst>
          </p:cNvPr>
          <p:cNvSpPr>
            <a:spLocks noGrp="1"/>
          </p:cNvSpPr>
          <p:nvPr>
            <p:ph type="subTitle" idx="1"/>
          </p:nvPr>
        </p:nvSpPr>
        <p:spPr>
          <a:xfrm>
            <a:off x="125128" y="5225240"/>
            <a:ext cx="12065331" cy="1143000"/>
          </a:xfrm>
        </p:spPr>
        <p:txBody>
          <a:bodyPr>
            <a:normAutofit/>
          </a:bodyPr>
          <a:lstStyle/>
          <a:p>
            <a:pPr algn="r"/>
            <a:r>
              <a:rPr lang="en-US" dirty="0">
                <a:solidFill>
                  <a:srgbClr val="FFFFFF"/>
                </a:solidFill>
              </a:rPr>
              <a:t>Prepared by : Arti Jariwala                                     </a:t>
            </a:r>
          </a:p>
          <a:p>
            <a:pPr algn="r"/>
            <a:r>
              <a:rPr lang="en-US" dirty="0">
                <a:solidFill>
                  <a:srgbClr val="FFFFFF"/>
                </a:solidFill>
              </a:rPr>
              <a:t>Date: 22</a:t>
            </a:r>
            <a:r>
              <a:rPr lang="en-US" baseline="30000" dirty="0">
                <a:solidFill>
                  <a:srgbClr val="FFFFFF"/>
                </a:solidFill>
              </a:rPr>
              <a:t>nd</a:t>
            </a:r>
            <a:r>
              <a:rPr lang="en-US" dirty="0">
                <a:solidFill>
                  <a:srgbClr val="FFFFFF"/>
                </a:solidFill>
              </a:rPr>
              <a:t> February 2021</a:t>
            </a:r>
            <a:endParaRPr lang="en-SG" dirty="0">
              <a:solidFill>
                <a:srgbClr val="FFFFFF"/>
              </a:solidFill>
            </a:endParaRPr>
          </a:p>
        </p:txBody>
      </p:sp>
      <p:sp>
        <p:nvSpPr>
          <p:cNvPr id="7"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163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EE11A0-FD5F-4542-967D-6E6AA5F94DAD}"/>
              </a:ext>
            </a:extLst>
          </p:cNvPr>
          <p:cNvSpPr txBox="1"/>
          <p:nvPr/>
        </p:nvSpPr>
        <p:spPr>
          <a:xfrm>
            <a:off x="1169314" y="4599713"/>
            <a:ext cx="9786696" cy="1102866"/>
          </a:xfrm>
          <a:prstGeom prst="rect">
            <a:avLst/>
          </a:prstGeom>
          <a:noFill/>
        </p:spPr>
        <p:txBody>
          <a:bodyPr wrap="square" rtlCol="0">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However if we compare SAT 2017 vs 2018 total score we can see that it is more linear.</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Similarly the comparison for ACT 2017 and 2018 composite score is more linear in pattern over the two years.</a:t>
            </a:r>
            <a:endParaRPr lang="en-SG" sz="2000" dirty="0">
              <a:solidFill>
                <a:schemeClr val="tx1">
                  <a:lumMod val="75000"/>
                  <a:lumOff val="25000"/>
                </a:schemeClr>
              </a:solidFill>
            </a:endParaRPr>
          </a:p>
        </p:txBody>
      </p:sp>
      <p:pic>
        <p:nvPicPr>
          <p:cNvPr id="11" name="Picture 10">
            <a:extLst>
              <a:ext uri="{FF2B5EF4-FFF2-40B4-BE49-F238E27FC236}">
                <a16:creationId xmlns:a16="http://schemas.microsoft.com/office/drawing/2014/main" id="{6F2C5875-DDB9-4A0E-8371-45E23168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5204" y="1825050"/>
            <a:ext cx="3852622" cy="2599359"/>
          </a:xfrm>
          <a:prstGeom prst="rect">
            <a:avLst/>
          </a:prstGeom>
          <a:ln>
            <a:solidFill>
              <a:schemeClr val="tx1"/>
            </a:solidFill>
          </a:ln>
        </p:spPr>
      </p:pic>
      <p:pic>
        <p:nvPicPr>
          <p:cNvPr id="13" name="Picture 12">
            <a:extLst>
              <a:ext uri="{FF2B5EF4-FFF2-40B4-BE49-F238E27FC236}">
                <a16:creationId xmlns:a16="http://schemas.microsoft.com/office/drawing/2014/main" id="{9EDA9823-76CB-4C7C-8B54-C5C1C75CA9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74913" y="1774557"/>
            <a:ext cx="3873709" cy="2700345"/>
          </a:xfrm>
          <a:prstGeom prst="rect">
            <a:avLst/>
          </a:prstGeom>
          <a:ln>
            <a:solidFill>
              <a:schemeClr val="tx1"/>
            </a:solidFill>
          </a:ln>
        </p:spPr>
      </p:pic>
      <p:sp>
        <p:nvSpPr>
          <p:cNvPr id="8" name="Title 1">
            <a:extLst>
              <a:ext uri="{FF2B5EF4-FFF2-40B4-BE49-F238E27FC236}">
                <a16:creationId xmlns:a16="http://schemas.microsoft.com/office/drawing/2014/main" id="{5D70F0C7-E3B0-408B-9542-FE4FF5171F3B}"/>
              </a:ext>
            </a:extLst>
          </p:cNvPr>
          <p:cNvSpPr txBox="1">
            <a:spLocks/>
          </p:cNvSpPr>
          <p:nvPr/>
        </p:nvSpPr>
        <p:spPr>
          <a:xfrm>
            <a:off x="838200" y="752475"/>
            <a:ext cx="10448925" cy="71437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Comparing SAT &amp; ACT Scores</a:t>
            </a:r>
            <a:endParaRPr lang="en-SG" sz="4000" dirty="0"/>
          </a:p>
        </p:txBody>
      </p:sp>
    </p:spTree>
    <p:extLst>
      <p:ext uri="{BB962C8B-B14F-4D97-AF65-F5344CB8AC3E}">
        <p14:creationId xmlns:p14="http://schemas.microsoft.com/office/powerpoint/2010/main" val="337638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F6CB-6046-4F2E-A327-6BB00236C354}"/>
              </a:ext>
            </a:extLst>
          </p:cNvPr>
          <p:cNvSpPr>
            <a:spLocks noGrp="1"/>
          </p:cNvSpPr>
          <p:nvPr>
            <p:ph type="title"/>
          </p:nvPr>
        </p:nvSpPr>
        <p:spPr>
          <a:xfrm>
            <a:off x="838200" y="365126"/>
            <a:ext cx="10515600" cy="1111250"/>
          </a:xfrm>
        </p:spPr>
        <p:txBody>
          <a:bodyPr>
            <a:normAutofit/>
          </a:bodyPr>
          <a:lstStyle/>
          <a:p>
            <a:pPr algn="ctr"/>
            <a:r>
              <a:rPr lang="en-US" sz="4000" dirty="0"/>
              <a:t>Top 10 States – SAT Participation % Increase</a:t>
            </a:r>
            <a:endParaRPr lang="en-SG" sz="4000" dirty="0"/>
          </a:p>
        </p:txBody>
      </p:sp>
      <p:pic>
        <p:nvPicPr>
          <p:cNvPr id="13" name="Content Placeholder 12">
            <a:extLst>
              <a:ext uri="{FF2B5EF4-FFF2-40B4-BE49-F238E27FC236}">
                <a16:creationId xmlns:a16="http://schemas.microsoft.com/office/drawing/2014/main" id="{62AED110-3114-4186-A221-F3F56EB50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743815"/>
            <a:ext cx="4876800" cy="3637810"/>
          </a:xfrm>
          <a:ln>
            <a:solidFill>
              <a:schemeClr val="tx1"/>
            </a:solidFill>
          </a:ln>
        </p:spPr>
      </p:pic>
      <p:sp>
        <p:nvSpPr>
          <p:cNvPr id="14" name="TextBox 13">
            <a:extLst>
              <a:ext uri="{FF2B5EF4-FFF2-40B4-BE49-F238E27FC236}">
                <a16:creationId xmlns:a16="http://schemas.microsoft.com/office/drawing/2014/main" id="{DA6FDFAB-FB1A-45CA-B6F5-BA6BC7D2B4BC}"/>
              </a:ext>
            </a:extLst>
          </p:cNvPr>
          <p:cNvSpPr txBox="1"/>
          <p:nvPr/>
        </p:nvSpPr>
        <p:spPr>
          <a:xfrm>
            <a:off x="6296028" y="1705715"/>
            <a:ext cx="4752973" cy="2390398"/>
          </a:xfrm>
          <a:prstGeom prst="rect">
            <a:avLst/>
          </a:prstGeom>
          <a:noFill/>
        </p:spPr>
        <p:txBody>
          <a:bodyPr wrap="square" rtlCol="0">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Here is a list of top 10 states whose participation for SAT increased from 2017 to 2018.</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endParaRPr lang="en-US" sz="2000" dirty="0">
              <a:solidFill>
                <a:schemeClr val="tx1">
                  <a:lumMod val="75000"/>
                  <a:lumOff val="25000"/>
                </a:schemeClr>
              </a:solidFill>
            </a:endParaRP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We can see a remarkable 90% increase of participation rate for Illinois and 89% for Colorado.</a:t>
            </a:r>
            <a:endParaRPr lang="en-SG" sz="2000" dirty="0">
              <a:solidFill>
                <a:schemeClr val="tx1">
                  <a:lumMod val="75000"/>
                  <a:lumOff val="25000"/>
                </a:schemeClr>
              </a:solidFill>
            </a:endParaRPr>
          </a:p>
        </p:txBody>
      </p:sp>
    </p:spTree>
    <p:extLst>
      <p:ext uri="{BB962C8B-B14F-4D97-AF65-F5344CB8AC3E}">
        <p14:creationId xmlns:p14="http://schemas.microsoft.com/office/powerpoint/2010/main" val="516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ADD1-1685-477B-B519-E43CDE0096DA}"/>
              </a:ext>
            </a:extLst>
          </p:cNvPr>
          <p:cNvSpPr>
            <a:spLocks noGrp="1"/>
          </p:cNvSpPr>
          <p:nvPr>
            <p:ph type="title"/>
          </p:nvPr>
        </p:nvSpPr>
        <p:spPr>
          <a:xfrm>
            <a:off x="1097280" y="96103"/>
            <a:ext cx="10058400" cy="1450757"/>
          </a:xfrm>
        </p:spPr>
        <p:txBody>
          <a:bodyPr>
            <a:normAutofit/>
          </a:bodyPr>
          <a:lstStyle/>
          <a:p>
            <a:pPr algn="ctr"/>
            <a:r>
              <a:rPr lang="en-US" sz="4000" dirty="0"/>
              <a:t>Conclusion</a:t>
            </a:r>
            <a:endParaRPr lang="en-SG" sz="4000" dirty="0"/>
          </a:p>
        </p:txBody>
      </p:sp>
      <p:sp>
        <p:nvSpPr>
          <p:cNvPr id="3" name="Content Placeholder 2">
            <a:extLst>
              <a:ext uri="{FF2B5EF4-FFF2-40B4-BE49-F238E27FC236}">
                <a16:creationId xmlns:a16="http://schemas.microsoft.com/office/drawing/2014/main" id="{D04E4F35-B178-4F03-B9F9-C4055E839291}"/>
              </a:ext>
            </a:extLst>
          </p:cNvPr>
          <p:cNvSpPr>
            <a:spLocks noGrp="1"/>
          </p:cNvSpPr>
          <p:nvPr>
            <p:ph idx="1"/>
          </p:nvPr>
        </p:nvSpPr>
        <p:spPr>
          <a:xfrm>
            <a:off x="1097280" y="1883834"/>
            <a:ext cx="10058400" cy="4023360"/>
          </a:xfrm>
        </p:spPr>
        <p:txBody>
          <a:bodyPr>
            <a:normAutofit/>
          </a:bodyPr>
          <a:lstStyle/>
          <a:p>
            <a:pPr algn="just">
              <a:buFont typeface="Arial" panose="020B0604020202020204" pitchFamily="34" charset="0"/>
              <a:buChar char="•"/>
            </a:pPr>
            <a:r>
              <a:rPr lang="en-US" sz="2000" dirty="0"/>
              <a:t>   We can conclude that there has been increase in SAT participation rate from 2017 to 2018 by an average of 5.94% but it is still lower in comparison to ACT.</a:t>
            </a:r>
          </a:p>
          <a:p>
            <a:pPr algn="just">
              <a:buFont typeface="Arial" panose="020B0604020202020204" pitchFamily="34" charset="0"/>
              <a:buChar char="•"/>
            </a:pPr>
            <a:endParaRPr lang="en-US" sz="2000" dirty="0"/>
          </a:p>
          <a:p>
            <a:pPr algn="just">
              <a:buFont typeface="Arial" panose="020B0604020202020204" pitchFamily="34" charset="0"/>
              <a:buChar char="•"/>
            </a:pPr>
            <a:r>
              <a:rPr lang="en-US" sz="2000" dirty="0"/>
              <a:t>   In addition to this, few states like Illinois, Colorado, Rode Island has shown significant increase in the participation rate for SAT in 2018.</a:t>
            </a:r>
          </a:p>
          <a:p>
            <a:pPr algn="just">
              <a:buFont typeface="Arial" panose="020B0604020202020204" pitchFamily="34" charset="0"/>
              <a:buChar char="•"/>
            </a:pPr>
            <a:endParaRPr lang="en-US" sz="2000" dirty="0"/>
          </a:p>
          <a:p>
            <a:pPr algn="just">
              <a:buFont typeface="Arial" panose="020B0604020202020204" pitchFamily="34" charset="0"/>
              <a:buChar char="•"/>
            </a:pPr>
            <a:r>
              <a:rPr lang="en-US" sz="2000" dirty="0"/>
              <a:t>   Let us consider the possible factors for increase in this participation rate.</a:t>
            </a:r>
          </a:p>
        </p:txBody>
      </p:sp>
    </p:spTree>
    <p:extLst>
      <p:ext uri="{BB962C8B-B14F-4D97-AF65-F5344CB8AC3E}">
        <p14:creationId xmlns:p14="http://schemas.microsoft.com/office/powerpoint/2010/main" val="183799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3BF6D-DDE1-46FD-A80C-7C7E02A0BFD1}"/>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2000" b="0" i="0" dirty="0">
                <a:solidFill>
                  <a:srgbClr val="2A2A2A"/>
                </a:solidFill>
                <a:effectLst/>
              </a:rPr>
              <a:t>  New contracts signed by College Board with Colorado and Illinois has </a:t>
            </a:r>
            <a:r>
              <a:rPr lang="en-US" sz="2000" dirty="0">
                <a:solidFill>
                  <a:srgbClr val="2A2A2A"/>
                </a:solidFill>
              </a:rPr>
              <a:t>marked tremendous SAT participation growth. </a:t>
            </a:r>
          </a:p>
          <a:p>
            <a:pPr lvl="1" algn="just">
              <a:buFont typeface="Courier New" panose="02070309020205020404" pitchFamily="49" charset="0"/>
              <a:buChar char="o"/>
            </a:pPr>
            <a:r>
              <a:rPr lang="en-US" sz="1600" dirty="0">
                <a:hlinkClick r:id="rId2"/>
              </a:rPr>
              <a:t>https://www.washingtonpost.com/education/2018/10/23/sat-reclaims-title-most-widely-used-college-admission-test/</a:t>
            </a:r>
            <a:endParaRPr lang="en-SG" sz="1600" dirty="0"/>
          </a:p>
          <a:p>
            <a:pPr algn="just">
              <a:buFont typeface="Arial" panose="020B0604020202020204" pitchFamily="34" charset="0"/>
              <a:buChar char="•"/>
            </a:pPr>
            <a:r>
              <a:rPr lang="en-US" sz="2000" dirty="0">
                <a:solidFill>
                  <a:srgbClr val="2A2A2A"/>
                </a:solidFill>
              </a:rPr>
              <a:t>  In 2017-18, 10 states—Colorado, Connecticut, Delaware, Idaho, Illinois, Maine, Michigan, New Hampshire, Rhode Island, West Virginia—and the District of Columbia gave the SAT to public school students for free.</a:t>
            </a:r>
          </a:p>
          <a:p>
            <a:pPr algn="just">
              <a:buFont typeface="Arial" panose="020B0604020202020204" pitchFamily="34" charset="0"/>
              <a:buChar char="•"/>
            </a:pPr>
            <a:r>
              <a:rPr lang="en-US" sz="2000" dirty="0">
                <a:solidFill>
                  <a:srgbClr val="2A2A2A"/>
                </a:solidFill>
              </a:rPr>
              <a:t>  SAT is allowing the students to take the test on a school day. </a:t>
            </a:r>
            <a:r>
              <a:rPr lang="en-US" sz="2000" i="0" dirty="0">
                <a:solidFill>
                  <a:srgbClr val="1E1E1E"/>
                </a:solidFill>
                <a:effectLst/>
              </a:rPr>
              <a:t>Jane </a:t>
            </a:r>
            <a:r>
              <a:rPr lang="en-US" sz="2000" i="0" dirty="0" err="1">
                <a:solidFill>
                  <a:srgbClr val="1E1E1E"/>
                </a:solidFill>
                <a:effectLst/>
              </a:rPr>
              <a:t>Dapkus</a:t>
            </a:r>
            <a:r>
              <a:rPr lang="en-US" sz="2000" i="0" dirty="0">
                <a:solidFill>
                  <a:srgbClr val="1E1E1E"/>
                </a:solidFill>
                <a:effectLst/>
              </a:rPr>
              <a:t>, vice president of the College Board, mentioned that they have seen </a:t>
            </a:r>
            <a:r>
              <a:rPr lang="en-SG" sz="2000" b="0" i="0" dirty="0">
                <a:solidFill>
                  <a:srgbClr val="1E1E1E"/>
                </a:solidFill>
                <a:effectLst/>
              </a:rPr>
              <a:t>remarkable expansion in participation rate for SAT due to this reason and they expect to grow even more in coming years.</a:t>
            </a:r>
          </a:p>
          <a:p>
            <a:pPr lvl="1" algn="just">
              <a:buFont typeface="Courier New" panose="02070309020205020404" pitchFamily="49" charset="0"/>
              <a:buChar char="o"/>
            </a:pPr>
            <a:r>
              <a:rPr lang="en-US" sz="1600" dirty="0">
                <a:solidFill>
                  <a:srgbClr val="2A2A2A"/>
                </a:solidFill>
                <a:hlinkClick r:id="rId3"/>
              </a:rPr>
              <a:t>https://newsroom.collegeboard.org/more-2-million-students-class-2018-took-sat-highest-ever</a:t>
            </a:r>
            <a:endParaRPr lang="en-SG" sz="1600" dirty="0">
              <a:solidFill>
                <a:srgbClr val="1E1E1E"/>
              </a:solidFill>
            </a:endParaRPr>
          </a:p>
          <a:p>
            <a:pPr algn="just">
              <a:buFont typeface="Arial" panose="020B0604020202020204" pitchFamily="34" charset="0"/>
              <a:buChar char="•"/>
            </a:pPr>
            <a:r>
              <a:rPr lang="en-SG" sz="2000" dirty="0">
                <a:solidFill>
                  <a:srgbClr val="1E1E1E"/>
                </a:solidFill>
              </a:rPr>
              <a:t>  The new format for SAT has also removed the guessing penalty.</a:t>
            </a:r>
          </a:p>
          <a:p>
            <a:pPr lvl="1" algn="just">
              <a:buFont typeface="Courier New" panose="02070309020205020404" pitchFamily="49" charset="0"/>
              <a:buChar char="o"/>
            </a:pPr>
            <a:r>
              <a:rPr lang="en-US" sz="1600" dirty="0">
                <a:solidFill>
                  <a:srgbClr val="2A2A2A"/>
                </a:solidFill>
                <a:hlinkClick r:id="rId4"/>
              </a:rPr>
              <a:t>https://blog.prepscholar.com/new-sat-vs-old-sat-quick-summary</a:t>
            </a:r>
            <a:endParaRPr lang="en-SG" sz="1600" dirty="0">
              <a:solidFill>
                <a:srgbClr val="1E1E1E"/>
              </a:solidFill>
            </a:endParaRPr>
          </a:p>
        </p:txBody>
      </p:sp>
      <p:sp>
        <p:nvSpPr>
          <p:cNvPr id="4" name="Title 1">
            <a:extLst>
              <a:ext uri="{FF2B5EF4-FFF2-40B4-BE49-F238E27FC236}">
                <a16:creationId xmlns:a16="http://schemas.microsoft.com/office/drawing/2014/main" id="{A5D03DFD-3746-401A-8759-6F0670A47308}"/>
              </a:ext>
            </a:extLst>
          </p:cNvPr>
          <p:cNvSpPr txBox="1">
            <a:spLocks/>
          </p:cNvSpPr>
          <p:nvPr/>
        </p:nvSpPr>
        <p:spPr>
          <a:xfrm>
            <a:off x="1097280" y="961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Possible Reasons for Increase in SAT Participation</a:t>
            </a:r>
            <a:endParaRPr lang="en-SG" sz="4000" dirty="0"/>
          </a:p>
        </p:txBody>
      </p:sp>
    </p:spTree>
    <p:extLst>
      <p:ext uri="{BB962C8B-B14F-4D97-AF65-F5344CB8AC3E}">
        <p14:creationId xmlns:p14="http://schemas.microsoft.com/office/powerpoint/2010/main" val="29733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0EFA7-62EF-4B07-A297-EC6E6CDA9CA3}"/>
              </a:ext>
            </a:extLst>
          </p:cNvPr>
          <p:cNvSpPr>
            <a:spLocks noGrp="1"/>
          </p:cNvSpPr>
          <p:nvPr>
            <p:ph idx="1"/>
          </p:nvPr>
        </p:nvSpPr>
        <p:spPr/>
        <p:txBody>
          <a:bodyPr>
            <a:normAutofit/>
          </a:bodyPr>
          <a:lstStyle/>
          <a:p>
            <a:pPr algn="just">
              <a:buFont typeface="Arial" panose="020B0604020202020204" pitchFamily="34" charset="0"/>
              <a:buChar char="•"/>
            </a:pPr>
            <a:r>
              <a:rPr lang="en-US" sz="2000" dirty="0"/>
              <a:t>  It was noticed that participation increased if the students were given fee waiver. Appropriate planning towards minimal fee or fee waiver can improve the participation rate.</a:t>
            </a:r>
          </a:p>
          <a:p>
            <a:pPr algn="just">
              <a:buFont typeface="Arial" panose="020B0604020202020204" pitchFamily="34" charset="0"/>
              <a:buChar char="•"/>
            </a:pPr>
            <a:endParaRPr lang="en-US" sz="2000" dirty="0"/>
          </a:p>
          <a:p>
            <a:pPr algn="just">
              <a:buFont typeface="Arial" panose="020B0604020202020204" pitchFamily="34" charset="0"/>
              <a:buChar char="•"/>
            </a:pPr>
            <a:r>
              <a:rPr lang="en-US" sz="2000" dirty="0"/>
              <a:t>  North Dakota has the lowest participation rate for both the year 2017 and 2018. But we observed for Illinois and Colorado that the rates increased after they signed the new contract with the College Board. Hence, more states like North Dakota can be engaged in similar contracts to boost the students’ participation rate for SAT.</a:t>
            </a:r>
          </a:p>
          <a:p>
            <a:pPr marL="0" indent="0" algn="just">
              <a:buNone/>
            </a:pPr>
            <a:endParaRPr lang="en-US" sz="2000" dirty="0"/>
          </a:p>
          <a:p>
            <a:pPr algn="just">
              <a:buFont typeface="Arial" panose="020B0604020202020204" pitchFamily="34" charset="0"/>
              <a:buChar char="•"/>
            </a:pPr>
            <a:r>
              <a:rPr lang="en-US" sz="2000" dirty="0"/>
              <a:t>  Another proposal would be to make the mathematics portion less text heavy which may encourage a higher take-up rate of students for SAT.</a:t>
            </a:r>
          </a:p>
          <a:p>
            <a:pPr lvl="1" algn="just">
              <a:buFont typeface="Courier New" panose="02070309020205020404" pitchFamily="49" charset="0"/>
              <a:buChar char="o"/>
            </a:pPr>
            <a:r>
              <a:rPr lang="en-US" sz="1600" dirty="0">
                <a:hlinkClick r:id="rId2"/>
              </a:rPr>
              <a:t>https://mobile.reuters.com/article/amp/idUSKCN11R1V8</a:t>
            </a:r>
            <a:endParaRPr lang="en-US" sz="1600" dirty="0"/>
          </a:p>
        </p:txBody>
      </p:sp>
      <p:sp>
        <p:nvSpPr>
          <p:cNvPr id="7" name="Title 1">
            <a:extLst>
              <a:ext uri="{FF2B5EF4-FFF2-40B4-BE49-F238E27FC236}">
                <a16:creationId xmlns:a16="http://schemas.microsoft.com/office/drawing/2014/main" id="{E39A2EF1-EEF3-4606-B538-92BB4FD1CDD8}"/>
              </a:ext>
            </a:extLst>
          </p:cNvPr>
          <p:cNvSpPr txBox="1">
            <a:spLocks/>
          </p:cNvSpPr>
          <p:nvPr/>
        </p:nvSpPr>
        <p:spPr>
          <a:xfrm>
            <a:off x="1097280" y="961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Recommendations</a:t>
            </a:r>
            <a:endParaRPr lang="en-SG" sz="4000" dirty="0"/>
          </a:p>
        </p:txBody>
      </p:sp>
    </p:spTree>
    <p:extLst>
      <p:ext uri="{BB962C8B-B14F-4D97-AF65-F5344CB8AC3E}">
        <p14:creationId xmlns:p14="http://schemas.microsoft.com/office/powerpoint/2010/main" val="324436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738789-D6AC-45A2-A3A1-5745BCD6AFD9}"/>
              </a:ext>
            </a:extLst>
          </p:cNvPr>
          <p:cNvSpPr txBox="1">
            <a:spLocks/>
          </p:cNvSpPr>
          <p:nvPr/>
        </p:nvSpPr>
        <p:spPr>
          <a:xfrm>
            <a:off x="1097280" y="961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Thank You!</a:t>
            </a:r>
            <a:endParaRPr lang="en-SG" sz="4000" dirty="0"/>
          </a:p>
        </p:txBody>
      </p:sp>
    </p:spTree>
    <p:extLst>
      <p:ext uri="{BB962C8B-B14F-4D97-AF65-F5344CB8AC3E}">
        <p14:creationId xmlns:p14="http://schemas.microsoft.com/office/powerpoint/2010/main" val="386258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98E3-0F14-4D09-8B00-398B9902F02D}"/>
              </a:ext>
            </a:extLst>
          </p:cNvPr>
          <p:cNvSpPr>
            <a:spLocks noGrp="1"/>
          </p:cNvSpPr>
          <p:nvPr>
            <p:ph type="title"/>
          </p:nvPr>
        </p:nvSpPr>
        <p:spPr/>
        <p:txBody>
          <a:bodyPr/>
          <a:lstStyle/>
          <a:p>
            <a:r>
              <a:rPr lang="en-US" dirty="0"/>
              <a:t>Content Page</a:t>
            </a:r>
            <a:endParaRPr lang="en-SG" sz="4000" dirty="0"/>
          </a:p>
        </p:txBody>
      </p:sp>
      <p:sp>
        <p:nvSpPr>
          <p:cNvPr id="3" name="Content Placeholder 2">
            <a:extLst>
              <a:ext uri="{FF2B5EF4-FFF2-40B4-BE49-F238E27FC236}">
                <a16:creationId xmlns:a16="http://schemas.microsoft.com/office/drawing/2014/main" id="{EFC565E3-AF3D-452F-B6B9-1D912DD4CD7F}"/>
              </a:ext>
            </a:extLst>
          </p:cNvPr>
          <p:cNvSpPr>
            <a:spLocks noGrp="1"/>
          </p:cNvSpPr>
          <p:nvPr>
            <p:ph idx="1"/>
          </p:nvPr>
        </p:nvSpPr>
        <p:spPr/>
        <p:txBody>
          <a:bodyPr>
            <a:normAutofit/>
          </a:bodyPr>
          <a:lstStyle/>
          <a:p>
            <a:pPr>
              <a:buFont typeface="Wingdings" panose="05000000000000000000" pitchFamily="2" charset="2"/>
              <a:buChar char="§"/>
            </a:pPr>
            <a:r>
              <a:rPr lang="en-US" sz="2000" dirty="0"/>
              <a:t> Problem Statement</a:t>
            </a:r>
          </a:p>
          <a:p>
            <a:pPr>
              <a:buFont typeface="Wingdings" panose="05000000000000000000" pitchFamily="2" charset="2"/>
              <a:buChar char="§"/>
            </a:pPr>
            <a:r>
              <a:rPr lang="en-US" sz="2000" dirty="0"/>
              <a:t> Given Data</a:t>
            </a:r>
          </a:p>
          <a:p>
            <a:pPr>
              <a:buFont typeface="Wingdings" panose="05000000000000000000" pitchFamily="2" charset="2"/>
              <a:buChar char="§"/>
            </a:pPr>
            <a:r>
              <a:rPr lang="en-US" sz="2000" dirty="0"/>
              <a:t> Understanding participation rates for SAT &amp; ACT</a:t>
            </a:r>
          </a:p>
          <a:p>
            <a:pPr>
              <a:buFont typeface="Wingdings" panose="05000000000000000000" pitchFamily="2" charset="2"/>
              <a:buChar char="§"/>
            </a:pPr>
            <a:r>
              <a:rPr lang="en-US" sz="2000" dirty="0"/>
              <a:t> Comparing SAT &amp; ACT scores</a:t>
            </a:r>
          </a:p>
          <a:p>
            <a:pPr>
              <a:buFont typeface="Wingdings" panose="05000000000000000000" pitchFamily="2" charset="2"/>
              <a:buChar char="§"/>
            </a:pPr>
            <a:r>
              <a:rPr lang="en-US" sz="2000" dirty="0"/>
              <a:t> Top 10 States – SAT Participation % Increase</a:t>
            </a:r>
          </a:p>
          <a:p>
            <a:pPr>
              <a:buFont typeface="Wingdings" panose="05000000000000000000" pitchFamily="2" charset="2"/>
              <a:buChar char="§"/>
            </a:pPr>
            <a:r>
              <a:rPr lang="en-US" sz="2000" dirty="0"/>
              <a:t> Conclusion</a:t>
            </a:r>
          </a:p>
          <a:p>
            <a:pPr>
              <a:buFont typeface="Wingdings" panose="05000000000000000000" pitchFamily="2" charset="2"/>
              <a:buChar char="§"/>
            </a:pPr>
            <a:r>
              <a:rPr lang="en-US" sz="2000" dirty="0"/>
              <a:t> Possible reasons for increase in participation rate</a:t>
            </a:r>
          </a:p>
          <a:p>
            <a:pPr>
              <a:buFont typeface="Wingdings" panose="05000000000000000000" pitchFamily="2" charset="2"/>
              <a:buChar char="§"/>
            </a:pPr>
            <a:r>
              <a:rPr lang="en-US" sz="2000" dirty="0"/>
              <a:t> Recommendations</a:t>
            </a:r>
          </a:p>
          <a:p>
            <a:endParaRPr lang="en-US" sz="2000" dirty="0"/>
          </a:p>
          <a:p>
            <a:endParaRPr lang="en-US" sz="2000" dirty="0"/>
          </a:p>
          <a:p>
            <a:pPr marL="0" indent="0">
              <a:buNone/>
            </a:pPr>
            <a:endParaRPr lang="en-US" sz="2000" dirty="0"/>
          </a:p>
          <a:p>
            <a:endParaRPr lang="en-SG" sz="2000" dirty="0"/>
          </a:p>
        </p:txBody>
      </p:sp>
    </p:spTree>
    <p:extLst>
      <p:ext uri="{BB962C8B-B14F-4D97-AF65-F5344CB8AC3E}">
        <p14:creationId xmlns:p14="http://schemas.microsoft.com/office/powerpoint/2010/main" val="337848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98E3-0F14-4D09-8B00-398B9902F02D}"/>
              </a:ext>
            </a:extLst>
          </p:cNvPr>
          <p:cNvSpPr>
            <a:spLocks noGrp="1"/>
          </p:cNvSpPr>
          <p:nvPr>
            <p:ph type="title"/>
          </p:nvPr>
        </p:nvSpPr>
        <p:spPr/>
        <p:txBody>
          <a:bodyPr>
            <a:normAutofit/>
          </a:bodyPr>
          <a:lstStyle/>
          <a:p>
            <a:pPr algn="ctr"/>
            <a:r>
              <a:rPr lang="en-US" sz="4000" dirty="0"/>
              <a:t>Problem Statement</a:t>
            </a:r>
            <a:endParaRPr lang="en-SG" sz="4000" dirty="0"/>
          </a:p>
        </p:txBody>
      </p:sp>
      <p:sp>
        <p:nvSpPr>
          <p:cNvPr id="3" name="Content Placeholder 2">
            <a:extLst>
              <a:ext uri="{FF2B5EF4-FFF2-40B4-BE49-F238E27FC236}">
                <a16:creationId xmlns:a16="http://schemas.microsoft.com/office/drawing/2014/main" id="{EFC565E3-AF3D-452F-B6B9-1D912DD4CD7F}"/>
              </a:ext>
            </a:extLst>
          </p:cNvPr>
          <p:cNvSpPr>
            <a:spLocks noGrp="1"/>
          </p:cNvSpPr>
          <p:nvPr>
            <p:ph idx="1"/>
          </p:nvPr>
        </p:nvSpPr>
        <p:spPr/>
        <p:txBody>
          <a:bodyPr>
            <a:normAutofit/>
          </a:bodyPr>
          <a:lstStyle/>
          <a:p>
            <a:pPr algn="just">
              <a:buFont typeface="Wingdings" panose="05000000000000000000" pitchFamily="2" charset="2"/>
              <a:buChar char="§"/>
            </a:pPr>
            <a:r>
              <a:rPr lang="en-US" sz="2000" dirty="0"/>
              <a:t>  ACT and SAT are nationally recognized standardized tests and common admission requirements  for US schools. </a:t>
            </a:r>
          </a:p>
          <a:p>
            <a:pPr algn="just">
              <a:buFont typeface="Wingdings" panose="05000000000000000000" pitchFamily="2" charset="2"/>
              <a:buChar char="§"/>
            </a:pPr>
            <a:r>
              <a:rPr lang="en-US" sz="2000" dirty="0"/>
              <a:t>  All US colleges/universities accept scores from either the ACT or SAT. These give the students the option which one they would like to undertake.</a:t>
            </a:r>
          </a:p>
          <a:p>
            <a:pPr algn="just">
              <a:buFont typeface="Wingdings" panose="05000000000000000000" pitchFamily="2" charset="2"/>
              <a:buChar char="§"/>
            </a:pPr>
            <a:r>
              <a:rPr lang="en-US" sz="2000" dirty="0"/>
              <a:t>  After the new format for SAT released in 2016, SAT administers are concerned about whether it has impacted the participation rates for SAT.</a:t>
            </a:r>
          </a:p>
          <a:p>
            <a:pPr algn="just">
              <a:buFont typeface="Wingdings" panose="05000000000000000000" pitchFamily="2" charset="2"/>
              <a:buChar char="§"/>
            </a:pPr>
            <a:r>
              <a:rPr lang="en-US" sz="2000" dirty="0"/>
              <a:t>  Hence this project is to analyze the SAT and ACT examination data, conducted in year 2017 and 2018.</a:t>
            </a:r>
          </a:p>
          <a:p>
            <a:pPr algn="just">
              <a:buFont typeface="Wingdings" panose="05000000000000000000" pitchFamily="2" charset="2"/>
              <a:buChar char="§"/>
            </a:pPr>
            <a:r>
              <a:rPr lang="en-US" sz="2000" dirty="0"/>
              <a:t>  Once we have better understanding, we can conclude and provide recommendations to increase the participation rates for SAT.</a:t>
            </a:r>
            <a:endParaRPr lang="en-SG" sz="2000" dirty="0"/>
          </a:p>
        </p:txBody>
      </p:sp>
    </p:spTree>
    <p:extLst>
      <p:ext uri="{BB962C8B-B14F-4D97-AF65-F5344CB8AC3E}">
        <p14:creationId xmlns:p14="http://schemas.microsoft.com/office/powerpoint/2010/main" val="228269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8E79-9124-4052-B00C-577B454A3CBA}"/>
              </a:ext>
            </a:extLst>
          </p:cNvPr>
          <p:cNvSpPr>
            <a:spLocks noGrp="1"/>
          </p:cNvSpPr>
          <p:nvPr>
            <p:ph type="title"/>
          </p:nvPr>
        </p:nvSpPr>
        <p:spPr/>
        <p:txBody>
          <a:bodyPr>
            <a:normAutofit/>
          </a:bodyPr>
          <a:lstStyle/>
          <a:p>
            <a:pPr algn="ctr"/>
            <a:r>
              <a:rPr lang="en-US" sz="4000" dirty="0"/>
              <a:t>Given Data</a:t>
            </a:r>
            <a:endParaRPr lang="en-SG" sz="4000" dirty="0"/>
          </a:p>
        </p:txBody>
      </p:sp>
      <p:sp>
        <p:nvSpPr>
          <p:cNvPr id="3" name="Content Placeholder 2">
            <a:extLst>
              <a:ext uri="{FF2B5EF4-FFF2-40B4-BE49-F238E27FC236}">
                <a16:creationId xmlns:a16="http://schemas.microsoft.com/office/drawing/2014/main" id="{097292AE-2D93-4981-9730-BF24F81A68FC}"/>
              </a:ext>
            </a:extLst>
          </p:cNvPr>
          <p:cNvSpPr>
            <a:spLocks noGrp="1"/>
          </p:cNvSpPr>
          <p:nvPr>
            <p:ph idx="1"/>
          </p:nvPr>
        </p:nvSpPr>
        <p:spPr>
          <a:xfrm>
            <a:off x="1340167" y="1737360"/>
            <a:ext cx="9572625" cy="424815"/>
          </a:xfrm>
        </p:spPr>
        <p:txBody>
          <a:bodyPr/>
          <a:lstStyle/>
          <a:p>
            <a:pPr>
              <a:buFont typeface="Wingdings" panose="05000000000000000000" pitchFamily="2" charset="2"/>
              <a:buChar char="§"/>
            </a:pPr>
            <a:r>
              <a:rPr lang="en-US" sz="2000" dirty="0"/>
              <a:t>  Analysis had been carried out using the following given data fields for individual states:</a:t>
            </a:r>
          </a:p>
          <a:p>
            <a:pPr marL="0" indent="0">
              <a:buNone/>
            </a:pPr>
            <a:endParaRPr lang="en-SG" sz="2000" dirty="0"/>
          </a:p>
          <a:p>
            <a:pPr marL="457200" indent="-457200">
              <a:buFont typeface="+mj-lt"/>
              <a:buAutoNum type="arabicParenR"/>
            </a:pPr>
            <a:endParaRPr lang="en-US" sz="2000" dirty="0"/>
          </a:p>
        </p:txBody>
      </p:sp>
      <p:graphicFrame>
        <p:nvGraphicFramePr>
          <p:cNvPr id="4" name="Table 4">
            <a:extLst>
              <a:ext uri="{FF2B5EF4-FFF2-40B4-BE49-F238E27FC236}">
                <a16:creationId xmlns:a16="http://schemas.microsoft.com/office/drawing/2014/main" id="{4A0D7FD9-9E78-4C31-A9DF-DBA93883F298}"/>
              </a:ext>
            </a:extLst>
          </p:cNvPr>
          <p:cNvGraphicFramePr>
            <a:graphicFrameLocks noGrp="1"/>
          </p:cNvGraphicFramePr>
          <p:nvPr>
            <p:extLst>
              <p:ext uri="{D42A27DB-BD31-4B8C-83A1-F6EECF244321}">
                <p14:modId xmlns:p14="http://schemas.microsoft.com/office/powerpoint/2010/main" val="812673316"/>
              </p:ext>
            </p:extLst>
          </p:nvPr>
        </p:nvGraphicFramePr>
        <p:xfrm>
          <a:off x="1597025" y="2162175"/>
          <a:ext cx="8997950" cy="3246117"/>
        </p:xfrm>
        <a:graphic>
          <a:graphicData uri="http://schemas.openxmlformats.org/drawingml/2006/table">
            <a:tbl>
              <a:tblPr firstRow="1" bandRow="1">
                <a:tableStyleId>{5C22544A-7EE6-4342-B048-85BDC9FD1C3A}</a:tableStyleId>
              </a:tblPr>
              <a:tblGrid>
                <a:gridCol w="4498975">
                  <a:extLst>
                    <a:ext uri="{9D8B030D-6E8A-4147-A177-3AD203B41FA5}">
                      <a16:colId xmlns:a16="http://schemas.microsoft.com/office/drawing/2014/main" val="1440270703"/>
                    </a:ext>
                  </a:extLst>
                </a:gridCol>
                <a:gridCol w="4498975">
                  <a:extLst>
                    <a:ext uri="{9D8B030D-6E8A-4147-A177-3AD203B41FA5}">
                      <a16:colId xmlns:a16="http://schemas.microsoft.com/office/drawing/2014/main" val="1365427955"/>
                    </a:ext>
                  </a:extLst>
                </a:gridCol>
              </a:tblGrid>
              <a:tr h="463731">
                <a:tc>
                  <a:txBody>
                    <a:bodyPr/>
                    <a:lstStyle/>
                    <a:p>
                      <a:pPr algn="ctr"/>
                      <a:r>
                        <a:rPr lang="en-US" dirty="0"/>
                        <a:t>SAT 2017 &amp; 2018</a:t>
                      </a:r>
                      <a:endParaRPr lang="en-SG" dirty="0"/>
                    </a:p>
                  </a:txBody>
                  <a:tcPr/>
                </a:tc>
                <a:tc>
                  <a:txBody>
                    <a:bodyPr/>
                    <a:lstStyle/>
                    <a:p>
                      <a:pPr algn="ctr"/>
                      <a:r>
                        <a:rPr lang="en-US" dirty="0"/>
                        <a:t>ACT 2017 &amp; 2018</a:t>
                      </a:r>
                      <a:endParaRPr lang="en-SG" dirty="0"/>
                    </a:p>
                  </a:txBody>
                  <a:tcPr/>
                </a:tc>
                <a:extLst>
                  <a:ext uri="{0D108BD9-81ED-4DB2-BD59-A6C34878D82A}">
                    <a16:rowId xmlns:a16="http://schemas.microsoft.com/office/drawing/2014/main" val="2210807522"/>
                  </a:ext>
                </a:extLst>
              </a:tr>
              <a:tr h="463731">
                <a:tc>
                  <a:txBody>
                    <a:bodyPr/>
                    <a:lstStyle/>
                    <a:p>
                      <a:pPr algn="ctr"/>
                      <a:r>
                        <a:rPr lang="en-US" dirty="0"/>
                        <a:t>Participation Rate</a:t>
                      </a:r>
                      <a:endParaRPr lang="en-SG" dirty="0"/>
                    </a:p>
                  </a:txBody>
                  <a:tcPr/>
                </a:tc>
                <a:tc>
                  <a:txBody>
                    <a:bodyPr/>
                    <a:lstStyle/>
                    <a:p>
                      <a:pPr algn="ctr"/>
                      <a:r>
                        <a:rPr lang="en-US" dirty="0"/>
                        <a:t>Participation Rate</a:t>
                      </a:r>
                      <a:endParaRPr lang="en-SG" dirty="0"/>
                    </a:p>
                  </a:txBody>
                  <a:tcPr/>
                </a:tc>
                <a:extLst>
                  <a:ext uri="{0D108BD9-81ED-4DB2-BD59-A6C34878D82A}">
                    <a16:rowId xmlns:a16="http://schemas.microsoft.com/office/drawing/2014/main" val="775591558"/>
                  </a:ext>
                </a:extLst>
              </a:tr>
              <a:tr h="463731">
                <a:tc>
                  <a:txBody>
                    <a:bodyPr/>
                    <a:lstStyle/>
                    <a:p>
                      <a:pPr algn="ctr"/>
                      <a:r>
                        <a:rPr lang="en-US" dirty="0"/>
                        <a:t>Math Score</a:t>
                      </a:r>
                      <a:endParaRPr lang="en-SG" dirty="0"/>
                    </a:p>
                  </a:txBody>
                  <a:tcPr/>
                </a:tc>
                <a:tc>
                  <a:txBody>
                    <a:bodyPr/>
                    <a:lstStyle/>
                    <a:p>
                      <a:pPr algn="ctr"/>
                      <a:r>
                        <a:rPr lang="en-US" dirty="0"/>
                        <a:t>Math Score</a:t>
                      </a:r>
                      <a:endParaRPr lang="en-SG" dirty="0"/>
                    </a:p>
                  </a:txBody>
                  <a:tcPr/>
                </a:tc>
                <a:extLst>
                  <a:ext uri="{0D108BD9-81ED-4DB2-BD59-A6C34878D82A}">
                    <a16:rowId xmlns:a16="http://schemas.microsoft.com/office/drawing/2014/main" val="3124272244"/>
                  </a:ext>
                </a:extLst>
              </a:tr>
              <a:tr h="463731">
                <a:tc>
                  <a:txBody>
                    <a:bodyPr/>
                    <a:lstStyle/>
                    <a:p>
                      <a:pPr algn="ctr"/>
                      <a:r>
                        <a:rPr lang="en-US" dirty="0"/>
                        <a:t>Evidence Based Reading &amp; Writing Score</a:t>
                      </a:r>
                      <a:endParaRPr lang="en-SG" dirty="0"/>
                    </a:p>
                  </a:txBody>
                  <a:tcPr/>
                </a:tc>
                <a:tc>
                  <a:txBody>
                    <a:bodyPr/>
                    <a:lstStyle/>
                    <a:p>
                      <a:pPr algn="ctr"/>
                      <a:r>
                        <a:rPr lang="en-US" dirty="0"/>
                        <a:t>Reading Score</a:t>
                      </a:r>
                      <a:endParaRPr lang="en-SG" dirty="0"/>
                    </a:p>
                  </a:txBody>
                  <a:tcPr/>
                </a:tc>
                <a:extLst>
                  <a:ext uri="{0D108BD9-81ED-4DB2-BD59-A6C34878D82A}">
                    <a16:rowId xmlns:a16="http://schemas.microsoft.com/office/drawing/2014/main" val="1365347829"/>
                  </a:ext>
                </a:extLst>
              </a:tr>
              <a:tr h="463731">
                <a:tc>
                  <a:txBody>
                    <a:bodyPr/>
                    <a:lstStyle/>
                    <a:p>
                      <a:pPr algn="ctr"/>
                      <a:r>
                        <a:rPr lang="en-US" dirty="0"/>
                        <a:t>Total Score</a:t>
                      </a:r>
                      <a:endParaRPr lang="en-SG" dirty="0"/>
                    </a:p>
                  </a:txBody>
                  <a:tcPr/>
                </a:tc>
                <a:tc>
                  <a:txBody>
                    <a:bodyPr/>
                    <a:lstStyle/>
                    <a:p>
                      <a:pPr algn="ctr"/>
                      <a:r>
                        <a:rPr lang="en-US" dirty="0"/>
                        <a:t>English Score</a:t>
                      </a:r>
                      <a:endParaRPr lang="en-SG" dirty="0"/>
                    </a:p>
                  </a:txBody>
                  <a:tcPr/>
                </a:tc>
                <a:extLst>
                  <a:ext uri="{0D108BD9-81ED-4DB2-BD59-A6C34878D82A}">
                    <a16:rowId xmlns:a16="http://schemas.microsoft.com/office/drawing/2014/main" val="2338990864"/>
                  </a:ext>
                </a:extLst>
              </a:tr>
              <a:tr h="463731">
                <a:tc>
                  <a:txBody>
                    <a:bodyPr/>
                    <a:lstStyle/>
                    <a:p>
                      <a:pPr algn="ctr"/>
                      <a:endParaRPr lang="en-SG" dirty="0"/>
                    </a:p>
                  </a:txBody>
                  <a:tcPr/>
                </a:tc>
                <a:tc>
                  <a:txBody>
                    <a:bodyPr/>
                    <a:lstStyle/>
                    <a:p>
                      <a:pPr algn="ctr"/>
                      <a:r>
                        <a:rPr lang="en-US" dirty="0"/>
                        <a:t>Science Score</a:t>
                      </a:r>
                      <a:endParaRPr lang="en-SG" dirty="0"/>
                    </a:p>
                  </a:txBody>
                  <a:tcPr/>
                </a:tc>
                <a:extLst>
                  <a:ext uri="{0D108BD9-81ED-4DB2-BD59-A6C34878D82A}">
                    <a16:rowId xmlns:a16="http://schemas.microsoft.com/office/drawing/2014/main" val="4078919403"/>
                  </a:ext>
                </a:extLst>
              </a:tr>
              <a:tr h="463731">
                <a:tc>
                  <a:txBody>
                    <a:bodyPr/>
                    <a:lstStyle/>
                    <a:p>
                      <a:pPr algn="ctr"/>
                      <a:endParaRPr lang="en-SG" dirty="0"/>
                    </a:p>
                  </a:txBody>
                  <a:tcPr/>
                </a:tc>
                <a:tc>
                  <a:txBody>
                    <a:bodyPr/>
                    <a:lstStyle/>
                    <a:p>
                      <a:pPr algn="ctr"/>
                      <a:r>
                        <a:rPr lang="en-US" dirty="0"/>
                        <a:t>Composite Score</a:t>
                      </a:r>
                      <a:endParaRPr lang="en-SG" dirty="0"/>
                    </a:p>
                  </a:txBody>
                  <a:tcPr/>
                </a:tc>
                <a:extLst>
                  <a:ext uri="{0D108BD9-81ED-4DB2-BD59-A6C34878D82A}">
                    <a16:rowId xmlns:a16="http://schemas.microsoft.com/office/drawing/2014/main" val="1671546756"/>
                  </a:ext>
                </a:extLst>
              </a:tr>
            </a:tbl>
          </a:graphicData>
        </a:graphic>
      </p:graphicFrame>
    </p:spTree>
    <p:extLst>
      <p:ext uri="{BB962C8B-B14F-4D97-AF65-F5344CB8AC3E}">
        <p14:creationId xmlns:p14="http://schemas.microsoft.com/office/powerpoint/2010/main" val="340144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A21A70-277E-4AC3-8D94-80FBB8742502}"/>
              </a:ext>
            </a:extLst>
          </p:cNvPr>
          <p:cNvSpPr txBox="1"/>
          <p:nvPr/>
        </p:nvSpPr>
        <p:spPr>
          <a:xfrm>
            <a:off x="6126479" y="1673989"/>
            <a:ext cx="5455921" cy="3857466"/>
          </a:xfrm>
          <a:prstGeom prst="rect">
            <a:avLst/>
          </a:prstGeom>
          <a:noFill/>
        </p:spPr>
        <p:txBody>
          <a:bodyPr wrap="square" rtlCol="0">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From the graphs we can see that the participation rates for SAT and ACT varies significantly.</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endParaRPr lang="en-US" sz="2000" dirty="0">
              <a:solidFill>
                <a:schemeClr val="tx1">
                  <a:lumMod val="75000"/>
                  <a:lumOff val="25000"/>
                </a:schemeClr>
              </a:solidFill>
            </a:endParaRP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For SAT there are more states whose participation rate falls within the lower range of  1-10 %. </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endParaRPr lang="en-US" sz="2000" dirty="0">
              <a:solidFill>
                <a:schemeClr val="tx1">
                  <a:lumMod val="75000"/>
                  <a:lumOff val="25000"/>
                </a:schemeClr>
              </a:solidFill>
            </a:endParaRP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While for ACT, there are more states whose participation rate falls under higher range of 90-100 %.</a:t>
            </a:r>
            <a:endParaRPr lang="en-SG" sz="2000" dirty="0">
              <a:solidFill>
                <a:schemeClr val="tx1">
                  <a:lumMod val="75000"/>
                  <a:lumOff val="25000"/>
                </a:schemeClr>
              </a:solidFill>
            </a:endParaRPr>
          </a:p>
        </p:txBody>
      </p:sp>
      <p:sp>
        <p:nvSpPr>
          <p:cNvPr id="8" name="TextBox 7">
            <a:extLst>
              <a:ext uri="{FF2B5EF4-FFF2-40B4-BE49-F238E27FC236}">
                <a16:creationId xmlns:a16="http://schemas.microsoft.com/office/drawing/2014/main" id="{12142F1E-5A1A-4CFE-9594-158EF1C74CDD}"/>
              </a:ext>
            </a:extLst>
          </p:cNvPr>
          <p:cNvSpPr txBox="1"/>
          <p:nvPr/>
        </p:nvSpPr>
        <p:spPr>
          <a:xfrm>
            <a:off x="514350" y="6311385"/>
            <a:ext cx="3371850" cy="369332"/>
          </a:xfrm>
          <a:prstGeom prst="rect">
            <a:avLst/>
          </a:prstGeom>
          <a:noFill/>
        </p:spPr>
        <p:txBody>
          <a:bodyPr wrap="square" rtlCol="0">
            <a:spAutoFit/>
          </a:bodyPr>
          <a:lstStyle/>
          <a:p>
            <a:r>
              <a:rPr lang="en-US" dirty="0"/>
              <a:t>Note:              - depicts the Mean</a:t>
            </a:r>
            <a:endParaRPr lang="en-SG" dirty="0"/>
          </a:p>
        </p:txBody>
      </p:sp>
      <p:cxnSp>
        <p:nvCxnSpPr>
          <p:cNvPr id="10" name="Straight Connector 9">
            <a:extLst>
              <a:ext uri="{FF2B5EF4-FFF2-40B4-BE49-F238E27FC236}">
                <a16:creationId xmlns:a16="http://schemas.microsoft.com/office/drawing/2014/main" id="{AA64E1CA-515A-4DEF-8A2C-11C93DA00F9F}"/>
              </a:ext>
            </a:extLst>
          </p:cNvPr>
          <p:cNvCxnSpPr>
            <a:cxnSpLocks/>
          </p:cNvCxnSpPr>
          <p:nvPr/>
        </p:nvCxnSpPr>
        <p:spPr>
          <a:xfrm>
            <a:off x="1314450" y="6505576"/>
            <a:ext cx="352425"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0222F20-43B4-4518-B9BC-E394FF091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1178640"/>
            <a:ext cx="5238750" cy="5012292"/>
          </a:xfrm>
          <a:prstGeom prst="rect">
            <a:avLst/>
          </a:prstGeom>
          <a:ln>
            <a:solidFill>
              <a:schemeClr val="tx1"/>
            </a:solidFill>
          </a:ln>
        </p:spPr>
      </p:pic>
      <p:sp>
        <p:nvSpPr>
          <p:cNvPr id="9" name="Title 1">
            <a:extLst>
              <a:ext uri="{FF2B5EF4-FFF2-40B4-BE49-F238E27FC236}">
                <a16:creationId xmlns:a16="http://schemas.microsoft.com/office/drawing/2014/main" id="{00225B74-4585-43BB-9AC2-305949EB5FBB}"/>
              </a:ext>
            </a:extLst>
          </p:cNvPr>
          <p:cNvSpPr>
            <a:spLocks noGrp="1"/>
          </p:cNvSpPr>
          <p:nvPr>
            <p:ph type="title"/>
          </p:nvPr>
        </p:nvSpPr>
        <p:spPr>
          <a:xfrm>
            <a:off x="1097280" y="286604"/>
            <a:ext cx="10058400" cy="771584"/>
          </a:xfrm>
        </p:spPr>
        <p:txBody>
          <a:bodyPr>
            <a:normAutofit/>
          </a:bodyPr>
          <a:lstStyle/>
          <a:p>
            <a:r>
              <a:rPr lang="en-US" sz="4000" spc="-120" dirty="0">
                <a:solidFill>
                  <a:schemeClr val="tx1"/>
                </a:solidFill>
              </a:rPr>
              <a:t>Understanding</a:t>
            </a:r>
            <a:r>
              <a:rPr lang="en-US" sz="4000" dirty="0">
                <a:solidFill>
                  <a:schemeClr val="tx1"/>
                </a:solidFill>
              </a:rPr>
              <a:t> </a:t>
            </a:r>
            <a:r>
              <a:rPr lang="en-US" sz="4000" spc="-120" dirty="0">
                <a:solidFill>
                  <a:schemeClr val="tx1"/>
                </a:solidFill>
              </a:rPr>
              <a:t>Participation</a:t>
            </a:r>
            <a:r>
              <a:rPr lang="en-US" sz="4000" dirty="0">
                <a:solidFill>
                  <a:schemeClr val="tx1"/>
                </a:solidFill>
              </a:rPr>
              <a:t> </a:t>
            </a:r>
            <a:r>
              <a:rPr lang="en-US" sz="4000" spc="-120" dirty="0">
                <a:solidFill>
                  <a:schemeClr val="tx1"/>
                </a:solidFill>
              </a:rPr>
              <a:t>Rates for SAT &amp; ACT</a:t>
            </a:r>
            <a:endParaRPr lang="en-SG" sz="4000" spc="-120" dirty="0">
              <a:solidFill>
                <a:schemeClr val="tx1"/>
              </a:solidFill>
            </a:endParaRPr>
          </a:p>
        </p:txBody>
      </p:sp>
    </p:spTree>
    <p:extLst>
      <p:ext uri="{BB962C8B-B14F-4D97-AF65-F5344CB8AC3E}">
        <p14:creationId xmlns:p14="http://schemas.microsoft.com/office/powerpoint/2010/main" val="223796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BC62D1-A74A-4868-98E4-81822BD1A8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1746432"/>
            <a:ext cx="5488417" cy="3517536"/>
          </a:xfrm>
          <a:ln>
            <a:solidFill>
              <a:schemeClr val="tx1"/>
            </a:solidFill>
          </a:ln>
        </p:spPr>
      </p:pic>
      <p:sp>
        <p:nvSpPr>
          <p:cNvPr id="7" name="TextBox 6">
            <a:extLst>
              <a:ext uri="{FF2B5EF4-FFF2-40B4-BE49-F238E27FC236}">
                <a16:creationId xmlns:a16="http://schemas.microsoft.com/office/drawing/2014/main" id="{14DFECF5-1C54-473B-A411-AB6A3E2213B3}"/>
              </a:ext>
            </a:extLst>
          </p:cNvPr>
          <p:cNvSpPr txBox="1"/>
          <p:nvPr/>
        </p:nvSpPr>
        <p:spPr>
          <a:xfrm>
            <a:off x="6126480" y="1673589"/>
            <a:ext cx="5734049" cy="4770537"/>
          </a:xfrm>
          <a:prstGeom prst="rect">
            <a:avLst/>
          </a:prstGeom>
          <a:noFill/>
        </p:spPr>
        <p:txBody>
          <a:bodyPr wrap="square" rtlCol="0">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SG" sz="2000" dirty="0">
                <a:solidFill>
                  <a:schemeClr val="tx1">
                    <a:lumMod val="75000"/>
                    <a:lumOff val="25000"/>
                  </a:schemeClr>
                </a:solidFill>
              </a:rPr>
              <a:t>  The average participation rates for SAT 2017 and SAT 2018 is 39.80% and 45.74% respectively.</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endParaRPr lang="en-SG" sz="2000" dirty="0">
              <a:solidFill>
                <a:schemeClr val="tx1">
                  <a:lumMod val="75000"/>
                  <a:lumOff val="25000"/>
                </a:schemeClr>
              </a:solidFill>
            </a:endParaRP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SG" sz="2000" dirty="0">
                <a:solidFill>
                  <a:schemeClr val="tx1">
                    <a:lumMod val="75000"/>
                    <a:lumOff val="25000"/>
                  </a:schemeClr>
                </a:solidFill>
              </a:rPr>
              <a:t>  The average participation rates for ACT 2017 and ACT 2018 is 65.25% and 61.65% respectively.</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endParaRPr lang="en-SG" sz="2000" dirty="0">
              <a:solidFill>
                <a:schemeClr val="tx1">
                  <a:lumMod val="75000"/>
                  <a:lumOff val="25000"/>
                </a:schemeClr>
              </a:solidFill>
            </a:endParaRP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SG" sz="2000" dirty="0">
                <a:solidFill>
                  <a:schemeClr val="tx1">
                    <a:lumMod val="75000"/>
                    <a:lumOff val="25000"/>
                  </a:schemeClr>
                </a:solidFill>
              </a:rPr>
              <a:t>  We have observed an increase by 5.94% in the average participation rates for SAT and decrease of 3.6% in average participation rates for ACT.</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endParaRPr lang="en-SG" sz="2000" dirty="0">
              <a:solidFill>
                <a:schemeClr val="tx1">
                  <a:lumMod val="75000"/>
                  <a:lumOff val="25000"/>
                </a:schemeClr>
              </a:solidFill>
            </a:endParaRP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SG" sz="2000" dirty="0">
                <a:solidFill>
                  <a:schemeClr val="tx1">
                    <a:lumMod val="75000"/>
                    <a:lumOff val="25000"/>
                  </a:schemeClr>
                </a:solidFill>
              </a:rPr>
              <a:t>  However, the average participation rate for ACT is still higher than SAT if we compare across all the states.</a:t>
            </a:r>
          </a:p>
        </p:txBody>
      </p:sp>
      <p:sp>
        <p:nvSpPr>
          <p:cNvPr id="8" name="Title 1">
            <a:extLst>
              <a:ext uri="{FF2B5EF4-FFF2-40B4-BE49-F238E27FC236}">
                <a16:creationId xmlns:a16="http://schemas.microsoft.com/office/drawing/2014/main" id="{BEA4C25E-51C7-4F91-9608-0BBB3C50194B}"/>
              </a:ext>
            </a:extLst>
          </p:cNvPr>
          <p:cNvSpPr>
            <a:spLocks noGrp="1"/>
          </p:cNvSpPr>
          <p:nvPr>
            <p:ph type="title"/>
          </p:nvPr>
        </p:nvSpPr>
        <p:spPr>
          <a:xfrm>
            <a:off x="1097280" y="286604"/>
            <a:ext cx="10058400" cy="771584"/>
          </a:xfrm>
        </p:spPr>
        <p:txBody>
          <a:bodyPr>
            <a:normAutofit/>
          </a:bodyPr>
          <a:lstStyle/>
          <a:p>
            <a:r>
              <a:rPr lang="en-US" sz="4000" spc="-120" dirty="0">
                <a:solidFill>
                  <a:schemeClr val="tx1"/>
                </a:solidFill>
              </a:rPr>
              <a:t>Understanding</a:t>
            </a:r>
            <a:r>
              <a:rPr lang="en-US" sz="4000" dirty="0">
                <a:solidFill>
                  <a:schemeClr val="tx1"/>
                </a:solidFill>
              </a:rPr>
              <a:t> </a:t>
            </a:r>
            <a:r>
              <a:rPr lang="en-US" sz="4000" spc="-120" dirty="0">
                <a:solidFill>
                  <a:schemeClr val="tx1"/>
                </a:solidFill>
              </a:rPr>
              <a:t>Participation</a:t>
            </a:r>
            <a:r>
              <a:rPr lang="en-US" sz="4000" dirty="0">
                <a:solidFill>
                  <a:schemeClr val="tx1"/>
                </a:solidFill>
              </a:rPr>
              <a:t> </a:t>
            </a:r>
            <a:r>
              <a:rPr lang="en-US" sz="4000" spc="-120" dirty="0">
                <a:solidFill>
                  <a:schemeClr val="tx1"/>
                </a:solidFill>
              </a:rPr>
              <a:t>Rates for SAT &amp; ACT</a:t>
            </a:r>
            <a:endParaRPr lang="en-SG" sz="4000" spc="-120" dirty="0">
              <a:solidFill>
                <a:schemeClr val="tx1"/>
              </a:solidFill>
            </a:endParaRPr>
          </a:p>
        </p:txBody>
      </p:sp>
    </p:spTree>
    <p:extLst>
      <p:ext uri="{BB962C8B-B14F-4D97-AF65-F5344CB8AC3E}">
        <p14:creationId xmlns:p14="http://schemas.microsoft.com/office/powerpoint/2010/main" val="82719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C7E4-6546-4A1F-A666-014CA218636E}"/>
              </a:ext>
            </a:extLst>
          </p:cNvPr>
          <p:cNvSpPr>
            <a:spLocks noGrp="1"/>
          </p:cNvSpPr>
          <p:nvPr>
            <p:ph type="title"/>
          </p:nvPr>
        </p:nvSpPr>
        <p:spPr>
          <a:xfrm>
            <a:off x="838200" y="752475"/>
            <a:ext cx="10448925" cy="714375"/>
          </a:xfrm>
        </p:spPr>
        <p:txBody>
          <a:bodyPr>
            <a:normAutofit/>
          </a:bodyPr>
          <a:lstStyle/>
          <a:p>
            <a:pPr algn="ctr"/>
            <a:r>
              <a:rPr lang="en-US" sz="4000" dirty="0"/>
              <a:t>Comparing SAT &amp; ACT Scores</a:t>
            </a:r>
            <a:endParaRPr lang="en-SG" sz="4000" dirty="0"/>
          </a:p>
        </p:txBody>
      </p:sp>
      <p:pic>
        <p:nvPicPr>
          <p:cNvPr id="27" name="Picture 26">
            <a:extLst>
              <a:ext uri="{FF2B5EF4-FFF2-40B4-BE49-F238E27FC236}">
                <a16:creationId xmlns:a16="http://schemas.microsoft.com/office/drawing/2014/main" id="{78C12193-BA44-4E1A-AFC3-04F82B77E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452" y="1743075"/>
            <a:ext cx="4274938" cy="2984556"/>
          </a:xfrm>
          <a:prstGeom prst="rect">
            <a:avLst/>
          </a:prstGeom>
          <a:ln>
            <a:solidFill>
              <a:schemeClr val="tx1"/>
            </a:solidFill>
          </a:ln>
        </p:spPr>
      </p:pic>
      <p:pic>
        <p:nvPicPr>
          <p:cNvPr id="29" name="Picture 28">
            <a:extLst>
              <a:ext uri="{FF2B5EF4-FFF2-40B4-BE49-F238E27FC236}">
                <a16:creationId xmlns:a16="http://schemas.microsoft.com/office/drawing/2014/main" id="{5DFB7726-D472-47FE-BB3E-2EF10D4D7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611" y="1743075"/>
            <a:ext cx="4308063" cy="2984556"/>
          </a:xfrm>
          <a:prstGeom prst="rect">
            <a:avLst/>
          </a:prstGeom>
          <a:ln>
            <a:solidFill>
              <a:schemeClr val="tx1"/>
            </a:solidFill>
          </a:ln>
        </p:spPr>
      </p:pic>
      <p:sp>
        <p:nvSpPr>
          <p:cNvPr id="31" name="TextBox 30">
            <a:extLst>
              <a:ext uri="{FF2B5EF4-FFF2-40B4-BE49-F238E27FC236}">
                <a16:creationId xmlns:a16="http://schemas.microsoft.com/office/drawing/2014/main" id="{176992F9-F8EE-410C-B5E7-9208CAAEDCA9}"/>
              </a:ext>
            </a:extLst>
          </p:cNvPr>
          <p:cNvSpPr txBox="1"/>
          <p:nvPr/>
        </p:nvSpPr>
        <p:spPr>
          <a:xfrm>
            <a:off x="1233001" y="4756206"/>
            <a:ext cx="9958874" cy="1282402"/>
          </a:xfrm>
          <a:prstGeom prst="rect">
            <a:avLst/>
          </a:prstGeom>
          <a:noFill/>
        </p:spPr>
        <p:txBody>
          <a:bodyPr wrap="square" rtlCol="0">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A boxplot graph above gives a good indication of how the values in the data are spread out.</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There is not much variation for total scores for SAT for year 2017 and 2018.</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The same has been observed for composite scores for ACT 2017 and 2018.</a:t>
            </a:r>
            <a:endParaRPr lang="en-SG" sz="2000" dirty="0">
              <a:solidFill>
                <a:schemeClr val="tx1">
                  <a:lumMod val="75000"/>
                  <a:lumOff val="25000"/>
                </a:schemeClr>
              </a:solidFill>
            </a:endParaRPr>
          </a:p>
        </p:txBody>
      </p:sp>
    </p:spTree>
    <p:extLst>
      <p:ext uri="{BB962C8B-B14F-4D97-AF65-F5344CB8AC3E}">
        <p14:creationId xmlns:p14="http://schemas.microsoft.com/office/powerpoint/2010/main" val="350557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EE11A0-FD5F-4542-967D-6E6AA5F94DAD}"/>
              </a:ext>
            </a:extLst>
          </p:cNvPr>
          <p:cNvSpPr txBox="1"/>
          <p:nvPr/>
        </p:nvSpPr>
        <p:spPr>
          <a:xfrm>
            <a:off x="1014654" y="4647338"/>
            <a:ext cx="9786696" cy="825867"/>
          </a:xfrm>
          <a:prstGeom prst="rect">
            <a:avLst/>
          </a:prstGeom>
          <a:noFill/>
        </p:spPr>
        <p:txBody>
          <a:bodyPr wrap="square" rtlCol="0">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There is a negative relation between SAT and ACT math scores.</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No co-relation is observed for both the years.</a:t>
            </a:r>
          </a:p>
        </p:txBody>
      </p:sp>
      <p:pic>
        <p:nvPicPr>
          <p:cNvPr id="11" name="Picture 10">
            <a:extLst>
              <a:ext uri="{FF2B5EF4-FFF2-40B4-BE49-F238E27FC236}">
                <a16:creationId xmlns:a16="http://schemas.microsoft.com/office/drawing/2014/main" id="{6F2C5875-DDB9-4A0E-8371-45E23168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5204" y="1744526"/>
            <a:ext cx="3852622" cy="2722307"/>
          </a:xfrm>
          <a:prstGeom prst="rect">
            <a:avLst/>
          </a:prstGeom>
          <a:ln>
            <a:solidFill>
              <a:schemeClr val="tx1"/>
            </a:solidFill>
          </a:ln>
        </p:spPr>
      </p:pic>
      <p:pic>
        <p:nvPicPr>
          <p:cNvPr id="13" name="Picture 12">
            <a:extLst>
              <a:ext uri="{FF2B5EF4-FFF2-40B4-BE49-F238E27FC236}">
                <a16:creationId xmlns:a16="http://schemas.microsoft.com/office/drawing/2014/main" id="{9EDA9823-76CB-4C7C-8B54-C5C1C75CA9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74913" y="1743558"/>
            <a:ext cx="3873709" cy="2705193"/>
          </a:xfrm>
          <a:prstGeom prst="rect">
            <a:avLst/>
          </a:prstGeom>
          <a:ln>
            <a:solidFill>
              <a:schemeClr val="tx1"/>
            </a:solidFill>
          </a:ln>
        </p:spPr>
      </p:pic>
      <p:sp>
        <p:nvSpPr>
          <p:cNvPr id="8" name="Title 1">
            <a:extLst>
              <a:ext uri="{FF2B5EF4-FFF2-40B4-BE49-F238E27FC236}">
                <a16:creationId xmlns:a16="http://schemas.microsoft.com/office/drawing/2014/main" id="{382C61CF-7D52-42EA-BC6B-80C5DAD1ADB1}"/>
              </a:ext>
            </a:extLst>
          </p:cNvPr>
          <p:cNvSpPr txBox="1">
            <a:spLocks/>
          </p:cNvSpPr>
          <p:nvPr/>
        </p:nvSpPr>
        <p:spPr>
          <a:xfrm>
            <a:off x="838200" y="752475"/>
            <a:ext cx="10448925" cy="71437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Comparing SAT &amp; ACT Scores</a:t>
            </a:r>
            <a:endParaRPr lang="en-SG" sz="4000" dirty="0"/>
          </a:p>
        </p:txBody>
      </p:sp>
    </p:spTree>
    <p:extLst>
      <p:ext uri="{BB962C8B-B14F-4D97-AF65-F5344CB8AC3E}">
        <p14:creationId xmlns:p14="http://schemas.microsoft.com/office/powerpoint/2010/main" val="239270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EE11A0-FD5F-4542-967D-6E6AA5F94DAD}"/>
              </a:ext>
            </a:extLst>
          </p:cNvPr>
          <p:cNvSpPr txBox="1"/>
          <p:nvPr/>
        </p:nvSpPr>
        <p:spPr>
          <a:xfrm>
            <a:off x="1169314" y="4599713"/>
            <a:ext cx="9786696" cy="1559401"/>
          </a:xfrm>
          <a:prstGeom prst="rect">
            <a:avLst/>
          </a:prstGeom>
          <a:noFill/>
        </p:spPr>
        <p:txBody>
          <a:bodyPr wrap="square" rtlCol="0">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As observed for the Math score, there is a negative relation between the total SAT score and composite SAT score too.</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sz="2000" dirty="0">
                <a:solidFill>
                  <a:schemeClr val="tx1">
                    <a:lumMod val="75000"/>
                    <a:lumOff val="25000"/>
                  </a:schemeClr>
                </a:solidFill>
              </a:rPr>
              <a:t>  Similarly, no co-relation is observed for the total/composite scores.</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SG" sz="2000" dirty="0">
                <a:solidFill>
                  <a:schemeClr val="tx1">
                    <a:lumMod val="75000"/>
                    <a:lumOff val="25000"/>
                  </a:schemeClr>
                </a:solidFill>
              </a:rPr>
              <a:t>  The scores do not vary significantly from year 2017 to 2018.</a:t>
            </a:r>
          </a:p>
        </p:txBody>
      </p:sp>
      <p:pic>
        <p:nvPicPr>
          <p:cNvPr id="11" name="Picture 10">
            <a:extLst>
              <a:ext uri="{FF2B5EF4-FFF2-40B4-BE49-F238E27FC236}">
                <a16:creationId xmlns:a16="http://schemas.microsoft.com/office/drawing/2014/main" id="{6F2C5875-DDB9-4A0E-8371-45E23168B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204" y="1747051"/>
            <a:ext cx="3852622" cy="2755357"/>
          </a:xfrm>
          <a:prstGeom prst="rect">
            <a:avLst/>
          </a:prstGeom>
          <a:ln>
            <a:solidFill>
              <a:schemeClr val="tx1"/>
            </a:solidFill>
          </a:ln>
        </p:spPr>
      </p:pic>
      <p:pic>
        <p:nvPicPr>
          <p:cNvPr id="13" name="Picture 12">
            <a:extLst>
              <a:ext uri="{FF2B5EF4-FFF2-40B4-BE49-F238E27FC236}">
                <a16:creationId xmlns:a16="http://schemas.microsoft.com/office/drawing/2014/main" id="{9EDA9823-76CB-4C7C-8B54-C5C1C75CA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913" y="1747051"/>
            <a:ext cx="3873709" cy="2755357"/>
          </a:xfrm>
          <a:prstGeom prst="rect">
            <a:avLst/>
          </a:prstGeom>
          <a:ln>
            <a:solidFill>
              <a:schemeClr val="tx1"/>
            </a:solidFill>
          </a:ln>
        </p:spPr>
      </p:pic>
      <p:sp>
        <p:nvSpPr>
          <p:cNvPr id="8" name="Title 1">
            <a:extLst>
              <a:ext uri="{FF2B5EF4-FFF2-40B4-BE49-F238E27FC236}">
                <a16:creationId xmlns:a16="http://schemas.microsoft.com/office/drawing/2014/main" id="{5D70F0C7-E3B0-408B-9542-FE4FF5171F3B}"/>
              </a:ext>
            </a:extLst>
          </p:cNvPr>
          <p:cNvSpPr txBox="1">
            <a:spLocks/>
          </p:cNvSpPr>
          <p:nvPr/>
        </p:nvSpPr>
        <p:spPr>
          <a:xfrm>
            <a:off x="838200" y="752475"/>
            <a:ext cx="10448925" cy="71437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Comparing SAT &amp; ACT Scores</a:t>
            </a:r>
            <a:endParaRPr lang="en-SG" sz="4000" dirty="0"/>
          </a:p>
        </p:txBody>
      </p:sp>
    </p:spTree>
    <p:extLst>
      <p:ext uri="{BB962C8B-B14F-4D97-AF65-F5344CB8AC3E}">
        <p14:creationId xmlns:p14="http://schemas.microsoft.com/office/powerpoint/2010/main" val="20604703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30</TotalTime>
  <Words>993</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Retrospect</vt:lpstr>
      <vt:lpstr>SAT-ACT Analysis</vt:lpstr>
      <vt:lpstr>Content Page</vt:lpstr>
      <vt:lpstr>Problem Statement</vt:lpstr>
      <vt:lpstr>Given Data</vt:lpstr>
      <vt:lpstr>Understanding Participation Rates for SAT &amp; ACT</vt:lpstr>
      <vt:lpstr>Understanding Participation Rates for SAT &amp; ACT</vt:lpstr>
      <vt:lpstr>Comparing SAT &amp; ACT Scores</vt:lpstr>
      <vt:lpstr>PowerPoint Presentation</vt:lpstr>
      <vt:lpstr>PowerPoint Presentation</vt:lpstr>
      <vt:lpstr>PowerPoint Presentation</vt:lpstr>
      <vt:lpstr>Top 10 States – SAT Participation % Increase</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SAT-ACT Analysis</dc:title>
  <dc:creator>Harit Singapuri</dc:creator>
  <cp:lastModifiedBy>arti jariwala</cp:lastModifiedBy>
  <cp:revision>7</cp:revision>
  <dcterms:created xsi:type="dcterms:W3CDTF">2021-02-21T07:51:10Z</dcterms:created>
  <dcterms:modified xsi:type="dcterms:W3CDTF">2021-02-21T09:02:40Z</dcterms:modified>
</cp:coreProperties>
</file>