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6" r:id="rId5"/>
  </p:sldIdLst>
  <p:sldSz cx="29260800" cy="384048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p15:clr>
            <a:srgbClr val="A4A3A4"/>
          </p15:clr>
        </p15:guide>
        <p15:guide id="2" pos="92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AAB409-D93C-4AB7-B5F4-E40DE0B9A29C}" v="14" dt="2024-04-30T19:39:50.531"/>
    <p1510:client id="{B06B29D3-7FD5-43AA-BBE4-1D23A754853B}" v="8" dt="2024-04-29T21:18:24.8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95" autoAdjust="0"/>
  </p:normalViewPr>
  <p:slideViewPr>
    <p:cSldViewPr>
      <p:cViewPr varScale="1">
        <p:scale>
          <a:sx n="14" d="100"/>
          <a:sy n="14" d="100"/>
        </p:scale>
        <p:origin x="2626" y="125"/>
      </p:cViewPr>
      <p:guideLst>
        <p:guide orient="horz" pos="12096"/>
        <p:guide pos="9216"/>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187F6818-F1FB-4D27-8171-4E0220B64D2F}" type="datetimeFigureOut">
              <a:rPr lang="en-US" smtClean="0"/>
              <a:t>5/1/2024</a:t>
            </a:fld>
            <a:endParaRPr lang="en-US"/>
          </a:p>
        </p:txBody>
      </p:sp>
      <p:sp>
        <p:nvSpPr>
          <p:cNvPr id="4" name="Slide Image Placeholder 3"/>
          <p:cNvSpPr>
            <a:spLocks noGrp="1" noRot="1" noChangeAspect="1"/>
          </p:cNvSpPr>
          <p:nvPr>
            <p:ph type="sldImg" idx="2"/>
          </p:nvPr>
        </p:nvSpPr>
        <p:spPr>
          <a:xfrm>
            <a:off x="2286000" y="720725"/>
            <a:ext cx="27432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78334A94-8E29-4C56-81E0-63DC461651EC}" type="slidenum">
              <a:rPr lang="en-US" smtClean="0"/>
              <a:t>‹#›</a:t>
            </a:fld>
            <a:endParaRPr lang="en-US"/>
          </a:p>
        </p:txBody>
      </p:sp>
    </p:spTree>
    <p:extLst>
      <p:ext uri="{BB962C8B-B14F-4D97-AF65-F5344CB8AC3E}">
        <p14:creationId xmlns:p14="http://schemas.microsoft.com/office/powerpoint/2010/main" val="1790752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334A94-8E29-4C56-81E0-63DC461651EC}" type="slidenum">
              <a:rPr lang="en-US" smtClean="0"/>
              <a:t>1</a:t>
            </a:fld>
            <a:endParaRPr lang="en-US"/>
          </a:p>
        </p:txBody>
      </p:sp>
    </p:spTree>
    <p:extLst>
      <p:ext uri="{BB962C8B-B14F-4D97-AF65-F5344CB8AC3E}">
        <p14:creationId xmlns:p14="http://schemas.microsoft.com/office/powerpoint/2010/main" val="1763946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94560" y="11930386"/>
            <a:ext cx="24871680" cy="8232142"/>
          </a:xfrm>
        </p:spPr>
        <p:txBody>
          <a:bodyPr/>
          <a:lstStyle/>
          <a:p>
            <a:r>
              <a:rPr lang="en-US"/>
              <a:t>Click to edit Master title style</a:t>
            </a:r>
          </a:p>
        </p:txBody>
      </p:sp>
      <p:sp>
        <p:nvSpPr>
          <p:cNvPr id="3" name="Subtitle 2"/>
          <p:cNvSpPr>
            <a:spLocks noGrp="1"/>
          </p:cNvSpPr>
          <p:nvPr>
            <p:ph type="subTitle" idx="1"/>
          </p:nvPr>
        </p:nvSpPr>
        <p:spPr>
          <a:xfrm>
            <a:off x="4389120" y="21762720"/>
            <a:ext cx="20482560" cy="981456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323AE5-F1FD-4A7C-BBF1-76B5FCABBF55}"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366F4-C5EC-4C60-A9E5-F970E5EE5E6C}" type="slidenum">
              <a:rPr lang="en-US" smtClean="0"/>
              <a:t>‹#›</a:t>
            </a:fld>
            <a:endParaRPr lang="en-US"/>
          </a:p>
        </p:txBody>
      </p:sp>
    </p:spTree>
    <p:extLst>
      <p:ext uri="{BB962C8B-B14F-4D97-AF65-F5344CB8AC3E}">
        <p14:creationId xmlns:p14="http://schemas.microsoft.com/office/powerpoint/2010/main" val="3199883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323AE5-F1FD-4A7C-BBF1-76B5FCABBF55}"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366F4-C5EC-4C60-A9E5-F970E5EE5E6C}" type="slidenum">
              <a:rPr lang="en-US" smtClean="0"/>
              <a:t>‹#›</a:t>
            </a:fld>
            <a:endParaRPr lang="en-US"/>
          </a:p>
        </p:txBody>
      </p:sp>
    </p:spTree>
    <p:extLst>
      <p:ext uri="{BB962C8B-B14F-4D97-AF65-F5344CB8AC3E}">
        <p14:creationId xmlns:p14="http://schemas.microsoft.com/office/powerpoint/2010/main" val="3703495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214080" y="1537976"/>
            <a:ext cx="6583680" cy="327685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63040" y="1537976"/>
            <a:ext cx="19263360" cy="327685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323AE5-F1FD-4A7C-BBF1-76B5FCABBF55}"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366F4-C5EC-4C60-A9E5-F970E5EE5E6C}" type="slidenum">
              <a:rPr lang="en-US" smtClean="0"/>
              <a:t>‹#›</a:t>
            </a:fld>
            <a:endParaRPr lang="en-US"/>
          </a:p>
        </p:txBody>
      </p:sp>
    </p:spTree>
    <p:extLst>
      <p:ext uri="{BB962C8B-B14F-4D97-AF65-F5344CB8AC3E}">
        <p14:creationId xmlns:p14="http://schemas.microsoft.com/office/powerpoint/2010/main" val="3323247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323AE5-F1FD-4A7C-BBF1-76B5FCABBF55}"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366F4-C5EC-4C60-A9E5-F970E5EE5E6C}" type="slidenum">
              <a:rPr lang="en-US" smtClean="0"/>
              <a:t>‹#›</a:t>
            </a:fld>
            <a:endParaRPr lang="en-US"/>
          </a:p>
        </p:txBody>
      </p:sp>
    </p:spTree>
    <p:extLst>
      <p:ext uri="{BB962C8B-B14F-4D97-AF65-F5344CB8AC3E}">
        <p14:creationId xmlns:p14="http://schemas.microsoft.com/office/powerpoint/2010/main" val="420834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11402" y="24678648"/>
            <a:ext cx="24871680" cy="762761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311402" y="16277596"/>
            <a:ext cx="24871680" cy="840104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323AE5-F1FD-4A7C-BBF1-76B5FCABBF55}"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366F4-C5EC-4C60-A9E5-F970E5EE5E6C}" type="slidenum">
              <a:rPr lang="en-US" smtClean="0"/>
              <a:t>‹#›</a:t>
            </a:fld>
            <a:endParaRPr lang="en-US"/>
          </a:p>
        </p:txBody>
      </p:sp>
    </p:spTree>
    <p:extLst>
      <p:ext uri="{BB962C8B-B14F-4D97-AF65-F5344CB8AC3E}">
        <p14:creationId xmlns:p14="http://schemas.microsoft.com/office/powerpoint/2010/main" val="2031808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63040" y="8961128"/>
            <a:ext cx="12923520" cy="253453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4874240" y="8961128"/>
            <a:ext cx="12923520" cy="253453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323AE5-F1FD-4A7C-BBF1-76B5FCABBF55}"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366F4-C5EC-4C60-A9E5-F970E5EE5E6C}" type="slidenum">
              <a:rPr lang="en-US" smtClean="0"/>
              <a:t>‹#›</a:t>
            </a:fld>
            <a:endParaRPr lang="en-US"/>
          </a:p>
        </p:txBody>
      </p:sp>
    </p:spTree>
    <p:extLst>
      <p:ext uri="{BB962C8B-B14F-4D97-AF65-F5344CB8AC3E}">
        <p14:creationId xmlns:p14="http://schemas.microsoft.com/office/powerpoint/2010/main" val="920237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63040" y="8596636"/>
            <a:ext cx="12928602" cy="358267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63040" y="12179299"/>
            <a:ext cx="12928602" cy="22127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4864088" y="8596636"/>
            <a:ext cx="12933680" cy="358267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4864088" y="12179299"/>
            <a:ext cx="12933680" cy="22127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323AE5-F1FD-4A7C-BBF1-76B5FCABBF55}" type="datetimeFigureOut">
              <a:rPr lang="en-US" smtClean="0"/>
              <a:t>5/1/2024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0366F4-C5EC-4C60-A9E5-F970E5EE5E6C}" type="slidenum">
              <a:rPr lang="en-US" smtClean="0"/>
              <a:t>‹#›</a:t>
            </a:fld>
            <a:endParaRPr lang="en-US"/>
          </a:p>
        </p:txBody>
      </p:sp>
    </p:spTree>
    <p:extLst>
      <p:ext uri="{BB962C8B-B14F-4D97-AF65-F5344CB8AC3E}">
        <p14:creationId xmlns:p14="http://schemas.microsoft.com/office/powerpoint/2010/main" val="733163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323AE5-F1FD-4A7C-BBF1-76B5FCABBF55}" type="datetimeFigureOut">
              <a:rPr lang="en-US" smtClean="0"/>
              <a:t>5/1/2024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0366F4-C5EC-4C60-A9E5-F970E5EE5E6C}" type="slidenum">
              <a:rPr lang="en-US" smtClean="0"/>
              <a:t>‹#›</a:t>
            </a:fld>
            <a:endParaRPr lang="en-US"/>
          </a:p>
        </p:txBody>
      </p:sp>
    </p:spTree>
    <p:extLst>
      <p:ext uri="{BB962C8B-B14F-4D97-AF65-F5344CB8AC3E}">
        <p14:creationId xmlns:p14="http://schemas.microsoft.com/office/powerpoint/2010/main" val="4116414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323AE5-F1FD-4A7C-BBF1-76B5FCABBF55}" type="datetimeFigureOut">
              <a:rPr lang="en-US" smtClean="0"/>
              <a:t>5/1/2024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0366F4-C5EC-4C60-A9E5-F970E5EE5E6C}" type="slidenum">
              <a:rPr lang="en-US" smtClean="0"/>
              <a:t>‹#›</a:t>
            </a:fld>
            <a:endParaRPr lang="en-US"/>
          </a:p>
        </p:txBody>
      </p:sp>
    </p:spTree>
    <p:extLst>
      <p:ext uri="{BB962C8B-B14F-4D97-AF65-F5344CB8AC3E}">
        <p14:creationId xmlns:p14="http://schemas.microsoft.com/office/powerpoint/2010/main" val="1628998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63048" y="1529076"/>
            <a:ext cx="9626602" cy="6507484"/>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1440160" y="1529088"/>
            <a:ext cx="16357600" cy="327774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63048" y="8036572"/>
            <a:ext cx="9626602" cy="262699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323AE5-F1FD-4A7C-BBF1-76B5FCABBF55}"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366F4-C5EC-4C60-A9E5-F970E5EE5E6C}" type="slidenum">
              <a:rPr lang="en-US" smtClean="0"/>
              <a:t>‹#›</a:t>
            </a:fld>
            <a:endParaRPr lang="en-US"/>
          </a:p>
        </p:txBody>
      </p:sp>
    </p:spTree>
    <p:extLst>
      <p:ext uri="{BB962C8B-B14F-4D97-AF65-F5344CB8AC3E}">
        <p14:creationId xmlns:p14="http://schemas.microsoft.com/office/powerpoint/2010/main" val="1521693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35322" y="26883361"/>
            <a:ext cx="17556480" cy="317373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5735322" y="3431538"/>
            <a:ext cx="17556480" cy="2304288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5735322" y="30057094"/>
            <a:ext cx="17556480" cy="450723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323AE5-F1FD-4A7C-BBF1-76B5FCABBF55}"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366F4-C5EC-4C60-A9E5-F970E5EE5E6C}" type="slidenum">
              <a:rPr lang="en-US" smtClean="0"/>
              <a:t>‹#›</a:t>
            </a:fld>
            <a:endParaRPr lang="en-US"/>
          </a:p>
        </p:txBody>
      </p:sp>
    </p:spTree>
    <p:extLst>
      <p:ext uri="{BB962C8B-B14F-4D97-AF65-F5344CB8AC3E}">
        <p14:creationId xmlns:p14="http://schemas.microsoft.com/office/powerpoint/2010/main" val="3691302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63040" y="1537977"/>
            <a:ext cx="26334720" cy="64008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63040" y="8961128"/>
            <a:ext cx="26334720" cy="253453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463040" y="35595564"/>
            <a:ext cx="6827520" cy="2044702"/>
          </a:xfrm>
          <a:prstGeom prst="rect">
            <a:avLst/>
          </a:prstGeom>
        </p:spPr>
        <p:txBody>
          <a:bodyPr vert="horz" lIns="91440" tIns="45720" rIns="91440" bIns="45720" rtlCol="0" anchor="ctr"/>
          <a:lstStyle>
            <a:lvl1pPr algn="l">
              <a:defRPr sz="1200">
                <a:solidFill>
                  <a:schemeClr val="tx1">
                    <a:tint val="75000"/>
                  </a:schemeClr>
                </a:solidFill>
              </a:defRPr>
            </a:lvl1pPr>
          </a:lstStyle>
          <a:p>
            <a:fld id="{FD323AE5-F1FD-4A7C-BBF1-76B5FCABBF55}" type="datetimeFigureOut">
              <a:rPr lang="en-US" smtClean="0"/>
              <a:t>5/1/2024</a:t>
            </a:fld>
            <a:endParaRPr lang="en-US"/>
          </a:p>
        </p:txBody>
      </p:sp>
      <p:sp>
        <p:nvSpPr>
          <p:cNvPr id="5" name="Footer Placeholder 4"/>
          <p:cNvSpPr>
            <a:spLocks noGrp="1"/>
          </p:cNvSpPr>
          <p:nvPr>
            <p:ph type="ftr" sz="quarter" idx="3"/>
          </p:nvPr>
        </p:nvSpPr>
        <p:spPr>
          <a:xfrm>
            <a:off x="9997440" y="35595564"/>
            <a:ext cx="9265920" cy="204470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970240" y="35595564"/>
            <a:ext cx="6827520" cy="2044702"/>
          </a:xfrm>
          <a:prstGeom prst="rect">
            <a:avLst/>
          </a:prstGeom>
        </p:spPr>
        <p:txBody>
          <a:bodyPr vert="horz" lIns="91440" tIns="45720" rIns="91440" bIns="45720" rtlCol="0" anchor="ctr"/>
          <a:lstStyle>
            <a:lvl1pPr algn="r">
              <a:defRPr sz="1200">
                <a:solidFill>
                  <a:schemeClr val="tx1">
                    <a:tint val="75000"/>
                  </a:schemeClr>
                </a:solidFill>
              </a:defRPr>
            </a:lvl1pPr>
          </a:lstStyle>
          <a:p>
            <a:fld id="{5E0366F4-C5EC-4C60-A9E5-F970E5EE5E6C}" type="slidenum">
              <a:rPr lang="en-US" smtClean="0"/>
              <a:t>‹#›</a:t>
            </a:fld>
            <a:endParaRPr lang="en-US"/>
          </a:p>
        </p:txBody>
      </p:sp>
    </p:spTree>
    <p:extLst>
      <p:ext uri="{BB962C8B-B14F-4D97-AF65-F5344CB8AC3E}">
        <p14:creationId xmlns:p14="http://schemas.microsoft.com/office/powerpoint/2010/main" val="2665500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B32D327E-AC07-79AF-CFFC-40486AA2856E}"/>
              </a:ext>
            </a:extLst>
          </p:cNvPr>
          <p:cNvGrpSpPr/>
          <p:nvPr/>
        </p:nvGrpSpPr>
        <p:grpSpPr>
          <a:xfrm>
            <a:off x="11734482" y="21670747"/>
            <a:ext cx="6364774" cy="7852655"/>
            <a:chOff x="11745646" y="22792876"/>
            <a:chExt cx="6389954" cy="7935686"/>
          </a:xfrm>
        </p:grpSpPr>
        <p:sp>
          <p:nvSpPr>
            <p:cNvPr id="100" name="TextBox 99"/>
            <p:cNvSpPr txBox="1"/>
            <p:nvPr/>
          </p:nvSpPr>
          <p:spPr>
            <a:xfrm>
              <a:off x="12154002" y="29726875"/>
              <a:ext cx="5478423" cy="1001687"/>
            </a:xfrm>
            <a:prstGeom prst="rect">
              <a:avLst/>
            </a:prstGeom>
            <a:noFill/>
          </p:spPr>
          <p:txBody>
            <a:bodyPr wrap="square" rtlCol="0">
              <a:spAutoFit/>
            </a:bodyPr>
            <a:lstStyle/>
            <a:p>
              <a:r>
                <a:rPr lang="en-US" sz="2800" b="1" dirty="0"/>
                <a:t>Caption: Model of PID controller</a:t>
              </a:r>
              <a:endParaRPr lang="en-US" sz="2800" b="1" dirty="0">
                <a:solidFill>
                  <a:schemeClr val="tx2"/>
                </a:solidFill>
              </a:endParaRPr>
            </a:p>
            <a:p>
              <a:r>
                <a:rPr lang="en-US" sz="2800" b="1" dirty="0"/>
                <a:t>*Rotary Pulse Generator</a:t>
              </a:r>
            </a:p>
          </p:txBody>
        </p:sp>
        <p:grpSp>
          <p:nvGrpSpPr>
            <p:cNvPr id="33" name="Group 32">
              <a:extLst>
                <a:ext uri="{FF2B5EF4-FFF2-40B4-BE49-F238E27FC236}">
                  <a16:creationId xmlns:a16="http://schemas.microsoft.com/office/drawing/2014/main" id="{7E9486CF-D556-FB32-C634-1DAE98DB55B2}"/>
                </a:ext>
              </a:extLst>
            </p:cNvPr>
            <p:cNvGrpSpPr/>
            <p:nvPr/>
          </p:nvGrpSpPr>
          <p:grpSpPr>
            <a:xfrm>
              <a:off x="11745646" y="22792876"/>
              <a:ext cx="6389954" cy="6833139"/>
              <a:chOff x="12200061" y="22894816"/>
              <a:chExt cx="6667500" cy="7113823"/>
            </a:xfrm>
          </p:grpSpPr>
          <p:grpSp>
            <p:nvGrpSpPr>
              <p:cNvPr id="184" name="Group 183">
                <a:extLst>
                  <a:ext uri="{FF2B5EF4-FFF2-40B4-BE49-F238E27FC236}">
                    <a16:creationId xmlns:a16="http://schemas.microsoft.com/office/drawing/2014/main" id="{2D815272-029A-D966-3994-194F20EC19B8}"/>
                  </a:ext>
                </a:extLst>
              </p:cNvPr>
              <p:cNvGrpSpPr/>
              <p:nvPr/>
            </p:nvGrpSpPr>
            <p:grpSpPr>
              <a:xfrm>
                <a:off x="12200061" y="22894816"/>
                <a:ext cx="6667500" cy="7113823"/>
                <a:chOff x="13068300" y="23061376"/>
                <a:chExt cx="6667500" cy="7113823"/>
              </a:xfrm>
            </p:grpSpPr>
            <p:grpSp>
              <p:nvGrpSpPr>
                <p:cNvPr id="144" name="Group 143">
                  <a:extLst>
                    <a:ext uri="{FF2B5EF4-FFF2-40B4-BE49-F238E27FC236}">
                      <a16:creationId xmlns:a16="http://schemas.microsoft.com/office/drawing/2014/main" id="{EF42B7FC-92AF-3221-3E0C-8175AFCCE461}"/>
                    </a:ext>
                  </a:extLst>
                </p:cNvPr>
                <p:cNvGrpSpPr/>
                <p:nvPr/>
              </p:nvGrpSpPr>
              <p:grpSpPr>
                <a:xfrm>
                  <a:off x="13273721" y="23177403"/>
                  <a:ext cx="6314750" cy="6738121"/>
                  <a:chOff x="-7732859" y="6709546"/>
                  <a:chExt cx="6314750" cy="6738121"/>
                </a:xfrm>
              </p:grpSpPr>
              <p:sp>
                <p:nvSpPr>
                  <p:cNvPr id="17" name="Arc 16">
                    <a:extLst>
                      <a:ext uri="{FF2B5EF4-FFF2-40B4-BE49-F238E27FC236}">
                        <a16:creationId xmlns:a16="http://schemas.microsoft.com/office/drawing/2014/main" id="{088D22C4-D3FF-6FA3-DD94-6E89B4575CCD}"/>
                      </a:ext>
                    </a:extLst>
                  </p:cNvPr>
                  <p:cNvSpPr>
                    <a:spLocks/>
                  </p:cNvSpPr>
                  <p:nvPr/>
                </p:nvSpPr>
                <p:spPr>
                  <a:xfrm flipV="1">
                    <a:off x="-7644593" y="11719937"/>
                    <a:ext cx="4191000" cy="762000"/>
                  </a:xfrm>
                  <a:prstGeom prst="arc">
                    <a:avLst>
                      <a:gd name="adj1" fmla="val 10756971"/>
                      <a:gd name="adj2" fmla="val 12068"/>
                    </a:avLst>
                  </a:prstGeom>
                  <a:solidFill>
                    <a:schemeClr val="accent1"/>
                  </a:solidFill>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073" name="Rectangle 1072">
                    <a:extLst>
                      <a:ext uri="{FF2B5EF4-FFF2-40B4-BE49-F238E27FC236}">
                        <a16:creationId xmlns:a16="http://schemas.microsoft.com/office/drawing/2014/main" id="{B01C780C-EED2-BA70-77E4-28F21F15C930}"/>
                      </a:ext>
                    </a:extLst>
                  </p:cNvPr>
                  <p:cNvSpPr>
                    <a:spLocks/>
                  </p:cNvSpPr>
                  <p:nvPr/>
                </p:nvSpPr>
                <p:spPr>
                  <a:xfrm>
                    <a:off x="-7639885" y="10431010"/>
                    <a:ext cx="4186292" cy="170641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rc 1">
                    <a:extLst>
                      <a:ext uri="{FF2B5EF4-FFF2-40B4-BE49-F238E27FC236}">
                        <a16:creationId xmlns:a16="http://schemas.microsoft.com/office/drawing/2014/main" id="{5F78B9B5-A9F4-81FE-93A4-86C9CA369252}"/>
                      </a:ext>
                    </a:extLst>
                  </p:cNvPr>
                  <p:cNvSpPr>
                    <a:spLocks/>
                  </p:cNvSpPr>
                  <p:nvPr/>
                </p:nvSpPr>
                <p:spPr>
                  <a:xfrm flipV="1">
                    <a:off x="-7649402" y="7702831"/>
                    <a:ext cx="4191000" cy="762000"/>
                  </a:xfrm>
                  <a:prstGeom prst="arc">
                    <a:avLst>
                      <a:gd name="adj1" fmla="val 12852529"/>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Arc 2">
                    <a:extLst>
                      <a:ext uri="{FF2B5EF4-FFF2-40B4-BE49-F238E27FC236}">
                        <a16:creationId xmlns:a16="http://schemas.microsoft.com/office/drawing/2014/main" id="{3ACDD619-20A0-3C08-6D8F-27A5C087B523}"/>
                      </a:ext>
                    </a:extLst>
                  </p:cNvPr>
                  <p:cNvSpPr>
                    <a:spLocks/>
                  </p:cNvSpPr>
                  <p:nvPr/>
                </p:nvSpPr>
                <p:spPr>
                  <a:xfrm flipV="1">
                    <a:off x="-7649402" y="7702831"/>
                    <a:ext cx="4191000" cy="762000"/>
                  </a:xfrm>
                  <a:prstGeom prst="arc">
                    <a:avLst>
                      <a:gd name="adj1" fmla="val 16200000"/>
                      <a:gd name="adj2" fmla="val 15789098"/>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E4A65B81-F469-0B08-1B6D-AF53BBF7A2B4}"/>
                      </a:ext>
                    </a:extLst>
                  </p:cNvPr>
                  <p:cNvCxnSpPr>
                    <a:cxnSpLocks/>
                    <a:endCxn id="17" idx="2"/>
                  </p:cNvCxnSpPr>
                  <p:nvPr/>
                </p:nvCxnSpPr>
                <p:spPr>
                  <a:xfrm flipH="1">
                    <a:off x="-3453983" y="8098143"/>
                    <a:ext cx="390" cy="3995439"/>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2CA1236F-1E8F-9CEE-B945-3D05D655F228}"/>
                      </a:ext>
                    </a:extLst>
                  </p:cNvPr>
                  <p:cNvCxnSpPr>
                    <a:cxnSpLocks/>
                  </p:cNvCxnSpPr>
                  <p:nvPr/>
                </p:nvCxnSpPr>
                <p:spPr>
                  <a:xfrm flipH="1">
                    <a:off x="-7649402" y="8083831"/>
                    <a:ext cx="9517" cy="4039065"/>
                  </a:xfrm>
                  <a:prstGeom prst="line">
                    <a:avLst/>
                  </a:prstGeom>
                </p:spPr>
                <p:style>
                  <a:lnRef idx="1">
                    <a:schemeClr val="dk1"/>
                  </a:lnRef>
                  <a:fillRef idx="0">
                    <a:schemeClr val="dk1"/>
                  </a:fillRef>
                  <a:effectRef idx="0">
                    <a:schemeClr val="dk1"/>
                  </a:effectRef>
                  <a:fontRef idx="minor">
                    <a:schemeClr val="tx1"/>
                  </a:fontRef>
                </p:style>
              </p:cxnSp>
              <p:sp>
                <p:nvSpPr>
                  <p:cNvPr id="97" name="Rectangle 96">
                    <a:extLst>
                      <a:ext uri="{FF2B5EF4-FFF2-40B4-BE49-F238E27FC236}">
                        <a16:creationId xmlns:a16="http://schemas.microsoft.com/office/drawing/2014/main" id="{C4C8C6DB-BFFB-D1AB-7F1A-01AB5EEF34AB}"/>
                      </a:ext>
                    </a:extLst>
                  </p:cNvPr>
                  <p:cNvSpPr>
                    <a:spLocks/>
                  </p:cNvSpPr>
                  <p:nvPr/>
                </p:nvSpPr>
                <p:spPr>
                  <a:xfrm>
                    <a:off x="-5906318" y="7990458"/>
                    <a:ext cx="480894" cy="19425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2074269F-8F65-7580-15C3-2605051A3DB8}"/>
                      </a:ext>
                    </a:extLst>
                  </p:cNvPr>
                  <p:cNvSpPr>
                    <a:spLocks/>
                  </p:cNvSpPr>
                  <p:nvPr/>
                </p:nvSpPr>
                <p:spPr>
                  <a:xfrm>
                    <a:off x="-5649362" y="7990458"/>
                    <a:ext cx="214421" cy="186745"/>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8AA55F24-BBAA-0A74-11FB-17255D58F06B}"/>
                      </a:ext>
                    </a:extLst>
                  </p:cNvPr>
                  <p:cNvSpPr>
                    <a:spLocks/>
                  </p:cNvSpPr>
                  <p:nvPr/>
                </p:nvSpPr>
                <p:spPr>
                  <a:xfrm>
                    <a:off x="-5896801" y="7990458"/>
                    <a:ext cx="214421" cy="186745"/>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Arc 125">
                    <a:extLst>
                      <a:ext uri="{FF2B5EF4-FFF2-40B4-BE49-F238E27FC236}">
                        <a16:creationId xmlns:a16="http://schemas.microsoft.com/office/drawing/2014/main" id="{D9CC3381-AB89-FEAB-089F-34BAEBD6B849}"/>
                      </a:ext>
                    </a:extLst>
                  </p:cNvPr>
                  <p:cNvSpPr>
                    <a:spLocks/>
                  </p:cNvSpPr>
                  <p:nvPr/>
                </p:nvSpPr>
                <p:spPr>
                  <a:xfrm flipV="1">
                    <a:off x="-6046872" y="8033917"/>
                    <a:ext cx="762000" cy="339173"/>
                  </a:xfrm>
                  <a:prstGeom prst="arc">
                    <a:avLst>
                      <a:gd name="adj1" fmla="val 10876603"/>
                      <a:gd name="adj2" fmla="val 21540231"/>
                    </a:avLst>
                  </a:prstGeom>
                  <a:ln>
                    <a:solidFill>
                      <a:schemeClr val="accent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29" name="Arc 1028">
                    <a:extLst>
                      <a:ext uri="{FF2B5EF4-FFF2-40B4-BE49-F238E27FC236}">
                        <a16:creationId xmlns:a16="http://schemas.microsoft.com/office/drawing/2014/main" id="{BB92A4E7-77D2-C6DA-8E7B-890C481B511F}"/>
                      </a:ext>
                    </a:extLst>
                  </p:cNvPr>
                  <p:cNvSpPr>
                    <a:spLocks/>
                  </p:cNvSpPr>
                  <p:nvPr/>
                </p:nvSpPr>
                <p:spPr>
                  <a:xfrm flipV="1">
                    <a:off x="-6273044" y="8360140"/>
                    <a:ext cx="1214343" cy="339164"/>
                  </a:xfrm>
                  <a:prstGeom prst="arc">
                    <a:avLst>
                      <a:gd name="adj1" fmla="val 10876603"/>
                      <a:gd name="adj2" fmla="val 21540231"/>
                    </a:avLst>
                  </a:prstGeom>
                  <a:ln>
                    <a:solidFill>
                      <a:schemeClr val="accent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30" name="Arc 1029">
                    <a:extLst>
                      <a:ext uri="{FF2B5EF4-FFF2-40B4-BE49-F238E27FC236}">
                        <a16:creationId xmlns:a16="http://schemas.microsoft.com/office/drawing/2014/main" id="{00106A94-65EC-F56B-F3C3-B6D1FF940E2D}"/>
                      </a:ext>
                    </a:extLst>
                  </p:cNvPr>
                  <p:cNvSpPr>
                    <a:spLocks/>
                  </p:cNvSpPr>
                  <p:nvPr/>
                </p:nvSpPr>
                <p:spPr>
                  <a:xfrm flipV="1">
                    <a:off x="-6273044" y="8703892"/>
                    <a:ext cx="1214343" cy="339164"/>
                  </a:xfrm>
                  <a:prstGeom prst="arc">
                    <a:avLst>
                      <a:gd name="adj1" fmla="val 10876603"/>
                      <a:gd name="adj2" fmla="val 21540231"/>
                    </a:avLst>
                  </a:prstGeom>
                  <a:ln>
                    <a:solidFill>
                      <a:schemeClr val="accent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32" name="Arc 1031">
                    <a:extLst>
                      <a:ext uri="{FF2B5EF4-FFF2-40B4-BE49-F238E27FC236}">
                        <a16:creationId xmlns:a16="http://schemas.microsoft.com/office/drawing/2014/main" id="{077FFDD7-5FCD-E298-DAEB-506B71F6BA49}"/>
                      </a:ext>
                    </a:extLst>
                  </p:cNvPr>
                  <p:cNvSpPr>
                    <a:spLocks/>
                  </p:cNvSpPr>
                  <p:nvPr/>
                </p:nvSpPr>
                <p:spPr>
                  <a:xfrm flipV="1">
                    <a:off x="-6273044" y="9043059"/>
                    <a:ext cx="1214343" cy="339164"/>
                  </a:xfrm>
                  <a:prstGeom prst="arc">
                    <a:avLst>
                      <a:gd name="adj1" fmla="val 10876603"/>
                      <a:gd name="adj2" fmla="val 21540231"/>
                    </a:avLst>
                  </a:prstGeom>
                  <a:ln>
                    <a:solidFill>
                      <a:schemeClr val="accent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35" name="Arc 1034">
                    <a:extLst>
                      <a:ext uri="{FF2B5EF4-FFF2-40B4-BE49-F238E27FC236}">
                        <a16:creationId xmlns:a16="http://schemas.microsoft.com/office/drawing/2014/main" id="{E9B52533-F203-75E0-6245-607C903E9D48}"/>
                      </a:ext>
                    </a:extLst>
                  </p:cNvPr>
                  <p:cNvSpPr>
                    <a:spLocks/>
                  </p:cNvSpPr>
                  <p:nvPr/>
                </p:nvSpPr>
                <p:spPr>
                  <a:xfrm flipV="1">
                    <a:off x="-6273044" y="9386811"/>
                    <a:ext cx="1214343" cy="339164"/>
                  </a:xfrm>
                  <a:prstGeom prst="arc">
                    <a:avLst>
                      <a:gd name="adj1" fmla="val 10876603"/>
                      <a:gd name="adj2" fmla="val 21540231"/>
                    </a:avLst>
                  </a:prstGeom>
                  <a:ln>
                    <a:solidFill>
                      <a:schemeClr val="accent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37" name="Arc 1036">
                    <a:extLst>
                      <a:ext uri="{FF2B5EF4-FFF2-40B4-BE49-F238E27FC236}">
                        <a16:creationId xmlns:a16="http://schemas.microsoft.com/office/drawing/2014/main" id="{4EAEFB17-7BF1-F5EB-8859-5DF49E4E7DB9}"/>
                      </a:ext>
                    </a:extLst>
                  </p:cNvPr>
                  <p:cNvSpPr>
                    <a:spLocks/>
                  </p:cNvSpPr>
                  <p:nvPr/>
                </p:nvSpPr>
                <p:spPr>
                  <a:xfrm flipV="1">
                    <a:off x="-6273044" y="9706258"/>
                    <a:ext cx="1214343" cy="339164"/>
                  </a:xfrm>
                  <a:prstGeom prst="arc">
                    <a:avLst>
                      <a:gd name="adj1" fmla="val 10876603"/>
                      <a:gd name="adj2" fmla="val 21540231"/>
                    </a:avLst>
                  </a:prstGeom>
                  <a:ln>
                    <a:solidFill>
                      <a:schemeClr val="accent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40" name="Arc 1039">
                    <a:extLst>
                      <a:ext uri="{FF2B5EF4-FFF2-40B4-BE49-F238E27FC236}">
                        <a16:creationId xmlns:a16="http://schemas.microsoft.com/office/drawing/2014/main" id="{21497506-D0B1-E404-8842-E3197A49915A}"/>
                      </a:ext>
                    </a:extLst>
                  </p:cNvPr>
                  <p:cNvSpPr>
                    <a:spLocks/>
                  </p:cNvSpPr>
                  <p:nvPr/>
                </p:nvSpPr>
                <p:spPr>
                  <a:xfrm flipV="1">
                    <a:off x="-6273044" y="10050010"/>
                    <a:ext cx="1214343" cy="339164"/>
                  </a:xfrm>
                  <a:prstGeom prst="arc">
                    <a:avLst>
                      <a:gd name="adj1" fmla="val 10876603"/>
                      <a:gd name="adj2" fmla="val 21540231"/>
                    </a:avLst>
                  </a:prstGeom>
                  <a:ln>
                    <a:solidFill>
                      <a:schemeClr val="accent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43" name="Arc 1042">
                    <a:extLst>
                      <a:ext uri="{FF2B5EF4-FFF2-40B4-BE49-F238E27FC236}">
                        <a16:creationId xmlns:a16="http://schemas.microsoft.com/office/drawing/2014/main" id="{2E50CA8B-2790-3381-0FE3-BDE53AB94742}"/>
                      </a:ext>
                    </a:extLst>
                  </p:cNvPr>
                  <p:cNvSpPr>
                    <a:spLocks/>
                  </p:cNvSpPr>
                  <p:nvPr/>
                </p:nvSpPr>
                <p:spPr>
                  <a:xfrm rot="10800000" flipV="1">
                    <a:off x="-6256534" y="9875840"/>
                    <a:ext cx="1214343" cy="339164"/>
                  </a:xfrm>
                  <a:prstGeom prst="arc">
                    <a:avLst>
                      <a:gd name="adj1" fmla="val 10876603"/>
                      <a:gd name="adj2" fmla="val 21540231"/>
                    </a:avLst>
                  </a:prstGeom>
                  <a:ln>
                    <a:solidFill>
                      <a:schemeClr val="accent2">
                        <a:lumMod val="60000"/>
                        <a:lumOff val="4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45" name="Arc 1044">
                    <a:extLst>
                      <a:ext uri="{FF2B5EF4-FFF2-40B4-BE49-F238E27FC236}">
                        <a16:creationId xmlns:a16="http://schemas.microsoft.com/office/drawing/2014/main" id="{E90454C0-FC54-227C-86B6-4F37C36EA278}"/>
                      </a:ext>
                    </a:extLst>
                  </p:cNvPr>
                  <p:cNvSpPr>
                    <a:spLocks/>
                  </p:cNvSpPr>
                  <p:nvPr/>
                </p:nvSpPr>
                <p:spPr>
                  <a:xfrm rot="10800000" flipV="1">
                    <a:off x="-6256534" y="10219592"/>
                    <a:ext cx="1214343" cy="339164"/>
                  </a:xfrm>
                  <a:prstGeom prst="arc">
                    <a:avLst>
                      <a:gd name="adj1" fmla="val 10876603"/>
                      <a:gd name="adj2" fmla="val 21540231"/>
                    </a:avLst>
                  </a:prstGeom>
                  <a:ln>
                    <a:solidFill>
                      <a:schemeClr val="accent2">
                        <a:lumMod val="60000"/>
                        <a:lumOff val="4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46" name="Arc 1045">
                    <a:extLst>
                      <a:ext uri="{FF2B5EF4-FFF2-40B4-BE49-F238E27FC236}">
                        <a16:creationId xmlns:a16="http://schemas.microsoft.com/office/drawing/2014/main" id="{D93017EC-EB0E-F8C0-C9AE-6D64E9F7CFF7}"/>
                      </a:ext>
                    </a:extLst>
                  </p:cNvPr>
                  <p:cNvSpPr>
                    <a:spLocks/>
                  </p:cNvSpPr>
                  <p:nvPr/>
                </p:nvSpPr>
                <p:spPr>
                  <a:xfrm rot="10800000" flipV="1">
                    <a:off x="-6256534" y="9256211"/>
                    <a:ext cx="1214343" cy="339164"/>
                  </a:xfrm>
                  <a:prstGeom prst="arc">
                    <a:avLst>
                      <a:gd name="adj1" fmla="val 10876603"/>
                      <a:gd name="adj2" fmla="val 21540231"/>
                    </a:avLst>
                  </a:prstGeom>
                  <a:ln>
                    <a:solidFill>
                      <a:schemeClr val="accent2">
                        <a:lumMod val="60000"/>
                        <a:lumOff val="4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047" name="Arc 1046">
                    <a:extLst>
                      <a:ext uri="{FF2B5EF4-FFF2-40B4-BE49-F238E27FC236}">
                        <a16:creationId xmlns:a16="http://schemas.microsoft.com/office/drawing/2014/main" id="{CC984644-F6A0-44C7-C0DD-E0FDAEA13CBE}"/>
                      </a:ext>
                    </a:extLst>
                  </p:cNvPr>
                  <p:cNvSpPr>
                    <a:spLocks/>
                  </p:cNvSpPr>
                  <p:nvPr/>
                </p:nvSpPr>
                <p:spPr>
                  <a:xfrm rot="10800000" flipV="1">
                    <a:off x="-6256534" y="9599963"/>
                    <a:ext cx="1214343" cy="339164"/>
                  </a:xfrm>
                  <a:prstGeom prst="arc">
                    <a:avLst>
                      <a:gd name="adj1" fmla="val 10876603"/>
                      <a:gd name="adj2" fmla="val 21540231"/>
                    </a:avLst>
                  </a:prstGeom>
                  <a:ln>
                    <a:solidFill>
                      <a:schemeClr val="accent2">
                        <a:lumMod val="60000"/>
                        <a:lumOff val="4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48" name="Arc 1047">
                    <a:extLst>
                      <a:ext uri="{FF2B5EF4-FFF2-40B4-BE49-F238E27FC236}">
                        <a16:creationId xmlns:a16="http://schemas.microsoft.com/office/drawing/2014/main" id="{18E653FA-4BB3-1A8C-9587-C07E3B8A29D9}"/>
                      </a:ext>
                    </a:extLst>
                  </p:cNvPr>
                  <p:cNvSpPr>
                    <a:spLocks/>
                  </p:cNvSpPr>
                  <p:nvPr/>
                </p:nvSpPr>
                <p:spPr>
                  <a:xfrm rot="10800000" flipV="1">
                    <a:off x="-6273044" y="8588772"/>
                    <a:ext cx="1214343" cy="339164"/>
                  </a:xfrm>
                  <a:prstGeom prst="arc">
                    <a:avLst>
                      <a:gd name="adj1" fmla="val 10876603"/>
                      <a:gd name="adj2" fmla="val 21540231"/>
                    </a:avLst>
                  </a:prstGeom>
                  <a:ln>
                    <a:solidFill>
                      <a:schemeClr val="accent2">
                        <a:lumMod val="60000"/>
                        <a:lumOff val="4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49" name="Arc 1048">
                    <a:extLst>
                      <a:ext uri="{FF2B5EF4-FFF2-40B4-BE49-F238E27FC236}">
                        <a16:creationId xmlns:a16="http://schemas.microsoft.com/office/drawing/2014/main" id="{28417A88-A4F0-9214-0616-773C27FC3611}"/>
                      </a:ext>
                    </a:extLst>
                  </p:cNvPr>
                  <p:cNvSpPr>
                    <a:spLocks/>
                  </p:cNvSpPr>
                  <p:nvPr/>
                </p:nvSpPr>
                <p:spPr>
                  <a:xfrm rot="10800000" flipV="1">
                    <a:off x="-6273044" y="8932524"/>
                    <a:ext cx="1214343" cy="339164"/>
                  </a:xfrm>
                  <a:prstGeom prst="arc">
                    <a:avLst>
                      <a:gd name="adj1" fmla="val 10876603"/>
                      <a:gd name="adj2" fmla="val 21540231"/>
                    </a:avLst>
                  </a:prstGeom>
                  <a:ln>
                    <a:solidFill>
                      <a:schemeClr val="accent2">
                        <a:lumMod val="60000"/>
                        <a:lumOff val="4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50" name="Arc 1049">
                    <a:extLst>
                      <a:ext uri="{FF2B5EF4-FFF2-40B4-BE49-F238E27FC236}">
                        <a16:creationId xmlns:a16="http://schemas.microsoft.com/office/drawing/2014/main" id="{A1EFB6E9-34EF-E6F9-1A2B-6FF3787C50D1}"/>
                      </a:ext>
                    </a:extLst>
                  </p:cNvPr>
                  <p:cNvSpPr>
                    <a:spLocks/>
                  </p:cNvSpPr>
                  <p:nvPr/>
                </p:nvSpPr>
                <p:spPr>
                  <a:xfrm rot="10800000" flipV="1">
                    <a:off x="-6273044" y="8321158"/>
                    <a:ext cx="1214343" cy="339164"/>
                  </a:xfrm>
                  <a:prstGeom prst="arc">
                    <a:avLst>
                      <a:gd name="adj1" fmla="val 10876603"/>
                      <a:gd name="adj2" fmla="val 21540231"/>
                    </a:avLst>
                  </a:prstGeom>
                  <a:ln>
                    <a:solidFill>
                      <a:schemeClr val="accent2">
                        <a:lumMod val="60000"/>
                        <a:lumOff val="4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055" name="Straight Connector 1054">
                    <a:extLst>
                      <a:ext uri="{FF2B5EF4-FFF2-40B4-BE49-F238E27FC236}">
                        <a16:creationId xmlns:a16="http://schemas.microsoft.com/office/drawing/2014/main" id="{47EB864A-5388-3C31-B8ED-037C49122DE6}"/>
                      </a:ext>
                    </a:extLst>
                  </p:cNvPr>
                  <p:cNvCxnSpPr>
                    <a:cxnSpLocks/>
                  </p:cNvCxnSpPr>
                  <p:nvPr/>
                </p:nvCxnSpPr>
                <p:spPr>
                  <a:xfrm>
                    <a:off x="-5425424" y="8083830"/>
                    <a:ext cx="2043222"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057" name="Straight Connector 1056">
                    <a:extLst>
                      <a:ext uri="{FF2B5EF4-FFF2-40B4-BE49-F238E27FC236}">
                        <a16:creationId xmlns:a16="http://schemas.microsoft.com/office/drawing/2014/main" id="{F0BEF757-491D-C19A-7A40-9F68BA05D069}"/>
                      </a:ext>
                    </a:extLst>
                  </p:cNvPr>
                  <p:cNvCxnSpPr>
                    <a:cxnSpLocks/>
                  </p:cNvCxnSpPr>
                  <p:nvPr/>
                </p:nvCxnSpPr>
                <p:spPr>
                  <a:xfrm>
                    <a:off x="-3382202" y="8065850"/>
                    <a:ext cx="0" cy="2323323"/>
                  </a:xfrm>
                  <a:prstGeom prst="line">
                    <a:avLst/>
                  </a:prstGeom>
                  <a:ln w="57150"/>
                </p:spPr>
                <p:style>
                  <a:lnRef idx="1">
                    <a:schemeClr val="dk1"/>
                  </a:lnRef>
                  <a:fillRef idx="0">
                    <a:schemeClr val="dk1"/>
                  </a:fillRef>
                  <a:effectRef idx="0">
                    <a:schemeClr val="dk1"/>
                  </a:effectRef>
                  <a:fontRef idx="minor">
                    <a:schemeClr val="tx1"/>
                  </a:fontRef>
                </p:style>
              </p:cxnSp>
              <p:cxnSp>
                <p:nvCxnSpPr>
                  <p:cNvPr id="1061" name="Straight Connector 1060">
                    <a:extLst>
                      <a:ext uri="{FF2B5EF4-FFF2-40B4-BE49-F238E27FC236}">
                        <a16:creationId xmlns:a16="http://schemas.microsoft.com/office/drawing/2014/main" id="{FF98FA3F-8312-71E1-027A-574245298BC9}"/>
                      </a:ext>
                    </a:extLst>
                  </p:cNvPr>
                  <p:cNvCxnSpPr>
                    <a:cxnSpLocks/>
                  </p:cNvCxnSpPr>
                  <p:nvPr/>
                </p:nvCxnSpPr>
                <p:spPr>
                  <a:xfrm>
                    <a:off x="-3687002" y="11171241"/>
                    <a:ext cx="0" cy="326569"/>
                  </a:xfrm>
                  <a:prstGeom prst="line">
                    <a:avLst/>
                  </a:prstGeom>
                  <a:ln w="57150"/>
                </p:spPr>
                <p:style>
                  <a:lnRef idx="1">
                    <a:schemeClr val="dk1"/>
                  </a:lnRef>
                  <a:fillRef idx="0">
                    <a:schemeClr val="dk1"/>
                  </a:fillRef>
                  <a:effectRef idx="0">
                    <a:schemeClr val="dk1"/>
                  </a:effectRef>
                  <a:fontRef idx="minor">
                    <a:schemeClr val="tx1"/>
                  </a:fontRef>
                </p:style>
              </p:cxnSp>
              <p:cxnSp>
                <p:nvCxnSpPr>
                  <p:cNvPr id="1063" name="Straight Connector 1062">
                    <a:extLst>
                      <a:ext uri="{FF2B5EF4-FFF2-40B4-BE49-F238E27FC236}">
                        <a16:creationId xmlns:a16="http://schemas.microsoft.com/office/drawing/2014/main" id="{C1C9D0A9-BBCE-C04A-9C37-4F943A0FE089}"/>
                      </a:ext>
                    </a:extLst>
                  </p:cNvPr>
                  <p:cNvCxnSpPr>
                    <a:cxnSpLocks/>
                  </p:cNvCxnSpPr>
                  <p:nvPr/>
                </p:nvCxnSpPr>
                <p:spPr>
                  <a:xfrm>
                    <a:off x="-3719365" y="11191650"/>
                    <a:ext cx="381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066" name="Straight Connector 1065">
                    <a:extLst>
                      <a:ext uri="{FF2B5EF4-FFF2-40B4-BE49-F238E27FC236}">
                        <a16:creationId xmlns:a16="http://schemas.microsoft.com/office/drawing/2014/main" id="{8C1177D2-338C-B841-1B28-CABDB456D926}"/>
                      </a:ext>
                    </a:extLst>
                  </p:cNvPr>
                  <p:cNvCxnSpPr>
                    <a:cxnSpLocks/>
                  </p:cNvCxnSpPr>
                  <p:nvPr/>
                </p:nvCxnSpPr>
                <p:spPr>
                  <a:xfrm>
                    <a:off x="-3361203" y="10977040"/>
                    <a:ext cx="0" cy="224135"/>
                  </a:xfrm>
                  <a:prstGeom prst="line">
                    <a:avLst/>
                  </a:prstGeom>
                  <a:ln w="57150"/>
                </p:spPr>
                <p:style>
                  <a:lnRef idx="1">
                    <a:schemeClr val="dk1"/>
                  </a:lnRef>
                  <a:fillRef idx="0">
                    <a:schemeClr val="dk1"/>
                  </a:fillRef>
                  <a:effectRef idx="0">
                    <a:schemeClr val="dk1"/>
                  </a:effectRef>
                  <a:fontRef idx="minor">
                    <a:schemeClr val="tx1"/>
                  </a:fontRef>
                </p:style>
              </p:cxnSp>
              <p:sp>
                <p:nvSpPr>
                  <p:cNvPr id="1068" name="Rectangle 1067">
                    <a:extLst>
                      <a:ext uri="{FF2B5EF4-FFF2-40B4-BE49-F238E27FC236}">
                        <a16:creationId xmlns:a16="http://schemas.microsoft.com/office/drawing/2014/main" id="{C482A5C9-A1B4-7737-7493-FDA7F3BF1D34}"/>
                      </a:ext>
                    </a:extLst>
                  </p:cNvPr>
                  <p:cNvSpPr>
                    <a:spLocks/>
                  </p:cNvSpPr>
                  <p:nvPr/>
                </p:nvSpPr>
                <p:spPr>
                  <a:xfrm>
                    <a:off x="-3429820" y="10388104"/>
                    <a:ext cx="740901" cy="569887"/>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µC</a:t>
                    </a:r>
                  </a:p>
                </p:txBody>
              </p:sp>
              <p:cxnSp>
                <p:nvCxnSpPr>
                  <p:cNvPr id="1070" name="Straight Connector 1069">
                    <a:extLst>
                      <a:ext uri="{FF2B5EF4-FFF2-40B4-BE49-F238E27FC236}">
                        <a16:creationId xmlns:a16="http://schemas.microsoft.com/office/drawing/2014/main" id="{DBC63D23-0776-684E-36C9-307ABCCE04AE}"/>
                      </a:ext>
                    </a:extLst>
                  </p:cNvPr>
                  <p:cNvCxnSpPr>
                    <a:cxnSpLocks/>
                    <a:stCxn id="17" idx="0"/>
                    <a:endCxn id="17" idx="2"/>
                  </p:cNvCxnSpPr>
                  <p:nvPr/>
                </p:nvCxnSpPr>
                <p:spPr>
                  <a:xfrm>
                    <a:off x="-7639645" y="12074769"/>
                    <a:ext cx="4185662" cy="18813"/>
                  </a:xfrm>
                  <a:prstGeom prst="line">
                    <a:avLst/>
                  </a:prstGeom>
                </p:spPr>
                <p:style>
                  <a:lnRef idx="1">
                    <a:schemeClr val="accent1"/>
                  </a:lnRef>
                  <a:fillRef idx="0">
                    <a:schemeClr val="accent1"/>
                  </a:fillRef>
                  <a:effectRef idx="0">
                    <a:schemeClr val="accent1"/>
                  </a:effectRef>
                  <a:fontRef idx="minor">
                    <a:schemeClr val="tx1"/>
                  </a:fontRef>
                </p:style>
              </p:cxnSp>
              <p:sp>
                <p:nvSpPr>
                  <p:cNvPr id="1060" name="Rectangle: Rounded Corners 1059">
                    <a:extLst>
                      <a:ext uri="{FF2B5EF4-FFF2-40B4-BE49-F238E27FC236}">
                        <a16:creationId xmlns:a16="http://schemas.microsoft.com/office/drawing/2014/main" id="{AC1B8580-446D-A9A3-7A13-A4D09E430D82}"/>
                      </a:ext>
                    </a:extLst>
                  </p:cNvPr>
                  <p:cNvSpPr>
                    <a:spLocks/>
                  </p:cNvSpPr>
                  <p:nvPr/>
                </p:nvSpPr>
                <p:spPr>
                  <a:xfrm>
                    <a:off x="-4008933" y="11497810"/>
                    <a:ext cx="440690" cy="630384"/>
                  </a:xfrm>
                  <a:prstGeom prst="round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76" name="Straight Connector 1075">
                    <a:extLst>
                      <a:ext uri="{FF2B5EF4-FFF2-40B4-BE49-F238E27FC236}">
                        <a16:creationId xmlns:a16="http://schemas.microsoft.com/office/drawing/2014/main" id="{C0978214-44A9-D9D1-8C61-60C60CAA82D0}"/>
                      </a:ext>
                    </a:extLst>
                  </p:cNvPr>
                  <p:cNvCxnSpPr>
                    <a:cxnSpLocks/>
                  </p:cNvCxnSpPr>
                  <p:nvPr/>
                </p:nvCxnSpPr>
                <p:spPr>
                  <a:xfrm rot="10800000">
                    <a:off x="-2472568" y="11153550"/>
                    <a:ext cx="0" cy="326569"/>
                  </a:xfrm>
                  <a:prstGeom prst="line">
                    <a:avLst/>
                  </a:prstGeom>
                  <a:ln w="57150"/>
                </p:spPr>
                <p:style>
                  <a:lnRef idx="1">
                    <a:schemeClr val="dk1"/>
                  </a:lnRef>
                  <a:fillRef idx="0">
                    <a:schemeClr val="dk1"/>
                  </a:fillRef>
                  <a:effectRef idx="0">
                    <a:schemeClr val="dk1"/>
                  </a:effectRef>
                  <a:fontRef idx="minor">
                    <a:schemeClr val="tx1"/>
                  </a:fontRef>
                </p:style>
              </p:cxnSp>
              <p:cxnSp>
                <p:nvCxnSpPr>
                  <p:cNvPr id="1077" name="Straight Connector 1076">
                    <a:extLst>
                      <a:ext uri="{FF2B5EF4-FFF2-40B4-BE49-F238E27FC236}">
                        <a16:creationId xmlns:a16="http://schemas.microsoft.com/office/drawing/2014/main" id="{79EBEC11-3CE6-E109-4170-CC6372C457CA}"/>
                      </a:ext>
                    </a:extLst>
                  </p:cNvPr>
                  <p:cNvCxnSpPr>
                    <a:cxnSpLocks/>
                  </p:cNvCxnSpPr>
                  <p:nvPr/>
                </p:nvCxnSpPr>
                <p:spPr>
                  <a:xfrm rot="10800000">
                    <a:off x="-2830366" y="11171241"/>
                    <a:ext cx="381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078" name="Straight Connector 1077">
                    <a:extLst>
                      <a:ext uri="{FF2B5EF4-FFF2-40B4-BE49-F238E27FC236}">
                        <a16:creationId xmlns:a16="http://schemas.microsoft.com/office/drawing/2014/main" id="{5A26FC59-8619-195D-5567-FD347DB4A102}"/>
                      </a:ext>
                    </a:extLst>
                  </p:cNvPr>
                  <p:cNvCxnSpPr>
                    <a:cxnSpLocks/>
                  </p:cNvCxnSpPr>
                  <p:nvPr/>
                </p:nvCxnSpPr>
                <p:spPr>
                  <a:xfrm rot="10800000">
                    <a:off x="-2825556" y="10977040"/>
                    <a:ext cx="0" cy="224135"/>
                  </a:xfrm>
                  <a:prstGeom prst="line">
                    <a:avLst/>
                  </a:prstGeom>
                  <a:ln w="57150"/>
                </p:spPr>
                <p:style>
                  <a:lnRef idx="1">
                    <a:schemeClr val="dk1"/>
                  </a:lnRef>
                  <a:fillRef idx="0">
                    <a:schemeClr val="dk1"/>
                  </a:fillRef>
                  <a:effectRef idx="0">
                    <a:schemeClr val="dk1"/>
                  </a:effectRef>
                  <a:fontRef idx="minor">
                    <a:schemeClr val="tx1"/>
                  </a:fontRef>
                </p:style>
              </p:cxnSp>
              <p:sp>
                <p:nvSpPr>
                  <p:cNvPr id="1079" name="Rectangle: Rounded Corners 1078">
                    <a:extLst>
                      <a:ext uri="{FF2B5EF4-FFF2-40B4-BE49-F238E27FC236}">
                        <a16:creationId xmlns:a16="http://schemas.microsoft.com/office/drawing/2014/main" id="{D4FB3BBA-52F0-F325-B9B3-272DB9953E3C}"/>
                      </a:ext>
                    </a:extLst>
                  </p:cNvPr>
                  <p:cNvSpPr>
                    <a:spLocks/>
                  </p:cNvSpPr>
                  <p:nvPr/>
                </p:nvSpPr>
                <p:spPr>
                  <a:xfrm rot="10800000">
                    <a:off x="-2584627" y="11480119"/>
                    <a:ext cx="440690" cy="630384"/>
                  </a:xfrm>
                  <a:prstGeom prst="round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5" name="Freeform: Shape 1084">
                    <a:extLst>
                      <a:ext uri="{FF2B5EF4-FFF2-40B4-BE49-F238E27FC236}">
                        <a16:creationId xmlns:a16="http://schemas.microsoft.com/office/drawing/2014/main" id="{3B5F9DB3-1B0C-2078-B09D-D62533E89E24}"/>
                      </a:ext>
                    </a:extLst>
                  </p:cNvPr>
                  <p:cNvSpPr>
                    <a:spLocks/>
                  </p:cNvSpPr>
                  <p:nvPr/>
                </p:nvSpPr>
                <p:spPr>
                  <a:xfrm>
                    <a:off x="-7732859" y="7551920"/>
                    <a:ext cx="3773714" cy="4706845"/>
                  </a:xfrm>
                  <a:custGeom>
                    <a:avLst/>
                    <a:gdLst>
                      <a:gd name="connsiteX0" fmla="*/ 3773714 w 3773714"/>
                      <a:gd name="connsiteY0" fmla="*/ 4399461 h 4706845"/>
                      <a:gd name="connsiteX1" fmla="*/ 2438400 w 3773714"/>
                      <a:gd name="connsiteY1" fmla="*/ 4675233 h 4706845"/>
                      <a:gd name="connsiteX2" fmla="*/ 377371 w 3773714"/>
                      <a:gd name="connsiteY2" fmla="*/ 4225290 h 4706845"/>
                      <a:gd name="connsiteX3" fmla="*/ 420914 w 3773714"/>
                      <a:gd name="connsiteY3" fmla="*/ 466090 h 4706845"/>
                      <a:gd name="connsiteX4" fmla="*/ 0 w 3773714"/>
                      <a:gd name="connsiteY4" fmla="*/ 30661 h 4706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3714" h="4706845">
                        <a:moveTo>
                          <a:pt x="3773714" y="4399461"/>
                        </a:moveTo>
                        <a:cubicBezTo>
                          <a:pt x="3389085" y="4551861"/>
                          <a:pt x="3004457" y="4704262"/>
                          <a:pt x="2438400" y="4675233"/>
                        </a:cubicBezTo>
                        <a:cubicBezTo>
                          <a:pt x="1872343" y="4646205"/>
                          <a:pt x="713619" y="4926814"/>
                          <a:pt x="377371" y="4225290"/>
                        </a:cubicBezTo>
                        <a:cubicBezTo>
                          <a:pt x="41123" y="3523766"/>
                          <a:pt x="483809" y="1165195"/>
                          <a:pt x="420914" y="466090"/>
                        </a:cubicBezTo>
                        <a:cubicBezTo>
                          <a:pt x="358019" y="-233015"/>
                          <a:pt x="101600" y="74204"/>
                          <a:pt x="0" y="30661"/>
                        </a:cubicBezTo>
                      </a:path>
                    </a:pathLst>
                  </a:custGeom>
                  <a:ln w="57150"/>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sp>
                <p:nvSpPr>
                  <p:cNvPr id="1086" name="Freeform: Shape 1085">
                    <a:extLst>
                      <a:ext uri="{FF2B5EF4-FFF2-40B4-BE49-F238E27FC236}">
                        <a16:creationId xmlns:a16="http://schemas.microsoft.com/office/drawing/2014/main" id="{7135BE4A-E617-3BAC-24D6-DF4CCD93FCC3}"/>
                      </a:ext>
                    </a:extLst>
                  </p:cNvPr>
                  <p:cNvSpPr>
                    <a:spLocks/>
                  </p:cNvSpPr>
                  <p:nvPr/>
                </p:nvSpPr>
                <p:spPr>
                  <a:xfrm>
                    <a:off x="-3872059" y="7362434"/>
                    <a:ext cx="2426128" cy="4648151"/>
                  </a:xfrm>
                  <a:custGeom>
                    <a:avLst/>
                    <a:gdLst>
                      <a:gd name="connsiteX0" fmla="*/ 1756228 w 2426128"/>
                      <a:gd name="connsiteY0" fmla="*/ 4603462 h 4648151"/>
                      <a:gd name="connsiteX1" fmla="*/ 2293257 w 2426128"/>
                      <a:gd name="connsiteY1" fmla="*/ 4443805 h 4648151"/>
                      <a:gd name="connsiteX2" fmla="*/ 2380343 w 2426128"/>
                      <a:gd name="connsiteY2" fmla="*/ 2992376 h 4648151"/>
                      <a:gd name="connsiteX3" fmla="*/ 1683657 w 2426128"/>
                      <a:gd name="connsiteY3" fmla="*/ 670090 h 4648151"/>
                      <a:gd name="connsiteX4" fmla="*/ 653143 w 2426128"/>
                      <a:gd name="connsiteY4" fmla="*/ 2433 h 4648151"/>
                      <a:gd name="connsiteX5" fmla="*/ 0 w 2426128"/>
                      <a:gd name="connsiteY5" fmla="*/ 452376 h 46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128" h="4648151">
                        <a:moveTo>
                          <a:pt x="1756228" y="4603462"/>
                        </a:moveTo>
                        <a:cubicBezTo>
                          <a:pt x="1972733" y="4657890"/>
                          <a:pt x="2189238" y="4712319"/>
                          <a:pt x="2293257" y="4443805"/>
                        </a:cubicBezTo>
                        <a:cubicBezTo>
                          <a:pt x="2397276" y="4175291"/>
                          <a:pt x="2481943" y="3621328"/>
                          <a:pt x="2380343" y="2992376"/>
                        </a:cubicBezTo>
                        <a:cubicBezTo>
                          <a:pt x="2278743" y="2363424"/>
                          <a:pt x="1971524" y="1168414"/>
                          <a:pt x="1683657" y="670090"/>
                        </a:cubicBezTo>
                        <a:cubicBezTo>
                          <a:pt x="1395790" y="171766"/>
                          <a:pt x="933752" y="38719"/>
                          <a:pt x="653143" y="2433"/>
                        </a:cubicBezTo>
                        <a:cubicBezTo>
                          <a:pt x="372534" y="-33853"/>
                          <a:pt x="104019" y="345938"/>
                          <a:pt x="0" y="452376"/>
                        </a:cubicBezTo>
                      </a:path>
                    </a:pathLst>
                  </a:custGeom>
                  <a:ln w="57150"/>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sp>
                <p:nvSpPr>
                  <p:cNvPr id="134" name="TextBox 133">
                    <a:extLst>
                      <a:ext uri="{FF2B5EF4-FFF2-40B4-BE49-F238E27FC236}">
                        <a16:creationId xmlns:a16="http://schemas.microsoft.com/office/drawing/2014/main" id="{D4BE8DE5-ECDD-779A-C18A-7CA72A9978BD}"/>
                      </a:ext>
                    </a:extLst>
                  </p:cNvPr>
                  <p:cNvSpPr txBox="1">
                    <a:spLocks/>
                  </p:cNvSpPr>
                  <p:nvPr/>
                </p:nvSpPr>
                <p:spPr>
                  <a:xfrm>
                    <a:off x="-6986450" y="12637266"/>
                    <a:ext cx="2657481" cy="608796"/>
                  </a:xfrm>
                  <a:prstGeom prst="rect">
                    <a:avLst/>
                  </a:prstGeom>
                  <a:solidFill>
                    <a:schemeClr val="accent1">
                      <a:lumMod val="20000"/>
                      <a:lumOff val="80000"/>
                    </a:schemeClr>
                  </a:solidFill>
                  <a:ln w="19050">
                    <a:solidFill>
                      <a:schemeClr val="tx1"/>
                    </a:solidFill>
                  </a:ln>
                </p:spPr>
                <p:txBody>
                  <a:bodyPr wrap="square" rtlCol="0">
                    <a:spAutoFit/>
                  </a:bodyPr>
                  <a:lstStyle/>
                  <a:p>
                    <a:r>
                      <a:rPr lang="en-US" sz="3200" dirty="0"/>
                      <a:t>Internal Pump</a:t>
                    </a:r>
                  </a:p>
                </p:txBody>
              </p:sp>
              <p:cxnSp>
                <p:nvCxnSpPr>
                  <p:cNvPr id="128" name="Straight Arrow Connector 127">
                    <a:extLst>
                      <a:ext uri="{FF2B5EF4-FFF2-40B4-BE49-F238E27FC236}">
                        <a16:creationId xmlns:a16="http://schemas.microsoft.com/office/drawing/2014/main" id="{98F89B37-686A-A0EF-9FEC-8D79B14E7A55}"/>
                      </a:ext>
                    </a:extLst>
                  </p:cNvPr>
                  <p:cNvCxnSpPr>
                    <a:cxnSpLocks/>
                  </p:cNvCxnSpPr>
                  <p:nvPr/>
                </p:nvCxnSpPr>
                <p:spPr>
                  <a:xfrm flipV="1">
                    <a:off x="-4319453" y="12137425"/>
                    <a:ext cx="530865" cy="613222"/>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35" name="TextBox 134">
                    <a:extLst>
                      <a:ext uri="{FF2B5EF4-FFF2-40B4-BE49-F238E27FC236}">
                        <a16:creationId xmlns:a16="http://schemas.microsoft.com/office/drawing/2014/main" id="{0BF04C0C-2595-C0F8-1F25-F48A8AD2751D}"/>
                      </a:ext>
                    </a:extLst>
                  </p:cNvPr>
                  <p:cNvSpPr txBox="1">
                    <a:spLocks/>
                  </p:cNvSpPr>
                  <p:nvPr/>
                </p:nvSpPr>
                <p:spPr>
                  <a:xfrm>
                    <a:off x="-4159108" y="12838871"/>
                    <a:ext cx="2740999" cy="608796"/>
                  </a:xfrm>
                  <a:prstGeom prst="rect">
                    <a:avLst/>
                  </a:prstGeom>
                  <a:solidFill>
                    <a:schemeClr val="accent1">
                      <a:lumMod val="20000"/>
                      <a:lumOff val="80000"/>
                    </a:schemeClr>
                  </a:solidFill>
                  <a:ln w="19050">
                    <a:solidFill>
                      <a:schemeClr val="tx1"/>
                    </a:solidFill>
                  </a:ln>
                </p:spPr>
                <p:txBody>
                  <a:bodyPr wrap="square" rtlCol="0">
                    <a:spAutoFit/>
                  </a:bodyPr>
                  <a:lstStyle/>
                  <a:p>
                    <a:r>
                      <a:rPr lang="en-US" sz="3200" dirty="0"/>
                      <a:t>External Pump</a:t>
                    </a:r>
                  </a:p>
                </p:txBody>
              </p:sp>
              <p:cxnSp>
                <p:nvCxnSpPr>
                  <p:cNvPr id="129" name="Straight Arrow Connector 128">
                    <a:extLst>
                      <a:ext uri="{FF2B5EF4-FFF2-40B4-BE49-F238E27FC236}">
                        <a16:creationId xmlns:a16="http://schemas.microsoft.com/office/drawing/2014/main" id="{847DB92A-AB35-9D26-94FB-5F39D0036C0E}"/>
                      </a:ext>
                    </a:extLst>
                  </p:cNvPr>
                  <p:cNvCxnSpPr>
                    <a:cxnSpLocks/>
                  </p:cNvCxnSpPr>
                  <p:nvPr/>
                </p:nvCxnSpPr>
                <p:spPr>
                  <a:xfrm flipV="1">
                    <a:off x="-2449366" y="12137425"/>
                    <a:ext cx="121701" cy="739536"/>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37" name="TextBox 136">
                    <a:extLst>
                      <a:ext uri="{FF2B5EF4-FFF2-40B4-BE49-F238E27FC236}">
                        <a16:creationId xmlns:a16="http://schemas.microsoft.com/office/drawing/2014/main" id="{6D94239C-754B-F38E-BAC2-44C7F7822EF5}"/>
                      </a:ext>
                    </a:extLst>
                  </p:cNvPr>
                  <p:cNvSpPr txBox="1">
                    <a:spLocks/>
                  </p:cNvSpPr>
                  <p:nvPr/>
                </p:nvSpPr>
                <p:spPr>
                  <a:xfrm>
                    <a:off x="-6682062" y="6709546"/>
                    <a:ext cx="2522953" cy="608796"/>
                  </a:xfrm>
                  <a:prstGeom prst="rect">
                    <a:avLst/>
                  </a:prstGeom>
                  <a:solidFill>
                    <a:schemeClr val="accent1">
                      <a:lumMod val="20000"/>
                      <a:lumOff val="80000"/>
                    </a:schemeClr>
                  </a:solidFill>
                  <a:ln w="19050">
                    <a:solidFill>
                      <a:schemeClr val="tx1"/>
                    </a:solidFill>
                  </a:ln>
                </p:spPr>
                <p:txBody>
                  <a:bodyPr wrap="square" rtlCol="0">
                    <a:spAutoFit/>
                  </a:bodyPr>
                  <a:lstStyle/>
                  <a:p>
                    <a:r>
                      <a:rPr lang="en-US" sz="3200" dirty="0"/>
                      <a:t>Sonar Sensor</a:t>
                    </a:r>
                  </a:p>
                </p:txBody>
              </p:sp>
              <p:cxnSp>
                <p:nvCxnSpPr>
                  <p:cNvPr id="131" name="Straight Arrow Connector 130">
                    <a:extLst>
                      <a:ext uri="{FF2B5EF4-FFF2-40B4-BE49-F238E27FC236}">
                        <a16:creationId xmlns:a16="http://schemas.microsoft.com/office/drawing/2014/main" id="{98AEAF40-0C5D-E826-F9D2-880329FC5F09}"/>
                      </a:ext>
                    </a:extLst>
                  </p:cNvPr>
                  <p:cNvCxnSpPr>
                    <a:cxnSpLocks/>
                    <a:endCxn id="97" idx="0"/>
                  </p:cNvCxnSpPr>
                  <p:nvPr/>
                </p:nvCxnSpPr>
                <p:spPr>
                  <a:xfrm flipH="1">
                    <a:off x="-5665871" y="7228458"/>
                    <a:ext cx="249964" cy="76200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pSp>
            <p:sp>
              <p:nvSpPr>
                <p:cNvPr id="180" name="Rectangle: Rounded Corners 179">
                  <a:extLst>
                    <a:ext uri="{FF2B5EF4-FFF2-40B4-BE49-F238E27FC236}">
                      <a16:creationId xmlns:a16="http://schemas.microsoft.com/office/drawing/2014/main" id="{754A8D4D-6AC6-22E1-8044-8F41A0432059}"/>
                    </a:ext>
                  </a:extLst>
                </p:cNvPr>
                <p:cNvSpPr/>
                <p:nvPr/>
              </p:nvSpPr>
              <p:spPr>
                <a:xfrm>
                  <a:off x="13068300" y="23061376"/>
                  <a:ext cx="6667500" cy="7113823"/>
                </a:xfrm>
                <a:prstGeom prst="roundRect">
                  <a:avLst>
                    <a:gd name="adj" fmla="val 4805"/>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cxnSp>
            <p:nvCxnSpPr>
              <p:cNvPr id="24" name="Straight Connector 23">
                <a:extLst>
                  <a:ext uri="{FF2B5EF4-FFF2-40B4-BE49-F238E27FC236}">
                    <a16:creationId xmlns:a16="http://schemas.microsoft.com/office/drawing/2014/main" id="{6A91191B-B66E-3141-369C-CD15510AC375}"/>
                  </a:ext>
                </a:extLst>
              </p:cNvPr>
              <p:cNvCxnSpPr>
                <a:cxnSpLocks/>
              </p:cNvCxnSpPr>
              <p:nvPr/>
            </p:nvCxnSpPr>
            <p:spPr>
              <a:xfrm rot="10800000">
                <a:off x="17337141" y="26368994"/>
                <a:ext cx="0" cy="326569"/>
              </a:xfrm>
              <a:prstGeom prst="line">
                <a:avLst/>
              </a:prstGeom>
              <a:ln w="57150"/>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6AE8C53F-A1C9-26E6-4772-41FFD993B5C9}"/>
                  </a:ext>
                </a:extLst>
              </p:cNvPr>
              <p:cNvSpPr txBox="1">
                <a:spLocks/>
              </p:cNvSpPr>
              <p:nvPr/>
            </p:nvSpPr>
            <p:spPr>
              <a:xfrm>
                <a:off x="16796109" y="24837130"/>
                <a:ext cx="1198293" cy="608796"/>
              </a:xfrm>
              <a:prstGeom prst="rect">
                <a:avLst/>
              </a:prstGeom>
              <a:solidFill>
                <a:schemeClr val="accent1">
                  <a:lumMod val="20000"/>
                  <a:lumOff val="80000"/>
                </a:schemeClr>
              </a:solidFill>
              <a:ln w="19050">
                <a:solidFill>
                  <a:schemeClr val="tx1"/>
                </a:solidFill>
              </a:ln>
            </p:spPr>
            <p:txBody>
              <a:bodyPr wrap="square" rtlCol="0">
                <a:spAutoFit/>
              </a:bodyPr>
              <a:lstStyle/>
              <a:p>
                <a:r>
                  <a:rPr lang="en-US" sz="3200" dirty="0"/>
                  <a:t>RPG*</a:t>
                </a:r>
              </a:p>
            </p:txBody>
          </p:sp>
          <p:cxnSp>
            <p:nvCxnSpPr>
              <p:cNvPr id="29" name="Straight Arrow Connector 28">
                <a:extLst>
                  <a:ext uri="{FF2B5EF4-FFF2-40B4-BE49-F238E27FC236}">
                    <a16:creationId xmlns:a16="http://schemas.microsoft.com/office/drawing/2014/main" id="{79826467-FB44-C6F6-3E77-2BB6B4FA43C9}"/>
                  </a:ext>
                </a:extLst>
              </p:cNvPr>
              <p:cNvCxnSpPr>
                <a:cxnSpLocks/>
                <a:endCxn id="18" idx="0"/>
              </p:cNvCxnSpPr>
              <p:nvPr/>
            </p:nvCxnSpPr>
            <p:spPr>
              <a:xfrm>
                <a:off x="17274955" y="25351870"/>
                <a:ext cx="197831" cy="54480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8" name="Rectangle 17">
                <a:extLst>
                  <a:ext uri="{FF2B5EF4-FFF2-40B4-BE49-F238E27FC236}">
                    <a16:creationId xmlns:a16="http://schemas.microsoft.com/office/drawing/2014/main" id="{BD60075B-A14B-170E-5489-0498325F09BB}"/>
                  </a:ext>
                </a:extLst>
              </p:cNvPr>
              <p:cNvSpPr>
                <a:spLocks/>
              </p:cNvSpPr>
              <p:nvPr/>
            </p:nvSpPr>
            <p:spPr>
              <a:xfrm>
                <a:off x="17204857" y="25896673"/>
                <a:ext cx="535858" cy="490958"/>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1" name="Oval 20">
                <a:extLst>
                  <a:ext uri="{FF2B5EF4-FFF2-40B4-BE49-F238E27FC236}">
                    <a16:creationId xmlns:a16="http://schemas.microsoft.com/office/drawing/2014/main" id="{2C128475-4E61-FD03-F82D-95FA5F66BDD0}"/>
                  </a:ext>
                </a:extLst>
              </p:cNvPr>
              <p:cNvSpPr/>
              <p:nvPr/>
            </p:nvSpPr>
            <p:spPr>
              <a:xfrm>
                <a:off x="17331444" y="26006580"/>
                <a:ext cx="257424" cy="26964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0" name="Group 39">
            <a:extLst>
              <a:ext uri="{FF2B5EF4-FFF2-40B4-BE49-F238E27FC236}">
                <a16:creationId xmlns:a16="http://schemas.microsoft.com/office/drawing/2014/main" id="{D70B01D7-DBBB-CF8D-3034-3779A5A783B5}"/>
              </a:ext>
            </a:extLst>
          </p:cNvPr>
          <p:cNvGrpSpPr/>
          <p:nvPr/>
        </p:nvGrpSpPr>
        <p:grpSpPr>
          <a:xfrm>
            <a:off x="6654334" y="660183"/>
            <a:ext cx="16358774" cy="3175578"/>
            <a:chOff x="6654334" y="660183"/>
            <a:chExt cx="16358774" cy="3175578"/>
          </a:xfrm>
        </p:grpSpPr>
        <p:sp>
          <p:nvSpPr>
            <p:cNvPr id="6" name="TextBox 5"/>
            <p:cNvSpPr txBox="1"/>
            <p:nvPr/>
          </p:nvSpPr>
          <p:spPr>
            <a:xfrm>
              <a:off x="8377481" y="660183"/>
              <a:ext cx="13574935" cy="1323439"/>
            </a:xfrm>
            <a:prstGeom prst="rect">
              <a:avLst/>
            </a:prstGeom>
            <a:noFill/>
          </p:spPr>
          <p:txBody>
            <a:bodyPr wrap="none" rtlCol="0">
              <a:spAutoFit/>
            </a:bodyPr>
            <a:lstStyle/>
            <a:p>
              <a:r>
                <a:rPr lang="en-US" sz="8000" b="1" dirty="0">
                  <a:solidFill>
                    <a:schemeClr val="tx2">
                      <a:lumMod val="75000"/>
                    </a:schemeClr>
                  </a:solidFill>
                </a:rPr>
                <a:t>PID Water Level Control System</a:t>
              </a:r>
            </a:p>
          </p:txBody>
        </p:sp>
        <p:sp>
          <p:nvSpPr>
            <p:cNvPr id="7" name="TextBox 6"/>
            <p:cNvSpPr txBox="1"/>
            <p:nvPr/>
          </p:nvSpPr>
          <p:spPr>
            <a:xfrm>
              <a:off x="6654334" y="1830741"/>
              <a:ext cx="16358774" cy="1200329"/>
            </a:xfrm>
            <a:prstGeom prst="rect">
              <a:avLst/>
            </a:prstGeom>
            <a:noFill/>
          </p:spPr>
          <p:txBody>
            <a:bodyPr wrap="none" rtlCol="0">
              <a:spAutoFit/>
            </a:bodyPr>
            <a:lstStyle/>
            <a:p>
              <a:r>
                <a:rPr lang="en-US" sz="7200" dirty="0">
                  <a:solidFill>
                    <a:schemeClr val="tx2">
                      <a:lumMod val="40000"/>
                      <a:lumOff val="60000"/>
                    </a:schemeClr>
                  </a:solidFill>
                </a:rPr>
                <a:t>Team Members: Cole Swanson, Jacob Arkin</a:t>
              </a:r>
            </a:p>
          </p:txBody>
        </p:sp>
        <p:sp>
          <p:nvSpPr>
            <p:cNvPr id="8" name="TextBox 7"/>
            <p:cNvSpPr txBox="1"/>
            <p:nvPr/>
          </p:nvSpPr>
          <p:spPr>
            <a:xfrm>
              <a:off x="13329217" y="3004764"/>
              <a:ext cx="2265236" cy="830997"/>
            </a:xfrm>
            <a:prstGeom prst="rect">
              <a:avLst/>
            </a:prstGeom>
            <a:noFill/>
          </p:spPr>
          <p:txBody>
            <a:bodyPr wrap="none" rtlCol="0">
              <a:spAutoFit/>
            </a:bodyPr>
            <a:lstStyle/>
            <a:p>
              <a:r>
                <a:rPr lang="en-US" sz="4800" dirty="0">
                  <a:solidFill>
                    <a:schemeClr val="tx2">
                      <a:lumMod val="75000"/>
                    </a:schemeClr>
                  </a:solidFill>
                </a:rPr>
                <a:t>Abstract</a:t>
              </a:r>
            </a:p>
          </p:txBody>
        </p:sp>
      </p:grpSp>
      <p:sp>
        <p:nvSpPr>
          <p:cNvPr id="9" name="TextBox 8"/>
          <p:cNvSpPr txBox="1"/>
          <p:nvPr/>
        </p:nvSpPr>
        <p:spPr>
          <a:xfrm>
            <a:off x="14461835" y="4255789"/>
            <a:ext cx="184731" cy="369332"/>
          </a:xfrm>
          <a:prstGeom prst="rect">
            <a:avLst/>
          </a:prstGeom>
          <a:noFill/>
        </p:spPr>
        <p:txBody>
          <a:bodyPr wrap="none" rtlCol="0">
            <a:spAutoFit/>
          </a:bodyPr>
          <a:lstStyle/>
          <a:p>
            <a:endParaRPr lang="en-US" dirty="0"/>
          </a:p>
        </p:txBody>
      </p:sp>
      <p:sp>
        <p:nvSpPr>
          <p:cNvPr id="10" name="TextBox 9"/>
          <p:cNvSpPr txBox="1"/>
          <p:nvPr/>
        </p:nvSpPr>
        <p:spPr>
          <a:xfrm>
            <a:off x="4782269" y="3891456"/>
            <a:ext cx="20269200" cy="2554545"/>
          </a:xfrm>
          <a:prstGeom prst="rect">
            <a:avLst/>
          </a:prstGeom>
          <a:noFill/>
        </p:spPr>
        <p:txBody>
          <a:bodyPr wrap="square" rtlCol="0">
            <a:spAutoFit/>
          </a:bodyPr>
          <a:lstStyle/>
          <a:p>
            <a:r>
              <a:rPr lang="en-US" sz="3200" dirty="0"/>
              <a:t>In this project will implement a PID control system that will keep a tank of water at a desired level controlled by the user. The water level will be displayed and plotted by a serial output and with an RPG the user can change what level of water is in the tank. The water level will be measured by a sonar depth sensor connected to the microcontroller. Also connected to the controller is two pumps. One pump will push water into the tank to raise the water level and the other will pump water out to lower it.</a:t>
            </a:r>
            <a:endParaRPr lang="en-US" sz="3200" dirty="0">
              <a:solidFill>
                <a:schemeClr val="tx2"/>
              </a:solidFill>
            </a:endParaRPr>
          </a:p>
        </p:txBody>
      </p:sp>
      <p:sp>
        <p:nvSpPr>
          <p:cNvPr id="12" name="TextBox 11"/>
          <p:cNvSpPr txBox="1"/>
          <p:nvPr/>
        </p:nvSpPr>
        <p:spPr>
          <a:xfrm>
            <a:off x="457200" y="37392114"/>
            <a:ext cx="6721905" cy="646331"/>
          </a:xfrm>
          <a:prstGeom prst="rect">
            <a:avLst/>
          </a:prstGeom>
          <a:noFill/>
        </p:spPr>
        <p:txBody>
          <a:bodyPr wrap="none" rtlCol="0">
            <a:spAutoFit/>
          </a:bodyPr>
          <a:lstStyle/>
          <a:p>
            <a:r>
              <a:rPr lang="en-US" sz="3600" dirty="0">
                <a:solidFill>
                  <a:schemeClr val="tx2"/>
                </a:solidFill>
              </a:rPr>
              <a:t>ECE:3360 Embedded Systems 2024</a:t>
            </a:r>
          </a:p>
        </p:txBody>
      </p:sp>
      <p:sp>
        <p:nvSpPr>
          <p:cNvPr id="13" name="TextBox 12"/>
          <p:cNvSpPr txBox="1"/>
          <p:nvPr/>
        </p:nvSpPr>
        <p:spPr>
          <a:xfrm>
            <a:off x="24289237" y="37392114"/>
            <a:ext cx="4361963" cy="646331"/>
          </a:xfrm>
          <a:prstGeom prst="rect">
            <a:avLst/>
          </a:prstGeom>
          <a:noFill/>
        </p:spPr>
        <p:txBody>
          <a:bodyPr wrap="none" rtlCol="0">
            <a:spAutoFit/>
          </a:bodyPr>
          <a:lstStyle/>
          <a:p>
            <a:r>
              <a:rPr lang="en-US" sz="3600" dirty="0">
                <a:solidFill>
                  <a:schemeClr val="tx2"/>
                </a:solidFill>
              </a:rPr>
              <a:t>The University of Iowa</a:t>
            </a:r>
          </a:p>
        </p:txBody>
      </p:sp>
      <p:grpSp>
        <p:nvGrpSpPr>
          <p:cNvPr id="38" name="Group 37">
            <a:extLst>
              <a:ext uri="{FF2B5EF4-FFF2-40B4-BE49-F238E27FC236}">
                <a16:creationId xmlns:a16="http://schemas.microsoft.com/office/drawing/2014/main" id="{EB5109C2-E076-5186-3E27-A3468486BA8D}"/>
              </a:ext>
            </a:extLst>
          </p:cNvPr>
          <p:cNvGrpSpPr/>
          <p:nvPr/>
        </p:nvGrpSpPr>
        <p:grpSpPr>
          <a:xfrm>
            <a:off x="1371076" y="12912459"/>
            <a:ext cx="26974800" cy="1066800"/>
            <a:chOff x="1371600" y="12912761"/>
            <a:chExt cx="26974800" cy="1066800"/>
          </a:xfrm>
        </p:grpSpPr>
        <p:sp>
          <p:nvSpPr>
            <p:cNvPr id="16" name="Rectangle 15"/>
            <p:cNvSpPr/>
            <p:nvPr/>
          </p:nvSpPr>
          <p:spPr>
            <a:xfrm>
              <a:off x="1371600" y="12912761"/>
              <a:ext cx="26974800" cy="1066800"/>
            </a:xfrm>
            <a:prstGeom prst="rect">
              <a:avLst/>
            </a:prstGeom>
            <a:solidFill>
              <a:schemeClr val="accent1">
                <a:alpha val="31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5" name="TextBox 14"/>
            <p:cNvSpPr txBox="1"/>
            <p:nvPr/>
          </p:nvSpPr>
          <p:spPr>
            <a:xfrm>
              <a:off x="12323210" y="12984496"/>
              <a:ext cx="5683479" cy="923330"/>
            </a:xfrm>
            <a:prstGeom prst="rect">
              <a:avLst/>
            </a:prstGeom>
            <a:noFill/>
          </p:spPr>
          <p:txBody>
            <a:bodyPr wrap="none" rtlCol="0">
              <a:spAutoFit/>
            </a:bodyPr>
            <a:lstStyle/>
            <a:p>
              <a:r>
                <a:rPr lang="en-US" sz="5400" b="1" dirty="0">
                  <a:solidFill>
                    <a:schemeClr val="tx2">
                      <a:lumMod val="75000"/>
                    </a:schemeClr>
                  </a:solidFill>
                </a:rPr>
                <a:t>System Description</a:t>
              </a:r>
            </a:p>
          </p:txBody>
        </p:sp>
      </p:grpSp>
      <p:grpSp>
        <p:nvGrpSpPr>
          <p:cNvPr id="39" name="Group 38">
            <a:extLst>
              <a:ext uri="{FF2B5EF4-FFF2-40B4-BE49-F238E27FC236}">
                <a16:creationId xmlns:a16="http://schemas.microsoft.com/office/drawing/2014/main" id="{B6E3D5AF-DE56-CB5F-B4CA-BBBCDA2A796C}"/>
              </a:ext>
            </a:extLst>
          </p:cNvPr>
          <p:cNvGrpSpPr/>
          <p:nvPr/>
        </p:nvGrpSpPr>
        <p:grpSpPr>
          <a:xfrm>
            <a:off x="1346321" y="6572571"/>
            <a:ext cx="26974800" cy="1066800"/>
            <a:chOff x="1346321" y="6686389"/>
            <a:chExt cx="26974800" cy="1066800"/>
          </a:xfrm>
        </p:grpSpPr>
        <p:sp>
          <p:nvSpPr>
            <p:cNvPr id="19" name="Rectangle 18"/>
            <p:cNvSpPr/>
            <p:nvPr/>
          </p:nvSpPr>
          <p:spPr>
            <a:xfrm>
              <a:off x="1346321" y="6686389"/>
              <a:ext cx="26974800" cy="1066800"/>
            </a:xfrm>
            <a:prstGeom prst="rect">
              <a:avLst/>
            </a:prstGeom>
            <a:solidFill>
              <a:schemeClr val="accent1">
                <a:alpha val="31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3030199" y="6757710"/>
              <a:ext cx="3773341" cy="923330"/>
            </a:xfrm>
            <a:prstGeom prst="rect">
              <a:avLst/>
            </a:prstGeom>
            <a:noFill/>
          </p:spPr>
          <p:txBody>
            <a:bodyPr wrap="none" rtlCol="0">
              <a:spAutoFit/>
            </a:bodyPr>
            <a:lstStyle/>
            <a:p>
              <a:r>
                <a:rPr lang="en-US" sz="5400" b="1" dirty="0">
                  <a:solidFill>
                    <a:schemeClr val="tx2">
                      <a:lumMod val="75000"/>
                    </a:schemeClr>
                  </a:solidFill>
                </a:rPr>
                <a:t>Introduction</a:t>
              </a:r>
            </a:p>
          </p:txBody>
        </p:sp>
      </p:grpSp>
      <p:grpSp>
        <p:nvGrpSpPr>
          <p:cNvPr id="35" name="Group 34">
            <a:extLst>
              <a:ext uri="{FF2B5EF4-FFF2-40B4-BE49-F238E27FC236}">
                <a16:creationId xmlns:a16="http://schemas.microsoft.com/office/drawing/2014/main" id="{28C8478C-1C8B-51FE-14A8-C8E6F0B518AD}"/>
              </a:ext>
            </a:extLst>
          </p:cNvPr>
          <p:cNvGrpSpPr/>
          <p:nvPr/>
        </p:nvGrpSpPr>
        <p:grpSpPr>
          <a:xfrm>
            <a:off x="1346321" y="20438840"/>
            <a:ext cx="26974800" cy="1066800"/>
            <a:chOff x="1346321" y="21428689"/>
            <a:chExt cx="26974800" cy="1066800"/>
          </a:xfrm>
        </p:grpSpPr>
        <p:sp>
          <p:nvSpPr>
            <p:cNvPr id="22" name="Rectangle 21"/>
            <p:cNvSpPr/>
            <p:nvPr/>
          </p:nvSpPr>
          <p:spPr>
            <a:xfrm>
              <a:off x="1346321" y="21428689"/>
              <a:ext cx="26974800" cy="1066800"/>
            </a:xfrm>
            <a:prstGeom prst="rect">
              <a:avLst/>
            </a:prstGeom>
            <a:solidFill>
              <a:schemeClr val="accent1">
                <a:alpha val="31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3163611" y="21500424"/>
              <a:ext cx="2245615" cy="923330"/>
            </a:xfrm>
            <a:prstGeom prst="rect">
              <a:avLst/>
            </a:prstGeom>
            <a:noFill/>
          </p:spPr>
          <p:txBody>
            <a:bodyPr wrap="none" rtlCol="0">
              <a:spAutoFit/>
            </a:bodyPr>
            <a:lstStyle/>
            <a:p>
              <a:r>
                <a:rPr lang="en-US" sz="5400" b="1" dirty="0">
                  <a:solidFill>
                    <a:schemeClr val="tx2">
                      <a:lumMod val="75000"/>
                    </a:schemeClr>
                  </a:solidFill>
                </a:rPr>
                <a:t>Results</a:t>
              </a:r>
            </a:p>
          </p:txBody>
        </p:sp>
      </p:grpSp>
      <p:grpSp>
        <p:nvGrpSpPr>
          <p:cNvPr id="36" name="Group 35">
            <a:extLst>
              <a:ext uri="{FF2B5EF4-FFF2-40B4-BE49-F238E27FC236}">
                <a16:creationId xmlns:a16="http://schemas.microsoft.com/office/drawing/2014/main" id="{EBBA9907-52B8-DD62-2FF2-5E85E990D4CA}"/>
              </a:ext>
            </a:extLst>
          </p:cNvPr>
          <p:cNvGrpSpPr/>
          <p:nvPr/>
        </p:nvGrpSpPr>
        <p:grpSpPr>
          <a:xfrm>
            <a:off x="1346321" y="29660953"/>
            <a:ext cx="12877800" cy="1066800"/>
            <a:chOff x="1371600" y="30708600"/>
            <a:chExt cx="12877800" cy="1066800"/>
          </a:xfrm>
        </p:grpSpPr>
        <p:sp>
          <p:nvSpPr>
            <p:cNvPr id="25" name="Rectangle 24"/>
            <p:cNvSpPr/>
            <p:nvPr/>
          </p:nvSpPr>
          <p:spPr>
            <a:xfrm>
              <a:off x="1371600" y="30708600"/>
              <a:ext cx="12877800" cy="1066800"/>
            </a:xfrm>
            <a:prstGeom prst="rect">
              <a:avLst/>
            </a:prstGeom>
            <a:solidFill>
              <a:schemeClr val="accent1">
                <a:alpha val="31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494852" y="30780335"/>
              <a:ext cx="5401748" cy="923330"/>
            </a:xfrm>
            <a:prstGeom prst="rect">
              <a:avLst/>
            </a:prstGeom>
            <a:noFill/>
          </p:spPr>
          <p:txBody>
            <a:bodyPr wrap="square" rtlCol="0">
              <a:spAutoFit/>
            </a:bodyPr>
            <a:lstStyle/>
            <a:p>
              <a:pPr algn="ctr"/>
              <a:r>
                <a:rPr lang="en-US" sz="5400" b="1" dirty="0">
                  <a:solidFill>
                    <a:schemeClr val="tx2">
                      <a:lumMod val="75000"/>
                    </a:schemeClr>
                  </a:solidFill>
                </a:rPr>
                <a:t>Lessons</a:t>
              </a:r>
              <a:r>
                <a:rPr lang="en-US" sz="5400" b="1" dirty="0">
                  <a:solidFill>
                    <a:schemeClr val="bg1">
                      <a:lumMod val="50000"/>
                    </a:schemeClr>
                  </a:solidFill>
                </a:rPr>
                <a:t> </a:t>
              </a:r>
              <a:r>
                <a:rPr lang="en-US" sz="5400" b="1" dirty="0">
                  <a:solidFill>
                    <a:schemeClr val="tx2">
                      <a:lumMod val="75000"/>
                    </a:schemeClr>
                  </a:solidFill>
                </a:rPr>
                <a:t>Learned</a:t>
              </a:r>
            </a:p>
          </p:txBody>
        </p:sp>
      </p:grpSp>
      <p:sp>
        <p:nvSpPr>
          <p:cNvPr id="52" name="TextBox 51"/>
          <p:cNvSpPr txBox="1"/>
          <p:nvPr/>
        </p:nvSpPr>
        <p:spPr>
          <a:xfrm>
            <a:off x="1346321" y="13924642"/>
            <a:ext cx="10040998" cy="6494085"/>
          </a:xfrm>
          <a:prstGeom prst="rect">
            <a:avLst/>
          </a:prstGeom>
          <a:noFill/>
        </p:spPr>
        <p:txBody>
          <a:bodyPr wrap="square" rtlCol="0">
            <a:spAutoFit/>
          </a:bodyPr>
          <a:lstStyle/>
          <a:p>
            <a:r>
              <a:rPr lang="en-US" sz="3200" dirty="0">
                <a:solidFill>
                  <a:schemeClr val="tx2"/>
                </a:solidFill>
              </a:rPr>
              <a:t>The water control system operates by using a Sonar Sensor to measure the water level in the tank. Ultrasonic waves are emitted and reflected by the water. The difference between the time of transmittance and reception is multiplied by the speed of sound in the atmosphere and divided by two. This data is sent to a microcontroller, which implements a PID control system. The PID system adjusts pumps to maintain the desired water level, combining immediate response, error accumulation over time, and anticipation of future trends. This dynamic adjustment minimizes errors and ensures precise water level control. The output of the PID controller determines the timing for activating the pumps.</a:t>
            </a:r>
            <a:endParaRPr lang="en-US" sz="3200" dirty="0"/>
          </a:p>
        </p:txBody>
      </p:sp>
      <p:sp>
        <p:nvSpPr>
          <p:cNvPr id="72" name="TextBox 71"/>
          <p:cNvSpPr txBox="1"/>
          <p:nvPr/>
        </p:nvSpPr>
        <p:spPr>
          <a:xfrm>
            <a:off x="1371076" y="21577932"/>
            <a:ext cx="10210800" cy="7971413"/>
          </a:xfrm>
          <a:prstGeom prst="rect">
            <a:avLst/>
          </a:prstGeom>
          <a:noFill/>
        </p:spPr>
        <p:txBody>
          <a:bodyPr wrap="square" rtlCol="0">
            <a:spAutoFit/>
          </a:bodyPr>
          <a:lstStyle/>
          <a:p>
            <a:r>
              <a:rPr lang="en-US" sz="3200" dirty="0">
                <a:solidFill>
                  <a:schemeClr val="tx2"/>
                </a:solidFill>
              </a:rPr>
              <a:t>When the system is turned on and the bucket is filled with water. The initial set point of the PID system 80 mm of water depth. If the water in the tank is above the set point the internal pump will push water out of the tank at a rate of about 1 mm/s. Or if the water level is below the set point the external pump will push water into the tank from an external source at the same rate. When the RPG is rotated clockwise the set point is raised, and if the water level was currently at the set point the pumps will raise the water level. If the RPG is rotated counterclockwise the set point is lowered and the water level is lowered. Every click of the RPG will raise or lower the water 1 mm per tick. If water is removed or added to the tank with out the set point being changed it will the be sensed by the sonar sensor and the pumps will act accordingly to bring the water level back to the set point.</a:t>
            </a:r>
          </a:p>
        </p:txBody>
      </p:sp>
      <p:sp>
        <p:nvSpPr>
          <p:cNvPr id="99" name="TextBox 98"/>
          <p:cNvSpPr txBox="1"/>
          <p:nvPr/>
        </p:nvSpPr>
        <p:spPr>
          <a:xfrm>
            <a:off x="15593571" y="30704686"/>
            <a:ext cx="12801600" cy="3046988"/>
          </a:xfrm>
          <a:prstGeom prst="rect">
            <a:avLst/>
          </a:prstGeom>
          <a:noFill/>
        </p:spPr>
        <p:txBody>
          <a:bodyPr wrap="square" rtlCol="0">
            <a:spAutoFit/>
          </a:bodyPr>
          <a:lstStyle/>
          <a:p>
            <a:r>
              <a:rPr lang="en-US" sz="3200" dirty="0">
                <a:solidFill>
                  <a:schemeClr val="tx2"/>
                </a:solidFill>
              </a:rPr>
              <a:t>This project is just a simple model of a system that could be implemented on a much larger scale. To do this we would recommend implementing a higher end sonar sensor that can be used for longer ranges with more accuracy, as well as stronger pumps that could output and input water faster. Lastly, we would like to thank Professor Krueger, and Teaching Assistants Zach and Tristan for their help with this project.</a:t>
            </a:r>
          </a:p>
        </p:txBody>
      </p:sp>
      <p:sp>
        <p:nvSpPr>
          <p:cNvPr id="107" name="TextBox 106"/>
          <p:cNvSpPr txBox="1"/>
          <p:nvPr/>
        </p:nvSpPr>
        <p:spPr>
          <a:xfrm>
            <a:off x="19507908" y="28548301"/>
            <a:ext cx="7010400" cy="523220"/>
          </a:xfrm>
          <a:prstGeom prst="rect">
            <a:avLst/>
          </a:prstGeom>
          <a:noFill/>
        </p:spPr>
        <p:txBody>
          <a:bodyPr wrap="square" rtlCol="0">
            <a:spAutoFit/>
          </a:bodyPr>
          <a:lstStyle/>
          <a:p>
            <a:r>
              <a:rPr lang="en-US" sz="2800" b="1" dirty="0"/>
              <a:t>Caption: Photograph of PID controller in use</a:t>
            </a:r>
            <a:endParaRPr lang="en-US" sz="2800" b="1" dirty="0">
              <a:solidFill>
                <a:schemeClr val="tx2"/>
              </a:solidFill>
            </a:endParaRPr>
          </a:p>
        </p:txBody>
      </p:sp>
      <p:sp>
        <p:nvSpPr>
          <p:cNvPr id="108" name="TextBox 107"/>
          <p:cNvSpPr txBox="1"/>
          <p:nvPr/>
        </p:nvSpPr>
        <p:spPr>
          <a:xfrm>
            <a:off x="1389617" y="30746567"/>
            <a:ext cx="12877800" cy="2554545"/>
          </a:xfrm>
          <a:prstGeom prst="rect">
            <a:avLst/>
          </a:prstGeom>
          <a:noFill/>
        </p:spPr>
        <p:txBody>
          <a:bodyPr wrap="square" rtlCol="0">
            <a:spAutoFit/>
          </a:bodyPr>
          <a:lstStyle/>
          <a:p>
            <a:r>
              <a:rPr lang="en-US" sz="3200" dirty="0">
                <a:solidFill>
                  <a:schemeClr val="tx2"/>
                </a:solidFill>
              </a:rPr>
              <a:t>One thing we learned through this project is the importance of higher quality of products used within the system. For example, we used a relatively cheap sonar sensor, and it gave us somewhat inconsistent readings of the water level even when it wasn’t changing. This led to us having to design a software solution to mitigate noise from the sensor. </a:t>
            </a:r>
          </a:p>
        </p:txBody>
      </p:sp>
      <p:sp>
        <p:nvSpPr>
          <p:cNvPr id="111" name="TextBox 110"/>
          <p:cNvSpPr txBox="1"/>
          <p:nvPr/>
        </p:nvSpPr>
        <p:spPr>
          <a:xfrm>
            <a:off x="1334173" y="7778813"/>
            <a:ext cx="9768939" cy="5016758"/>
          </a:xfrm>
          <a:prstGeom prst="rect">
            <a:avLst/>
          </a:prstGeom>
          <a:noFill/>
        </p:spPr>
        <p:txBody>
          <a:bodyPr wrap="square" rtlCol="0">
            <a:spAutoFit/>
          </a:bodyPr>
          <a:lstStyle/>
          <a:p>
            <a:r>
              <a:rPr lang="en-US" sz="3200" dirty="0">
                <a:solidFill>
                  <a:schemeClr val="tx2"/>
                </a:solidFill>
              </a:rPr>
              <a:t>This product was designed and build to model how a sonar sensor and PID controller could be used to control the level of liquid in a tank. The idea is that this could be something in a chemical production plant to make sure the containments stay at the appropriate level or in channel locks to make sure that the water doesn’t overflow or go to low.</a:t>
            </a:r>
          </a:p>
          <a:p>
            <a:endParaRPr lang="en-US" sz="3200" dirty="0">
              <a:solidFill>
                <a:schemeClr val="tx2"/>
              </a:solidFill>
            </a:endParaRPr>
          </a:p>
          <a:p>
            <a:r>
              <a:rPr lang="en-US" sz="3200" dirty="0">
                <a:solidFill>
                  <a:schemeClr val="tx2"/>
                </a:solidFill>
              </a:rPr>
              <a:t>We built a water level controller that uses a sonar sensor to send and receive pressure waves.</a:t>
            </a:r>
          </a:p>
        </p:txBody>
      </p:sp>
      <p:grpSp>
        <p:nvGrpSpPr>
          <p:cNvPr id="43" name="Group 42">
            <a:extLst>
              <a:ext uri="{FF2B5EF4-FFF2-40B4-BE49-F238E27FC236}">
                <a16:creationId xmlns:a16="http://schemas.microsoft.com/office/drawing/2014/main" id="{82B7CF7F-8E11-2251-1041-D840A18E70A6}"/>
              </a:ext>
            </a:extLst>
          </p:cNvPr>
          <p:cNvGrpSpPr/>
          <p:nvPr/>
        </p:nvGrpSpPr>
        <p:grpSpPr>
          <a:xfrm>
            <a:off x="11514198" y="14435722"/>
            <a:ext cx="8503920" cy="6001719"/>
            <a:chOff x="11412598" y="14435722"/>
            <a:chExt cx="8503920" cy="6001719"/>
          </a:xfrm>
        </p:grpSpPr>
        <p:pic>
          <p:nvPicPr>
            <p:cNvPr id="163" name="Picture 162">
              <a:extLst>
                <a:ext uri="{FF2B5EF4-FFF2-40B4-BE49-F238E27FC236}">
                  <a16:creationId xmlns:a16="http://schemas.microsoft.com/office/drawing/2014/main" id="{1B7547ED-D198-1985-3698-B0082449F301}"/>
                </a:ext>
              </a:extLst>
            </p:cNvPr>
            <p:cNvPicPr>
              <a:picLocks noChangeAspect="1"/>
            </p:cNvPicPr>
            <p:nvPr/>
          </p:nvPicPr>
          <p:blipFill rotWithShape="1">
            <a:blip r:embed="rId3"/>
            <a:srcRect l="4316" r="5286"/>
            <a:stretch/>
          </p:blipFill>
          <p:spPr>
            <a:xfrm>
              <a:off x="11412598" y="14435722"/>
              <a:ext cx="8503920" cy="4826321"/>
            </a:xfrm>
            <a:prstGeom prst="rect">
              <a:avLst/>
            </a:prstGeom>
            <a:ln w="76200">
              <a:solidFill>
                <a:schemeClr val="tx1"/>
              </a:solidFill>
            </a:ln>
          </p:spPr>
        </p:pic>
        <p:sp>
          <p:nvSpPr>
            <p:cNvPr id="113" name="TextBox 112"/>
            <p:cNvSpPr txBox="1"/>
            <p:nvPr/>
          </p:nvSpPr>
          <p:spPr>
            <a:xfrm>
              <a:off x="12858750" y="19360223"/>
              <a:ext cx="5846617" cy="1077218"/>
            </a:xfrm>
            <a:prstGeom prst="rect">
              <a:avLst/>
            </a:prstGeom>
            <a:noFill/>
          </p:spPr>
          <p:txBody>
            <a:bodyPr wrap="square" rtlCol="0">
              <a:spAutoFit/>
            </a:bodyPr>
            <a:lstStyle/>
            <a:p>
              <a:pPr algn="ctr"/>
              <a:r>
                <a:rPr lang="en-US" sz="3200" b="1" dirty="0"/>
                <a:t>Caption: Sonar Sensor overview (Dejan, 2022) </a:t>
              </a:r>
              <a:endParaRPr lang="en-US" sz="3200" b="1" dirty="0">
                <a:solidFill>
                  <a:schemeClr val="tx2"/>
                </a:solidFill>
              </a:endParaRPr>
            </a:p>
          </p:txBody>
        </p:sp>
      </p:grpSp>
      <p:sp>
        <p:nvSpPr>
          <p:cNvPr id="114" name="TextBox 113"/>
          <p:cNvSpPr txBox="1"/>
          <p:nvPr/>
        </p:nvSpPr>
        <p:spPr>
          <a:xfrm>
            <a:off x="18470069" y="7748632"/>
            <a:ext cx="9768940" cy="4524315"/>
          </a:xfrm>
          <a:prstGeom prst="rect">
            <a:avLst/>
          </a:prstGeom>
          <a:noFill/>
        </p:spPr>
        <p:txBody>
          <a:bodyPr wrap="square" rtlCol="0">
            <a:spAutoFit/>
          </a:bodyPr>
          <a:lstStyle/>
          <a:p>
            <a:r>
              <a:rPr lang="en-US" sz="3200" dirty="0">
                <a:solidFill>
                  <a:schemeClr val="tx2"/>
                </a:solidFill>
              </a:rPr>
              <a:t>The time between sending and receiving is used to determine the water level inside a bucket. This is the relayed to a PID control system that preforms the calculation to determine which and how much the pumps need to run to keep the water level balanced. There is also a knob on the system which can be turned to change the desired water level. Lastly the height of the water level is communicated to a device through a serial connection and plotted.</a:t>
            </a:r>
          </a:p>
        </p:txBody>
      </p:sp>
      <p:grpSp>
        <p:nvGrpSpPr>
          <p:cNvPr id="34" name="Group 33">
            <a:extLst>
              <a:ext uri="{FF2B5EF4-FFF2-40B4-BE49-F238E27FC236}">
                <a16:creationId xmlns:a16="http://schemas.microsoft.com/office/drawing/2014/main" id="{D9DF2279-1EBE-509F-E62C-C837DAD27DAE}"/>
              </a:ext>
            </a:extLst>
          </p:cNvPr>
          <p:cNvGrpSpPr/>
          <p:nvPr/>
        </p:nvGrpSpPr>
        <p:grpSpPr>
          <a:xfrm>
            <a:off x="15539084" y="29660953"/>
            <a:ext cx="12801600" cy="1066800"/>
            <a:chOff x="15316200" y="30708600"/>
            <a:chExt cx="12801600" cy="1066800"/>
          </a:xfrm>
        </p:grpSpPr>
        <p:sp>
          <p:nvSpPr>
            <p:cNvPr id="116" name="Rectangle 115"/>
            <p:cNvSpPr/>
            <p:nvPr/>
          </p:nvSpPr>
          <p:spPr>
            <a:xfrm>
              <a:off x="15316200" y="30708600"/>
              <a:ext cx="12801600" cy="1066800"/>
            </a:xfrm>
            <a:prstGeom prst="rect">
              <a:avLst/>
            </a:prstGeom>
            <a:solidFill>
              <a:schemeClr val="accent1">
                <a:alpha val="31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18817462" y="30780335"/>
              <a:ext cx="5799076" cy="923330"/>
            </a:xfrm>
            <a:prstGeom prst="rect">
              <a:avLst/>
            </a:prstGeom>
            <a:noFill/>
          </p:spPr>
          <p:txBody>
            <a:bodyPr wrap="square" rtlCol="0">
              <a:spAutoFit/>
            </a:bodyPr>
            <a:lstStyle/>
            <a:p>
              <a:pPr algn="ctr"/>
              <a:r>
                <a:rPr lang="en-US" sz="5400" b="1" dirty="0">
                  <a:solidFill>
                    <a:schemeClr val="tx2">
                      <a:lumMod val="75000"/>
                    </a:schemeClr>
                  </a:solidFill>
                </a:rPr>
                <a:t>Conclusion</a:t>
              </a:r>
            </a:p>
          </p:txBody>
        </p:sp>
      </p:grpSp>
      <p:cxnSp>
        <p:nvCxnSpPr>
          <p:cNvPr id="64" name="Straight Connector 63"/>
          <p:cNvCxnSpPr/>
          <p:nvPr/>
        </p:nvCxnSpPr>
        <p:spPr>
          <a:xfrm>
            <a:off x="457200" y="37392114"/>
            <a:ext cx="28194000"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4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274843"/>
            <a:ext cx="2912503" cy="1732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6" name="Group 45">
            <a:extLst>
              <a:ext uri="{FF2B5EF4-FFF2-40B4-BE49-F238E27FC236}">
                <a16:creationId xmlns:a16="http://schemas.microsoft.com/office/drawing/2014/main" id="{AA60A857-7F13-2E21-5B34-7B8A3FF6EE33}"/>
              </a:ext>
            </a:extLst>
          </p:cNvPr>
          <p:cNvGrpSpPr/>
          <p:nvPr/>
        </p:nvGrpSpPr>
        <p:grpSpPr>
          <a:xfrm>
            <a:off x="1346321" y="33774869"/>
            <a:ext cx="26994363" cy="1066800"/>
            <a:chOff x="15282985" y="33481119"/>
            <a:chExt cx="12801600" cy="1066800"/>
          </a:xfrm>
        </p:grpSpPr>
        <p:sp>
          <p:nvSpPr>
            <p:cNvPr id="103" name="Rectangle 102">
              <a:extLst>
                <a:ext uri="{FF2B5EF4-FFF2-40B4-BE49-F238E27FC236}">
                  <a16:creationId xmlns:a16="http://schemas.microsoft.com/office/drawing/2014/main" id="{3783570E-9585-42A5-9B30-06AAC4478A38}"/>
                </a:ext>
              </a:extLst>
            </p:cNvPr>
            <p:cNvSpPr/>
            <p:nvPr/>
          </p:nvSpPr>
          <p:spPr>
            <a:xfrm>
              <a:off x="15282985" y="33481119"/>
              <a:ext cx="12801600" cy="1066800"/>
            </a:xfrm>
            <a:prstGeom prst="rect">
              <a:avLst/>
            </a:prstGeom>
            <a:solidFill>
              <a:schemeClr val="accent1">
                <a:alpha val="31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FDB870F9-E339-44E5-BCE6-75DEA8F378FA}"/>
                </a:ext>
              </a:extLst>
            </p:cNvPr>
            <p:cNvSpPr txBox="1"/>
            <p:nvPr/>
          </p:nvSpPr>
          <p:spPr>
            <a:xfrm>
              <a:off x="17869846" y="33564046"/>
              <a:ext cx="7475476" cy="923330"/>
            </a:xfrm>
            <a:prstGeom prst="rect">
              <a:avLst/>
            </a:prstGeom>
            <a:noFill/>
          </p:spPr>
          <p:txBody>
            <a:bodyPr wrap="square" rtlCol="0">
              <a:spAutoFit/>
            </a:bodyPr>
            <a:lstStyle/>
            <a:p>
              <a:pPr algn="ctr"/>
              <a:r>
                <a:rPr lang="en-US" sz="5400" b="1" dirty="0">
                  <a:solidFill>
                    <a:schemeClr val="tx2">
                      <a:lumMod val="75000"/>
                    </a:schemeClr>
                  </a:solidFill>
                </a:rPr>
                <a:t>References</a:t>
              </a:r>
              <a:endParaRPr lang="en-US" sz="5400" b="1" dirty="0">
                <a:solidFill>
                  <a:schemeClr val="bg1">
                    <a:lumMod val="50000"/>
                  </a:schemeClr>
                </a:solidFill>
              </a:endParaRPr>
            </a:p>
          </p:txBody>
        </p:sp>
      </p:grpSp>
      <p:grpSp>
        <p:nvGrpSpPr>
          <p:cNvPr id="44" name="Group 43">
            <a:extLst>
              <a:ext uri="{FF2B5EF4-FFF2-40B4-BE49-F238E27FC236}">
                <a16:creationId xmlns:a16="http://schemas.microsoft.com/office/drawing/2014/main" id="{63FFCB88-24BC-60C8-B477-DC6F9A2A3D8B}"/>
              </a:ext>
            </a:extLst>
          </p:cNvPr>
          <p:cNvGrpSpPr/>
          <p:nvPr/>
        </p:nvGrpSpPr>
        <p:grpSpPr>
          <a:xfrm>
            <a:off x="20374616" y="14885496"/>
            <a:ext cx="7864393" cy="4961540"/>
            <a:chOff x="20313958" y="14613981"/>
            <a:chExt cx="8032442" cy="4961540"/>
          </a:xfrm>
        </p:grpSpPr>
        <p:sp>
          <p:nvSpPr>
            <p:cNvPr id="110" name="TextBox 109"/>
            <p:cNvSpPr txBox="1"/>
            <p:nvPr/>
          </p:nvSpPr>
          <p:spPr>
            <a:xfrm>
              <a:off x="20764987" y="18990746"/>
              <a:ext cx="6705600" cy="584775"/>
            </a:xfrm>
            <a:prstGeom prst="rect">
              <a:avLst/>
            </a:prstGeom>
            <a:noFill/>
          </p:spPr>
          <p:txBody>
            <a:bodyPr wrap="square" rtlCol="0">
              <a:spAutoFit/>
            </a:bodyPr>
            <a:lstStyle/>
            <a:p>
              <a:pPr algn="ctr"/>
              <a:r>
                <a:rPr lang="en-US" sz="3200" b="1" dirty="0"/>
                <a:t>Caption: PID Controller (Thorlabs)</a:t>
              </a:r>
              <a:endParaRPr lang="en-US" sz="3200" b="1" dirty="0">
                <a:solidFill>
                  <a:schemeClr val="tx2"/>
                </a:solidFill>
              </a:endParaRPr>
            </a:p>
          </p:txBody>
        </p:sp>
        <p:pic>
          <p:nvPicPr>
            <p:cNvPr id="185" name="Picture 184">
              <a:extLst>
                <a:ext uri="{FF2B5EF4-FFF2-40B4-BE49-F238E27FC236}">
                  <a16:creationId xmlns:a16="http://schemas.microsoft.com/office/drawing/2014/main" id="{B0B65A0A-B760-319F-3C99-D38A8A9D015F}"/>
                </a:ext>
              </a:extLst>
            </p:cNvPr>
            <p:cNvPicPr>
              <a:picLocks noChangeAspect="1"/>
            </p:cNvPicPr>
            <p:nvPr/>
          </p:nvPicPr>
          <p:blipFill>
            <a:blip r:embed="rId5"/>
            <a:stretch>
              <a:fillRect/>
            </a:stretch>
          </p:blipFill>
          <p:spPr>
            <a:xfrm>
              <a:off x="20313958" y="14613981"/>
              <a:ext cx="8032442" cy="4113542"/>
            </a:xfrm>
            <a:prstGeom prst="rect">
              <a:avLst/>
            </a:prstGeom>
            <a:ln w="76200">
              <a:solidFill>
                <a:schemeClr val="tx1"/>
              </a:solidFill>
            </a:ln>
          </p:spPr>
        </p:pic>
      </p:grpSp>
      <p:grpSp>
        <p:nvGrpSpPr>
          <p:cNvPr id="42" name="Group 41">
            <a:extLst>
              <a:ext uri="{FF2B5EF4-FFF2-40B4-BE49-F238E27FC236}">
                <a16:creationId xmlns:a16="http://schemas.microsoft.com/office/drawing/2014/main" id="{F9876A31-C9DF-6EF9-F575-D9B8052E7D63}"/>
              </a:ext>
            </a:extLst>
          </p:cNvPr>
          <p:cNvGrpSpPr/>
          <p:nvPr/>
        </p:nvGrpSpPr>
        <p:grpSpPr>
          <a:xfrm>
            <a:off x="12060581" y="7879220"/>
            <a:ext cx="5139638" cy="4978317"/>
            <a:chOff x="11761171" y="8011262"/>
            <a:chExt cx="5050496" cy="4807408"/>
          </a:xfrm>
        </p:grpSpPr>
        <p:sp>
          <p:nvSpPr>
            <p:cNvPr id="109" name="TextBox 108"/>
            <p:cNvSpPr txBox="1"/>
            <p:nvPr/>
          </p:nvSpPr>
          <p:spPr>
            <a:xfrm>
              <a:off x="11761171" y="11741452"/>
              <a:ext cx="5050496" cy="1077218"/>
            </a:xfrm>
            <a:prstGeom prst="rect">
              <a:avLst/>
            </a:prstGeom>
            <a:noFill/>
          </p:spPr>
          <p:txBody>
            <a:bodyPr wrap="square" rtlCol="0">
              <a:spAutoFit/>
            </a:bodyPr>
            <a:lstStyle/>
            <a:p>
              <a:pPr algn="ctr"/>
              <a:r>
                <a:rPr lang="en-US" sz="3200" b="1" dirty="0"/>
                <a:t>Caption: Channel Lock (Going though boat locks)</a:t>
              </a:r>
              <a:endParaRPr lang="en-US" sz="3200" b="1" dirty="0">
                <a:solidFill>
                  <a:schemeClr val="tx2"/>
                </a:solidFill>
              </a:endParaRPr>
            </a:p>
          </p:txBody>
        </p:sp>
        <p:pic>
          <p:nvPicPr>
            <p:cNvPr id="4" name="Picture 3">
              <a:extLst>
                <a:ext uri="{FF2B5EF4-FFF2-40B4-BE49-F238E27FC236}">
                  <a16:creationId xmlns:a16="http://schemas.microsoft.com/office/drawing/2014/main" id="{9FF70C40-96B8-0253-143A-34CCC72A9B40}"/>
                </a:ext>
              </a:extLst>
            </p:cNvPr>
            <p:cNvPicPr>
              <a:picLocks noChangeAspect="1"/>
            </p:cNvPicPr>
            <p:nvPr/>
          </p:nvPicPr>
          <p:blipFill>
            <a:blip r:embed="rId6"/>
            <a:stretch>
              <a:fillRect/>
            </a:stretch>
          </p:blipFill>
          <p:spPr>
            <a:xfrm>
              <a:off x="12080915" y="8011262"/>
              <a:ext cx="4717970" cy="3621042"/>
            </a:xfrm>
            <a:prstGeom prst="rect">
              <a:avLst/>
            </a:prstGeom>
            <a:ln w="76200">
              <a:solidFill>
                <a:schemeClr val="tx1"/>
              </a:solidFill>
            </a:ln>
          </p:spPr>
        </p:pic>
      </p:grpSp>
      <p:pic>
        <p:nvPicPr>
          <p:cNvPr id="30" name="Picture 29" descr="Two white buckets with wires and wires&#10;&#10;Description automatically generated">
            <a:extLst>
              <a:ext uri="{FF2B5EF4-FFF2-40B4-BE49-F238E27FC236}">
                <a16:creationId xmlns:a16="http://schemas.microsoft.com/office/drawing/2014/main" id="{18F675E4-3DBC-490C-E2D4-23D2839D4650}"/>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r="10663"/>
          <a:stretch/>
        </p:blipFill>
        <p:spPr>
          <a:xfrm>
            <a:off x="19167574" y="21739436"/>
            <a:ext cx="7972378" cy="6692955"/>
          </a:xfrm>
          <a:prstGeom prst="rect">
            <a:avLst/>
          </a:prstGeom>
          <a:ln w="76200">
            <a:solidFill>
              <a:schemeClr val="tx1"/>
            </a:solidFill>
          </a:ln>
        </p:spPr>
      </p:pic>
      <p:grpSp>
        <p:nvGrpSpPr>
          <p:cNvPr id="57" name="Group 56">
            <a:extLst>
              <a:ext uri="{FF2B5EF4-FFF2-40B4-BE49-F238E27FC236}">
                <a16:creationId xmlns:a16="http://schemas.microsoft.com/office/drawing/2014/main" id="{C0CD6974-1852-9EEB-B269-D69D0531D3D3}"/>
              </a:ext>
            </a:extLst>
          </p:cNvPr>
          <p:cNvGrpSpPr/>
          <p:nvPr/>
        </p:nvGrpSpPr>
        <p:grpSpPr>
          <a:xfrm>
            <a:off x="1350612" y="34962249"/>
            <a:ext cx="12805687" cy="2134326"/>
            <a:chOff x="1351502" y="34844085"/>
            <a:chExt cx="12805687" cy="2134326"/>
          </a:xfrm>
        </p:grpSpPr>
        <p:sp>
          <p:nvSpPr>
            <p:cNvPr id="53" name="TextBox 52">
              <a:extLst>
                <a:ext uri="{FF2B5EF4-FFF2-40B4-BE49-F238E27FC236}">
                  <a16:creationId xmlns:a16="http://schemas.microsoft.com/office/drawing/2014/main" id="{A7776B49-1322-D7F8-5613-F38B96B1367C}"/>
                </a:ext>
              </a:extLst>
            </p:cNvPr>
            <p:cNvSpPr txBox="1"/>
            <p:nvPr/>
          </p:nvSpPr>
          <p:spPr>
            <a:xfrm>
              <a:off x="1351502" y="35901193"/>
              <a:ext cx="12717690" cy="1077218"/>
            </a:xfrm>
            <a:prstGeom prst="rect">
              <a:avLst/>
            </a:prstGeom>
            <a:noFill/>
          </p:spPr>
          <p:txBody>
            <a:bodyPr wrap="square" rtlCol="0">
              <a:spAutoFit/>
            </a:bodyPr>
            <a:lstStyle/>
            <a:p>
              <a:r>
                <a:rPr lang="en-US" sz="3200" dirty="0">
                  <a:solidFill>
                    <a:schemeClr val="tx2"/>
                  </a:solidFill>
                </a:rPr>
                <a:t>Dejan. (2022, February 18). Ultrasonic sensor HC-SR04 and Arduino - 	Complete Guide. How To Mechatronics. </a:t>
              </a:r>
            </a:p>
          </p:txBody>
        </p:sp>
        <p:sp>
          <p:nvSpPr>
            <p:cNvPr id="54" name="TextBox 53">
              <a:extLst>
                <a:ext uri="{FF2B5EF4-FFF2-40B4-BE49-F238E27FC236}">
                  <a16:creationId xmlns:a16="http://schemas.microsoft.com/office/drawing/2014/main" id="{AE9F94AE-DF37-9B30-3A91-3A47A6E5F5AB}"/>
                </a:ext>
              </a:extLst>
            </p:cNvPr>
            <p:cNvSpPr txBox="1"/>
            <p:nvPr/>
          </p:nvSpPr>
          <p:spPr>
            <a:xfrm>
              <a:off x="1355589" y="34844085"/>
              <a:ext cx="12801600" cy="1077218"/>
            </a:xfrm>
            <a:prstGeom prst="rect">
              <a:avLst/>
            </a:prstGeom>
            <a:noFill/>
          </p:spPr>
          <p:txBody>
            <a:bodyPr wrap="square" rtlCol="0">
              <a:spAutoFit/>
            </a:bodyPr>
            <a:lstStyle/>
            <a:p>
              <a:r>
                <a:rPr lang="en-US" sz="3200" dirty="0">
                  <a:solidFill>
                    <a:schemeClr val="tx2"/>
                  </a:solidFill>
                </a:rPr>
                <a:t>Salmony, P. (n.d.). PMS67/PID: PID controller implementation written in C. 	https://github.com/pms67/PID </a:t>
              </a:r>
            </a:p>
          </p:txBody>
        </p:sp>
      </p:grpSp>
      <p:grpSp>
        <p:nvGrpSpPr>
          <p:cNvPr id="56" name="Group 55">
            <a:extLst>
              <a:ext uri="{FF2B5EF4-FFF2-40B4-BE49-F238E27FC236}">
                <a16:creationId xmlns:a16="http://schemas.microsoft.com/office/drawing/2014/main" id="{4AFDB456-D5F9-15E2-C3C9-ACAB515F7ED9}"/>
              </a:ext>
            </a:extLst>
          </p:cNvPr>
          <p:cNvGrpSpPr/>
          <p:nvPr/>
        </p:nvGrpSpPr>
        <p:grpSpPr>
          <a:xfrm>
            <a:off x="15593571" y="34936261"/>
            <a:ext cx="12718572" cy="2327911"/>
            <a:chOff x="15593571" y="34936261"/>
            <a:chExt cx="12718572" cy="2327911"/>
          </a:xfrm>
        </p:grpSpPr>
        <p:grpSp>
          <p:nvGrpSpPr>
            <p:cNvPr id="48" name="Group 47">
              <a:extLst>
                <a:ext uri="{FF2B5EF4-FFF2-40B4-BE49-F238E27FC236}">
                  <a16:creationId xmlns:a16="http://schemas.microsoft.com/office/drawing/2014/main" id="{3B47F6CE-998E-B659-62AB-E70137C05D13}"/>
                </a:ext>
              </a:extLst>
            </p:cNvPr>
            <p:cNvGrpSpPr/>
            <p:nvPr/>
          </p:nvGrpSpPr>
          <p:grpSpPr>
            <a:xfrm>
              <a:off x="15593571" y="34936261"/>
              <a:ext cx="12718572" cy="1221312"/>
              <a:chOff x="15468799" y="36879083"/>
              <a:chExt cx="12718572" cy="1221312"/>
            </a:xfrm>
          </p:grpSpPr>
          <p:sp>
            <p:nvSpPr>
              <p:cNvPr id="186" name="TextBox 185">
                <a:extLst>
                  <a:ext uri="{FF2B5EF4-FFF2-40B4-BE49-F238E27FC236}">
                    <a16:creationId xmlns:a16="http://schemas.microsoft.com/office/drawing/2014/main" id="{D43A854A-CB5A-7235-E8FE-071AEA3D9154}"/>
                  </a:ext>
                </a:extLst>
              </p:cNvPr>
              <p:cNvSpPr txBox="1"/>
              <p:nvPr/>
            </p:nvSpPr>
            <p:spPr>
              <a:xfrm>
                <a:off x="15469681" y="36879083"/>
                <a:ext cx="12717690" cy="584775"/>
              </a:xfrm>
              <a:prstGeom prst="rect">
                <a:avLst/>
              </a:prstGeom>
              <a:noFill/>
            </p:spPr>
            <p:txBody>
              <a:bodyPr wrap="square" rtlCol="0">
                <a:spAutoFit/>
              </a:bodyPr>
              <a:lstStyle/>
              <a:p>
                <a:r>
                  <a:rPr lang="en-US" sz="3200" dirty="0">
                    <a:solidFill>
                      <a:schemeClr val="tx2"/>
                    </a:solidFill>
                  </a:rPr>
                  <a:t>Thorlabs, Inc. Driver PID settings.  (n.d.). </a:t>
                </a:r>
              </a:p>
            </p:txBody>
          </p:sp>
          <p:sp>
            <p:nvSpPr>
              <p:cNvPr id="14" name="TextBox 13">
                <a:extLst>
                  <a:ext uri="{FF2B5EF4-FFF2-40B4-BE49-F238E27FC236}">
                    <a16:creationId xmlns:a16="http://schemas.microsoft.com/office/drawing/2014/main" id="{165AF05D-AE99-D38A-F486-D8356C51BCAC}"/>
                  </a:ext>
                </a:extLst>
              </p:cNvPr>
              <p:cNvSpPr txBox="1"/>
              <p:nvPr/>
            </p:nvSpPr>
            <p:spPr>
              <a:xfrm>
                <a:off x="15468799" y="37515620"/>
                <a:ext cx="12717690" cy="584775"/>
              </a:xfrm>
              <a:prstGeom prst="rect">
                <a:avLst/>
              </a:prstGeom>
              <a:noFill/>
            </p:spPr>
            <p:txBody>
              <a:bodyPr wrap="square" rtlCol="0">
                <a:spAutoFit/>
              </a:bodyPr>
              <a:lstStyle/>
              <a:p>
                <a:r>
                  <a:rPr lang="en-US" sz="3200" dirty="0">
                    <a:solidFill>
                      <a:schemeClr val="tx2"/>
                    </a:solidFill>
                  </a:rPr>
                  <a:t>Going though boat locks with a houseboat. All About Houseboats. (n.d.). </a:t>
                </a:r>
              </a:p>
            </p:txBody>
          </p:sp>
        </p:grpSp>
        <p:sp>
          <p:nvSpPr>
            <p:cNvPr id="55" name="TextBox 54">
              <a:extLst>
                <a:ext uri="{FF2B5EF4-FFF2-40B4-BE49-F238E27FC236}">
                  <a16:creationId xmlns:a16="http://schemas.microsoft.com/office/drawing/2014/main" id="{7DB0DE51-6CB2-C4BF-F991-445337BCBF33}"/>
                </a:ext>
              </a:extLst>
            </p:cNvPr>
            <p:cNvSpPr txBox="1"/>
            <p:nvPr/>
          </p:nvSpPr>
          <p:spPr>
            <a:xfrm>
              <a:off x="15593571" y="36186954"/>
              <a:ext cx="12717690" cy="1077218"/>
            </a:xfrm>
            <a:prstGeom prst="rect">
              <a:avLst/>
            </a:prstGeom>
            <a:noFill/>
          </p:spPr>
          <p:txBody>
            <a:bodyPr wrap="square" rtlCol="0">
              <a:spAutoFit/>
            </a:bodyPr>
            <a:lstStyle/>
            <a:p>
              <a:r>
                <a:rPr lang="en-US" sz="3200" dirty="0">
                  <a:solidFill>
                    <a:schemeClr val="tx2"/>
                  </a:solidFill>
                </a:rPr>
                <a:t>Fleury, P. (n.d.). damadmai/pfleury: Peter Fleury’s I2Cmaster, LCD, library, </a:t>
              </a:r>
            </a:p>
            <a:p>
              <a:r>
                <a:rPr lang="en-US" sz="3200" dirty="0">
                  <a:solidFill>
                    <a:schemeClr val="tx2"/>
                  </a:solidFill>
                </a:rPr>
                <a:t>	UART library. https://github.com/damadmai/pfleury</a:t>
              </a:r>
            </a:p>
          </p:txBody>
        </p:sp>
      </p:grpSp>
      <p:sp>
        <p:nvSpPr>
          <p:cNvPr id="27" name="Rectangle 2">
            <a:extLst>
              <a:ext uri="{FF2B5EF4-FFF2-40B4-BE49-F238E27FC236}">
                <a16:creationId xmlns:a16="http://schemas.microsoft.com/office/drawing/2014/main" id="{33BBEAB2-7528-97D8-2A46-8E8022B2F342}"/>
              </a:ext>
            </a:extLst>
          </p:cNvPr>
          <p:cNvSpPr>
            <a:spLocks noChangeArrowheads="1"/>
          </p:cNvSpPr>
          <p:nvPr/>
        </p:nvSpPr>
        <p:spPr bwMode="auto">
          <a:xfrm>
            <a:off x="0" y="0"/>
            <a:ext cx="85645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4">
            <a:extLst>
              <a:ext uri="{FF2B5EF4-FFF2-40B4-BE49-F238E27FC236}">
                <a16:creationId xmlns:a16="http://schemas.microsoft.com/office/drawing/2014/main" id="{FAC060E2-26E8-79B7-5FAE-C9D249EE31FD}"/>
              </a:ext>
            </a:extLst>
          </p:cNvPr>
          <p:cNvSpPr>
            <a:spLocks noChangeArrowheads="1"/>
          </p:cNvSpPr>
          <p:nvPr/>
        </p:nvSpPr>
        <p:spPr bwMode="auto">
          <a:xfrm>
            <a:off x="152400" y="152400"/>
            <a:ext cx="85645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8204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E4A5723B886841B4B1FA3AAA0E35B4" ma:contentTypeVersion="16" ma:contentTypeDescription="Create a new document." ma:contentTypeScope="" ma:versionID="ead6ed66411ae7000d337935de87dc8f">
  <xsd:schema xmlns:xsd="http://www.w3.org/2001/XMLSchema" xmlns:xs="http://www.w3.org/2001/XMLSchema" xmlns:p="http://schemas.microsoft.com/office/2006/metadata/properties" xmlns:ns3="be79e97d-7e10-4107-888d-b68e76f51d80" xmlns:ns4="99ac5883-b29b-4e0a-8c02-84817c7296a0" targetNamespace="http://schemas.microsoft.com/office/2006/metadata/properties" ma:root="true" ma:fieldsID="20b3885c7e1645537879aceb814989b5" ns3:_="" ns4:_="">
    <xsd:import namespace="be79e97d-7e10-4107-888d-b68e76f51d80"/>
    <xsd:import namespace="99ac5883-b29b-4e0a-8c02-84817c7296a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GenerationTime" minOccurs="0"/>
                <xsd:element ref="ns4:MediaServiceEventHashCode" minOccurs="0"/>
                <xsd:element ref="ns4:MediaServiceObjectDetectorVersions" minOccurs="0"/>
                <xsd:element ref="ns4:_activity" minOccurs="0"/>
                <xsd:element ref="ns4:MediaServiceSearchProperties" minOccurs="0"/>
                <xsd:element ref="ns4:MediaServiceSystemTags"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79e97d-7e10-4107-888d-b68e76f51d8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9ac5883-b29b-4e0a-8c02-84817c7296a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_activity" ma:index="20" nillable="true" ma:displayName="_activity" ma:hidden="true" ma:internalName="_activity">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ServiceSystemTags" ma:index="22" nillable="true" ma:displayName="MediaServiceSystemTags" ma:hidden="true" ma:internalName="MediaServiceSystemTags" ma:readOnly="true">
      <xsd:simpleType>
        <xsd:restriction base="dms:Note"/>
      </xsd:simpleType>
    </xsd:element>
    <xsd:element name="MediaServiceOCR" ma:index="23"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9ac5883-b29b-4e0a-8c02-84817c7296a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CED2D8-630D-43F3-B30C-9E677CFEF0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79e97d-7e10-4107-888d-b68e76f51d80"/>
    <ds:schemaRef ds:uri="99ac5883-b29b-4e0a-8c02-84817c7296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6B49A31-A86C-42FA-A019-7E3C41E16FA8}">
  <ds:schemaRefs>
    <ds:schemaRef ds:uri="http://schemas.microsoft.com/office/2006/documentManagement/types"/>
    <ds:schemaRef ds:uri="http://purl.org/dc/terms/"/>
    <ds:schemaRef ds:uri="http://schemas.microsoft.com/office/infopath/2007/PartnerControls"/>
    <ds:schemaRef ds:uri="be79e97d-7e10-4107-888d-b68e76f51d80"/>
    <ds:schemaRef ds:uri="99ac5883-b29b-4e0a-8c02-84817c7296a0"/>
    <ds:schemaRef ds:uri="http://purl.org/dc/dcmitype/"/>
    <ds:schemaRef ds:uri="http://purl.org/dc/elements/1.1/"/>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672D0D50-FF76-4343-AF80-AF921BD74E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PosterTemplate (2)</Template>
  <TotalTime>1</TotalTime>
  <Words>939</Words>
  <Application>Microsoft Office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Söhne</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Arkin</dc:creator>
  <cp:lastModifiedBy>Jacob Arkin</cp:lastModifiedBy>
  <cp:revision>1</cp:revision>
  <dcterms:created xsi:type="dcterms:W3CDTF">2024-05-01T17:01:59Z</dcterms:created>
  <dcterms:modified xsi:type="dcterms:W3CDTF">2024-05-01T17:03:03Z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0x010100DFE4A5723B886841B4B1FA3AAA0E35B4</vt:lpwstr>
  </property>
</Properties>
</file>