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588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9FFBD3DA-FB1E-42BF-8102-C33294FDD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xmlns="" id="{71F76E35-1CEF-487B-9715-0795620A0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xmlns="" id="{FF612FB5-7FB9-44E6-825F-62A0A948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xmlns="" id="{C0F696CA-4547-4F86-8948-EC765529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xmlns="" id="{BDB8ED50-C31C-4629-8F1C-B3DE1A0A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112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E0361EEB-25E2-48E9-9976-CAF6DE1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xmlns="" id="{7A1C6285-2C50-45F6-9637-8A5754676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xmlns="" id="{E325246B-D00A-4975-8928-DB34A34C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xmlns="" id="{B9ED1A6E-FF96-4C73-91D1-FACDEDD2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xmlns="" id="{024B903C-3E72-465C-80F6-08C031E8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13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xmlns="" id="{88FD529E-2C54-455A-97B8-C55E91B4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xmlns="" id="{7CBE2BF1-3B30-4DDE-B4C0-5BA177487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xmlns="" id="{45444C04-FEF1-4F5B-B4C9-7A2F7F7F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xmlns="" id="{50803264-4391-418D-BD31-41E9BB3D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xmlns="" id="{005F78BD-730A-4A08-8DD9-A2A955F4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211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B6E8ECA9-FA64-4D4E-84C3-5287C92A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AD0C1D83-622F-4A13-9C16-24502F6B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xmlns="" id="{EC5411F9-1D46-45D4-BB77-CDA6316E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xmlns="" id="{0B774E94-7FFB-4FBD-B536-6EE13F5D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xmlns="" id="{CB94B3A8-2F68-46D2-A660-7D29AAEA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841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569382AC-D6CF-4CBF-B372-017D1845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xmlns="" id="{8A895130-C70D-4ECD-8EC3-5FD8D38B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xmlns="" id="{E27F1E43-D187-45A7-9891-935399C6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xmlns="" id="{D621ECCD-2491-4D59-9BCA-53F59A16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xmlns="" id="{7F04F0FF-F53E-446D-8B7C-64BC15D0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022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20BB0394-DE8F-4CCD-85C2-23ED51D9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DA22AFA0-5A10-4A92-999C-911AECEF9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xmlns="" id="{D58D19A1-1FCC-4426-9145-637D40039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xmlns="" id="{0B45B1A7-591C-45BB-B3E6-D040BE38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xmlns="" id="{2FC59856-8516-47AF-8D3A-C0ED1630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xmlns="" id="{064CF738-CA4F-44CA-80A3-EF6251B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222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C9DA8152-2AB2-48C1-BBEA-872323C7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xmlns="" id="{AA22F870-EFAF-4EAF-A540-686893B08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xmlns="" id="{051FD4DC-4DE0-4D6C-A877-EB0C2131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xmlns="" id="{F4C3242A-C60E-4AAE-A9BD-07BEE4ABE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xmlns="" id="{0C756694-B8BE-4824-B7A4-DA7A31EAF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xmlns="" id="{51A3AFBE-5F2F-431B-892C-9636CC59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xmlns="" id="{0F01456D-8BB7-410D-AE59-D02C43BE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xmlns="" id="{6FD9ACD6-43B0-4D35-AF68-8AB45E3D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90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753FF121-C371-4743-8B14-3595F553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xmlns="" id="{34608CF1-A39C-4B36-ACFD-9110F40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xmlns="" id="{A0EC8B55-1DB0-4928-A8DF-1E9C47F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xmlns="" id="{1E12029F-EA94-47BD-BE42-313601A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19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xmlns="" id="{54A727D4-6EDA-407D-ACAC-6E1CA6D5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xmlns="" id="{C2FD981B-52DC-4179-8399-DCBD8FC7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xmlns="" id="{7D3B543C-D282-4E3F-96B1-1597B4EF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398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03B71A2A-00F4-4DE4-8731-26C2071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xmlns="" id="{625AEED4-B3BB-49AA-8537-8AEF8D75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xmlns="" id="{CB5A2037-6CD9-446A-B229-D7C33295B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xmlns="" id="{230B929F-6F28-455B-BE9A-4DDE8FD7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xmlns="" id="{E071AD75-8352-4A41-BA8E-25790DF7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xmlns="" id="{36EA2039-A750-4C7C-83A4-7551DF2B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811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660AD211-C17A-44D4-B95B-47CCA73C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xmlns="" id="{6CDC6EE7-F3C8-4C57-888D-D6BAA499B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xmlns="" id="{D4B08FE6-C27E-425C-96CC-7E7F62A0D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xmlns="" id="{73C608A5-9BAF-498B-B012-E0AB72AC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xmlns="" id="{E93FAAD0-1988-4E89-877B-6002C1AC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xmlns="" id="{C70E5583-0139-4D97-9997-A6480307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579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xmlns="" id="{DFC9C44B-20C9-4496-932C-841DD52E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xmlns="" id="{B6FA3D18-4B75-45DD-A5A6-241183D8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xmlns="" id="{E7A47E65-0FD3-46F0-9050-1D8E4E208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C82B1-0BCC-4060-9094-24004601CB24}" type="datetimeFigureOut">
              <a:rPr lang="fi-FI" smtClean="0"/>
              <a:t>19.2.2021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xmlns="" id="{EAE1C22A-769B-447D-B6E9-6DFF29C41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xmlns="" id="{4203198E-A1FB-40F8-AAE3-57B2D9CB7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142F-28DC-4922-8A2E-AF1A7BECCC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425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10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B4EDBED9-AA5C-4C8F-8AB8-6E4F1AA48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68" y="326604"/>
            <a:ext cx="9510532" cy="1513771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Ojanpohjien luotaussuunnitelma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xmlns="" id="{CBD16C8D-DF18-4BB7-8D9D-257B4AAD7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8433"/>
            <a:ext cx="9144000" cy="1655762"/>
          </a:xfrm>
        </p:spPr>
        <p:txBody>
          <a:bodyPr/>
          <a:lstStyle/>
          <a:p>
            <a:r>
              <a:rPr lang="fi-FI" dirty="0"/>
              <a:t>UTU, Paavo N., helmi-2021</a:t>
            </a:r>
          </a:p>
        </p:txBody>
      </p:sp>
    </p:spTree>
    <p:extLst>
      <p:ext uri="{BB962C8B-B14F-4D97-AF65-F5344CB8AC3E}">
        <p14:creationId xmlns:p14="http://schemas.microsoft.com/office/powerpoint/2010/main" val="60033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tsikko 1">
                <a:extLst>
                  <a:ext uri="{FF2B5EF4-FFF2-40B4-BE49-F238E27FC236}">
                    <a16:creationId xmlns:a16="http://schemas.microsoft.com/office/drawing/2014/main" xmlns="" id="{F5A185C2-A761-46A7-8923-59A5BE51E0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3452" y="44245"/>
                <a:ext cx="10060858" cy="1027942"/>
              </a:xfrm>
            </p:spPr>
            <p:txBody>
              <a:bodyPr/>
              <a:lstStyle/>
              <a:p>
                <a:r>
                  <a:rPr lang="fi-FI" dirty="0"/>
                  <a:t>Pikselien poisto </a:t>
                </a:r>
                <a:r>
                  <a:rPr lang="fi-FI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  <m:r>
                      <a:rPr lang="fi-FI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=0.03 </m:t>
                    </m:r>
                    <m:r>
                      <a:rPr lang="fi-FI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fi-FI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…0.26 </m:t>
                    </m:r>
                    <m:r>
                      <a:rPr lang="fi-FI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2" name="Otsikko 1">
                <a:extLst>
                  <a:ext uri="{FF2B5EF4-FFF2-40B4-BE49-F238E27FC236}">
                    <a16:creationId xmlns:a16="http://schemas.microsoft.com/office/drawing/2014/main" id="{F5A185C2-A761-46A7-8923-59A5BE51E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3452" y="44245"/>
                <a:ext cx="10060858" cy="1027942"/>
              </a:xfrm>
              <a:blipFill>
                <a:blip r:embed="rId2"/>
                <a:stretch>
                  <a:fillRect l="-2424" t="-4142" b="-1301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isällön paikkamerkki 4" descr="Kuva, joka sisältää kohteen teksti&#10;&#10;Kuvaus luotu automaattisesti">
            <a:extLst>
              <a:ext uri="{FF2B5EF4-FFF2-40B4-BE49-F238E27FC236}">
                <a16:creationId xmlns:a16="http://schemas.microsoft.com/office/drawing/2014/main" xmlns="" id="{4C275C4F-3842-420E-9D59-46630AB07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5" y="1072187"/>
            <a:ext cx="3752873" cy="2927299"/>
          </a:xfrm>
        </p:spPr>
      </p:pic>
      <p:pic>
        <p:nvPicPr>
          <p:cNvPr id="7" name="Kuva 6" descr="Kuva, joka sisältää kohteen teksti, seinä, tiili, rakennusmateriaali&#10;&#10;Kuvaus luotu automaattisesti">
            <a:extLst>
              <a:ext uri="{FF2B5EF4-FFF2-40B4-BE49-F238E27FC236}">
                <a16:creationId xmlns:a16="http://schemas.microsoft.com/office/drawing/2014/main" xmlns="" id="{45F03B2F-A071-4274-B32D-761A80220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44" y="1072187"/>
            <a:ext cx="3708353" cy="2892575"/>
          </a:xfrm>
          <a:prstGeom prst="rect">
            <a:avLst/>
          </a:prstGeom>
        </p:spPr>
      </p:pic>
      <p:pic>
        <p:nvPicPr>
          <p:cNvPr id="9" name="Kuva 8" descr="Kuva, joka sisältää kohteen teksti, rakennus, tiili, rakennusmateriaali&#10;&#10;Kuvaus luotu automaattisesti">
            <a:extLst>
              <a:ext uri="{FF2B5EF4-FFF2-40B4-BE49-F238E27FC236}">
                <a16:creationId xmlns:a16="http://schemas.microsoft.com/office/drawing/2014/main" xmlns="" id="{403DA18D-A025-4C5E-AE46-110BD19792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53" y="1097430"/>
            <a:ext cx="3675989" cy="2867331"/>
          </a:xfrm>
          <a:prstGeom prst="rect">
            <a:avLst/>
          </a:prstGeom>
        </p:spPr>
      </p:pic>
      <p:pic>
        <p:nvPicPr>
          <p:cNvPr id="11" name="Kuva 10" descr="Kuva, joka sisältää kohteen teksti, rakennus, tiili, rakennusmateriaali&#10;&#10;Kuvaus luotu automaattisesti">
            <a:extLst>
              <a:ext uri="{FF2B5EF4-FFF2-40B4-BE49-F238E27FC236}">
                <a16:creationId xmlns:a16="http://schemas.microsoft.com/office/drawing/2014/main" xmlns="" id="{E0FC0378-EEA3-4E5B-9023-2A9121E7F7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2" y="3714701"/>
            <a:ext cx="3752870" cy="2927299"/>
          </a:xfrm>
          <a:prstGeom prst="rect">
            <a:avLst/>
          </a:prstGeom>
        </p:spPr>
      </p:pic>
      <p:pic>
        <p:nvPicPr>
          <p:cNvPr id="13" name="Kuva 12" descr="Kuva, joka sisältää kohteen teksti&#10;&#10;Kuvaus luotu automaattisesti">
            <a:extLst>
              <a:ext uri="{FF2B5EF4-FFF2-40B4-BE49-F238E27FC236}">
                <a16:creationId xmlns:a16="http://schemas.microsoft.com/office/drawing/2014/main" xmlns="" id="{3D7A6DB5-E268-49D7-8CC9-A680FDF2C8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43" y="3713379"/>
            <a:ext cx="3752871" cy="2927300"/>
          </a:xfrm>
          <a:prstGeom prst="rect">
            <a:avLst/>
          </a:prstGeom>
        </p:spPr>
      </p:pic>
      <p:sp>
        <p:nvSpPr>
          <p:cNvPr id="14" name="Nuoli: Oikea 13">
            <a:extLst>
              <a:ext uri="{FF2B5EF4-FFF2-40B4-BE49-F238E27FC236}">
                <a16:creationId xmlns:a16="http://schemas.microsoft.com/office/drawing/2014/main" xmlns="" id="{475D8E18-4C17-45A6-BED1-E1EEFE4EA990}"/>
              </a:ext>
            </a:extLst>
          </p:cNvPr>
          <p:cNvSpPr/>
          <p:nvPr/>
        </p:nvSpPr>
        <p:spPr>
          <a:xfrm rot="18786411">
            <a:off x="2053220" y="4212478"/>
            <a:ext cx="496404" cy="28208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Nuoli: Oikea 14">
            <a:extLst>
              <a:ext uri="{FF2B5EF4-FFF2-40B4-BE49-F238E27FC236}">
                <a16:creationId xmlns:a16="http://schemas.microsoft.com/office/drawing/2014/main" xmlns="" id="{93033D2C-1AEE-4FE9-89F7-5E17984FA063}"/>
              </a:ext>
            </a:extLst>
          </p:cNvPr>
          <p:cNvSpPr/>
          <p:nvPr/>
        </p:nvSpPr>
        <p:spPr>
          <a:xfrm rot="2628554">
            <a:off x="5328925" y="4216465"/>
            <a:ext cx="496404" cy="28208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iruutu 15">
                <a:extLst>
                  <a:ext uri="{FF2B5EF4-FFF2-40B4-BE49-F238E27FC236}">
                    <a16:creationId xmlns:a16="http://schemas.microsoft.com/office/drawing/2014/main" xmlns="" id="{ED5C82E0-2389-45A3-840B-3DF6C000A46B}"/>
                  </a:ext>
                </a:extLst>
              </p:cNvPr>
              <p:cNvSpPr txBox="1"/>
              <p:nvPr/>
            </p:nvSpPr>
            <p:spPr>
              <a:xfrm>
                <a:off x="1351175" y="922244"/>
                <a:ext cx="2307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=0.032,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16" name="Tekstiruutu 15">
                <a:extLst>
                  <a:ext uri="{FF2B5EF4-FFF2-40B4-BE49-F238E27FC236}">
                    <a16:creationId xmlns:a16="http://schemas.microsoft.com/office/drawing/2014/main" id="{ED5C82E0-2389-45A3-840B-3DF6C000A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75" y="922244"/>
                <a:ext cx="23074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iruutu 16">
                <a:extLst>
                  <a:ext uri="{FF2B5EF4-FFF2-40B4-BE49-F238E27FC236}">
                    <a16:creationId xmlns:a16="http://schemas.microsoft.com/office/drawing/2014/main" xmlns="" id="{6D76716A-AD79-4639-9CBC-4512F7653957}"/>
                  </a:ext>
                </a:extLst>
              </p:cNvPr>
              <p:cNvSpPr txBox="1"/>
              <p:nvPr/>
            </p:nvSpPr>
            <p:spPr>
              <a:xfrm>
                <a:off x="4764762" y="903561"/>
                <a:ext cx="2278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=0.067</m:t>
                    </m:r>
                  </m:oMath>
                </a14:m>
                <a:r>
                  <a:rPr lang="fi-FI" dirty="0"/>
                  <a:t>,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17" name="Tekstiruutu 16">
                <a:extLst>
                  <a:ext uri="{FF2B5EF4-FFF2-40B4-BE49-F238E27FC236}">
                    <a16:creationId xmlns:a16="http://schemas.microsoft.com/office/drawing/2014/main" id="{6D76716A-AD79-4639-9CBC-4512F765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762" y="903561"/>
                <a:ext cx="2278637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iruutu 17">
                <a:extLst>
                  <a:ext uri="{FF2B5EF4-FFF2-40B4-BE49-F238E27FC236}">
                    <a16:creationId xmlns:a16="http://schemas.microsoft.com/office/drawing/2014/main" xmlns="" id="{5375C546-44C3-4B3E-9F65-963D60FEE9C3}"/>
                  </a:ext>
                </a:extLst>
              </p:cNvPr>
              <p:cNvSpPr txBox="1"/>
              <p:nvPr/>
            </p:nvSpPr>
            <p:spPr>
              <a:xfrm>
                <a:off x="8268405" y="922244"/>
                <a:ext cx="215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=0.13</m:t>
                    </m:r>
                  </m:oMath>
                </a14:m>
                <a:r>
                  <a:rPr lang="fi-FI" dirty="0"/>
                  <a:t>,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18" name="Tekstiruutu 17">
                <a:extLst>
                  <a:ext uri="{FF2B5EF4-FFF2-40B4-BE49-F238E27FC236}">
                    <a16:creationId xmlns:a16="http://schemas.microsoft.com/office/drawing/2014/main" id="{5375C546-44C3-4B3E-9F65-963D60FE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405" y="922244"/>
                <a:ext cx="2150397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iruutu 19">
                <a:extLst>
                  <a:ext uri="{FF2B5EF4-FFF2-40B4-BE49-F238E27FC236}">
                    <a16:creationId xmlns:a16="http://schemas.microsoft.com/office/drawing/2014/main" xmlns="" id="{44B4EAF8-F04C-4065-B0C7-FA75F9DBCAA4}"/>
                  </a:ext>
                </a:extLst>
              </p:cNvPr>
              <p:cNvSpPr txBox="1"/>
              <p:nvPr/>
            </p:nvSpPr>
            <p:spPr>
              <a:xfrm>
                <a:off x="1262787" y="6415383"/>
                <a:ext cx="2236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=0.26,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fi-FI" dirty="0"/>
                  <a:t> </a:t>
                </a:r>
              </a:p>
            </p:txBody>
          </p:sp>
        </mc:Choice>
        <mc:Fallback xmlns="">
          <p:sp>
            <p:nvSpPr>
              <p:cNvPr id="20" name="Tekstiruutu 19">
                <a:extLst>
                  <a:ext uri="{FF2B5EF4-FFF2-40B4-BE49-F238E27FC236}">
                    <a16:creationId xmlns:a16="http://schemas.microsoft.com/office/drawing/2014/main" id="{44B4EAF8-F04C-4065-B0C7-FA75F9DBC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87" y="6415383"/>
                <a:ext cx="22369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iruutu 20">
                <a:extLst>
                  <a:ext uri="{FF2B5EF4-FFF2-40B4-BE49-F238E27FC236}">
                    <a16:creationId xmlns:a16="http://schemas.microsoft.com/office/drawing/2014/main" xmlns="" id="{2E1F36D8-498B-42CD-9B62-2B7DC8BA9A98}"/>
                  </a:ext>
                </a:extLst>
              </p:cNvPr>
              <p:cNvSpPr txBox="1"/>
              <p:nvPr/>
            </p:nvSpPr>
            <p:spPr>
              <a:xfrm>
                <a:off x="4708068" y="6405248"/>
                <a:ext cx="2179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=0.26,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=+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fi-FI" dirty="0"/>
                  <a:t> </a:t>
                </a:r>
              </a:p>
            </p:txBody>
          </p:sp>
        </mc:Choice>
        <mc:Fallback xmlns="">
          <p:sp>
            <p:nvSpPr>
              <p:cNvPr id="21" name="Tekstiruutu 20">
                <a:extLst>
                  <a:ext uri="{FF2B5EF4-FFF2-40B4-BE49-F238E27FC236}">
                    <a16:creationId xmlns:a16="http://schemas.microsoft.com/office/drawing/2014/main" id="{2E1F36D8-498B-42CD-9B62-2B7DC8BA9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68" y="6405248"/>
                <a:ext cx="21792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Kuva 7" descr="Kuva, joka sisältää kohteen teksti&#10;&#10;Kuvaus luotu automaattisesti">
            <a:extLst>
              <a:ext uri="{FF2B5EF4-FFF2-40B4-BE49-F238E27FC236}">
                <a16:creationId xmlns:a16="http://schemas.microsoft.com/office/drawing/2014/main" xmlns="" id="{C15B961A-C182-4024-ADFB-CC9CD8BED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174" y="3778151"/>
            <a:ext cx="3382040" cy="2664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iruutu 18">
                <a:extLst>
                  <a:ext uri="{FF2B5EF4-FFF2-40B4-BE49-F238E27FC236}">
                    <a16:creationId xmlns:a16="http://schemas.microsoft.com/office/drawing/2014/main" xmlns="" id="{6DAE64F6-0CD1-45A7-84EF-9EB2ABDFCEA7}"/>
                  </a:ext>
                </a:extLst>
              </p:cNvPr>
              <p:cNvSpPr txBox="1"/>
              <p:nvPr/>
            </p:nvSpPr>
            <p:spPr>
              <a:xfrm>
                <a:off x="7869646" y="6359943"/>
                <a:ext cx="2737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=0.26,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=0, 90,±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fi-FI" dirty="0"/>
                  <a:t> </a:t>
                </a:r>
              </a:p>
            </p:txBody>
          </p:sp>
        </mc:Choice>
        <mc:Fallback xmlns="">
          <p:sp>
            <p:nvSpPr>
              <p:cNvPr id="19" name="Tekstiruutu 18">
                <a:extLst>
                  <a:ext uri="{FF2B5EF4-FFF2-40B4-BE49-F238E27FC236}">
                    <a16:creationId xmlns:a16="http://schemas.microsoft.com/office/drawing/2014/main" id="{6DAE64F6-0CD1-45A7-84EF-9EB2ABDFC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646" y="6359943"/>
                <a:ext cx="27370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26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xmlns="" id="{AEE4D438-4225-493D-BA6D-55CE70E1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214654"/>
            <a:ext cx="10911348" cy="773488"/>
          </a:xfrm>
        </p:spPr>
        <p:txBody>
          <a:bodyPr>
            <a:normAutofit/>
          </a:bodyPr>
          <a:lstStyle/>
          <a:p>
            <a:r>
              <a:rPr lang="fi-FI" dirty="0"/>
              <a:t>Suunnattu kaarevuus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xmlns="" id="{1C8D35A0-2FEB-4AAC-8930-BFCF17FDD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1286094"/>
            <a:ext cx="4116483" cy="36215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iruutu 6">
                <a:extLst>
                  <a:ext uri="{FF2B5EF4-FFF2-40B4-BE49-F238E27FC236}">
                    <a16:creationId xmlns:a16="http://schemas.microsoft.com/office/drawing/2014/main" xmlns="" id="{46614DE9-A93B-4DD8-8853-441D2CCDC37D}"/>
                  </a:ext>
                </a:extLst>
              </p:cNvPr>
              <p:cNvSpPr txBox="1"/>
              <p:nvPr/>
            </p:nvSpPr>
            <p:spPr>
              <a:xfrm>
                <a:off x="4930815" y="1286094"/>
                <a:ext cx="6713317" cy="138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den>
                    </m:f>
                  </m:oMath>
                </a14:m>
                <a:r>
                  <a:rPr lang="fi-FI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fi-FI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fi-FI" dirty="0"/>
                  <a:t>: suunnan muutos pisteessä </a:t>
                </a:r>
                <a:r>
                  <a:rPr lang="fi-FI" i="1" dirty="0"/>
                  <a:t>p</a:t>
                </a:r>
              </a:p>
              <a:p>
                <a:endParaRPr lang="fi-FI" i="1" dirty="0"/>
              </a:p>
              <a:p>
                <a:r>
                  <a:rPr lang="fi-FI" dirty="0"/>
                  <a:t>9x9 –ikkunan entropian minimi valitsee kaarevuuspikselin kuvista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fi-FI" dirty="0"/>
                  <a:t> (sillä kohtaa ”informatiivisimman” kaarevuuskuvan tieto valitaan)</a:t>
                </a:r>
              </a:p>
            </p:txBody>
          </p:sp>
        </mc:Choice>
        <mc:Fallback xmlns="">
          <p:sp>
            <p:nvSpPr>
              <p:cNvPr id="7" name="Tekstiruutu 6">
                <a:extLst>
                  <a:ext uri="{FF2B5EF4-FFF2-40B4-BE49-F238E27FC236}">
                    <a16:creationId xmlns:a16="http://schemas.microsoft.com/office/drawing/2014/main" id="{46614DE9-A93B-4DD8-8853-441D2CCDC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15" y="1286094"/>
                <a:ext cx="6713317" cy="1389419"/>
              </a:xfrm>
              <a:prstGeom prst="rect">
                <a:avLst/>
              </a:prstGeom>
              <a:blipFill>
                <a:blip r:embed="rId3"/>
                <a:stretch>
                  <a:fillRect l="-817" b="-438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uva 3" descr="Kuva, joka sisältää kohteen teksti&#10;&#10;Kuvaus luotu automaattisesti">
            <a:extLst>
              <a:ext uri="{FF2B5EF4-FFF2-40B4-BE49-F238E27FC236}">
                <a16:creationId xmlns:a16="http://schemas.microsoft.com/office/drawing/2014/main" xmlns="" id="{142304F9-3316-43A8-9148-9C9BCED1E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97" y="2693156"/>
            <a:ext cx="5083697" cy="3851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iruutu 7">
                <a:extLst>
                  <a:ext uri="{FF2B5EF4-FFF2-40B4-BE49-F238E27FC236}">
                    <a16:creationId xmlns:a16="http://schemas.microsoft.com/office/drawing/2014/main" xmlns="" id="{B655C939-DAFD-4AAD-80E4-1774E2FC06DD}"/>
                  </a:ext>
                </a:extLst>
              </p:cNvPr>
              <p:cNvSpPr txBox="1"/>
              <p:nvPr/>
            </p:nvSpPr>
            <p:spPr>
              <a:xfrm>
                <a:off x="6096000" y="6274014"/>
                <a:ext cx="3944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=0.26 </m:t>
                    </m:r>
                    <m:r>
                      <m:rPr>
                        <m:sty m:val="p"/>
                      </m:rPr>
                      <a:rPr lang="fi-FI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=0, 30,60,90,120,15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fi-FI" dirty="0"/>
                  <a:t> </a:t>
                </a:r>
              </a:p>
            </p:txBody>
          </p:sp>
        </mc:Choice>
        <mc:Fallback xmlns="">
          <p:sp>
            <p:nvSpPr>
              <p:cNvPr id="8" name="Tekstiruutu 7">
                <a:extLst>
                  <a:ext uri="{FF2B5EF4-FFF2-40B4-BE49-F238E27FC236}">
                    <a16:creationId xmlns:a16="http://schemas.microsoft.com/office/drawing/2014/main" id="{B655C939-DAFD-4AAD-80E4-1774E2FC0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274014"/>
                <a:ext cx="39449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21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109093"/>
            <a:ext cx="10671048" cy="683387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A </a:t>
            </a:r>
            <a:r>
              <a:rPr lang="fi-FI" dirty="0" err="1" smtClean="0"/>
              <a:t>proposal</a:t>
            </a:r>
            <a:r>
              <a:rPr lang="fi-FI" dirty="0" smtClean="0"/>
              <a:t> for </a:t>
            </a:r>
            <a:r>
              <a:rPr lang="fi-FI" dirty="0" err="1" smtClean="0"/>
              <a:t>harvester</a:t>
            </a:r>
            <a:r>
              <a:rPr lang="fi-FI" dirty="0" smtClean="0"/>
              <a:t> </a:t>
            </a:r>
            <a:r>
              <a:rPr lang="fi-FI" dirty="0" err="1" smtClean="0"/>
              <a:t>ruts</a:t>
            </a:r>
            <a:r>
              <a:rPr lang="fi-FI" dirty="0" smtClean="0"/>
              <a:t> (and for </a:t>
            </a:r>
            <a:r>
              <a:rPr lang="fi-FI" dirty="0" err="1" smtClean="0"/>
              <a:t>forest</a:t>
            </a:r>
            <a:r>
              <a:rPr lang="fi-FI" dirty="0" smtClean="0"/>
              <a:t> </a:t>
            </a:r>
            <a:r>
              <a:rPr lang="fi-FI" dirty="0" err="1" smtClean="0"/>
              <a:t>dikes</a:t>
            </a:r>
            <a:r>
              <a:rPr lang="fi-FI" dirty="0" smtClean="0"/>
              <a:t>)</a:t>
            </a:r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2752" y="926592"/>
                <a:ext cx="10671048" cy="5250371"/>
              </a:xfrm>
            </p:spPr>
            <p:txBody>
              <a:bodyPr/>
              <a:lstStyle/>
              <a:p>
                <a:r>
                  <a:rPr lang="fi-FI" b="0" dirty="0" smtClean="0">
                    <a:latin typeface="Cambria Math" panose="02040503050406030204" pitchFamily="18" charset="0"/>
                  </a:rPr>
                  <a:t>5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i-FI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i-FI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i-FI" b="0" dirty="0" err="1" smtClean="0">
                    <a:latin typeface="Cambria Math" panose="02040503050406030204" pitchFamily="18" charset="0"/>
                  </a:rPr>
                  <a:t>point</a:t>
                </a:r>
                <a:r>
                  <a:rPr lang="fi-FI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</a:rPr>
                  <a:t>cloud</a:t>
                </a:r>
                <a:r>
                  <a:rPr lang="fi-FI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TIN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with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scale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regularization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[1]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or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information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theoretic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regularization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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ground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surface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height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raster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with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a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variable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raster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i-FI" b="0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constant</a:t>
                </a:r>
                <a:r>
                  <a:rPr lang="fi-FI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</m:oMath>
                </a14:m>
                <a:endParaRPr lang="fi-FI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≈0.4</m:t>
                    </m:r>
                  </m:oMath>
                </a14:m>
                <a:r>
                  <a:rPr lang="fi-FI" dirty="0" smtClean="0"/>
                  <a:t> m (</a:t>
                </a:r>
                <a:r>
                  <a:rPr lang="fi-FI" dirty="0" err="1" smtClean="0"/>
                  <a:t>approx</a:t>
                </a:r>
                <a:r>
                  <a:rPr lang="fi-FI" dirty="0" smtClean="0"/>
                  <a:t> 3 </a:t>
                </a:r>
                <a:r>
                  <a:rPr lang="fi-FI" dirty="0" err="1" smtClean="0"/>
                  <a:t>pixels</a:t>
                </a:r>
                <a:r>
                  <a:rPr lang="fi-FI" dirty="0" smtClean="0"/>
                  <a:t> per </a:t>
                </a:r>
                <a:r>
                  <a:rPr lang="fi-FI" dirty="0" err="1" smtClean="0"/>
                  <a:t>rut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width</a:t>
                </a:r>
                <a:r>
                  <a:rPr lang="fi-FI" dirty="0" smtClean="0"/>
                  <a:t>) and 6 </a:t>
                </a:r>
                <a:r>
                  <a:rPr lang="fi-FI" dirty="0" err="1" smtClean="0"/>
                  <a:t>directions</a:t>
                </a:r>
                <a:r>
                  <a:rPr lang="fi-FI" dirty="0" smtClean="0"/>
                  <a:t> for</a:t>
                </a:r>
              </a:p>
              <a:p>
                <a:pPr lvl="1"/>
                <a:r>
                  <a:rPr lang="fi-FI" dirty="0" err="1" smtClean="0"/>
                  <a:t>directed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curvature</a:t>
                </a:r>
                <a:r>
                  <a:rPr lang="fi-FI" dirty="0" smtClean="0"/>
                  <a:t> and </a:t>
                </a:r>
                <a:r>
                  <a:rPr lang="fi-FI" dirty="0" err="1" smtClean="0"/>
                  <a:t>directed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slope</a:t>
                </a:r>
                <a:endParaRPr lang="fi-FI" dirty="0" smtClean="0"/>
              </a:p>
              <a:p>
                <a:pPr lvl="1"/>
                <a:r>
                  <a:rPr lang="fi-FI" dirty="0" smtClean="0"/>
                  <a:t>image </a:t>
                </a:r>
                <a:r>
                  <a:rPr lang="fi-FI" dirty="0" err="1" smtClean="0"/>
                  <a:t>completion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even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the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sparse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sampling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used</a:t>
                </a:r>
                <a:endParaRPr lang="fi-FI" dirty="0" smtClean="0"/>
              </a:p>
              <a:p>
                <a:r>
                  <a:rPr lang="fi-FI" dirty="0" err="1" smtClean="0"/>
                  <a:t>Minimum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entropy</a:t>
                </a:r>
                <a:r>
                  <a:rPr lang="fi-FI" dirty="0" smtClean="0"/>
                  <a:t> [2] </a:t>
                </a:r>
                <a:r>
                  <a:rPr lang="fi-FI" dirty="0" err="1" smtClean="0"/>
                  <a:t>decides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the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direction</a:t>
                </a:r>
                <a:r>
                  <a:rPr lang="fi-FI" dirty="0" smtClean="0"/>
                  <a:t> at </a:t>
                </a:r>
                <a:r>
                  <a:rPr lang="fi-FI" dirty="0" err="1" smtClean="0"/>
                  <a:t>each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pixel</a:t>
                </a:r>
                <a:r>
                  <a:rPr lang="fi-FI" dirty="0" smtClean="0"/>
                  <a:t> </a:t>
                </a:r>
                <a:r>
                  <a:rPr lang="fi-FI" dirty="0" smtClean="0">
                    <a:sym typeface="Wingdings" panose="05000000000000000000" pitchFamily="2" charset="2"/>
                  </a:rPr>
                  <a:t></a:t>
                </a:r>
              </a:p>
              <a:p>
                <a:pPr lvl="1"/>
                <a:r>
                  <a:rPr lang="fi-FI" dirty="0" err="1" smtClean="0">
                    <a:sym typeface="Wingdings" panose="05000000000000000000" pitchFamily="2" charset="2"/>
                  </a:rPr>
                  <a:t>directional</a:t>
                </a:r>
                <a:r>
                  <a:rPr lang="fi-FI" dirty="0" smtClean="0">
                    <a:sym typeface="Wingdings" panose="05000000000000000000" pitchFamily="2" charset="2"/>
                  </a:rPr>
                  <a:t> </a:t>
                </a:r>
                <a:r>
                  <a:rPr lang="fi-FI" dirty="0" err="1" smtClean="0">
                    <a:sym typeface="Wingdings" panose="05000000000000000000" pitchFamily="2" charset="2"/>
                  </a:rPr>
                  <a:t>height</a:t>
                </a:r>
                <a:r>
                  <a:rPr lang="fi-FI" dirty="0" smtClean="0">
                    <a:sym typeface="Wingdings" panose="05000000000000000000" pitchFamily="2" charset="2"/>
                  </a:rPr>
                  <a:t> </a:t>
                </a:r>
                <a:r>
                  <a:rPr lang="fi-FI" dirty="0" err="1" smtClean="0">
                    <a:sym typeface="Wingdings" panose="05000000000000000000" pitchFamily="2" charset="2"/>
                  </a:rPr>
                  <a:t>profile</a:t>
                </a:r>
                <a:r>
                  <a:rPr lang="fi-FI" dirty="0" smtClean="0">
                    <a:sym typeface="Wingdings" panose="05000000000000000000" pitchFamily="2" charset="2"/>
                  </a:rPr>
                  <a:t>, </a:t>
                </a:r>
                <a:r>
                  <a:rPr lang="fi-FI" dirty="0" err="1" smtClean="0">
                    <a:sym typeface="Wingdings" panose="05000000000000000000" pitchFamily="2" charset="2"/>
                  </a:rPr>
                  <a:t>slope</a:t>
                </a:r>
                <a:r>
                  <a:rPr lang="fi-FI" dirty="0" smtClean="0">
                    <a:sym typeface="Wingdings" panose="05000000000000000000" pitchFamily="2" charset="2"/>
                  </a:rPr>
                  <a:t> </a:t>
                </a:r>
                <a:r>
                  <a:rPr lang="fi-FI" dirty="0" err="1" smtClean="0">
                    <a:sym typeface="Wingdings" panose="05000000000000000000" pitchFamily="2" charset="2"/>
                  </a:rPr>
                  <a:t>profile</a:t>
                </a:r>
                <a:r>
                  <a:rPr lang="fi-FI" dirty="0" smtClean="0">
                    <a:sym typeface="Wingdings" panose="05000000000000000000" pitchFamily="2" charset="2"/>
                  </a:rPr>
                  <a:t>, </a:t>
                </a:r>
                <a:r>
                  <a:rPr lang="fi-FI" dirty="0" err="1" smtClean="0">
                    <a:sym typeface="Wingdings" panose="05000000000000000000" pitchFamily="2" charset="2"/>
                  </a:rPr>
                  <a:t>curvature</a:t>
                </a:r>
                <a:r>
                  <a:rPr lang="fi-FI" dirty="0" smtClean="0">
                    <a:sym typeface="Wingdings" panose="05000000000000000000" pitchFamily="2" charset="2"/>
                  </a:rPr>
                  <a:t> </a:t>
                </a:r>
                <a:r>
                  <a:rPr lang="fi-FI" dirty="0" err="1" smtClean="0">
                    <a:sym typeface="Wingdings" panose="05000000000000000000" pitchFamily="2" charset="2"/>
                  </a:rPr>
                  <a:t>profile</a:t>
                </a:r>
                <a:endParaRPr lang="fi-FI" dirty="0" smtClean="0"/>
              </a:p>
              <a:p>
                <a:r>
                  <a:rPr lang="fi-FI" dirty="0" smtClean="0"/>
                  <a:t>CNN to </a:t>
                </a:r>
                <a:r>
                  <a:rPr lang="fi-FI" dirty="0" err="1" smtClean="0"/>
                  <a:t>register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ruts</a:t>
                </a:r>
                <a:r>
                  <a:rPr lang="fi-FI" dirty="0" smtClean="0"/>
                  <a:t> (</a:t>
                </a:r>
                <a:r>
                  <a:rPr lang="fi-FI" dirty="0" err="1" smtClean="0"/>
                  <a:t>or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forest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dikes</a:t>
                </a:r>
                <a:r>
                  <a:rPr lang="fi-FI" dirty="0" smtClean="0"/>
                  <a:t>) </a:t>
                </a:r>
                <a:r>
                  <a:rPr lang="fi-FI" dirty="0" smtClean="0">
                    <a:solidFill>
                      <a:srgbClr val="FF0000"/>
                    </a:solidFill>
                  </a:rPr>
                  <a:t>in </a:t>
                </a:r>
                <a:r>
                  <a:rPr lang="fi-FI" dirty="0" err="1" smtClean="0">
                    <a:solidFill>
                      <a:srgbClr val="FF0000"/>
                    </a:solidFill>
                  </a:rPr>
                  <a:t>another</a:t>
                </a:r>
                <a:r>
                  <a:rPr lang="fi-FI" dirty="0" smtClean="0">
                    <a:solidFill>
                      <a:srgbClr val="FF0000"/>
                    </a:solidFill>
                  </a:rPr>
                  <a:t> </a:t>
                </a:r>
                <a:r>
                  <a:rPr lang="fi-FI" dirty="0" err="1" smtClean="0">
                    <a:solidFill>
                      <a:srgbClr val="FF0000"/>
                    </a:solidFill>
                  </a:rPr>
                  <a:t>project</a:t>
                </a:r>
                <a:r>
                  <a:rPr lang="fi-FI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r>
                  <a:rPr lang="fi-FI" dirty="0" err="1" smtClean="0"/>
                  <a:t>Height</a:t>
                </a:r>
                <a:r>
                  <a:rPr lang="fi-FI" dirty="0" smtClean="0"/>
                  <a:t>, </a:t>
                </a:r>
                <a:r>
                  <a:rPr lang="fi-FI" dirty="0" err="1" smtClean="0"/>
                  <a:t>slope</a:t>
                </a:r>
                <a:r>
                  <a:rPr lang="fi-FI" dirty="0" smtClean="0"/>
                  <a:t> and </a:t>
                </a:r>
                <a:r>
                  <a:rPr lang="fi-FI" dirty="0" err="1" smtClean="0"/>
                  <a:t>curvature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all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used</a:t>
                </a:r>
                <a:r>
                  <a:rPr lang="fi-FI" dirty="0" smtClean="0"/>
                  <a:t> to </a:t>
                </a:r>
                <a:r>
                  <a:rPr lang="fi-FI" dirty="0" err="1" smtClean="0"/>
                  <a:t>estimate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the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depth</a:t>
                </a:r>
                <a:r>
                  <a:rPr lang="fi-FI" dirty="0" smtClean="0"/>
                  <a:t> and </a:t>
                </a:r>
                <a:r>
                  <a:rPr lang="fi-FI" dirty="0" err="1" smtClean="0"/>
                  <a:t>profile</a:t>
                </a:r>
                <a:endParaRPr lang="fi-FI" dirty="0" smtClean="0"/>
              </a:p>
              <a:p>
                <a:pPr lvl="1"/>
                <a:r>
                  <a:rPr lang="fi-FI" dirty="0" smtClean="0"/>
                  <a:t>3 </a:t>
                </a:r>
                <a:r>
                  <a:rPr lang="fi-FI" dirty="0" err="1" smtClean="0"/>
                  <a:t>signals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have</a:t>
                </a:r>
                <a:r>
                  <a:rPr lang="fi-FI" dirty="0" smtClean="0"/>
                  <a:t> a </a:t>
                </a:r>
                <a:r>
                  <a:rPr lang="fi-FI" dirty="0" err="1" smtClean="0"/>
                  <a:t>differential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relationship</a:t>
                </a:r>
                <a:r>
                  <a:rPr lang="fi-FI" dirty="0" smtClean="0"/>
                  <a:t> </a:t>
                </a:r>
                <a:r>
                  <a:rPr lang="fi-FI" dirty="0" smtClean="0">
                    <a:sym typeface="Wingdings" panose="05000000000000000000" pitchFamily="2" charset="2"/>
                  </a:rPr>
                  <a:t> </a:t>
                </a:r>
                <a:r>
                  <a:rPr lang="fi-FI" dirty="0" err="1" smtClean="0">
                    <a:sym typeface="Wingdings" panose="05000000000000000000" pitchFamily="2" charset="2"/>
                  </a:rPr>
                  <a:t>improved</a:t>
                </a:r>
                <a:r>
                  <a:rPr lang="fi-FI" dirty="0" smtClean="0">
                    <a:sym typeface="Wingdings" panose="05000000000000000000" pitchFamily="2" charset="2"/>
                  </a:rPr>
                  <a:t> </a:t>
                </a:r>
                <a:r>
                  <a:rPr lang="fi-FI" dirty="0" err="1" smtClean="0">
                    <a:sym typeface="Wingdings" panose="05000000000000000000" pitchFamily="2" charset="2"/>
                  </a:rPr>
                  <a:t>detectiomn</a:t>
                </a:r>
                <a:r>
                  <a:rPr lang="fi-FI" dirty="0" smtClean="0">
                    <a:sym typeface="Wingdings" panose="05000000000000000000" pitchFamily="2" charset="2"/>
                  </a:rPr>
                  <a:t> of </a:t>
                </a:r>
                <a:r>
                  <a:rPr lang="fi-FI" dirty="0" err="1" smtClean="0">
                    <a:sym typeface="Wingdings" panose="05000000000000000000" pitchFamily="2" charset="2"/>
                  </a:rPr>
                  <a:t>depth</a:t>
                </a:r>
                <a:r>
                  <a:rPr lang="fi-FI" dirty="0" smtClean="0">
                    <a:sym typeface="Wingdings" panose="05000000000000000000" pitchFamily="2" charset="2"/>
                  </a:rPr>
                  <a:t> </a:t>
                </a:r>
                <a:r>
                  <a:rPr lang="fi-FI" i="1" dirty="0" smtClean="0">
                    <a:sym typeface="Wingdings" panose="05000000000000000000" pitchFamily="2" charset="2"/>
                  </a:rPr>
                  <a:t>d</a:t>
                </a:r>
                <a:endParaRPr lang="fi-FI" i="1" dirty="0" smtClean="0"/>
              </a:p>
              <a:p>
                <a:endParaRPr lang="fi-FI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752" y="926592"/>
                <a:ext cx="10671048" cy="5250371"/>
              </a:xfrm>
              <a:blipFill rotWithShape="0">
                <a:blip r:embed="rId2"/>
                <a:stretch>
                  <a:fillRect l="-1028" t="-197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87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 fontScale="90000"/>
          </a:bodyPr>
          <a:lstStyle/>
          <a:p>
            <a:r>
              <a:rPr lang="fi-FI" dirty="0"/>
              <a:t>A </a:t>
            </a:r>
            <a:r>
              <a:rPr lang="fi-FI" dirty="0" err="1"/>
              <a:t>proposal</a:t>
            </a:r>
            <a:r>
              <a:rPr lang="fi-FI" dirty="0"/>
              <a:t> for </a:t>
            </a:r>
            <a:r>
              <a:rPr lang="fi-FI" dirty="0" err="1"/>
              <a:t>harvester</a:t>
            </a:r>
            <a:r>
              <a:rPr lang="fi-FI" dirty="0"/>
              <a:t> </a:t>
            </a:r>
            <a:r>
              <a:rPr lang="fi-FI" dirty="0" err="1"/>
              <a:t>ruts</a:t>
            </a:r>
            <a:r>
              <a:rPr lang="fi-FI" dirty="0"/>
              <a:t> (and for </a:t>
            </a:r>
            <a:r>
              <a:rPr lang="fi-FI" dirty="0" err="1"/>
              <a:t>forest</a:t>
            </a:r>
            <a:r>
              <a:rPr lang="fi-FI" dirty="0"/>
              <a:t> </a:t>
            </a:r>
            <a:r>
              <a:rPr lang="fi-FI" dirty="0" err="1"/>
              <a:t>dikes</a:t>
            </a:r>
            <a:r>
              <a:rPr lang="fi-FI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04574" y="1255777"/>
                <a:ext cx="4449226" cy="492118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i-FI" dirty="0" smtClean="0"/>
                  <a:t> </a:t>
                </a:r>
                <a:r>
                  <a:rPr lang="fi-FI" dirty="0" err="1" smtClean="0"/>
                  <a:t>usually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good</a:t>
                </a:r>
                <a:r>
                  <a:rPr lang="fi-FI" dirty="0" smtClean="0"/>
                  <a:t> for </a:t>
                </a:r>
                <a:r>
                  <a:rPr lang="fi-FI" dirty="0" err="1" smtClean="0"/>
                  <a:t>this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kind</a:t>
                </a:r>
                <a:r>
                  <a:rPr lang="fi-FI" dirty="0" smtClean="0"/>
                  <a:t> of </a:t>
                </a:r>
                <a:r>
                  <a:rPr lang="fi-FI" dirty="0" err="1" smtClean="0"/>
                  <a:t>detection</a:t>
                </a:r>
                <a:r>
                  <a:rPr lang="fi-FI" dirty="0" smtClean="0"/>
                  <a:t>, </a:t>
                </a:r>
                <a:r>
                  <a:rPr lang="fi-FI" dirty="0" err="1" smtClean="0"/>
                  <a:t>since</a:t>
                </a:r>
                <a:r>
                  <a:rPr lang="fi-FI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i-FI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i-FI" b="0" i="0" smtClean="0">
                            <a:latin typeface="Cambria Math" panose="02040503050406030204" pitchFamily="18" charset="0"/>
                          </a:rPr>
                          <m:t>crosslength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i-FI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fi-FI" dirty="0" smtClean="0"/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fi-FI" b="0" i="0" smtClean="0">
                        <a:latin typeface="Cambria Math" panose="02040503050406030204" pitchFamily="18" charset="0"/>
                      </a:rPr>
                      <m:t>ditch</m:t>
                    </m:r>
                    <m:r>
                      <a:rPr lang="fi-FI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i-FI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i-FI" dirty="0" smtClean="0"/>
                  <a:t> </a:t>
                </a:r>
                <a:r>
                  <a:rPr lang="fi-FI" dirty="0" err="1" smtClean="0"/>
                  <a:t>are</a:t>
                </a:r>
                <a:r>
                  <a:rPr lang="fi-FI" dirty="0" smtClean="0"/>
                  <a:t> a </a:t>
                </a:r>
                <a:r>
                  <a:rPr lang="fi-FI" dirty="0" err="1" smtClean="0"/>
                  <a:t>good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candidate</a:t>
                </a:r>
                <a:r>
                  <a:rPr lang="fi-FI" dirty="0" smtClean="0"/>
                  <a:t> for </a:t>
                </a:r>
                <a:r>
                  <a:rPr lang="fi-FI" dirty="0" err="1" smtClean="0"/>
                  <a:t>clustering</a:t>
                </a:r>
                <a:r>
                  <a:rPr lang="fi-FI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fi-FI">
                        <a:latin typeface="Cambria Math" panose="02040503050406030204" pitchFamily="18" charset="0"/>
                      </a:rPr>
                      <m:t>ditch</m:t>
                    </m:r>
                    <m:r>
                      <a:rPr lang="fi-FI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i-FI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i-FI" dirty="0" smtClean="0"/>
                  <a:t> </a:t>
                </a:r>
                <a:r>
                  <a:rPr lang="fi-FI" dirty="0" err="1" smtClean="0"/>
                  <a:t>mapping</a:t>
                </a:r>
                <a:r>
                  <a:rPr lang="fi-FI" dirty="0" smtClean="0"/>
                  <a:t> </a:t>
                </a:r>
                <a:r>
                  <a:rPr lang="fi-FI" dirty="0" err="1"/>
                  <a:t>l</a:t>
                </a:r>
                <a:r>
                  <a:rPr lang="fi-FI" dirty="0" err="1" smtClean="0"/>
                  <a:t>earned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afterwards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by</a:t>
                </a:r>
                <a:r>
                  <a:rPr lang="fi-FI" dirty="0" smtClean="0"/>
                  <a:t> CNN</a:t>
                </a:r>
                <a:endParaRPr lang="fi-FI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4574" y="1255777"/>
                <a:ext cx="4449226" cy="4921186"/>
              </a:xfrm>
              <a:blipFill rotWithShape="0">
                <a:blip r:embed="rId3"/>
                <a:stretch>
                  <a:fillRect t="-1983" r="-3973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352944"/>
              </p:ext>
            </p:extLst>
          </p:nvPr>
        </p:nvGraphicFramePr>
        <p:xfrm>
          <a:off x="838200" y="1433132"/>
          <a:ext cx="6066374" cy="440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4" imgW="3333518" imgH="2419243" progId="AcroExch.Document.2017">
                  <p:embed/>
                </p:oleObj>
              </mc:Choice>
              <mc:Fallback>
                <p:oleObj name="Acrobat Document" r:id="rId4" imgW="3333518" imgH="2419243" progId="AcroExch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433132"/>
                        <a:ext cx="6066374" cy="4402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06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fi-FI" dirty="0" smtClean="0"/>
              <a:t>.</a:t>
            </a:r>
            <a:r>
              <a:rPr lang="fi-FI" dirty="0" err="1" smtClean="0"/>
              <a:t>obj</a:t>
            </a:r>
            <a:r>
              <a:rPr lang="fi-FI" dirty="0" smtClean="0"/>
              <a:t> vai PC (</a:t>
            </a:r>
            <a:r>
              <a:rPr lang="fi-FI" dirty="0" err="1" smtClean="0"/>
              <a:t>point</a:t>
            </a:r>
            <a:r>
              <a:rPr lang="fi-FI" dirty="0" smtClean="0"/>
              <a:t> </a:t>
            </a:r>
            <a:r>
              <a:rPr lang="fi-FI" dirty="0" err="1" smtClean="0"/>
              <a:t>cloud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9" y="1531089"/>
            <a:ext cx="6581553" cy="1382232"/>
          </a:xfrm>
        </p:spPr>
        <p:txBody>
          <a:bodyPr/>
          <a:lstStyle/>
          <a:p>
            <a:r>
              <a:rPr lang="fi-FI" dirty="0" smtClean="0"/>
              <a:t>.</a:t>
            </a:r>
            <a:r>
              <a:rPr lang="fi-FI" dirty="0" err="1" smtClean="0"/>
              <a:t>obj</a:t>
            </a:r>
            <a:r>
              <a:rPr lang="fi-FI" dirty="0" smtClean="0"/>
              <a:t> –datassa numeerista kohinaa</a:t>
            </a:r>
          </a:p>
          <a:p>
            <a:r>
              <a:rPr lang="fi-FI" dirty="0"/>
              <a:t>t</a:t>
            </a:r>
            <a:r>
              <a:rPr lang="fi-FI" dirty="0" smtClean="0"/>
              <a:t>arvittaneen PC </a:t>
            </a:r>
            <a:r>
              <a:rPr lang="fi-FI" dirty="0" smtClean="0">
                <a:sym typeface="Wingdings" panose="05000000000000000000" pitchFamily="2" charset="2"/>
              </a:rPr>
              <a:t> TIN  pintarasteri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9" y="1137684"/>
            <a:ext cx="3762456" cy="51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134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Office-teema</vt:lpstr>
      <vt:lpstr>Adobe Acrobat Document</vt:lpstr>
      <vt:lpstr>Ojanpohjien luotaussuunnitelma</vt:lpstr>
      <vt:lpstr>Pikselien poisto  δ=0.03 m …0.26 m</vt:lpstr>
      <vt:lpstr>Suunnattu kaarevuus</vt:lpstr>
      <vt:lpstr>A proposal for harvester ruts (and for forest dikes)</vt:lpstr>
      <vt:lpstr>A proposal for harvester ruts (and for forest dikes)</vt:lpstr>
      <vt:lpstr>.obj vai PC (point cloud)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</dc:title>
  <dc:creator>Piritta</dc:creator>
  <cp:lastModifiedBy>Paavo Nevalainen</cp:lastModifiedBy>
  <cp:revision>16</cp:revision>
  <dcterms:created xsi:type="dcterms:W3CDTF">2021-02-14T15:22:56Z</dcterms:created>
  <dcterms:modified xsi:type="dcterms:W3CDTF">2021-02-19T13:37:09Z</dcterms:modified>
</cp:coreProperties>
</file>