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8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3B82F6"/>
                </a:solidFill>
              </a:defRPr>
            </a:pPr>
            <a:r>
              <a:t>Maintenance et Évolution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F2937"/>
                </a:solidFill>
              </a:defRPr>
            </a:pPr>
            <a:r>
              <a:t>Plateforme de Cours en Ligne</a:t>
            </a:r>
          </a:p>
          <a:p>
            <a:r>
              <a:t>Bloc 4 - Gestion du Cycle de Vie des Applications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457200"/>
            <a:ext cx="914400" cy="914400"/>
          </a:xfrm>
          <a:prstGeom prst="ellipse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Oval 5"/>
          <p:cNvSpPr/>
          <p:nvPr/>
        </p:nvSpPr>
        <p:spPr>
          <a:xfrm>
            <a:off x="10817352" y="5486400"/>
            <a:ext cx="914400" cy="914400"/>
          </a:xfrm>
          <a:prstGeom prst="ellipse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3B82F6"/>
                </a:solidFill>
              </a:defRPr>
            </a:pPr>
            <a:r>
              <a:t>Métriques de Maintenance et Évolution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11274552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1274552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🎯 Indicateurs de Performance</a:t>
            </a:r>
          </a:p>
          <a:p>
            <a:endParaRPr/>
          </a:p>
          <a:p>
            <a:r>
              <a:t>┌─────────────────────────┬─────────────┬─────────────┬─────────┐</a:t>
            </a:r>
          </a:p>
          <a:p>
            <a:r>
              <a:t>│        Métrique         │   Objectif  │   Actuel    │  Statut │</a:t>
            </a:r>
          </a:p>
          <a:p>
            <a:r>
              <a:t>├─────────────────────────┼─────────────┼─────────────┼─────────┤</a:t>
            </a:r>
          </a:p>
          <a:p>
            <a:r>
              <a:t>│ Temps de résolution bugs│    &lt; 4h     │   2h30      │   ✅    │</a:t>
            </a:r>
          </a:p>
          <a:p>
            <a:r>
              <a:t>│ Disponibilité système   │   &gt; 99.9%   │   99.95%    │   ✅    │</a:t>
            </a:r>
          </a:p>
          <a:p>
            <a:r>
              <a:t>│ Taux de satisfaction    │   &gt; 4.5/5   │    4.8/5    │   ✅    │</a:t>
            </a:r>
          </a:p>
          <a:p>
            <a:r>
              <a:t>│ Fréquence des mises à jour│ Hebdomadaire│  Respecté   │   ✅    │</a:t>
            </a:r>
          </a:p>
          <a:p>
            <a:r>
              <a:t>│ Couverture monitoring   │    100%     │    100%     │   ✅    │</a:t>
            </a:r>
          </a:p>
          <a:p>
            <a:r>
              <a:t>└─────────────────────────┴─────────────┴─────────────┴─────────┘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064" y="5110842"/>
            <a:ext cx="8868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dirty="0"/>
              <a:t>🏆 Points Forts de la Maintenance</a:t>
            </a:r>
          </a:p>
          <a:p>
            <a:endParaRPr sz="1600" dirty="0"/>
          </a:p>
          <a:p>
            <a:r>
              <a:rPr sz="1600" dirty="0"/>
              <a:t>🔄 Processus </a:t>
            </a:r>
            <a:r>
              <a:rPr sz="1600" dirty="0" err="1"/>
              <a:t>Automatisé</a:t>
            </a:r>
            <a:r>
              <a:rPr sz="1600" dirty="0"/>
              <a:t> : CI/CD pour les </a:t>
            </a:r>
            <a:r>
              <a:rPr sz="1600" dirty="0" err="1"/>
              <a:t>déploiements</a:t>
            </a:r>
            <a:r>
              <a:rPr sz="1600" dirty="0"/>
              <a:t>, Monitoring </a:t>
            </a:r>
            <a:r>
              <a:rPr sz="1600" dirty="0" err="1"/>
              <a:t>en</a:t>
            </a:r>
            <a:r>
              <a:rPr sz="1600" dirty="0"/>
              <a:t> temps </a:t>
            </a:r>
            <a:r>
              <a:rPr sz="1600" dirty="0" err="1"/>
              <a:t>réel</a:t>
            </a:r>
            <a:r>
              <a:rPr sz="1600" dirty="0"/>
              <a:t>, </a:t>
            </a:r>
            <a:r>
              <a:rPr sz="1600" dirty="0" err="1"/>
              <a:t>Alertes</a:t>
            </a:r>
            <a:r>
              <a:rPr sz="1600" dirty="0"/>
              <a:t> </a:t>
            </a:r>
            <a:r>
              <a:rPr sz="1600" dirty="0" err="1"/>
              <a:t>intelligentes</a:t>
            </a:r>
            <a:endParaRPr sz="1600" dirty="0"/>
          </a:p>
          <a:p>
            <a:r>
              <a:rPr sz="1600" dirty="0"/>
              <a:t>📈 </a:t>
            </a:r>
            <a:r>
              <a:rPr sz="1600" dirty="0" err="1"/>
              <a:t>Qualité</a:t>
            </a:r>
            <a:r>
              <a:rPr sz="1600" dirty="0"/>
              <a:t> Continue : Tests </a:t>
            </a:r>
            <a:r>
              <a:rPr sz="1600" dirty="0" err="1"/>
              <a:t>automatisés</a:t>
            </a:r>
            <a:r>
              <a:rPr sz="1600" dirty="0"/>
              <a:t> (88% couverture), </a:t>
            </a:r>
            <a:r>
              <a:rPr sz="1600" dirty="0" err="1"/>
              <a:t>Analyse</a:t>
            </a:r>
            <a:r>
              <a:rPr sz="1600" dirty="0"/>
              <a:t> </a:t>
            </a:r>
            <a:r>
              <a:rPr sz="1600" dirty="0" err="1"/>
              <a:t>statique</a:t>
            </a:r>
            <a:r>
              <a:rPr sz="1600" dirty="0"/>
              <a:t> avec SonarQube,</a:t>
            </a:r>
            <a:endParaRPr lang="fr-FR" sz="1600" dirty="0"/>
          </a:p>
          <a:p>
            <a:r>
              <a:rPr sz="1600" dirty="0"/>
              <a:t> Audit de </a:t>
            </a:r>
            <a:r>
              <a:rPr sz="1600" dirty="0" err="1"/>
              <a:t>sécurité</a:t>
            </a:r>
            <a:r>
              <a:rPr sz="1600" dirty="0"/>
              <a:t> </a:t>
            </a:r>
            <a:r>
              <a:rPr sz="1600" dirty="0" err="1"/>
              <a:t>régulier</a:t>
            </a:r>
            <a:endParaRPr sz="1600" dirty="0"/>
          </a:p>
          <a:p>
            <a:r>
              <a:rPr sz="1600" dirty="0"/>
              <a:t>👥 Collaboration </a:t>
            </a:r>
            <a:r>
              <a:rPr sz="1600" dirty="0" err="1"/>
              <a:t>Efficace</a:t>
            </a:r>
            <a:r>
              <a:rPr sz="1600" dirty="0"/>
              <a:t> : Support client </a:t>
            </a:r>
            <a:r>
              <a:rPr sz="1600" dirty="0" err="1"/>
              <a:t>réactif</a:t>
            </a:r>
            <a:r>
              <a:rPr sz="1600" dirty="0"/>
              <a:t>, Documentation à jour, Formation de </a:t>
            </a:r>
            <a:r>
              <a:rPr sz="1600" dirty="0" err="1"/>
              <a:t>l'équipe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3B82F6"/>
                </a:solidFill>
              </a:defRPr>
            </a:pPr>
            <a:r>
              <a:t>Conclusion et Perspectives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686800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1828800"/>
            <a:ext cx="54864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✅ </a:t>
            </a:r>
            <a:r>
              <a:rPr dirty="0" err="1"/>
              <a:t>Compétences</a:t>
            </a:r>
            <a:r>
              <a:rPr dirty="0"/>
              <a:t> </a:t>
            </a:r>
            <a:r>
              <a:rPr dirty="0" err="1"/>
              <a:t>Maîtrisées</a:t>
            </a:r>
            <a:endParaRPr dirty="0"/>
          </a:p>
          <a:p>
            <a:endParaRPr dirty="0"/>
          </a:p>
          <a:p>
            <a:r>
              <a:rPr dirty="0"/>
              <a:t>🚀 Bloc 4 - Maintenance et </a:t>
            </a:r>
            <a:r>
              <a:rPr dirty="0" err="1"/>
              <a:t>Évolution</a:t>
            </a:r>
            <a:endParaRPr dirty="0"/>
          </a:p>
          <a:p>
            <a:r>
              <a:rPr dirty="0"/>
              <a:t>• ✅ C4.1.1 - Processus de mise à jour des </a:t>
            </a:r>
            <a:r>
              <a:rPr dirty="0" err="1"/>
              <a:t>dépendances</a:t>
            </a:r>
            <a:endParaRPr dirty="0"/>
          </a:p>
          <a:p>
            <a:r>
              <a:rPr dirty="0"/>
              <a:t>• ✅ C4.1.2 - Système de supervision et </a:t>
            </a:r>
            <a:r>
              <a:rPr dirty="0" err="1"/>
              <a:t>d'alerte</a:t>
            </a:r>
            <a:endParaRPr dirty="0"/>
          </a:p>
          <a:p>
            <a:r>
              <a:rPr dirty="0"/>
              <a:t>• ✅ C4.2.1 - </a:t>
            </a:r>
            <a:r>
              <a:rPr dirty="0" err="1"/>
              <a:t>Collecte</a:t>
            </a:r>
            <a:r>
              <a:rPr dirty="0"/>
              <a:t> et consignation des anomalies</a:t>
            </a:r>
          </a:p>
          <a:p>
            <a:r>
              <a:rPr dirty="0"/>
              <a:t>• ✅ C4.2.2 - </a:t>
            </a:r>
            <a:r>
              <a:rPr dirty="0" err="1"/>
              <a:t>Traitement</a:t>
            </a:r>
            <a:r>
              <a:rPr dirty="0"/>
              <a:t> </a:t>
            </a:r>
            <a:r>
              <a:rPr dirty="0" err="1"/>
              <a:t>d'anomalies</a:t>
            </a:r>
            <a:r>
              <a:rPr dirty="0"/>
              <a:t> avec CI/CD</a:t>
            </a:r>
          </a:p>
          <a:p>
            <a:r>
              <a:rPr dirty="0"/>
              <a:t>• ✅ C4.3.1 - </a:t>
            </a:r>
            <a:r>
              <a:rPr dirty="0" err="1"/>
              <a:t>Recommandations</a:t>
            </a:r>
            <a:r>
              <a:rPr dirty="0"/>
              <a:t> </a:t>
            </a:r>
            <a:r>
              <a:rPr dirty="0" err="1"/>
              <a:t>d'amélioration</a:t>
            </a:r>
            <a:endParaRPr dirty="0"/>
          </a:p>
          <a:p>
            <a:r>
              <a:rPr dirty="0"/>
              <a:t>• ✅ C4.3.2 - Journal des versions</a:t>
            </a:r>
          </a:p>
          <a:p>
            <a:r>
              <a:rPr dirty="0"/>
              <a:t>• ✅ C4.3.3 - Collaboration avec le support 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4371" y="1828800"/>
            <a:ext cx="2901756" cy="40318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dirty="0"/>
              <a:t>🔮 </a:t>
            </a:r>
            <a:r>
              <a:rPr sz="1600" dirty="0" err="1"/>
              <a:t>Évolution</a:t>
            </a:r>
            <a:r>
              <a:rPr sz="1600" dirty="0"/>
              <a:t> Continue</a:t>
            </a:r>
          </a:p>
          <a:p>
            <a:endParaRPr sz="1600" dirty="0"/>
          </a:p>
          <a:p>
            <a:r>
              <a:rPr sz="1600" dirty="0"/>
              <a:t>📈 </a:t>
            </a:r>
            <a:r>
              <a:rPr sz="1600" dirty="0" err="1"/>
              <a:t>Améliorations</a:t>
            </a:r>
            <a:r>
              <a:rPr sz="1600" dirty="0"/>
              <a:t> </a:t>
            </a:r>
            <a:r>
              <a:rPr sz="1600" dirty="0" err="1"/>
              <a:t>Planifiées</a:t>
            </a:r>
            <a:endParaRPr sz="1600" dirty="0"/>
          </a:p>
          <a:p>
            <a:r>
              <a:rPr sz="1600" dirty="0"/>
              <a:t>• Machine Learning pour la </a:t>
            </a:r>
            <a:endParaRPr lang="fr-FR" sz="1600" dirty="0"/>
          </a:p>
          <a:p>
            <a:r>
              <a:rPr sz="1600" dirty="0" err="1"/>
              <a:t>détection</a:t>
            </a:r>
            <a:r>
              <a:rPr sz="1600" dirty="0"/>
              <a:t> </a:t>
            </a:r>
            <a:r>
              <a:rPr sz="1600" dirty="0" err="1"/>
              <a:t>d'anomalies</a:t>
            </a:r>
            <a:endParaRPr sz="1600" dirty="0"/>
          </a:p>
          <a:p>
            <a:r>
              <a:rPr sz="1600" dirty="0"/>
              <a:t>• Auto-scaling </a:t>
            </a:r>
            <a:r>
              <a:rPr sz="1600" dirty="0" err="1"/>
              <a:t>basé</a:t>
            </a:r>
            <a:r>
              <a:rPr sz="1600" dirty="0"/>
              <a:t> sur la charge</a:t>
            </a:r>
          </a:p>
          <a:p>
            <a:r>
              <a:rPr sz="1600" dirty="0"/>
              <a:t>• Monitoring </a:t>
            </a:r>
            <a:r>
              <a:rPr sz="1600" dirty="0" err="1"/>
              <a:t>prédictif</a:t>
            </a:r>
            <a:r>
              <a:rPr sz="1600" dirty="0"/>
              <a:t> avec IA</a:t>
            </a:r>
          </a:p>
          <a:p>
            <a:endParaRPr sz="1600" dirty="0"/>
          </a:p>
          <a:p>
            <a:r>
              <a:rPr sz="1600" dirty="0"/>
              <a:t>💡 </a:t>
            </a:r>
            <a:r>
              <a:rPr sz="1600" dirty="0" err="1"/>
              <a:t>Apprentissages</a:t>
            </a:r>
            <a:r>
              <a:rPr sz="1600" dirty="0"/>
              <a:t> </a:t>
            </a:r>
            <a:r>
              <a:rPr sz="1600" dirty="0" err="1"/>
              <a:t>Clés</a:t>
            </a:r>
            <a:endParaRPr sz="1600" dirty="0"/>
          </a:p>
          <a:p>
            <a:r>
              <a:rPr sz="1600" dirty="0"/>
              <a:t>• Maintenance proactive vs </a:t>
            </a:r>
            <a:endParaRPr lang="fr-FR" sz="1600" dirty="0"/>
          </a:p>
          <a:p>
            <a:r>
              <a:rPr sz="1600" dirty="0" err="1"/>
              <a:t>réactive</a:t>
            </a:r>
            <a:endParaRPr sz="1600" dirty="0"/>
          </a:p>
          <a:p>
            <a:r>
              <a:rPr sz="1600" dirty="0"/>
              <a:t>• Importance du monitoring </a:t>
            </a:r>
            <a:r>
              <a:rPr sz="1600" dirty="0" err="1"/>
              <a:t>en</a:t>
            </a:r>
            <a:endParaRPr lang="fr-FR" sz="1600" dirty="0"/>
          </a:p>
          <a:p>
            <a:r>
              <a:rPr sz="1600" dirty="0"/>
              <a:t> temps </a:t>
            </a:r>
            <a:r>
              <a:rPr sz="1600" dirty="0" err="1"/>
              <a:t>réel</a:t>
            </a:r>
            <a:endParaRPr sz="1600" dirty="0"/>
          </a:p>
          <a:p>
            <a:r>
              <a:rPr sz="1600" dirty="0"/>
              <a:t>• Collaboration entre équipes</a:t>
            </a:r>
          </a:p>
          <a:p>
            <a:r>
              <a:rPr sz="1600" dirty="0"/>
              <a:t>• Documentation </a:t>
            </a:r>
            <a:r>
              <a:rPr sz="1600" dirty="0" err="1"/>
              <a:t>comme</a:t>
            </a:r>
            <a:endParaRPr lang="fr-FR" sz="1600" dirty="0"/>
          </a:p>
          <a:p>
            <a:r>
              <a:rPr sz="1600" dirty="0"/>
              <a:t> </a:t>
            </a:r>
            <a:r>
              <a:rPr sz="1600" dirty="0" err="1"/>
              <a:t>investissement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3B82F6"/>
                </a:solidFill>
              </a:defRPr>
            </a:pPr>
            <a:r>
              <a:t>Questions et Réponses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686800" cy="45719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🎯 Points de Discussion</a:t>
            </a:r>
          </a:p>
          <a:p>
            <a:endParaRPr/>
          </a:p>
          <a:p>
            <a:r>
              <a:t>🔧 Maintenance et Monitoring</a:t>
            </a:r>
          </a:p>
          <a:p>
            <a:r>
              <a:t>• Stratégie de mise à jour des dépendances</a:t>
            </a:r>
          </a:p>
          <a:p>
            <a:r>
              <a:t>• Configuration du système de supervision</a:t>
            </a:r>
          </a:p>
          <a:p>
            <a:r>
              <a:t>• Gestion des alertes et escalade</a:t>
            </a:r>
          </a:p>
          <a:p>
            <a:endParaRPr/>
          </a:p>
          <a:p>
            <a:r>
              <a:t>🐛 Gestion des Anomalies</a:t>
            </a:r>
          </a:p>
          <a:p>
            <a:r>
              <a:t>• Processus de détection et qualification</a:t>
            </a:r>
          </a:p>
          <a:p>
            <a:r>
              <a:t>• Intégration avec le CI/CD</a:t>
            </a:r>
          </a:p>
          <a:p>
            <a:r>
              <a:t>• Communication avec les clients</a:t>
            </a:r>
          </a:p>
          <a:p>
            <a:endParaRPr/>
          </a:p>
          <a:p>
            <a:r>
              <a:t>🚀 Évolution et Amélioration</a:t>
            </a:r>
          </a:p>
          <a:p>
            <a:r>
              <a:t>• Critères de sélection des améliorations</a:t>
            </a:r>
          </a:p>
          <a:p>
            <a:r>
              <a:t>• Mesure du ROI des évolutions</a:t>
            </a:r>
          </a:p>
          <a:p>
            <a:r>
              <a:t>• Planification des releases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330952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📞 Contact et </a:t>
            </a:r>
            <a:r>
              <a:rPr dirty="0" err="1"/>
              <a:t>Ressources</a:t>
            </a:r>
            <a:endParaRPr dirty="0"/>
          </a:p>
          <a:p>
            <a:endParaRPr dirty="0"/>
          </a:p>
          <a:p>
            <a:r>
              <a:rPr dirty="0"/>
              <a:t>• Repository GitHub : [URL]</a:t>
            </a:r>
          </a:p>
          <a:p>
            <a:r>
              <a:rPr dirty="0"/>
              <a:t>• Documentation technique : [URL]</a:t>
            </a:r>
          </a:p>
          <a:p>
            <a:r>
              <a:rPr dirty="0"/>
              <a:t>• Dashboard monitoring : [URL]</a:t>
            </a:r>
          </a:p>
          <a:p>
            <a:r>
              <a:rPr dirty="0"/>
              <a:t>• Support client : [Email]</a:t>
            </a:r>
          </a:p>
          <a:p>
            <a:endParaRPr dirty="0"/>
          </a:p>
          <a:p>
            <a:r>
              <a:rPr dirty="0"/>
              <a:t>🎉 Merci pour </a:t>
            </a:r>
            <a:r>
              <a:rPr dirty="0" err="1"/>
              <a:t>votre</a:t>
            </a:r>
            <a:r>
              <a:rPr dirty="0"/>
              <a:t> attention !</a:t>
            </a:r>
          </a:p>
          <a:p>
            <a:endParaRPr dirty="0"/>
          </a:p>
          <a:p>
            <a:r>
              <a:rPr dirty="0"/>
              <a:t>Prêt pour les questions !</a:t>
            </a:r>
          </a:p>
        </p:txBody>
      </p:sp>
      <p:sp>
        <p:nvSpPr>
          <p:cNvPr id="6" name="Oval 5"/>
          <p:cNvSpPr/>
          <p:nvPr/>
        </p:nvSpPr>
        <p:spPr>
          <a:xfrm>
            <a:off x="4865914" y="6035040"/>
            <a:ext cx="731520" cy="731520"/>
          </a:xfrm>
          <a:prstGeom prst="ellipse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Oval 6"/>
          <p:cNvSpPr/>
          <p:nvPr/>
        </p:nvSpPr>
        <p:spPr>
          <a:xfrm>
            <a:off x="10972800" y="5486400"/>
            <a:ext cx="731520" cy="731520"/>
          </a:xfrm>
          <a:prstGeom prst="ellipse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Vue d'Ensemble du Projet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5586786" cy="3970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🎯 </a:t>
            </a:r>
            <a:r>
              <a:rPr dirty="0" err="1"/>
              <a:t>Contexte</a:t>
            </a:r>
            <a:r>
              <a:rPr dirty="0"/>
              <a:t> et </a:t>
            </a:r>
            <a:r>
              <a:rPr dirty="0" err="1"/>
              <a:t>Objectifs</a:t>
            </a:r>
            <a:endParaRPr dirty="0"/>
          </a:p>
          <a:p>
            <a:endParaRPr dirty="0"/>
          </a:p>
          <a:p>
            <a:r>
              <a:rPr dirty="0"/>
              <a:t>• </a:t>
            </a:r>
            <a:r>
              <a:rPr dirty="0" err="1"/>
              <a:t>Problématique</a:t>
            </a:r>
            <a:r>
              <a:rPr dirty="0"/>
              <a:t> : </a:t>
            </a:r>
            <a:r>
              <a:rPr dirty="0" err="1"/>
              <a:t>Créer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plateforme</a:t>
            </a:r>
            <a:r>
              <a:rPr dirty="0"/>
              <a:t> </a:t>
            </a:r>
            <a:r>
              <a:rPr dirty="0" err="1"/>
              <a:t>moderne</a:t>
            </a:r>
            <a:r>
              <a:rPr dirty="0"/>
              <a:t> </a:t>
            </a:r>
            <a:endParaRPr lang="fr-FR" dirty="0"/>
          </a:p>
          <a:p>
            <a:r>
              <a:rPr dirty="0" err="1"/>
              <a:t>d'apprentissage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ligne</a:t>
            </a:r>
            <a:endParaRPr dirty="0"/>
          </a:p>
          <a:p>
            <a:r>
              <a:rPr dirty="0"/>
              <a:t>• Solution : Architecture microservices avec technologies </a:t>
            </a:r>
            <a:endParaRPr lang="fr-FR" dirty="0"/>
          </a:p>
          <a:p>
            <a:r>
              <a:rPr dirty="0" err="1"/>
              <a:t>modernes</a:t>
            </a:r>
            <a:endParaRPr dirty="0"/>
          </a:p>
          <a:p>
            <a:r>
              <a:rPr dirty="0"/>
              <a:t>• Public </a:t>
            </a:r>
            <a:r>
              <a:rPr dirty="0" err="1"/>
              <a:t>cible</a:t>
            </a:r>
            <a:r>
              <a:rPr dirty="0"/>
              <a:t> : </a:t>
            </a:r>
            <a:r>
              <a:rPr dirty="0" err="1"/>
              <a:t>Étudiants</a:t>
            </a:r>
            <a:r>
              <a:rPr dirty="0"/>
              <a:t>, </a:t>
            </a:r>
            <a:r>
              <a:rPr dirty="0" err="1"/>
              <a:t>instructeurs</a:t>
            </a:r>
            <a:r>
              <a:rPr dirty="0"/>
              <a:t>, </a:t>
            </a:r>
            <a:r>
              <a:rPr dirty="0" err="1"/>
              <a:t>administrateurs</a:t>
            </a:r>
            <a:endParaRPr dirty="0"/>
          </a:p>
          <a:p>
            <a:endParaRPr dirty="0"/>
          </a:p>
          <a:p>
            <a:r>
              <a:rPr dirty="0"/>
              <a:t>📊 Chiffres </a:t>
            </a:r>
            <a:r>
              <a:rPr dirty="0" err="1"/>
              <a:t>Clés</a:t>
            </a:r>
            <a:endParaRPr dirty="0"/>
          </a:p>
          <a:p>
            <a:endParaRPr dirty="0"/>
          </a:p>
          <a:p>
            <a:r>
              <a:rPr dirty="0"/>
              <a:t>• 7 microservices </a:t>
            </a:r>
            <a:r>
              <a:rPr dirty="0" err="1"/>
              <a:t>interconnectés</a:t>
            </a:r>
            <a:endParaRPr dirty="0"/>
          </a:p>
          <a:p>
            <a:r>
              <a:rPr dirty="0"/>
              <a:t>• 15,000+ </a:t>
            </a:r>
            <a:r>
              <a:rPr dirty="0" err="1"/>
              <a:t>utilisateurs</a:t>
            </a:r>
            <a:r>
              <a:rPr dirty="0"/>
              <a:t> </a:t>
            </a:r>
            <a:r>
              <a:rPr dirty="0" err="1"/>
              <a:t>actifs</a:t>
            </a:r>
            <a:endParaRPr dirty="0"/>
          </a:p>
          <a:p>
            <a:r>
              <a:rPr dirty="0"/>
              <a:t>• 500+ </a:t>
            </a:r>
            <a:r>
              <a:rPr dirty="0" err="1"/>
              <a:t>cours</a:t>
            </a:r>
            <a:r>
              <a:rPr dirty="0"/>
              <a:t> </a:t>
            </a:r>
            <a:r>
              <a:rPr dirty="0" err="1"/>
              <a:t>disponibles</a:t>
            </a:r>
            <a:endParaRPr dirty="0"/>
          </a:p>
          <a:p>
            <a:r>
              <a:rPr dirty="0"/>
              <a:t>• 99.95% uptime </a:t>
            </a:r>
            <a:r>
              <a:rPr dirty="0" err="1"/>
              <a:t>en</a:t>
            </a:r>
            <a:r>
              <a:rPr dirty="0"/>
              <a:t> production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1828800"/>
            <a:ext cx="2236510" cy="4616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dirty="0"/>
              <a:t>🏗️ Architecture Technique</a:t>
            </a:r>
          </a:p>
          <a:p>
            <a:endParaRPr sz="1400" dirty="0"/>
          </a:p>
          <a:p>
            <a:r>
              <a:rPr sz="1400" dirty="0"/>
              <a:t>Frontend :</a:t>
            </a:r>
          </a:p>
          <a:p>
            <a:r>
              <a:rPr sz="1400" dirty="0"/>
              <a:t>• React + TypeScript</a:t>
            </a:r>
          </a:p>
          <a:p>
            <a:r>
              <a:rPr sz="1400" dirty="0"/>
              <a:t>• Material-UI</a:t>
            </a:r>
          </a:p>
          <a:p>
            <a:r>
              <a:rPr sz="1400" dirty="0"/>
              <a:t>• Responsive Design</a:t>
            </a:r>
          </a:p>
          <a:p>
            <a:endParaRPr sz="1400" dirty="0"/>
          </a:p>
          <a:p>
            <a:r>
              <a:rPr sz="1400" dirty="0"/>
              <a:t>Backend :</a:t>
            </a:r>
          </a:p>
          <a:p>
            <a:r>
              <a:rPr sz="1400" dirty="0"/>
              <a:t>• Node.js + Express</a:t>
            </a:r>
          </a:p>
          <a:p>
            <a:r>
              <a:rPr sz="1400" dirty="0"/>
              <a:t>• MongoDB + Mongoose</a:t>
            </a:r>
          </a:p>
          <a:p>
            <a:r>
              <a:rPr sz="1400" dirty="0"/>
              <a:t>• JWT Authentication</a:t>
            </a:r>
          </a:p>
          <a:p>
            <a:endParaRPr sz="1400" dirty="0"/>
          </a:p>
          <a:p>
            <a:r>
              <a:rPr sz="1400" dirty="0"/>
              <a:t>Monitoring :</a:t>
            </a:r>
          </a:p>
          <a:p>
            <a:r>
              <a:rPr sz="1400" dirty="0"/>
              <a:t>• Prometheus + Grafana</a:t>
            </a:r>
          </a:p>
          <a:p>
            <a:r>
              <a:rPr sz="1400" dirty="0"/>
              <a:t>• </a:t>
            </a:r>
            <a:r>
              <a:rPr sz="1400" dirty="0" err="1"/>
              <a:t>AlertManager</a:t>
            </a:r>
            <a:endParaRPr sz="1400" dirty="0"/>
          </a:p>
          <a:p>
            <a:r>
              <a:rPr sz="1400" dirty="0"/>
              <a:t>• Health Checks</a:t>
            </a:r>
          </a:p>
          <a:p>
            <a:endParaRPr sz="1400" dirty="0"/>
          </a:p>
          <a:p>
            <a:r>
              <a:rPr sz="1400" dirty="0"/>
              <a:t>DevOps :</a:t>
            </a:r>
          </a:p>
          <a:p>
            <a:r>
              <a:rPr sz="1400" dirty="0"/>
              <a:t>• Docker + Docker Compose</a:t>
            </a:r>
          </a:p>
          <a:p>
            <a:r>
              <a:rPr sz="1400" dirty="0"/>
              <a:t>• GitHub Actions CI/CD</a:t>
            </a:r>
          </a:p>
          <a:p>
            <a:r>
              <a:rPr sz="1400" dirty="0"/>
              <a:t>• SonarQube Quality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645920"/>
            <a:ext cx="5486400" cy="91440"/>
          </a:xfrm>
          <a:prstGeom prst="round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6400800" y="1645920"/>
            <a:ext cx="2743200" cy="91440"/>
          </a:xfrm>
          <a:prstGeom prst="round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B82F6"/>
                </a:solidFill>
              </a:defRPr>
            </a:pPr>
            <a:r>
              <a:t>C4.1.1 - Processus de Mise à Jour des Dépendances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11274552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6367449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🔄 </a:t>
            </a:r>
            <a:r>
              <a:rPr dirty="0" err="1"/>
              <a:t>Fréquence</a:t>
            </a:r>
            <a:r>
              <a:rPr dirty="0"/>
              <a:t> des Mises à Jour</a:t>
            </a:r>
          </a:p>
          <a:p>
            <a:r>
              <a:rPr dirty="0"/>
              <a:t>• Processus </a:t>
            </a:r>
            <a:r>
              <a:rPr dirty="0" err="1"/>
              <a:t>automatisé</a:t>
            </a:r>
            <a:r>
              <a:rPr dirty="0"/>
              <a:t> </a:t>
            </a:r>
            <a:r>
              <a:rPr dirty="0" err="1"/>
              <a:t>hebdomadaire</a:t>
            </a:r>
            <a:r>
              <a:rPr dirty="0"/>
              <a:t> avec </a:t>
            </a:r>
            <a:r>
              <a:rPr dirty="0" err="1"/>
              <a:t>Dependabot</a:t>
            </a:r>
            <a:endParaRPr dirty="0"/>
          </a:p>
          <a:p>
            <a:r>
              <a:rPr dirty="0"/>
              <a:t>• </a:t>
            </a:r>
            <a:r>
              <a:rPr dirty="0" err="1"/>
              <a:t>Vérification</a:t>
            </a:r>
            <a:r>
              <a:rPr dirty="0"/>
              <a:t> </a:t>
            </a:r>
            <a:r>
              <a:rPr dirty="0" err="1"/>
              <a:t>manuelle</a:t>
            </a:r>
            <a:r>
              <a:rPr dirty="0"/>
              <a:t> </a:t>
            </a:r>
            <a:r>
              <a:rPr dirty="0" err="1"/>
              <a:t>mensuelle</a:t>
            </a:r>
            <a:r>
              <a:rPr dirty="0"/>
              <a:t> pour les </a:t>
            </a:r>
            <a:r>
              <a:rPr dirty="0" err="1"/>
              <a:t>dépendances</a:t>
            </a:r>
            <a:r>
              <a:rPr dirty="0"/>
              <a:t> critiques</a:t>
            </a:r>
          </a:p>
          <a:p>
            <a:r>
              <a:rPr dirty="0"/>
              <a:t>• Mises à jour </a:t>
            </a:r>
            <a:r>
              <a:rPr dirty="0" err="1"/>
              <a:t>trimestrielles</a:t>
            </a:r>
            <a:r>
              <a:rPr dirty="0"/>
              <a:t> pour les </a:t>
            </a:r>
            <a:r>
              <a:rPr dirty="0" err="1"/>
              <a:t>composants</a:t>
            </a:r>
            <a:r>
              <a:rPr dirty="0"/>
              <a:t> </a:t>
            </a:r>
            <a:r>
              <a:rPr dirty="0" err="1"/>
              <a:t>majeurs</a:t>
            </a:r>
            <a:endParaRPr dirty="0"/>
          </a:p>
          <a:p>
            <a:endParaRPr dirty="0"/>
          </a:p>
          <a:p>
            <a:r>
              <a:rPr dirty="0"/>
              <a:t>🛠️ Type de Mise à Jour</a:t>
            </a:r>
          </a:p>
          <a:p>
            <a:r>
              <a:rPr dirty="0"/>
              <a:t>• </a:t>
            </a:r>
            <a:r>
              <a:rPr dirty="0" err="1"/>
              <a:t>Automatique</a:t>
            </a:r>
            <a:r>
              <a:rPr dirty="0"/>
              <a:t> : </a:t>
            </a:r>
            <a:r>
              <a:rPr dirty="0" err="1"/>
              <a:t>Dependabot</a:t>
            </a:r>
            <a:r>
              <a:rPr dirty="0"/>
              <a:t> + GitHub Actions</a:t>
            </a:r>
          </a:p>
          <a:p>
            <a:r>
              <a:rPr dirty="0"/>
              <a:t>• Manuel : </a:t>
            </a:r>
            <a:r>
              <a:rPr dirty="0" err="1"/>
              <a:t>Dépendances</a:t>
            </a:r>
            <a:r>
              <a:rPr dirty="0"/>
              <a:t> critiques et </a:t>
            </a:r>
            <a:r>
              <a:rPr dirty="0" err="1"/>
              <a:t>sécurité</a:t>
            </a:r>
            <a:endParaRPr dirty="0"/>
          </a:p>
          <a:p>
            <a:r>
              <a:rPr dirty="0"/>
              <a:t>• Validation : Tests </a:t>
            </a:r>
            <a:r>
              <a:rPr dirty="0" err="1"/>
              <a:t>automatisés</a:t>
            </a:r>
            <a:r>
              <a:rPr dirty="0"/>
              <a:t> </a:t>
            </a:r>
            <a:r>
              <a:rPr dirty="0" err="1"/>
              <a:t>avant</a:t>
            </a:r>
            <a:r>
              <a:rPr dirty="0"/>
              <a:t> </a:t>
            </a:r>
            <a:r>
              <a:rPr dirty="0" err="1"/>
              <a:t>déploiement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83771" y="4523014"/>
            <a:ext cx="6109365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dirty="0"/>
              <a:t>🎯 </a:t>
            </a:r>
            <a:r>
              <a:rPr sz="1400" dirty="0" err="1"/>
              <a:t>Périmètre</a:t>
            </a:r>
            <a:r>
              <a:rPr sz="1400" dirty="0"/>
              <a:t> </a:t>
            </a:r>
            <a:r>
              <a:rPr sz="1400" dirty="0" err="1"/>
              <a:t>Concerné</a:t>
            </a:r>
            <a:endParaRPr sz="1400" dirty="0"/>
          </a:p>
          <a:p>
            <a:endParaRPr sz="1400" dirty="0"/>
          </a:p>
          <a:p>
            <a:r>
              <a:rPr sz="1400" dirty="0"/>
              <a:t>┌─────────────────┬─────────────┬─────────────┬─────────────┐</a:t>
            </a:r>
          </a:p>
          <a:p>
            <a:r>
              <a:rPr sz="1400" dirty="0"/>
              <a:t>│   </a:t>
            </a:r>
            <a:r>
              <a:rPr sz="1400" dirty="0" err="1"/>
              <a:t>Composant</a:t>
            </a:r>
            <a:r>
              <a:rPr sz="1400" dirty="0"/>
              <a:t>     │  </a:t>
            </a:r>
            <a:r>
              <a:rPr sz="1400" dirty="0" err="1"/>
              <a:t>Fréquence</a:t>
            </a:r>
            <a:r>
              <a:rPr sz="1400" dirty="0"/>
              <a:t>  │    Type     │ </a:t>
            </a:r>
            <a:r>
              <a:rPr sz="1400" dirty="0" err="1"/>
              <a:t>Responsable</a:t>
            </a:r>
            <a:r>
              <a:rPr sz="1400" dirty="0"/>
              <a:t> │</a:t>
            </a:r>
          </a:p>
          <a:p>
            <a:r>
              <a:rPr sz="1400" dirty="0"/>
              <a:t>├─────────────────┼─────────────┼─────────────┼─────────────┤</a:t>
            </a:r>
          </a:p>
          <a:p>
            <a:r>
              <a:rPr sz="1400" dirty="0"/>
              <a:t>│   Frontend      │ </a:t>
            </a:r>
            <a:r>
              <a:rPr sz="1400" dirty="0" err="1"/>
              <a:t>Hebdomadaire</a:t>
            </a:r>
            <a:r>
              <a:rPr sz="1400" dirty="0"/>
              <a:t>│ </a:t>
            </a:r>
            <a:r>
              <a:rPr sz="1400" dirty="0" err="1"/>
              <a:t>Automatique</a:t>
            </a:r>
            <a:r>
              <a:rPr sz="1400" dirty="0"/>
              <a:t> │ </a:t>
            </a:r>
            <a:r>
              <a:rPr sz="1400" dirty="0" err="1"/>
              <a:t>Dependabot</a:t>
            </a:r>
            <a:r>
              <a:rPr sz="1400" dirty="0"/>
              <a:t>  │</a:t>
            </a:r>
          </a:p>
          <a:p>
            <a:r>
              <a:rPr sz="1400" dirty="0"/>
              <a:t>│ Backend Services│ </a:t>
            </a:r>
            <a:r>
              <a:rPr sz="1400" dirty="0" err="1"/>
              <a:t>Hebdomadaire</a:t>
            </a:r>
            <a:r>
              <a:rPr sz="1400" dirty="0"/>
              <a:t>│ </a:t>
            </a:r>
            <a:r>
              <a:rPr sz="1400" dirty="0" err="1"/>
              <a:t>Automatique</a:t>
            </a:r>
            <a:r>
              <a:rPr sz="1400" dirty="0"/>
              <a:t> │ </a:t>
            </a:r>
            <a:r>
              <a:rPr sz="1400" dirty="0" err="1"/>
              <a:t>Dependabot</a:t>
            </a:r>
            <a:r>
              <a:rPr sz="1400" dirty="0"/>
              <a:t>  │</a:t>
            </a:r>
          </a:p>
          <a:p>
            <a:r>
              <a:rPr sz="1400" dirty="0"/>
              <a:t>│ Base de données │</a:t>
            </a:r>
            <a:r>
              <a:rPr sz="1400" dirty="0" err="1"/>
              <a:t>Trimestrielle</a:t>
            </a:r>
            <a:r>
              <a:rPr sz="1400" dirty="0"/>
              <a:t>│   Manuel    │   DevOps    │</a:t>
            </a:r>
          </a:p>
          <a:p>
            <a:r>
              <a:rPr sz="1400" dirty="0"/>
              <a:t>│   Monitoring    │  </a:t>
            </a:r>
            <a:r>
              <a:rPr sz="1400" dirty="0" err="1"/>
              <a:t>Mensuelle</a:t>
            </a:r>
            <a:r>
              <a:rPr sz="1400" dirty="0"/>
              <a:t>  │ </a:t>
            </a:r>
            <a:r>
              <a:rPr sz="1400" dirty="0" err="1"/>
              <a:t>Automatique</a:t>
            </a:r>
            <a:r>
              <a:rPr sz="1400" dirty="0"/>
              <a:t> │ </a:t>
            </a:r>
            <a:r>
              <a:rPr sz="1400" dirty="0" err="1"/>
              <a:t>Dependabot</a:t>
            </a:r>
            <a:r>
              <a:rPr sz="1400" dirty="0"/>
              <a:t>  │</a:t>
            </a:r>
          </a:p>
          <a:p>
            <a:r>
              <a:rPr sz="1400" dirty="0"/>
              <a:t>└─────────────────┴─────────────┴─────────────┴─────────────┘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B82F6"/>
                </a:solidFill>
              </a:defRPr>
            </a:pPr>
            <a:r>
              <a:t>C4.1.2 - Système de Supervision et d'Alerte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686800" cy="9144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86836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dirty="0"/>
              <a:t>🎯 Système </a:t>
            </a:r>
            <a:r>
              <a:rPr sz="1600" dirty="0" err="1"/>
              <a:t>Adapté</a:t>
            </a:r>
            <a:endParaRPr sz="1600" dirty="0"/>
          </a:p>
          <a:p>
            <a:r>
              <a:rPr sz="1600" dirty="0"/>
              <a:t>Prometheus + Grafana + </a:t>
            </a:r>
            <a:r>
              <a:rPr sz="1600" dirty="0" err="1"/>
              <a:t>AlertManager</a:t>
            </a:r>
            <a:endParaRPr sz="1600" dirty="0"/>
          </a:p>
          <a:p>
            <a:r>
              <a:rPr sz="1600" dirty="0"/>
              <a:t>pour microservices</a:t>
            </a:r>
          </a:p>
          <a:p>
            <a:endParaRPr sz="1600" dirty="0"/>
          </a:p>
          <a:p>
            <a:r>
              <a:rPr sz="1600" dirty="0"/>
              <a:t>• </a:t>
            </a:r>
            <a:r>
              <a:rPr sz="1600" dirty="0" err="1"/>
              <a:t>Collecte</a:t>
            </a:r>
            <a:r>
              <a:rPr sz="1600" dirty="0"/>
              <a:t> de </a:t>
            </a:r>
            <a:r>
              <a:rPr sz="1600" dirty="0" err="1"/>
              <a:t>métriques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temps </a:t>
            </a:r>
            <a:r>
              <a:rPr sz="1600" dirty="0" err="1"/>
              <a:t>réel</a:t>
            </a:r>
            <a:endParaRPr sz="1600" dirty="0"/>
          </a:p>
          <a:p>
            <a:r>
              <a:rPr sz="1600" dirty="0"/>
              <a:t>• </a:t>
            </a:r>
            <a:r>
              <a:rPr sz="1600" dirty="0" err="1"/>
              <a:t>Visualisation</a:t>
            </a:r>
            <a:r>
              <a:rPr sz="1600" dirty="0"/>
              <a:t> via dashboards </a:t>
            </a:r>
            <a:r>
              <a:rPr sz="1600" dirty="0" err="1"/>
              <a:t>personnalisés</a:t>
            </a:r>
            <a:endParaRPr sz="1600" dirty="0"/>
          </a:p>
          <a:p>
            <a:r>
              <a:rPr sz="1600" dirty="0"/>
              <a:t>• </a:t>
            </a:r>
            <a:r>
              <a:rPr sz="1600" dirty="0" err="1"/>
              <a:t>Alertes</a:t>
            </a:r>
            <a:r>
              <a:rPr sz="1600" dirty="0"/>
              <a:t> </a:t>
            </a:r>
            <a:r>
              <a:rPr sz="1600" dirty="0" err="1"/>
              <a:t>intelligentes</a:t>
            </a:r>
            <a:r>
              <a:rPr sz="1600" dirty="0"/>
              <a:t> avec </a:t>
            </a:r>
            <a:r>
              <a:rPr sz="1600" dirty="0" err="1"/>
              <a:t>seuils</a:t>
            </a:r>
            <a:r>
              <a:rPr sz="1600" dirty="0"/>
              <a:t> </a:t>
            </a:r>
            <a:endParaRPr lang="fr-FR" sz="1600" dirty="0"/>
          </a:p>
          <a:p>
            <a:r>
              <a:rPr sz="1600" dirty="0" err="1"/>
              <a:t>configurables</a:t>
            </a:r>
            <a:endParaRPr sz="1600" dirty="0"/>
          </a:p>
          <a:p>
            <a:r>
              <a:rPr sz="1600" dirty="0"/>
              <a:t>• Health checks </a:t>
            </a:r>
            <a:r>
              <a:rPr sz="1600" dirty="0" err="1"/>
              <a:t>toutes</a:t>
            </a:r>
            <a:r>
              <a:rPr sz="1600" dirty="0"/>
              <a:t> les 30 </a:t>
            </a:r>
            <a:r>
              <a:rPr sz="1600" dirty="0" err="1"/>
              <a:t>secondes</a:t>
            </a:r>
            <a:endParaRPr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828800"/>
            <a:ext cx="3176319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🔍 Sondes Mises </a:t>
            </a:r>
            <a:r>
              <a:rPr dirty="0" err="1"/>
              <a:t>en</a:t>
            </a:r>
            <a:r>
              <a:rPr dirty="0"/>
              <a:t> Place</a:t>
            </a:r>
          </a:p>
          <a:p>
            <a:endParaRPr dirty="0"/>
          </a:p>
          <a:p>
            <a:r>
              <a:rPr dirty="0" err="1"/>
              <a:t>Métriques</a:t>
            </a:r>
            <a:r>
              <a:rPr dirty="0"/>
              <a:t> Système :</a:t>
            </a:r>
          </a:p>
          <a:p>
            <a:r>
              <a:rPr dirty="0"/>
              <a:t>• CPU, </a:t>
            </a:r>
            <a:r>
              <a:rPr dirty="0" err="1"/>
              <a:t>mémoire</a:t>
            </a:r>
            <a:r>
              <a:rPr dirty="0"/>
              <a:t>, </a:t>
            </a:r>
            <a:r>
              <a:rPr dirty="0" err="1"/>
              <a:t>disque</a:t>
            </a:r>
            <a:r>
              <a:rPr dirty="0"/>
              <a:t>, réseau</a:t>
            </a:r>
          </a:p>
          <a:p>
            <a:r>
              <a:rPr dirty="0"/>
              <a:t>• Temps de </a:t>
            </a:r>
            <a:r>
              <a:rPr dirty="0" err="1"/>
              <a:t>réponse</a:t>
            </a:r>
            <a:r>
              <a:rPr dirty="0"/>
              <a:t> des APIs</a:t>
            </a:r>
          </a:p>
          <a:p>
            <a:r>
              <a:rPr dirty="0"/>
              <a:t>• </a:t>
            </a:r>
            <a:r>
              <a:rPr dirty="0" err="1"/>
              <a:t>Taux</a:t>
            </a:r>
            <a:r>
              <a:rPr dirty="0"/>
              <a:t> </a:t>
            </a:r>
            <a:r>
              <a:rPr dirty="0" err="1"/>
              <a:t>d'erreur</a:t>
            </a:r>
            <a:r>
              <a:rPr dirty="0"/>
              <a:t> par service</a:t>
            </a:r>
          </a:p>
          <a:p>
            <a:r>
              <a:rPr dirty="0" err="1"/>
              <a:t>Métriques</a:t>
            </a:r>
            <a:r>
              <a:rPr dirty="0"/>
              <a:t> Métier :</a:t>
            </a:r>
          </a:p>
          <a:p>
            <a:r>
              <a:rPr dirty="0"/>
              <a:t>• </a:t>
            </a:r>
            <a:r>
              <a:rPr sz="1600" dirty="0" err="1"/>
              <a:t>Utilisateurs</a:t>
            </a:r>
            <a:r>
              <a:rPr dirty="0"/>
              <a:t> </a:t>
            </a:r>
            <a:r>
              <a:rPr dirty="0" err="1"/>
              <a:t>actifs</a:t>
            </a:r>
            <a:endParaRPr dirty="0"/>
          </a:p>
          <a:p>
            <a:r>
              <a:rPr dirty="0"/>
              <a:t>• Cours </a:t>
            </a:r>
            <a:r>
              <a:rPr dirty="0" err="1"/>
              <a:t>consultés</a:t>
            </a:r>
            <a:endParaRPr dirty="0"/>
          </a:p>
          <a:p>
            <a:r>
              <a:rPr dirty="0"/>
              <a:t>• Transactions de </a:t>
            </a:r>
            <a:r>
              <a:rPr dirty="0" err="1"/>
              <a:t>paiement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200150" y="4294414"/>
            <a:ext cx="201850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dirty="0"/>
              <a:t>📈 </a:t>
            </a:r>
            <a:r>
              <a:rPr sz="1200" dirty="0" err="1"/>
              <a:t>Critères</a:t>
            </a:r>
            <a:r>
              <a:rPr sz="1200" dirty="0"/>
              <a:t> de </a:t>
            </a:r>
            <a:r>
              <a:rPr sz="1200" dirty="0" err="1"/>
              <a:t>Qualité</a:t>
            </a:r>
            <a:endParaRPr sz="1200" dirty="0"/>
          </a:p>
          <a:p>
            <a:r>
              <a:rPr sz="1200" dirty="0"/>
              <a:t>• Temps de </a:t>
            </a:r>
            <a:r>
              <a:rPr sz="1200" dirty="0" err="1"/>
              <a:t>réponse</a:t>
            </a:r>
            <a:r>
              <a:rPr sz="1200" dirty="0"/>
              <a:t> &lt; 200ms</a:t>
            </a:r>
          </a:p>
          <a:p>
            <a:r>
              <a:rPr sz="1200" dirty="0"/>
              <a:t>• Uptime &gt; 99.9%</a:t>
            </a:r>
          </a:p>
          <a:p>
            <a:r>
              <a:rPr sz="1200" dirty="0"/>
              <a:t>• </a:t>
            </a:r>
            <a:r>
              <a:rPr sz="1200" dirty="0" err="1"/>
              <a:t>Taux</a:t>
            </a:r>
            <a:r>
              <a:rPr sz="1200" dirty="0"/>
              <a:t> </a:t>
            </a:r>
            <a:r>
              <a:rPr sz="1200" dirty="0" err="1"/>
              <a:t>d'erreur</a:t>
            </a:r>
            <a:r>
              <a:rPr sz="1200" dirty="0"/>
              <a:t> &lt; 1%</a:t>
            </a:r>
          </a:p>
          <a:p>
            <a:r>
              <a:rPr sz="1200" dirty="0"/>
              <a:t>• </a:t>
            </a:r>
            <a:r>
              <a:rPr sz="1200" dirty="0" err="1"/>
              <a:t>Utilisation</a:t>
            </a:r>
            <a:r>
              <a:rPr sz="1200" dirty="0"/>
              <a:t> CPU &lt; 80%</a:t>
            </a:r>
            <a:endParaRPr lang="fr-FR" sz="1200" dirty="0"/>
          </a:p>
          <a:p>
            <a:endParaRPr sz="1200" dirty="0"/>
          </a:p>
          <a:p>
            <a:r>
              <a:rPr sz="1200" dirty="0"/>
              <a:t>✅ Surveillance </a:t>
            </a:r>
            <a:r>
              <a:rPr sz="1200" dirty="0" err="1"/>
              <a:t>Disponibilité</a:t>
            </a:r>
            <a:endParaRPr sz="1200" dirty="0"/>
          </a:p>
          <a:p>
            <a:r>
              <a:rPr sz="1200" dirty="0"/>
              <a:t>• </a:t>
            </a:r>
            <a:r>
              <a:rPr sz="1200" dirty="0" err="1"/>
              <a:t>Alertes</a:t>
            </a:r>
            <a:r>
              <a:rPr sz="1200" dirty="0"/>
              <a:t> </a:t>
            </a:r>
            <a:r>
              <a:rPr sz="1200" dirty="0" err="1"/>
              <a:t>automatiques</a:t>
            </a:r>
            <a:r>
              <a:rPr sz="1200" dirty="0"/>
              <a:t> </a:t>
            </a:r>
            <a:endParaRPr lang="fr-FR" sz="1200" dirty="0"/>
          </a:p>
          <a:p>
            <a:r>
              <a:rPr sz="1200" dirty="0" err="1"/>
              <a:t>en</a:t>
            </a:r>
            <a:r>
              <a:rPr sz="1200" dirty="0"/>
              <a:t> </a:t>
            </a:r>
            <a:r>
              <a:rPr sz="1200" dirty="0" err="1"/>
              <a:t>cas</a:t>
            </a:r>
            <a:r>
              <a:rPr sz="1200" dirty="0"/>
              <a:t> de panne</a:t>
            </a:r>
          </a:p>
          <a:p>
            <a:r>
              <a:rPr sz="1200" dirty="0"/>
              <a:t>• Escalade </a:t>
            </a:r>
            <a:r>
              <a:rPr sz="1200" dirty="0" err="1"/>
              <a:t>vers</a:t>
            </a:r>
            <a:r>
              <a:rPr sz="1200" dirty="0"/>
              <a:t> </a:t>
            </a:r>
            <a:r>
              <a:rPr sz="1200" dirty="0" err="1"/>
              <a:t>l'équipe</a:t>
            </a:r>
            <a:r>
              <a:rPr sz="1200" dirty="0"/>
              <a:t> </a:t>
            </a:r>
            <a:endParaRPr lang="fr-FR" sz="1200" dirty="0"/>
          </a:p>
          <a:p>
            <a:r>
              <a:rPr sz="1200" dirty="0"/>
              <a:t>technique</a:t>
            </a:r>
          </a:p>
          <a:p>
            <a:r>
              <a:rPr sz="1200" dirty="0"/>
              <a:t>• Monitoring 24/7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B82F6"/>
                </a:solidFill>
              </a:defRPr>
            </a:pPr>
            <a:r>
              <a:t>C4.2.1 - Processus de Collecte et Consignation des Anomalies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11274552" cy="45720"/>
          </a:xfrm>
          <a:prstGeom prst="rect">
            <a:avLst/>
          </a:prstGeom>
          <a:solidFill>
            <a:srgbClr val="EF44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📋 Processus Structuré et Adapté</a:t>
            </a:r>
          </a:p>
          <a:p>
            <a:endParaRPr/>
          </a:p>
          <a:p>
            <a:r>
              <a:t>• GitHub Issues comme système centralisé</a:t>
            </a:r>
          </a:p>
          <a:p>
            <a:r>
              <a:t>• Template standardisé pour tous les bugs</a:t>
            </a:r>
          </a:p>
          <a:p>
            <a:r>
              <a:t>• Workflow automatisé de suivi</a:t>
            </a:r>
          </a:p>
          <a:p>
            <a:r>
              <a:t>• Intégration avec le pipeline CI/CD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28800"/>
            <a:ext cx="4599144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dirty="0"/>
              <a:t>🐛 Fiche </a:t>
            </a:r>
            <a:r>
              <a:rPr sz="1600" dirty="0" err="1"/>
              <a:t>d'Anomalie</a:t>
            </a:r>
            <a:r>
              <a:rPr sz="1600" dirty="0"/>
              <a:t> </a:t>
            </a:r>
            <a:r>
              <a:rPr sz="1600" dirty="0" err="1"/>
              <a:t>Complète</a:t>
            </a:r>
            <a:endParaRPr sz="1600" dirty="0"/>
          </a:p>
          <a:p>
            <a:endParaRPr sz="1600" dirty="0"/>
          </a:p>
          <a:p>
            <a:r>
              <a:rPr sz="1600" dirty="0"/>
              <a:t>Bug #123 - </a:t>
            </a:r>
            <a:r>
              <a:rPr sz="1600" dirty="0" err="1"/>
              <a:t>Affichage</a:t>
            </a:r>
            <a:r>
              <a:rPr sz="1600" dirty="0"/>
              <a:t> des </a:t>
            </a:r>
            <a:r>
              <a:rPr sz="1600" dirty="0" err="1"/>
              <a:t>cours</a:t>
            </a:r>
            <a:r>
              <a:rPr sz="1600" dirty="0"/>
              <a:t> </a:t>
            </a:r>
            <a:r>
              <a:rPr sz="1600" dirty="0" err="1"/>
              <a:t>utilisateur</a:t>
            </a:r>
            <a:endParaRPr sz="1600" dirty="0"/>
          </a:p>
          <a:p>
            <a:endParaRPr sz="1600" dirty="0"/>
          </a:p>
          <a:p>
            <a:r>
              <a:rPr sz="1600" dirty="0"/>
              <a:t>📅 Date </a:t>
            </a:r>
            <a:r>
              <a:rPr sz="1600" dirty="0" err="1"/>
              <a:t>détection</a:t>
            </a:r>
            <a:r>
              <a:rPr sz="1600" dirty="0"/>
              <a:t> : 2025-01-10</a:t>
            </a:r>
          </a:p>
          <a:p>
            <a:r>
              <a:rPr sz="1600" dirty="0"/>
              <a:t>🚨 </a:t>
            </a:r>
            <a:r>
              <a:rPr sz="1600" dirty="0" err="1"/>
              <a:t>Sévérité</a:t>
            </a:r>
            <a:r>
              <a:rPr sz="1600" dirty="0"/>
              <a:t> : Critique</a:t>
            </a:r>
          </a:p>
          <a:p>
            <a:r>
              <a:rPr sz="1600" dirty="0"/>
              <a:t>👥 Impact : 100% des </a:t>
            </a:r>
            <a:r>
              <a:rPr sz="1600" dirty="0" err="1"/>
              <a:t>utilisateurs</a:t>
            </a:r>
            <a:endParaRPr sz="1600" dirty="0"/>
          </a:p>
          <a:p>
            <a:endParaRPr sz="1600" dirty="0"/>
          </a:p>
          <a:p>
            <a:r>
              <a:rPr sz="1600" dirty="0"/>
              <a:t>📝 Étapes de reproduction :</a:t>
            </a:r>
          </a:p>
          <a:p>
            <a:r>
              <a:rPr sz="1600" dirty="0"/>
              <a:t>1. Se connecter avec un </a:t>
            </a:r>
            <a:r>
              <a:rPr sz="1600" dirty="0" err="1"/>
              <a:t>compte</a:t>
            </a:r>
            <a:r>
              <a:rPr sz="1600" dirty="0"/>
              <a:t> </a:t>
            </a:r>
            <a:r>
              <a:rPr sz="1600" dirty="0" err="1"/>
              <a:t>utilisateur</a:t>
            </a:r>
            <a:endParaRPr sz="1600" dirty="0"/>
          </a:p>
          <a:p>
            <a:r>
              <a:rPr sz="1600" dirty="0"/>
              <a:t>2. Aller sur le </a:t>
            </a:r>
            <a:r>
              <a:rPr sz="1600" dirty="0" err="1"/>
              <a:t>profil</a:t>
            </a:r>
            <a:r>
              <a:rPr sz="1600" dirty="0"/>
              <a:t> </a:t>
            </a:r>
            <a:r>
              <a:rPr sz="1600" dirty="0" err="1"/>
              <a:t>utilisateur</a:t>
            </a:r>
            <a:endParaRPr sz="1600" dirty="0"/>
          </a:p>
          <a:p>
            <a:r>
              <a:rPr sz="1600" dirty="0"/>
              <a:t>3. Cliquer sur </a:t>
            </a:r>
            <a:r>
              <a:rPr sz="1600" dirty="0" err="1"/>
              <a:t>l'onglet</a:t>
            </a:r>
            <a:r>
              <a:rPr sz="1600" dirty="0"/>
              <a:t> "Mes Cours"</a:t>
            </a:r>
          </a:p>
          <a:p>
            <a:r>
              <a:rPr sz="1600" dirty="0"/>
              <a:t>4. </a:t>
            </a:r>
            <a:r>
              <a:rPr sz="1600" dirty="0" err="1"/>
              <a:t>Voir</a:t>
            </a:r>
            <a:r>
              <a:rPr sz="1600" dirty="0"/>
              <a:t> le message "Vous </a:t>
            </a:r>
            <a:r>
              <a:rPr sz="1600" dirty="0" err="1"/>
              <a:t>n'êtes</a:t>
            </a:r>
            <a:r>
              <a:rPr sz="1600" dirty="0"/>
              <a:t> </a:t>
            </a:r>
            <a:r>
              <a:rPr sz="1600" dirty="0" err="1"/>
              <a:t>inscrit</a:t>
            </a:r>
            <a:r>
              <a:rPr sz="1600" dirty="0"/>
              <a:t> à </a:t>
            </a:r>
            <a:r>
              <a:rPr sz="1600" dirty="0" err="1"/>
              <a:t>aucun</a:t>
            </a:r>
            <a:r>
              <a:rPr sz="1600" dirty="0"/>
              <a:t> </a:t>
            </a:r>
            <a:r>
              <a:rPr sz="1600" dirty="0" err="1"/>
              <a:t>cours</a:t>
            </a:r>
            <a:r>
              <a:rPr sz="1600" dirty="0"/>
              <a:t>"</a:t>
            </a:r>
          </a:p>
          <a:p>
            <a:endParaRPr sz="1600" dirty="0"/>
          </a:p>
          <a:p>
            <a:r>
              <a:rPr sz="1600" dirty="0"/>
              <a:t>🔍 </a:t>
            </a:r>
            <a:r>
              <a:rPr sz="1600" dirty="0" err="1"/>
              <a:t>Analyse</a:t>
            </a:r>
            <a:r>
              <a:rPr sz="1600" dirty="0"/>
              <a:t> et </a:t>
            </a:r>
            <a:r>
              <a:rPr sz="1600" dirty="0" err="1"/>
              <a:t>Recommandations</a:t>
            </a:r>
            <a:endParaRPr sz="1600" dirty="0"/>
          </a:p>
          <a:p>
            <a:r>
              <a:rPr sz="1600" dirty="0"/>
              <a:t>• Cause </a:t>
            </a:r>
            <a:r>
              <a:rPr sz="1600" dirty="0" err="1"/>
              <a:t>identifiée</a:t>
            </a:r>
            <a:r>
              <a:rPr sz="1600" dirty="0"/>
              <a:t> : </a:t>
            </a:r>
            <a:r>
              <a:rPr sz="1600" dirty="0" err="1"/>
              <a:t>Modèle</a:t>
            </a:r>
            <a:r>
              <a:rPr sz="1600" dirty="0"/>
              <a:t> </a:t>
            </a:r>
            <a:r>
              <a:rPr sz="1600" dirty="0" err="1"/>
              <a:t>UserCourse</a:t>
            </a:r>
            <a:r>
              <a:rPr sz="1600" dirty="0"/>
              <a:t> non </a:t>
            </a:r>
            <a:r>
              <a:rPr sz="1600" dirty="0" err="1"/>
              <a:t>initialisé</a:t>
            </a:r>
            <a:endParaRPr sz="1600" dirty="0"/>
          </a:p>
          <a:p>
            <a:r>
              <a:rPr sz="1600" dirty="0"/>
              <a:t>• Correction </a:t>
            </a:r>
            <a:r>
              <a:rPr sz="1600" dirty="0" err="1"/>
              <a:t>prévue</a:t>
            </a:r>
            <a:r>
              <a:rPr sz="1600" dirty="0"/>
              <a:t> : Validation et fallback</a:t>
            </a:r>
          </a:p>
          <a:p>
            <a:r>
              <a:rPr sz="1600" dirty="0"/>
              <a:t>• Tests post-correction : 4 tests </a:t>
            </a:r>
            <a:r>
              <a:rPr sz="1600" dirty="0" err="1"/>
              <a:t>unitaires</a:t>
            </a:r>
            <a:r>
              <a:rPr sz="1600" dirty="0"/>
              <a:t> </a:t>
            </a:r>
            <a:r>
              <a:rPr sz="1600" dirty="0" err="1"/>
              <a:t>ajoutés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B82F6"/>
                </a:solidFill>
              </a:defRPr>
            </a:pPr>
            <a:r>
              <a:t>C4.2.2 - Traitement d'une Anomalie Détectée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11274552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🚀 Bénéfice du Processus CI/CD</a:t>
            </a:r>
          </a:p>
          <a:p>
            <a:endParaRPr/>
          </a:p>
          <a:p>
            <a:r>
              <a:t>• Intégration continue pour la correction</a:t>
            </a:r>
          </a:p>
          <a:p>
            <a:r>
              <a:t>• Branche de correctif créée automatiquement</a:t>
            </a:r>
          </a:p>
          <a:p>
            <a:r>
              <a:t>• Tests automatisés avant merge</a:t>
            </a:r>
          </a:p>
          <a:p>
            <a:r>
              <a:t>• Déploiement automatique après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879" y="1926771"/>
            <a:ext cx="2837636" cy="329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dirty="0"/>
              <a:t>📝 Description de </a:t>
            </a:r>
            <a:r>
              <a:rPr sz="800" dirty="0" err="1"/>
              <a:t>l'Action</a:t>
            </a:r>
            <a:r>
              <a:rPr sz="800" dirty="0"/>
              <a:t> Corrective</a:t>
            </a:r>
          </a:p>
          <a:p>
            <a:endParaRPr sz="800" dirty="0"/>
          </a:p>
          <a:p>
            <a:r>
              <a:rPr sz="800" dirty="0"/>
              <a:t>AVANT (code </a:t>
            </a:r>
            <a:r>
              <a:rPr sz="800" dirty="0" err="1"/>
              <a:t>problématique</a:t>
            </a:r>
            <a:r>
              <a:rPr sz="800" dirty="0"/>
              <a:t>) :</a:t>
            </a:r>
          </a:p>
          <a:p>
            <a:r>
              <a:rPr sz="800" dirty="0"/>
              <a:t>const </a:t>
            </a:r>
            <a:r>
              <a:rPr sz="800" dirty="0" err="1"/>
              <a:t>getUserCourses</a:t>
            </a:r>
            <a:r>
              <a:rPr sz="800" dirty="0"/>
              <a:t> = async (</a:t>
            </a:r>
            <a:r>
              <a:rPr sz="800" dirty="0" err="1"/>
              <a:t>userId</a:t>
            </a:r>
            <a:r>
              <a:rPr sz="800" dirty="0"/>
              <a:t>) =&gt; {</a:t>
            </a:r>
          </a:p>
          <a:p>
            <a:r>
              <a:rPr sz="800" dirty="0"/>
              <a:t>  const </a:t>
            </a:r>
            <a:r>
              <a:rPr sz="800" dirty="0" err="1"/>
              <a:t>userCourses</a:t>
            </a:r>
            <a:r>
              <a:rPr sz="800" dirty="0"/>
              <a:t> = await </a:t>
            </a:r>
            <a:r>
              <a:rPr sz="800" dirty="0" err="1"/>
              <a:t>UserCourse.find</a:t>
            </a:r>
            <a:r>
              <a:rPr sz="800" dirty="0"/>
              <a:t>({ </a:t>
            </a:r>
            <a:r>
              <a:rPr sz="800" dirty="0" err="1"/>
              <a:t>userId</a:t>
            </a:r>
            <a:r>
              <a:rPr sz="800" dirty="0"/>
              <a:t> });</a:t>
            </a:r>
          </a:p>
          <a:p>
            <a:r>
              <a:rPr sz="800" dirty="0"/>
              <a:t>  return </a:t>
            </a:r>
            <a:r>
              <a:rPr sz="800" dirty="0" err="1"/>
              <a:t>userCourses.courses</a:t>
            </a:r>
            <a:r>
              <a:rPr sz="800" dirty="0"/>
              <a:t>; // ❌ </a:t>
            </a:r>
            <a:r>
              <a:rPr sz="800" dirty="0" err="1"/>
              <a:t>Erreur</a:t>
            </a:r>
            <a:r>
              <a:rPr sz="800" dirty="0"/>
              <a:t> </a:t>
            </a:r>
            <a:r>
              <a:rPr sz="800" dirty="0" err="1"/>
              <a:t>si</a:t>
            </a:r>
            <a:r>
              <a:rPr sz="800" dirty="0"/>
              <a:t> null</a:t>
            </a:r>
          </a:p>
          <a:p>
            <a:r>
              <a:rPr sz="800" dirty="0"/>
              <a:t>};</a:t>
            </a:r>
          </a:p>
          <a:p>
            <a:endParaRPr sz="800" dirty="0"/>
          </a:p>
          <a:p>
            <a:r>
              <a:rPr sz="800" dirty="0"/>
              <a:t>APRÈS (code </a:t>
            </a:r>
            <a:r>
              <a:rPr sz="800" dirty="0" err="1"/>
              <a:t>corrigé</a:t>
            </a:r>
            <a:r>
              <a:rPr sz="800" dirty="0"/>
              <a:t>) :</a:t>
            </a:r>
          </a:p>
          <a:p>
            <a:r>
              <a:rPr sz="800" dirty="0"/>
              <a:t>const </a:t>
            </a:r>
            <a:r>
              <a:rPr sz="800" dirty="0" err="1"/>
              <a:t>getUserCourses</a:t>
            </a:r>
            <a:r>
              <a:rPr sz="800" dirty="0"/>
              <a:t> = async (</a:t>
            </a:r>
            <a:r>
              <a:rPr sz="800" dirty="0" err="1"/>
              <a:t>userId</a:t>
            </a:r>
            <a:r>
              <a:rPr sz="800" dirty="0"/>
              <a:t>) =&gt; {</a:t>
            </a:r>
          </a:p>
          <a:p>
            <a:r>
              <a:rPr sz="800" dirty="0"/>
              <a:t>  try {</a:t>
            </a:r>
          </a:p>
          <a:p>
            <a:r>
              <a:rPr sz="800" dirty="0"/>
              <a:t>    const </a:t>
            </a:r>
            <a:r>
              <a:rPr sz="800" dirty="0" err="1"/>
              <a:t>userCourses</a:t>
            </a:r>
            <a:r>
              <a:rPr sz="800" dirty="0"/>
              <a:t> = await </a:t>
            </a:r>
            <a:r>
              <a:rPr sz="800" dirty="0" err="1"/>
              <a:t>UserCourse.find</a:t>
            </a:r>
            <a:r>
              <a:rPr sz="800" dirty="0"/>
              <a:t>({ </a:t>
            </a:r>
            <a:r>
              <a:rPr sz="800" dirty="0" err="1"/>
              <a:t>userId</a:t>
            </a:r>
            <a:r>
              <a:rPr sz="800" dirty="0"/>
              <a:t> });</a:t>
            </a:r>
          </a:p>
          <a:p>
            <a:r>
              <a:rPr sz="800" dirty="0"/>
              <a:t>    if (!</a:t>
            </a:r>
            <a:r>
              <a:rPr sz="800" dirty="0" err="1"/>
              <a:t>userCourses</a:t>
            </a:r>
            <a:r>
              <a:rPr sz="800" dirty="0"/>
              <a:t> || </a:t>
            </a:r>
            <a:r>
              <a:rPr sz="800" dirty="0" err="1"/>
              <a:t>userCourses.length</a:t>
            </a:r>
            <a:r>
              <a:rPr sz="800" dirty="0"/>
              <a:t> === 0) {</a:t>
            </a:r>
          </a:p>
          <a:p>
            <a:r>
              <a:rPr sz="800" dirty="0"/>
              <a:t>      return [];</a:t>
            </a:r>
          </a:p>
          <a:p>
            <a:r>
              <a:rPr sz="800" dirty="0"/>
              <a:t>    }</a:t>
            </a:r>
          </a:p>
          <a:p>
            <a:r>
              <a:rPr sz="800" dirty="0"/>
              <a:t>    return </a:t>
            </a:r>
            <a:r>
              <a:rPr sz="800" dirty="0" err="1"/>
              <a:t>userCourses.map</a:t>
            </a:r>
            <a:r>
              <a:rPr sz="800" dirty="0"/>
              <a:t>(uc =&gt; </a:t>
            </a:r>
            <a:r>
              <a:rPr sz="800" dirty="0" err="1"/>
              <a:t>uc.courses</a:t>
            </a:r>
            <a:r>
              <a:rPr sz="800" dirty="0"/>
              <a:t>).flat();</a:t>
            </a:r>
          </a:p>
          <a:p>
            <a:r>
              <a:rPr sz="800" dirty="0"/>
              <a:t>  } catch (error) {</a:t>
            </a:r>
          </a:p>
          <a:p>
            <a:r>
              <a:rPr sz="800" dirty="0"/>
              <a:t>    </a:t>
            </a:r>
            <a:r>
              <a:rPr sz="800" dirty="0" err="1"/>
              <a:t>logger.error</a:t>
            </a:r>
            <a:r>
              <a:rPr sz="800" dirty="0"/>
              <a:t>('</a:t>
            </a:r>
            <a:r>
              <a:rPr sz="800" dirty="0" err="1"/>
              <a:t>Erreur</a:t>
            </a:r>
            <a:r>
              <a:rPr sz="800" dirty="0"/>
              <a:t> </a:t>
            </a:r>
            <a:r>
              <a:rPr sz="800" dirty="0" err="1"/>
              <a:t>lors</a:t>
            </a:r>
            <a:r>
              <a:rPr sz="800" dirty="0"/>
              <a:t> de la </a:t>
            </a:r>
            <a:r>
              <a:rPr sz="800" dirty="0" err="1"/>
              <a:t>récupération</a:t>
            </a:r>
            <a:r>
              <a:rPr sz="800" dirty="0"/>
              <a:t> des </a:t>
            </a:r>
            <a:r>
              <a:rPr sz="800" dirty="0" err="1"/>
              <a:t>cours</a:t>
            </a:r>
            <a:r>
              <a:rPr sz="800" dirty="0"/>
              <a:t>:', error);</a:t>
            </a:r>
          </a:p>
          <a:p>
            <a:r>
              <a:rPr sz="800" dirty="0"/>
              <a:t>    return [];</a:t>
            </a:r>
          </a:p>
          <a:p>
            <a:r>
              <a:rPr sz="800" dirty="0"/>
              <a:t>  }</a:t>
            </a:r>
          </a:p>
          <a:p>
            <a:r>
              <a:rPr sz="800" dirty="0"/>
              <a:t>};</a:t>
            </a:r>
          </a:p>
          <a:p>
            <a:endParaRPr sz="800" dirty="0"/>
          </a:p>
          <a:p>
            <a:r>
              <a:rPr sz="800" dirty="0"/>
              <a:t>✅ </a:t>
            </a:r>
            <a:r>
              <a:rPr sz="800" dirty="0" err="1"/>
              <a:t>Résolution</a:t>
            </a:r>
            <a:r>
              <a:rPr sz="800" dirty="0"/>
              <a:t> de </a:t>
            </a:r>
            <a:r>
              <a:rPr sz="800" dirty="0" err="1"/>
              <a:t>l'Anomalie</a:t>
            </a:r>
            <a:endParaRPr sz="800" dirty="0"/>
          </a:p>
          <a:p>
            <a:r>
              <a:rPr sz="800" dirty="0"/>
              <a:t>• Code </a:t>
            </a:r>
            <a:r>
              <a:rPr sz="800" dirty="0" err="1"/>
              <a:t>corrigé</a:t>
            </a:r>
            <a:r>
              <a:rPr sz="800" dirty="0"/>
              <a:t> et </a:t>
            </a:r>
            <a:r>
              <a:rPr sz="800" dirty="0" err="1"/>
              <a:t>testé</a:t>
            </a:r>
            <a:endParaRPr sz="800" dirty="0"/>
          </a:p>
          <a:p>
            <a:r>
              <a:rPr sz="800" dirty="0"/>
              <a:t>• </a:t>
            </a:r>
            <a:r>
              <a:rPr sz="800" dirty="0" err="1"/>
              <a:t>Déploiement</a:t>
            </a:r>
            <a:r>
              <a:rPr sz="800" dirty="0"/>
              <a:t> </a:t>
            </a:r>
            <a:r>
              <a:rPr sz="800" dirty="0" err="1"/>
              <a:t>automatique</a:t>
            </a:r>
            <a:r>
              <a:rPr sz="800" dirty="0"/>
              <a:t> </a:t>
            </a:r>
            <a:r>
              <a:rPr sz="800" dirty="0" err="1"/>
              <a:t>en</a:t>
            </a:r>
            <a:r>
              <a:rPr sz="800" dirty="0"/>
              <a:t> production</a:t>
            </a:r>
          </a:p>
          <a:p>
            <a:r>
              <a:rPr sz="800" dirty="0"/>
              <a:t>• Monitoring </a:t>
            </a:r>
            <a:r>
              <a:rPr sz="800" dirty="0" err="1"/>
              <a:t>renforcé</a:t>
            </a:r>
            <a:r>
              <a:rPr sz="800" dirty="0"/>
              <a:t> pour </a:t>
            </a:r>
            <a:r>
              <a:rPr sz="800" dirty="0" err="1"/>
              <a:t>prévenir</a:t>
            </a:r>
            <a:r>
              <a:rPr sz="800" dirty="0"/>
              <a:t> la </a:t>
            </a:r>
            <a:r>
              <a:rPr sz="800" dirty="0" err="1"/>
              <a:t>récurrence</a:t>
            </a:r>
            <a:endParaRPr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B82F6"/>
                </a:solidFill>
              </a:defRPr>
            </a:pPr>
            <a:r>
              <a:t>C4.3.1 - Recommandations d'Amélioration Raisonnées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11274552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1" y="1828800"/>
            <a:ext cx="39984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💾 Cache Redis pour les Performances</a:t>
            </a:r>
          </a:p>
          <a:p>
            <a:endParaRPr dirty="0"/>
          </a:p>
          <a:p>
            <a:r>
              <a:rPr dirty="0"/>
              <a:t>Gain </a:t>
            </a:r>
            <a:r>
              <a:rPr dirty="0" err="1"/>
              <a:t>attendu</a:t>
            </a:r>
            <a:r>
              <a:rPr dirty="0"/>
              <a:t> : 70% </a:t>
            </a:r>
            <a:r>
              <a:rPr dirty="0" err="1"/>
              <a:t>réduction</a:t>
            </a:r>
            <a:r>
              <a:rPr dirty="0"/>
              <a:t> temps </a:t>
            </a:r>
            <a:endParaRPr lang="fr-FR" dirty="0"/>
          </a:p>
          <a:p>
            <a:r>
              <a:rPr dirty="0"/>
              <a:t>de </a:t>
            </a:r>
            <a:r>
              <a:rPr dirty="0" err="1"/>
              <a:t>réponse</a:t>
            </a:r>
            <a:endParaRPr dirty="0"/>
          </a:p>
          <a:p>
            <a:r>
              <a:rPr dirty="0" err="1"/>
              <a:t>Coût</a:t>
            </a:r>
            <a:r>
              <a:rPr dirty="0"/>
              <a:t> </a:t>
            </a:r>
            <a:r>
              <a:rPr dirty="0" err="1"/>
              <a:t>d'implémentation</a:t>
            </a:r>
            <a:r>
              <a:rPr dirty="0"/>
              <a:t> : 2 </a:t>
            </a:r>
            <a:r>
              <a:rPr dirty="0" err="1"/>
              <a:t>semaines</a:t>
            </a:r>
            <a:endParaRPr dirty="0"/>
          </a:p>
          <a:p>
            <a:r>
              <a:rPr dirty="0"/>
              <a:t>ROI </a:t>
            </a:r>
            <a:r>
              <a:rPr dirty="0" err="1"/>
              <a:t>estimé</a:t>
            </a:r>
            <a:r>
              <a:rPr dirty="0"/>
              <a:t> : 40% </a:t>
            </a:r>
            <a:r>
              <a:rPr dirty="0" err="1"/>
              <a:t>économie</a:t>
            </a:r>
            <a:r>
              <a:rPr dirty="0"/>
              <a:t> sur les </a:t>
            </a:r>
            <a:r>
              <a:rPr dirty="0" err="1"/>
              <a:t>coûts</a:t>
            </a:r>
            <a:r>
              <a:rPr dirty="0"/>
              <a:t> </a:t>
            </a:r>
            <a:r>
              <a:rPr dirty="0" err="1"/>
              <a:t>serveur</a:t>
            </a:r>
            <a:endParaRPr dirty="0"/>
          </a:p>
          <a:p>
            <a:endParaRPr dirty="0"/>
          </a:p>
          <a:p>
            <a:r>
              <a:rPr dirty="0"/>
              <a:t>✅ </a:t>
            </a:r>
            <a:r>
              <a:rPr dirty="0" err="1"/>
              <a:t>Réalisme</a:t>
            </a:r>
            <a:r>
              <a:rPr dirty="0"/>
              <a:t> et </a:t>
            </a:r>
            <a:r>
              <a:rPr dirty="0" err="1"/>
              <a:t>Faisabilité</a:t>
            </a:r>
            <a:endParaRPr dirty="0"/>
          </a:p>
          <a:p>
            <a:r>
              <a:rPr dirty="0"/>
              <a:t>• Technologies </a:t>
            </a:r>
            <a:r>
              <a:rPr dirty="0" err="1"/>
              <a:t>maîtrisées</a:t>
            </a:r>
            <a:r>
              <a:rPr dirty="0"/>
              <a:t> par </a:t>
            </a:r>
            <a:r>
              <a:rPr dirty="0" err="1"/>
              <a:t>l'équipe</a:t>
            </a:r>
            <a:endParaRPr dirty="0"/>
          </a:p>
          <a:p>
            <a:r>
              <a:rPr dirty="0"/>
              <a:t>• </a:t>
            </a:r>
            <a:r>
              <a:rPr dirty="0" err="1"/>
              <a:t>Ressources</a:t>
            </a:r>
            <a:r>
              <a:rPr dirty="0"/>
              <a:t> </a:t>
            </a:r>
            <a:r>
              <a:rPr dirty="0" err="1"/>
              <a:t>disponibles</a:t>
            </a:r>
            <a:endParaRPr dirty="0"/>
          </a:p>
          <a:p>
            <a:r>
              <a:rPr dirty="0"/>
              <a:t>• Impact </a:t>
            </a:r>
            <a:r>
              <a:rPr dirty="0" err="1"/>
              <a:t>mesurable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828800"/>
            <a:ext cx="4227439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📱 Interface Progressive Web App (PWA)</a:t>
            </a:r>
          </a:p>
          <a:p>
            <a:endParaRPr dirty="0"/>
          </a:p>
          <a:p>
            <a:r>
              <a:rPr dirty="0"/>
              <a:t>Gain </a:t>
            </a:r>
            <a:r>
              <a:rPr dirty="0" err="1"/>
              <a:t>attendu</a:t>
            </a:r>
            <a:r>
              <a:rPr dirty="0"/>
              <a:t> : 25% augmentation du</a:t>
            </a:r>
            <a:endParaRPr lang="fr-FR" dirty="0"/>
          </a:p>
          <a:p>
            <a:r>
              <a:rPr dirty="0"/>
              <a:t> temps passé</a:t>
            </a:r>
          </a:p>
          <a:p>
            <a:r>
              <a:rPr dirty="0" err="1"/>
              <a:t>Coût</a:t>
            </a:r>
            <a:r>
              <a:rPr dirty="0"/>
              <a:t> </a:t>
            </a:r>
            <a:r>
              <a:rPr dirty="0" err="1"/>
              <a:t>d'implémentation</a:t>
            </a:r>
            <a:r>
              <a:rPr dirty="0"/>
              <a:t> : 3 </a:t>
            </a:r>
            <a:r>
              <a:rPr dirty="0" err="1"/>
              <a:t>semaines</a:t>
            </a:r>
            <a:endParaRPr dirty="0"/>
          </a:p>
          <a:p>
            <a:r>
              <a:rPr dirty="0"/>
              <a:t>ROI </a:t>
            </a:r>
            <a:r>
              <a:rPr dirty="0" err="1"/>
              <a:t>estimé</a:t>
            </a:r>
            <a:r>
              <a:rPr dirty="0"/>
              <a:t> : </a:t>
            </a:r>
            <a:r>
              <a:rPr dirty="0" err="1"/>
              <a:t>Amélioration</a:t>
            </a:r>
            <a:r>
              <a:rPr dirty="0"/>
              <a:t> de </a:t>
            </a:r>
            <a:r>
              <a:rPr dirty="0" err="1"/>
              <a:t>l'engagement</a:t>
            </a:r>
            <a:endParaRPr lang="fr-FR" dirty="0"/>
          </a:p>
          <a:p>
            <a:r>
              <a:rPr dirty="0"/>
              <a:t> </a:t>
            </a:r>
            <a:r>
              <a:rPr dirty="0" err="1"/>
              <a:t>utilisateur</a:t>
            </a:r>
            <a:endParaRPr dirty="0"/>
          </a:p>
          <a:p>
            <a:r>
              <a:rPr dirty="0"/>
              <a:t>🎯 </a:t>
            </a:r>
            <a:r>
              <a:rPr dirty="0" err="1"/>
              <a:t>Renforcement</a:t>
            </a:r>
            <a:r>
              <a:rPr dirty="0"/>
              <a:t> de </a:t>
            </a:r>
            <a:r>
              <a:rPr dirty="0" err="1"/>
              <a:t>l'Attractivité</a:t>
            </a:r>
            <a:endParaRPr dirty="0"/>
          </a:p>
          <a:p>
            <a:r>
              <a:rPr dirty="0"/>
              <a:t>• </a:t>
            </a:r>
            <a:r>
              <a:rPr dirty="0" err="1"/>
              <a:t>Expérience</a:t>
            </a:r>
            <a:r>
              <a:rPr dirty="0"/>
              <a:t> </a:t>
            </a:r>
            <a:r>
              <a:rPr dirty="0" err="1"/>
              <a:t>utilisateur</a:t>
            </a:r>
            <a:r>
              <a:rPr dirty="0"/>
              <a:t> </a:t>
            </a:r>
            <a:r>
              <a:rPr dirty="0" err="1"/>
              <a:t>améliorée</a:t>
            </a:r>
            <a:endParaRPr dirty="0"/>
          </a:p>
          <a:p>
            <a:r>
              <a:rPr dirty="0"/>
              <a:t>• </a:t>
            </a:r>
            <a:r>
              <a:rPr dirty="0" err="1"/>
              <a:t>Sécurité</a:t>
            </a:r>
            <a:r>
              <a:rPr dirty="0"/>
              <a:t> </a:t>
            </a:r>
            <a:r>
              <a:rPr dirty="0" err="1"/>
              <a:t>renforcée</a:t>
            </a:r>
            <a:endParaRPr dirty="0"/>
          </a:p>
          <a:p>
            <a:r>
              <a:rPr dirty="0"/>
              <a:t>• Performance </a:t>
            </a:r>
            <a:r>
              <a:rPr dirty="0" err="1"/>
              <a:t>optimisée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849336" y="4804836"/>
            <a:ext cx="2760692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dirty="0"/>
              <a:t>🔐 </a:t>
            </a:r>
            <a:r>
              <a:rPr sz="1200" dirty="0" err="1"/>
              <a:t>Authentification</a:t>
            </a:r>
            <a:r>
              <a:rPr sz="1200" dirty="0"/>
              <a:t> Multi-</a:t>
            </a:r>
            <a:r>
              <a:rPr sz="1200" dirty="0" err="1"/>
              <a:t>Facteurs</a:t>
            </a:r>
            <a:r>
              <a:rPr sz="1200" dirty="0"/>
              <a:t> (2FA)</a:t>
            </a:r>
          </a:p>
          <a:p>
            <a:endParaRPr sz="1200" dirty="0"/>
          </a:p>
          <a:p>
            <a:r>
              <a:rPr sz="1200" dirty="0"/>
              <a:t>Gain </a:t>
            </a:r>
            <a:r>
              <a:rPr sz="1200" dirty="0" err="1"/>
              <a:t>attendu</a:t>
            </a:r>
            <a:r>
              <a:rPr sz="1200" dirty="0"/>
              <a:t> : 90% </a:t>
            </a:r>
            <a:r>
              <a:rPr sz="1200" dirty="0" err="1"/>
              <a:t>réduction</a:t>
            </a:r>
            <a:endParaRPr lang="fr-FR" sz="1200" dirty="0"/>
          </a:p>
          <a:p>
            <a:r>
              <a:rPr sz="1200" dirty="0"/>
              <a:t> des </a:t>
            </a:r>
            <a:r>
              <a:rPr sz="1200" dirty="0" err="1"/>
              <a:t>tentatives</a:t>
            </a:r>
            <a:r>
              <a:rPr sz="1200" dirty="0"/>
              <a:t> de hack</a:t>
            </a:r>
          </a:p>
          <a:p>
            <a:r>
              <a:rPr sz="1200" dirty="0" err="1"/>
              <a:t>Coût</a:t>
            </a:r>
            <a:r>
              <a:rPr sz="1200" dirty="0"/>
              <a:t> </a:t>
            </a:r>
            <a:r>
              <a:rPr sz="1200" dirty="0" err="1"/>
              <a:t>d'implémentation</a:t>
            </a:r>
            <a:r>
              <a:rPr sz="1200" dirty="0"/>
              <a:t> : 1 </a:t>
            </a:r>
            <a:r>
              <a:rPr sz="1200" dirty="0" err="1"/>
              <a:t>semaine</a:t>
            </a:r>
            <a:endParaRPr sz="1200" dirty="0"/>
          </a:p>
          <a:p>
            <a:r>
              <a:rPr sz="1200" dirty="0"/>
              <a:t>ROI </a:t>
            </a:r>
            <a:r>
              <a:rPr sz="1200" dirty="0" err="1"/>
              <a:t>estimé</a:t>
            </a:r>
            <a:r>
              <a:rPr sz="1200" dirty="0"/>
              <a:t> : </a:t>
            </a:r>
            <a:r>
              <a:rPr sz="1200" dirty="0" err="1"/>
              <a:t>Conformité</a:t>
            </a:r>
            <a:r>
              <a:rPr sz="1200" dirty="0"/>
              <a:t> RGPD </a:t>
            </a:r>
            <a:endParaRPr lang="fr-FR" sz="1200" dirty="0"/>
          </a:p>
          <a:p>
            <a:r>
              <a:rPr sz="1200" dirty="0" err="1"/>
              <a:t>renforcée</a:t>
            </a:r>
            <a:endParaRPr sz="1200" dirty="0"/>
          </a:p>
          <a:p>
            <a:r>
              <a:rPr sz="1200" dirty="0"/>
              <a:t>🛡️ </a:t>
            </a:r>
            <a:r>
              <a:rPr sz="1200" dirty="0" err="1"/>
              <a:t>Sécurité</a:t>
            </a:r>
            <a:r>
              <a:rPr sz="1200" dirty="0"/>
              <a:t> </a:t>
            </a:r>
            <a:r>
              <a:rPr sz="1200" dirty="0" err="1"/>
              <a:t>Renforcée</a:t>
            </a:r>
            <a:endParaRPr sz="1200" dirty="0"/>
          </a:p>
          <a:p>
            <a:r>
              <a:rPr sz="1200" dirty="0"/>
              <a:t>• Protection </a:t>
            </a:r>
            <a:r>
              <a:rPr sz="1200" dirty="0" err="1"/>
              <a:t>contre</a:t>
            </a:r>
            <a:r>
              <a:rPr sz="1200" dirty="0"/>
              <a:t> les </a:t>
            </a:r>
            <a:r>
              <a:rPr sz="1200" dirty="0" err="1"/>
              <a:t>attaques</a:t>
            </a:r>
            <a:endParaRPr sz="1200" dirty="0"/>
          </a:p>
          <a:p>
            <a:r>
              <a:rPr sz="1200" dirty="0"/>
              <a:t>• </a:t>
            </a:r>
            <a:r>
              <a:rPr sz="1200" dirty="0" err="1"/>
              <a:t>Conformité</a:t>
            </a:r>
            <a:r>
              <a:rPr sz="1200" dirty="0"/>
              <a:t> </a:t>
            </a:r>
            <a:r>
              <a:rPr sz="1200" dirty="0" err="1"/>
              <a:t>réglementaire</a:t>
            </a:r>
            <a:endParaRPr sz="1200" dirty="0"/>
          </a:p>
          <a:p>
            <a:r>
              <a:rPr sz="1200" dirty="0"/>
              <a:t>• Confiance </a:t>
            </a:r>
            <a:r>
              <a:rPr sz="1200" dirty="0" err="1"/>
              <a:t>utilisateur</a:t>
            </a: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B82F6"/>
                </a:solidFill>
              </a:defRPr>
            </a:pPr>
            <a:r>
              <a:t>C4.3.2 - Exemple de Journal des Versions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11274552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59E0B"/>
                </a:solidFill>
              </a:defRPr>
            </a:pPr>
            <a:r>
              <a:rPr dirty="0"/>
              <a:t>📋 Version 2.1.0 - 2025-01-15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3653564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🚀 Nouvelles </a:t>
            </a:r>
            <a:r>
              <a:rPr dirty="0" err="1"/>
              <a:t>Fonctionnalités</a:t>
            </a:r>
            <a:endParaRPr dirty="0"/>
          </a:p>
          <a:p>
            <a:endParaRPr dirty="0"/>
          </a:p>
          <a:p>
            <a:r>
              <a:rPr dirty="0"/>
              <a:t>• Système de </a:t>
            </a:r>
            <a:r>
              <a:rPr dirty="0" err="1"/>
              <a:t>recommandation</a:t>
            </a:r>
            <a:r>
              <a:rPr dirty="0"/>
              <a:t> </a:t>
            </a:r>
            <a:r>
              <a:rPr dirty="0" err="1"/>
              <a:t>basé</a:t>
            </a:r>
            <a:r>
              <a:rPr dirty="0"/>
              <a:t> </a:t>
            </a:r>
            <a:endParaRPr lang="fr-FR" dirty="0"/>
          </a:p>
          <a:p>
            <a:r>
              <a:rPr dirty="0"/>
              <a:t>sur </a:t>
            </a:r>
            <a:r>
              <a:rPr dirty="0" err="1"/>
              <a:t>l'IA</a:t>
            </a:r>
            <a:endParaRPr dirty="0"/>
          </a:p>
          <a:p>
            <a:r>
              <a:rPr dirty="0"/>
              <a:t>• Notifications push temps </a:t>
            </a:r>
            <a:r>
              <a:rPr dirty="0" err="1"/>
              <a:t>réel</a:t>
            </a:r>
            <a:endParaRPr dirty="0"/>
          </a:p>
          <a:p>
            <a:r>
              <a:rPr dirty="0"/>
              <a:t>• Interface </a:t>
            </a:r>
            <a:r>
              <a:rPr dirty="0" err="1"/>
              <a:t>d'administration</a:t>
            </a:r>
            <a:r>
              <a:rPr dirty="0"/>
              <a:t> </a:t>
            </a:r>
            <a:r>
              <a:rPr dirty="0" err="1"/>
              <a:t>avancée</a:t>
            </a:r>
            <a:endParaRPr dirty="0"/>
          </a:p>
          <a:p>
            <a:r>
              <a:rPr dirty="0"/>
              <a:t>• Export des données </a:t>
            </a:r>
            <a:r>
              <a:rPr dirty="0" err="1"/>
              <a:t>en</a:t>
            </a:r>
            <a:r>
              <a:rPr dirty="0"/>
              <a:t> CSV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1994" y="1807678"/>
            <a:ext cx="3812006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🔧 Anomalies </a:t>
            </a:r>
            <a:r>
              <a:rPr dirty="0" err="1"/>
              <a:t>Corrigées</a:t>
            </a:r>
            <a:endParaRPr dirty="0"/>
          </a:p>
          <a:p>
            <a:endParaRPr dirty="0"/>
          </a:p>
          <a:p>
            <a:r>
              <a:rPr dirty="0"/>
              <a:t>• #123 - </a:t>
            </a:r>
            <a:r>
              <a:rPr dirty="0" err="1"/>
              <a:t>Affichage</a:t>
            </a:r>
            <a:r>
              <a:rPr dirty="0"/>
              <a:t> des </a:t>
            </a:r>
            <a:r>
              <a:rPr dirty="0" err="1"/>
              <a:t>cours</a:t>
            </a:r>
            <a:r>
              <a:rPr dirty="0"/>
              <a:t> </a:t>
            </a:r>
            <a:r>
              <a:rPr dirty="0" err="1"/>
              <a:t>utilisateur</a:t>
            </a:r>
            <a:endParaRPr dirty="0"/>
          </a:p>
          <a:p>
            <a:r>
              <a:rPr dirty="0"/>
              <a:t>• #124 - Upload </a:t>
            </a:r>
            <a:r>
              <a:rPr dirty="0" err="1"/>
              <a:t>vidéos</a:t>
            </a:r>
            <a:r>
              <a:rPr dirty="0"/>
              <a:t> &gt; 100MB</a:t>
            </a:r>
          </a:p>
          <a:p>
            <a:r>
              <a:rPr dirty="0"/>
              <a:t>• #125 - </a:t>
            </a:r>
            <a:r>
              <a:rPr dirty="0" err="1"/>
              <a:t>Synchronisation</a:t>
            </a:r>
            <a:r>
              <a:rPr dirty="0"/>
              <a:t> </a:t>
            </a:r>
            <a:r>
              <a:rPr dirty="0" err="1"/>
              <a:t>paiements</a:t>
            </a:r>
            <a:r>
              <a:rPr dirty="0"/>
              <a:t> </a:t>
            </a:r>
            <a:endParaRPr lang="fr-FR" dirty="0"/>
          </a:p>
          <a:p>
            <a:r>
              <a:rPr dirty="0"/>
              <a:t>Stripe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9255" y="3758862"/>
            <a:ext cx="2932213" cy="2893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dirty="0"/>
              <a:t>⚡ </a:t>
            </a:r>
            <a:r>
              <a:rPr sz="1400" dirty="0" err="1"/>
              <a:t>Améliorations</a:t>
            </a:r>
            <a:endParaRPr sz="1400" dirty="0"/>
          </a:p>
          <a:p>
            <a:endParaRPr sz="1400" dirty="0"/>
          </a:p>
          <a:p>
            <a:r>
              <a:rPr sz="1400" dirty="0"/>
              <a:t>• Performance : +40% temps </a:t>
            </a:r>
            <a:endParaRPr lang="fr-FR" sz="1400" dirty="0"/>
          </a:p>
          <a:p>
            <a:r>
              <a:rPr sz="1400" dirty="0"/>
              <a:t>de </a:t>
            </a:r>
            <a:r>
              <a:rPr sz="1400" dirty="0" err="1"/>
              <a:t>chargement</a:t>
            </a:r>
            <a:endParaRPr sz="1400" dirty="0"/>
          </a:p>
          <a:p>
            <a:r>
              <a:rPr sz="1400" dirty="0"/>
              <a:t>• </a:t>
            </a:r>
            <a:r>
              <a:rPr sz="1400" dirty="0" err="1"/>
              <a:t>Sécurité</a:t>
            </a:r>
            <a:r>
              <a:rPr sz="1400" dirty="0"/>
              <a:t> : Mise à jour </a:t>
            </a:r>
            <a:r>
              <a:rPr sz="1400" dirty="0" err="1"/>
              <a:t>dépendances</a:t>
            </a:r>
            <a:r>
              <a:rPr sz="1400" dirty="0"/>
              <a:t> </a:t>
            </a:r>
            <a:endParaRPr lang="fr-FR" sz="1400" dirty="0"/>
          </a:p>
          <a:p>
            <a:r>
              <a:rPr sz="1400" dirty="0"/>
              <a:t>critiques</a:t>
            </a:r>
          </a:p>
          <a:p>
            <a:r>
              <a:rPr sz="1400" dirty="0"/>
              <a:t>• UX : Design responsive </a:t>
            </a:r>
            <a:r>
              <a:rPr sz="1400" dirty="0" err="1"/>
              <a:t>amélioré</a:t>
            </a:r>
            <a:endParaRPr sz="1400" dirty="0"/>
          </a:p>
          <a:p>
            <a:endParaRPr sz="1400" dirty="0"/>
          </a:p>
          <a:p>
            <a:r>
              <a:rPr sz="1400" dirty="0"/>
              <a:t>✅ Actions Correctives </a:t>
            </a:r>
            <a:r>
              <a:rPr sz="1400" dirty="0" err="1"/>
              <a:t>Documentées</a:t>
            </a:r>
            <a:endParaRPr sz="1400" dirty="0"/>
          </a:p>
          <a:p>
            <a:r>
              <a:rPr sz="1400" dirty="0"/>
              <a:t>• Code source des corrections</a:t>
            </a:r>
          </a:p>
          <a:p>
            <a:r>
              <a:rPr sz="1400" dirty="0"/>
              <a:t>• Tests </a:t>
            </a:r>
            <a:r>
              <a:rPr sz="1400" dirty="0" err="1"/>
              <a:t>unitaires</a:t>
            </a:r>
            <a:r>
              <a:rPr sz="1400" dirty="0"/>
              <a:t> </a:t>
            </a:r>
            <a:r>
              <a:rPr sz="1400" dirty="0" err="1"/>
              <a:t>ajoutés</a:t>
            </a:r>
            <a:endParaRPr sz="1400" dirty="0"/>
          </a:p>
          <a:p>
            <a:r>
              <a:rPr sz="1400" dirty="0"/>
              <a:t>• Documentation mise à jour</a:t>
            </a:r>
          </a:p>
          <a:p>
            <a:r>
              <a:rPr sz="1400" dirty="0"/>
              <a:t>• Monitoring </a:t>
            </a:r>
            <a:r>
              <a:rPr sz="1400" dirty="0" err="1"/>
              <a:t>renforcé</a:t>
            </a: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B82F6"/>
                </a:solidFill>
              </a:defRPr>
            </a:pPr>
            <a:r>
              <a:t>C4.3.3 - Exemple de Problème Résolu en Collaboration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11274552" cy="45720"/>
          </a:xfrm>
          <a:prstGeom prst="rect">
            <a:avLst/>
          </a:prstGeom>
          <a:solidFill>
            <a:srgbClr val="EF44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📋 Contexte du Retour Client</a:t>
            </a:r>
          </a:p>
          <a:p>
            <a:endParaRPr/>
          </a:p>
          <a:p>
            <a:r>
              <a:t>• Problème : "Impossible de finaliser l'achat d'un cours"</a:t>
            </a:r>
          </a:p>
          <a:p>
            <a:r>
              <a:t>• Client : Marie D. (utilisatrice premium)</a:t>
            </a:r>
          </a:p>
          <a:p>
            <a:r>
              <a:t>• Impact : Perte de revenus, frustration client</a:t>
            </a:r>
          </a:p>
          <a:p>
            <a:r>
              <a:t>• Ticket : #SUPPORT-2025-001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3257" y="3486150"/>
            <a:ext cx="4164923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dirty="0"/>
              <a:t>🔍 Diagnostic Technique</a:t>
            </a:r>
          </a:p>
          <a:p>
            <a:endParaRPr sz="1000" dirty="0"/>
          </a:p>
          <a:p>
            <a:r>
              <a:rPr sz="1000" dirty="0"/>
              <a:t>2025-01-15 14:25:12 ERROR [payment-service] Stripe API Error</a:t>
            </a:r>
          </a:p>
          <a:p>
            <a:r>
              <a:rPr sz="1000" dirty="0"/>
              <a:t>Error: Invalid API key provided</a:t>
            </a:r>
          </a:p>
          <a:p>
            <a:r>
              <a:rPr sz="1000" dirty="0"/>
              <a:t>    at </a:t>
            </a:r>
            <a:r>
              <a:rPr sz="1000" dirty="0" err="1"/>
              <a:t>Stripe.createPaymentIntent</a:t>
            </a:r>
            <a:r>
              <a:rPr sz="1000" dirty="0"/>
              <a:t> (/app/</a:t>
            </a:r>
            <a:r>
              <a:rPr sz="1000" dirty="0" err="1"/>
              <a:t>src</a:t>
            </a:r>
            <a:r>
              <a:rPr sz="1000" dirty="0"/>
              <a:t>/services/stripe.service.js:45)</a:t>
            </a:r>
          </a:p>
          <a:p>
            <a:endParaRPr sz="1000" dirty="0"/>
          </a:p>
          <a:p>
            <a:r>
              <a:rPr sz="1000" dirty="0"/>
              <a:t>Cause </a:t>
            </a:r>
            <a:r>
              <a:rPr sz="1000" dirty="0" err="1"/>
              <a:t>identifiée</a:t>
            </a:r>
            <a:r>
              <a:rPr sz="1000" dirty="0"/>
              <a:t> : Variable </a:t>
            </a:r>
            <a:r>
              <a:rPr sz="1000" dirty="0" err="1"/>
              <a:t>d'environnement</a:t>
            </a:r>
            <a:r>
              <a:rPr sz="1000" dirty="0"/>
              <a:t> STRIPE_SECRET_KEY </a:t>
            </a:r>
            <a:r>
              <a:rPr sz="1000" dirty="0" err="1"/>
              <a:t>corrompue</a:t>
            </a:r>
            <a:endParaRPr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5168403" cy="2893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dirty="0"/>
              <a:t>🛠️ Solution Fournie</a:t>
            </a:r>
          </a:p>
          <a:p>
            <a:endParaRPr sz="1400" dirty="0"/>
          </a:p>
          <a:p>
            <a:r>
              <a:rPr sz="1400" dirty="0"/>
              <a:t>Actions correctives :</a:t>
            </a:r>
          </a:p>
          <a:p>
            <a:r>
              <a:rPr sz="1400" dirty="0"/>
              <a:t>1. </a:t>
            </a:r>
            <a:r>
              <a:rPr sz="1400" dirty="0" err="1"/>
              <a:t>Régénération</a:t>
            </a:r>
            <a:r>
              <a:rPr sz="1400" dirty="0"/>
              <a:t> de la </a:t>
            </a:r>
            <a:r>
              <a:rPr sz="1400" dirty="0" err="1"/>
              <a:t>clé</a:t>
            </a:r>
            <a:r>
              <a:rPr sz="1400" dirty="0"/>
              <a:t> Stripe</a:t>
            </a:r>
          </a:p>
          <a:p>
            <a:r>
              <a:rPr sz="1400" dirty="0"/>
              <a:t>2. Mise à jour de la variable </a:t>
            </a:r>
            <a:r>
              <a:rPr sz="1400" dirty="0" err="1"/>
              <a:t>d'environnement</a:t>
            </a:r>
            <a:endParaRPr sz="1400" dirty="0"/>
          </a:p>
          <a:p>
            <a:r>
              <a:rPr sz="1400" dirty="0"/>
              <a:t>3. </a:t>
            </a:r>
            <a:r>
              <a:rPr sz="1400" dirty="0" err="1"/>
              <a:t>Redémarrage</a:t>
            </a:r>
            <a:r>
              <a:rPr sz="1400" dirty="0"/>
              <a:t> du service de </a:t>
            </a:r>
            <a:r>
              <a:rPr sz="1400" dirty="0" err="1"/>
              <a:t>paiement</a:t>
            </a:r>
            <a:endParaRPr sz="1400" dirty="0"/>
          </a:p>
          <a:p>
            <a:r>
              <a:rPr sz="1400" dirty="0"/>
              <a:t>4. Test de validation de </a:t>
            </a:r>
            <a:r>
              <a:rPr sz="1400" dirty="0" err="1"/>
              <a:t>l'endpoint</a:t>
            </a:r>
            <a:endParaRPr lang="fr-FR" sz="1400" dirty="0"/>
          </a:p>
          <a:p>
            <a:endParaRPr lang="fr-FR" sz="1400" dirty="0"/>
          </a:p>
          <a:p>
            <a:r>
              <a:rPr sz="1400" dirty="0"/>
              <a:t>👥 Contribution des </a:t>
            </a:r>
            <a:r>
              <a:rPr sz="1400" dirty="0" err="1"/>
              <a:t>Différents</a:t>
            </a:r>
            <a:r>
              <a:rPr sz="1400" dirty="0"/>
              <a:t> </a:t>
            </a:r>
            <a:r>
              <a:rPr sz="1400" dirty="0" err="1"/>
              <a:t>Acteurs</a:t>
            </a:r>
            <a:endParaRPr sz="1400" dirty="0"/>
          </a:p>
          <a:p>
            <a:endParaRPr sz="1400" dirty="0"/>
          </a:p>
          <a:p>
            <a:r>
              <a:rPr sz="1400" dirty="0"/>
              <a:t>Support (</a:t>
            </a:r>
            <a:r>
              <a:rPr sz="1400" dirty="0" err="1"/>
              <a:t>Niveau</a:t>
            </a:r>
            <a:r>
              <a:rPr sz="1400" dirty="0"/>
              <a:t> 1) : </a:t>
            </a:r>
            <a:r>
              <a:rPr sz="1400" dirty="0" err="1"/>
              <a:t>Réception</a:t>
            </a:r>
            <a:r>
              <a:rPr sz="1400" dirty="0"/>
              <a:t> et qualification du </a:t>
            </a:r>
            <a:r>
              <a:rPr sz="1400" dirty="0" err="1"/>
              <a:t>problème</a:t>
            </a:r>
            <a:endParaRPr sz="1400" dirty="0"/>
          </a:p>
          <a:p>
            <a:r>
              <a:rPr sz="1400" dirty="0"/>
              <a:t>Équipe Technique : Diagnostic et correction technique</a:t>
            </a:r>
          </a:p>
          <a:p>
            <a:r>
              <a:rPr sz="1400" dirty="0"/>
              <a:t>Client : Test de validation post-correction, Feedback </a:t>
            </a:r>
            <a:r>
              <a:rPr sz="1400" dirty="0" err="1"/>
              <a:t>positif</a:t>
            </a:r>
            <a:r>
              <a:rPr sz="1400" dirty="0"/>
              <a:t> (5/5 ⭐)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1500</Words>
  <Application>Microsoft Office PowerPoint</Application>
  <PresentationFormat>Affichage à l'écran (4:3)</PresentationFormat>
  <Paragraphs>310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DHOUIB Mohamed Ali</cp:lastModifiedBy>
  <cp:revision>3</cp:revision>
  <dcterms:created xsi:type="dcterms:W3CDTF">2013-01-27T09:14:16Z</dcterms:created>
  <dcterms:modified xsi:type="dcterms:W3CDTF">2025-08-26T18:36:18Z</dcterms:modified>
  <cp:category/>
</cp:coreProperties>
</file>