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3B82F6"/>
                </a:solidFill>
              </a:defRPr>
            </a:pPr>
            <a:r>
              <a:t>Maintenance et Évolution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10B981"/>
                </a:solidFill>
              </a:defRPr>
            </a:pPr>
            <a:r>
              <a:t>Plateforme de Cours en Ligne</a:t>
            </a:r>
          </a:p>
          <a:p>
            <a:r>
              <a:t>Bloc 4 - Gestion du Cycle de Vie des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Métriques de Maintenance et Évolution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Indicateurs de Performance</a:t>
            </a:r>
          </a:p>
          <a:p/>
          <a:p>
            <a:r>
              <a:t>| Métrique | Objectif | Actuel | Statut |</a:t>
            </a:r>
          </a:p>
          <a:p>
            <a:r>
              <a:t>|----------|----------|--------|--------|</a:t>
            </a:r>
          </a:p>
          <a:p>
            <a:r>
              <a:t>| Temps de résolution bugs | &lt; 4h | 2h30 | ✅ |</a:t>
            </a:r>
          </a:p>
          <a:p>
            <a:r>
              <a:t>| Disponibilité système | &gt; 99.9% | 99.95% | ✅ |</a:t>
            </a:r>
          </a:p>
          <a:p>
            <a:r>
              <a:t>| Taux de satisfaction client | &gt; 4.5/5 | 4.8/5 | ✅ |</a:t>
            </a:r>
          </a:p>
          <a:p>
            <a:r>
              <a:t>| Fréquence des mises à jour | Hebdomadaire | Respecté | ✅ |</a:t>
            </a:r>
          </a:p>
          <a:p>
            <a:r>
              <a:t>| Couverture monitoring | 100% | 100% | ✅ |</a:t>
            </a:r>
          </a:p>
          <a:p/>
          <a:p>
            <a:r>
              <a:t>🏆 Points Forts de la Maintenance</a:t>
            </a:r>
          </a:p>
          <a:p/>
          <a:p>
            <a:r>
              <a:t>🔄 Processus Automatisé</a:t>
            </a:r>
          </a:p>
          <a:p>
            <a:r>
              <a:t>• CI/CD pour les déploiements</a:t>
            </a:r>
          </a:p>
          <a:p>
            <a:r>
              <a:t>• Monitoring en temps réel</a:t>
            </a:r>
          </a:p>
          <a:p>
            <a:r>
              <a:t>• Alertes intelligentes</a:t>
            </a:r>
          </a:p>
          <a:p/>
          <a:p>
            <a:r>
              <a:t>📈 Qualité Continue</a:t>
            </a:r>
          </a:p>
          <a:p>
            <a:r>
              <a:t>• Tests automatisés (88% couverture)</a:t>
            </a:r>
          </a:p>
          <a:p>
            <a:r>
              <a:t>• Analyse statique avec SonarQube</a:t>
            </a:r>
          </a:p>
          <a:p>
            <a:r>
              <a:t>• Audit de sécurité régulier</a:t>
            </a:r>
          </a:p>
          <a:p/>
          <a:p>
            <a:r>
              <a:t>👥 Collaboration Efficace</a:t>
            </a:r>
          </a:p>
          <a:p>
            <a:r>
              <a:t>• Support client réactif</a:t>
            </a:r>
          </a:p>
          <a:p>
            <a:r>
              <a:t>• Documentation à jour</a:t>
            </a:r>
          </a:p>
          <a:p>
            <a:r>
              <a:t>• Formation de l'équipe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Compétences Maîtrisées</a:t>
            </a:r>
          </a:p>
          <a:p/>
          <a:p>
            <a:r>
              <a:t>🚀 Bloc 4 - Maintenance et Évolution</a:t>
            </a:r>
          </a:p>
          <a:p>
            <a:r>
              <a:t>• ✅ C4.1.1 - Processus de mise à jour des dépendances</a:t>
            </a:r>
          </a:p>
          <a:p>
            <a:r>
              <a:t>• ✅ C4.1.2 - Système de supervision et d'alerte</a:t>
            </a:r>
          </a:p>
          <a:p>
            <a:r>
              <a:t>• ✅ C4.2.1 - Collecte et consignation des anomalies</a:t>
            </a:r>
          </a:p>
          <a:p>
            <a:r>
              <a:t>• ✅ C4.2.2 - Traitement d'anomalies avec CI/CD</a:t>
            </a:r>
          </a:p>
          <a:p>
            <a:r>
              <a:t>• ✅ C4.3.1 - Recommandations d'amélioration</a:t>
            </a:r>
          </a:p>
          <a:p>
            <a:r>
              <a:t>• ✅ C4.3.2 - Journal des versions</a:t>
            </a:r>
          </a:p>
          <a:p>
            <a:r>
              <a:t>• ✅ C4.3.3 - Collaboration avec le support client</a:t>
            </a:r>
          </a:p>
          <a:p/>
          <a:p>
            <a:r>
              <a:t>🔮 Évolution Continue</a:t>
            </a:r>
          </a:p>
          <a:p/>
          <a:p>
            <a:r>
              <a:t>📈 Améliorations Planifiées</a:t>
            </a:r>
          </a:p>
          <a:p>
            <a:r>
              <a:t>• Machine Learning pour la détection d'anomalies</a:t>
            </a:r>
          </a:p>
          <a:p>
            <a:r>
              <a:t>• Auto-scaling basé sur la charge</a:t>
            </a:r>
          </a:p>
          <a:p>
            <a:r>
              <a:t>• Monitoring prédictif avec IA</a:t>
            </a:r>
          </a:p>
          <a:p/>
          <a:p>
            <a:r>
              <a:t>🛠️ Outils de Demain</a:t>
            </a:r>
          </a:p>
          <a:p>
            <a:r>
              <a:t>• Observabilité distribuée</a:t>
            </a:r>
          </a:p>
          <a:p>
            <a:r>
              <a:t>• Chaos Engineering pour la résilience</a:t>
            </a:r>
          </a:p>
          <a:p>
            <a:r>
              <a:t>• GitOps pour la gestion des déploiements</a:t>
            </a:r>
          </a:p>
          <a:p/>
          <a:p>
            <a:r>
              <a:t>💡 Apprentissages Clés</a:t>
            </a:r>
          </a:p>
          <a:p>
            <a:r>
              <a:t>• Maintenance proactive vs réactive</a:t>
            </a:r>
          </a:p>
          <a:p>
            <a:r>
              <a:t>• Importance du monitoring en temps réel</a:t>
            </a:r>
          </a:p>
          <a:p>
            <a:r>
              <a:t>• Collaboration entre équipes</a:t>
            </a:r>
          </a:p>
          <a:p>
            <a:r>
              <a:t>• Documentation comme investissement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et Réponses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Points de Discussion</a:t>
            </a:r>
          </a:p>
          <a:p/>
          <a:p>
            <a:r>
              <a:t>🔧 Maintenance et Monitoring</a:t>
            </a:r>
          </a:p>
          <a:p>
            <a:r>
              <a:t>• Stratégie de mise à jour des dépendances</a:t>
            </a:r>
          </a:p>
          <a:p>
            <a:r>
              <a:t>• Configuration du système de supervision</a:t>
            </a:r>
          </a:p>
          <a:p>
            <a:r>
              <a:t>• Gestion des alertes et escalade</a:t>
            </a:r>
          </a:p>
          <a:p/>
          <a:p>
            <a:r>
              <a:t>🐛 Gestion des Anomalies</a:t>
            </a:r>
          </a:p>
          <a:p>
            <a:r>
              <a:t>• Processus de détection et qualification</a:t>
            </a:r>
          </a:p>
          <a:p>
            <a:r>
              <a:t>• Intégration avec le CI/CD</a:t>
            </a:r>
          </a:p>
          <a:p>
            <a:r>
              <a:t>• Communication avec les clients</a:t>
            </a:r>
          </a:p>
          <a:p/>
          <a:p>
            <a:r>
              <a:t>🚀 Évolution et Amélioration</a:t>
            </a:r>
          </a:p>
          <a:p>
            <a:r>
              <a:t>• Critères de sélection des améliorations</a:t>
            </a:r>
          </a:p>
          <a:p>
            <a:r>
              <a:t>• Mesure du ROI des évolutions</a:t>
            </a:r>
          </a:p>
          <a:p>
            <a:r>
              <a:t>• Planification des releases</a:t>
            </a:r>
          </a:p>
          <a:p/>
          <a:p>
            <a:r>
              <a:t>📞 Contact et Ressources</a:t>
            </a:r>
          </a:p>
          <a:p>
            <a:r>
              <a:t>• Repository GitHub : [URL]</a:t>
            </a:r>
          </a:p>
          <a:p>
            <a:r>
              <a:t>• Documentation technique : [URL]</a:t>
            </a:r>
          </a:p>
          <a:p>
            <a:r>
              <a:t>• Dashboard monitoring : [URL]</a:t>
            </a:r>
          </a:p>
          <a:p>
            <a:r>
              <a:t>• Support client : [Email]</a:t>
            </a:r>
          </a:p>
          <a:p/>
          <a:p>
            <a:r>
              <a:t>Merci pour votre attention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Vue d'Ensemble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Contexte et Objectifs</a:t>
            </a:r>
          </a:p>
          <a:p>
            <a:r>
              <a:t>• Problématique : Créer une plateforme moderne d'apprentissage en ligne</a:t>
            </a:r>
          </a:p>
          <a:p>
            <a:r>
              <a:t>• Solution : Architecture microservices avec technologies modernes</a:t>
            </a:r>
          </a:p>
          <a:p>
            <a:r>
              <a:t>• Public cible : Étudiants, instructeurs, administrateurs</a:t>
            </a:r>
          </a:p>
          <a:p/>
          <a:p>
            <a:r>
              <a:t>📊 Chiffres Clés</a:t>
            </a:r>
          </a:p>
          <a:p>
            <a:r>
              <a:t>• 7 microservices interconnectés</a:t>
            </a:r>
          </a:p>
          <a:p>
            <a:r>
              <a:t>• 15,000+ utilisateurs actifs</a:t>
            </a:r>
          </a:p>
          <a:p>
            <a:r>
              <a:t>• 500+ cours disponibles</a:t>
            </a:r>
          </a:p>
          <a:p>
            <a:r>
              <a:t>• 99.95% uptime en production</a:t>
            </a:r>
          </a:p>
          <a:p/>
          <a:p>
            <a:r>
              <a:t>🏗️ Architecture</a:t>
            </a:r>
          </a:p>
          <a:p>
            <a:r>
              <a:t>• Frontend : React + TypeScript</a:t>
            </a:r>
          </a:p>
          <a:p>
            <a:r>
              <a:t>• Backend : Node.js + Express</a:t>
            </a:r>
          </a:p>
          <a:p>
            <a:r>
              <a:t>• Base de données : MongoDB</a:t>
            </a:r>
          </a:p>
          <a:p>
            <a:r>
              <a:t>• Monitoring : Prometheus + Grafana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C4.1.1 - Processus de Mise à Jour des Dépendances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Fréquence des Mises à Jour</a:t>
            </a:r>
          </a:p>
          <a:p>
            <a:r>
              <a:t>• Processus automatisé hebdomadaire avec Dependabot</a:t>
            </a:r>
          </a:p>
          <a:p>
            <a:r>
              <a:t>• Vérification manuelle mensuelle pour les dépendances critiques</a:t>
            </a:r>
          </a:p>
          <a:p>
            <a:r>
              <a:t>• Mises à jour trimestrielles pour les composants majeurs</a:t>
            </a:r>
          </a:p>
          <a:p/>
          <a:p>
            <a:r>
              <a:t>🎯 Périmètre Concerné</a:t>
            </a:r>
          </a:p>
          <a:p>
            <a:r>
              <a:t>• Frontend : Hebdomadaire (Automatique - Dependabot)</a:t>
            </a:r>
          </a:p>
          <a:p>
            <a:r>
              <a:t>• Backend Services : Hebdomadaire (Automatique - Dependabot)</a:t>
            </a:r>
          </a:p>
          <a:p>
            <a:r>
              <a:t>• Base de données : Trimestrielle (Manuel - DevOps)</a:t>
            </a:r>
          </a:p>
          <a:p>
            <a:r>
              <a:t>• Monitoring : Mensuelle (Automatique - Dependabot)</a:t>
            </a:r>
          </a:p>
          <a:p/>
          <a:p>
            <a:r>
              <a:t>🛠️ Type de Mise à Jour</a:t>
            </a:r>
          </a:p>
          <a:p>
            <a:r>
              <a:t>• Automatique : Dependabot + GitHub Actions</a:t>
            </a:r>
          </a:p>
          <a:p>
            <a:r>
              <a:t>• Manuel : Dépendances critiques et sécurité</a:t>
            </a:r>
          </a:p>
          <a:p>
            <a:r>
              <a:t>• Validation : Tests automatisés avant déploiement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C4.1.2 - Système de Supervision et d'Alerte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Système Adapté au Type de Logiciel</a:t>
            </a:r>
          </a:p>
          <a:p>
            <a:r>
              <a:t>• Prometheus + Grafana + AlertManager pour microservices</a:t>
            </a:r>
          </a:p>
          <a:p>
            <a:r>
              <a:t>• Collecte de métriques en temps réel</a:t>
            </a:r>
          </a:p>
          <a:p>
            <a:r>
              <a:t>• Visualisation via dashboards personnalisés</a:t>
            </a:r>
          </a:p>
          <a:p>
            <a:r>
              <a:t>• Alertes intelligentes avec seuils configurables</a:t>
            </a:r>
          </a:p>
          <a:p/>
          <a:p>
            <a:r>
              <a:t>🔍 Sondes Mises en Place</a:t>
            </a:r>
          </a:p>
          <a:p>
            <a:r>
              <a:t>Métriques Système :</a:t>
            </a:r>
          </a:p>
          <a:p>
            <a:r>
              <a:t>• CPU, mémoire, disque, réseau</a:t>
            </a:r>
          </a:p>
          <a:p>
            <a:r>
              <a:t>• Temps de réponse des APIs</a:t>
            </a:r>
          </a:p>
          <a:p>
            <a:r>
              <a:t>• Taux d'erreur par service</a:t>
            </a:r>
          </a:p>
          <a:p/>
          <a:p>
            <a:r>
              <a:t>Métriques Métier :</a:t>
            </a:r>
          </a:p>
          <a:p>
            <a:r>
              <a:t>• Utilisateurs actifs</a:t>
            </a:r>
          </a:p>
          <a:p>
            <a:r>
              <a:t>• Cours consultés</a:t>
            </a:r>
          </a:p>
          <a:p>
            <a:r>
              <a:t>• Transactions de paiement</a:t>
            </a:r>
          </a:p>
          <a:p/>
          <a:p>
            <a:r>
              <a:t>📈 Critères de Qualité et Performance</a:t>
            </a:r>
          </a:p>
          <a:p>
            <a:r>
              <a:t>• Temps de réponse &lt; 200ms</a:t>
            </a:r>
          </a:p>
          <a:p>
            <a:r>
              <a:t>• Uptime &gt; 99.9%</a:t>
            </a:r>
          </a:p>
          <a:p>
            <a:r>
              <a:t>• Taux d'erreur &lt; 1%</a:t>
            </a:r>
          </a:p>
          <a:p>
            <a:r>
              <a:t>• Utilisation CPU &lt; 80%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C4.2.1 - Processus de Collecte et Consignation des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Processus Structuré et Adapté</a:t>
            </a:r>
          </a:p>
          <a:p>
            <a:r>
              <a:t>• GitHub Issues comme système centralisé</a:t>
            </a:r>
          </a:p>
          <a:p>
            <a:r>
              <a:t>• Template standardisé pour tous les bugs</a:t>
            </a:r>
          </a:p>
          <a:p>
            <a:r>
              <a:t>• Workflow automatisé de suivi</a:t>
            </a:r>
          </a:p>
          <a:p>
            <a:r>
              <a:t>• Intégration avec le pipeline CI/CD</a:t>
            </a:r>
          </a:p>
          <a:p/>
          <a:p>
            <a:r>
              <a:t>📝 Fiche d'Anomalie Complète</a:t>
            </a:r>
          </a:p>
          <a:p>
            <a:r>
              <a:t>Bug #123 - Affichage des cours utilisateur</a:t>
            </a:r>
          </a:p>
          <a:p>
            <a:r>
              <a:t>• Date détection : 2025-01-10</a:t>
            </a:r>
          </a:p>
          <a:p>
            <a:r>
              <a:t>• Sévérité : Critique</a:t>
            </a:r>
          </a:p>
          <a:p>
            <a:r>
              <a:t>• Impact : 100% des utilisateurs</a:t>
            </a:r>
          </a:p>
          <a:p/>
          <a:p>
            <a:r>
              <a:t>Étapes de reproduction :</a:t>
            </a:r>
          </a:p>
          <a:p>
            <a:r>
              <a:t>1. Se connecter avec un compte utilisateur</a:t>
            </a:r>
          </a:p>
          <a:p>
            <a:r>
              <a:t>2. Aller sur le profil utilisateur</a:t>
            </a:r>
          </a:p>
          <a:p>
            <a:r>
              <a:t>3. Cliquer sur l'onglet "Mes Cours"</a:t>
            </a:r>
          </a:p>
          <a:p>
            <a:r>
              <a:t>4. Voir le message "Vous n'êtes inscrit à aucun cours"</a:t>
            </a:r>
          </a:p>
          <a:p/>
          <a:p>
            <a:r>
              <a:t>🔍 Analyse et Recommandations</a:t>
            </a:r>
          </a:p>
          <a:p>
            <a:r>
              <a:t>• Cause identifiée : Modèle UserCourse non initialisé</a:t>
            </a:r>
          </a:p>
          <a:p>
            <a:r>
              <a:t>• Correction prévue : Validation et fallback</a:t>
            </a:r>
          </a:p>
          <a:p>
            <a:r>
              <a:t>• Tests post-correction : 4 tests unitaires ajoutés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C4.2.2 - Traitement d'une Anomalie Détectée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Bénéfice du Processus CI/CD</a:t>
            </a:r>
          </a:p>
          <a:p>
            <a:r>
              <a:t>• Intégration continue pour la correction</a:t>
            </a:r>
          </a:p>
          <a:p>
            <a:r>
              <a:t>• Branche de correctif créée automatiquement</a:t>
            </a:r>
          </a:p>
          <a:p>
            <a:r>
              <a:t>• Tests automatisés avant merge</a:t>
            </a:r>
          </a:p>
          <a:p>
            <a:r>
              <a:t>• Déploiement automatique après validation</a:t>
            </a:r>
          </a:p>
          <a:p/>
          <a:p>
            <a:r>
              <a:t>📝 Description de l'Action Corrective</a:t>
            </a:r>
          </a:p>
          <a:p>
            <a:r>
              <a:t>Correctif appliqué pour Bug #123 :</a:t>
            </a:r>
          </a:p>
          <a:p/>
          <a:p>
            <a:r>
              <a:t>AVANT (code problématique) :</a:t>
            </a:r>
          </a:p>
          <a:p>
            <a:r>
              <a:t>const getUserCourses = async (userId) =&gt; {</a:t>
            </a:r>
          </a:p>
          <a:p>
            <a:r>
              <a:t>  const userCourses = await UserCourse.find({ userId });</a:t>
            </a:r>
          </a:p>
          <a:p>
            <a:r>
              <a:t>  return userCourses.courses; // ❌ Erreur si null</a:t>
            </a:r>
          </a:p>
          <a:p>
            <a:r>
              <a:t>};</a:t>
            </a:r>
          </a:p>
          <a:p/>
          <a:p>
            <a:r>
              <a:t>APRÈS (code corrigé) :</a:t>
            </a:r>
          </a:p>
          <a:p>
            <a:r>
              <a:t>const getUserCourses = async (userId) =&gt; {</a:t>
            </a:r>
          </a:p>
          <a:p>
            <a:r>
              <a:t>  try {</a:t>
            </a:r>
          </a:p>
          <a:p>
            <a:r>
              <a:t>    const userCourses = await UserCourse.find({ userId });</a:t>
            </a:r>
          </a:p>
          <a:p>
            <a:r>
              <a:t>    if (!userCourses || userCourses.length === 0) {</a:t>
            </a:r>
          </a:p>
          <a:p>
            <a:r>
              <a:t>      return [];</a:t>
            </a:r>
          </a:p>
          <a:p>
            <a:r>
              <a:t>    }</a:t>
            </a:r>
          </a:p>
          <a:p>
            <a:r>
              <a:t>    return userCourses.map(uc =&gt; uc.courses).flat();</a:t>
            </a:r>
          </a:p>
          <a:p>
            <a:r>
              <a:t>  } catch (error) {</a:t>
            </a:r>
          </a:p>
          <a:p>
            <a:r>
              <a:t>    logger.error('Erreur lors de la récupération des cours:', error);</a:t>
            </a:r>
          </a:p>
          <a:p>
            <a:r>
              <a:t>    return [];</a:t>
            </a:r>
          </a:p>
          <a:p>
            <a:r>
              <a:t>  }</a:t>
            </a:r>
          </a:p>
          <a:p>
            <a:r>
              <a:t>};</a:t>
            </a:r>
          </a:p>
          <a:p/>
          <a:p>
            <a:r>
              <a:t>✅ Résolution de l'Anomalie</a:t>
            </a:r>
          </a:p>
          <a:p>
            <a:r>
              <a:t>• Code corrigé et testé</a:t>
            </a:r>
          </a:p>
          <a:p>
            <a:r>
              <a:t>• Déploiement automatique en production</a:t>
            </a:r>
          </a:p>
          <a:p>
            <a:r>
              <a:t>• Monitoring renforcé pour prévenir la récurrence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C4.3.1 - Recommandations d'Amélioration Raisonnées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💡 Recommandations Raisonnées</a:t>
            </a:r>
          </a:p>
          <a:p/>
          <a:p>
            <a:r>
              <a:t>1. Cache Redis pour les Performances</a:t>
            </a:r>
          </a:p>
          <a:p>
            <a:r>
              <a:t>• Gain attendu : 70% réduction temps de réponse</a:t>
            </a:r>
          </a:p>
          <a:p>
            <a:r>
              <a:t>• Coût d'implémentation : 2 semaines de développement</a:t>
            </a:r>
          </a:p>
          <a:p>
            <a:r>
              <a:t>• ROI estimé : 40% économie sur les coûts serveur</a:t>
            </a:r>
          </a:p>
          <a:p/>
          <a:p>
            <a:r>
              <a:t>2. Interface Progressive Web App (PWA)</a:t>
            </a:r>
          </a:p>
          <a:p>
            <a:r>
              <a:t>• Gain attendu : 25% augmentation du temps passé</a:t>
            </a:r>
          </a:p>
          <a:p>
            <a:r>
              <a:t>• Coût d'implémentation : 3 semaines</a:t>
            </a:r>
          </a:p>
          <a:p>
            <a:r>
              <a:t>• ROI estimé : Amélioration de l'engagement utilisateur</a:t>
            </a:r>
          </a:p>
          <a:p/>
          <a:p>
            <a:r>
              <a:t>3. Authentification Multi-Facteurs (2FA)</a:t>
            </a:r>
          </a:p>
          <a:p>
            <a:r>
              <a:t>• Gain attendu : 90% réduction des tentatives de hack</a:t>
            </a:r>
          </a:p>
          <a:p>
            <a:r>
              <a:t>• Coût d'implémentation : 1 semaine</a:t>
            </a:r>
          </a:p>
          <a:p>
            <a:r>
              <a:t>• ROI estimé : Conformité RGPD renforcée</a:t>
            </a:r>
          </a:p>
          <a:p/>
          <a:p>
            <a:r>
              <a:t>✅ Réalisme et Faisabilité</a:t>
            </a:r>
          </a:p>
          <a:p>
            <a:r>
              <a:t>• Technologies maîtrisées par l'équipe</a:t>
            </a:r>
          </a:p>
          <a:p>
            <a:r>
              <a:t>• Ressources disponibles pour l'implémentation</a:t>
            </a:r>
          </a:p>
          <a:p>
            <a:r>
              <a:t>• Impact mesurable sur les métriques</a:t>
            </a:r>
          </a:p>
          <a:p/>
          <a:p>
            <a:r>
              <a:t>🎯 Renforcement de l'Attractivité</a:t>
            </a:r>
          </a:p>
          <a:p>
            <a:r>
              <a:t>• Expérience utilisateur améliorée</a:t>
            </a:r>
          </a:p>
          <a:p>
            <a:r>
              <a:t>• Sécurité renforcée pour la confiance</a:t>
            </a:r>
          </a:p>
          <a:p>
            <a:r>
              <a:t>• Performance optimisée pour la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C4.3.2 - Exemple de Journal des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Journal des Versions Complet</a:t>
            </a:r>
          </a:p>
          <a:p/>
          <a:p>
            <a:r>
              <a:t>Version 2.1.0 - 2025-01-15</a:t>
            </a:r>
          </a:p>
          <a:p/>
          <a:p>
            <a:r>
              <a:t>🚀 Nouvelles Fonctionnalités :</a:t>
            </a:r>
          </a:p>
          <a:p>
            <a:r>
              <a:t>• Système de recommandation basé sur l'IA</a:t>
            </a:r>
          </a:p>
          <a:p>
            <a:r>
              <a:t>• Notifications push temps réel</a:t>
            </a:r>
          </a:p>
          <a:p>
            <a:r>
              <a:t>• Interface d'administration avancée</a:t>
            </a:r>
          </a:p>
          <a:p>
            <a:r>
              <a:t>• Export des données en CSV</a:t>
            </a:r>
          </a:p>
          <a:p/>
          <a:p>
            <a:r>
              <a:t>🔧 Anomalies Corrigées :</a:t>
            </a:r>
          </a:p>
          <a:p>
            <a:r>
              <a:t>• #123 - Affichage des cours utilisateur</a:t>
            </a:r>
          </a:p>
          <a:p>
            <a:r>
              <a:t>• #124 - Upload vidéos &gt; 100MB</a:t>
            </a:r>
          </a:p>
          <a:p>
            <a:r>
              <a:t>• #125 - Synchronisation paiements Stripe</a:t>
            </a:r>
          </a:p>
          <a:p/>
          <a:p>
            <a:r>
              <a:t>⚡ Améliorations :</a:t>
            </a:r>
          </a:p>
          <a:p>
            <a:r>
              <a:t>• Performance : +40% temps de chargement</a:t>
            </a:r>
          </a:p>
          <a:p>
            <a:r>
              <a:t>• Sécurité : Mise à jour dépendances critiques</a:t>
            </a:r>
          </a:p>
          <a:p>
            <a:r>
              <a:t>• UX : Design responsive amélioré</a:t>
            </a:r>
          </a:p>
          <a:p/>
          <a:p>
            <a:r>
              <a:t>✅ Actions Correctives Documentées</a:t>
            </a:r>
          </a:p>
          <a:p>
            <a:r>
              <a:t>• Code source des corrections</a:t>
            </a:r>
          </a:p>
          <a:p>
            <a:r>
              <a:t>• Tests unitaires ajoutés</a:t>
            </a:r>
          </a:p>
          <a:p>
            <a:r>
              <a:t>• Documentation mise à jour</a:t>
            </a:r>
          </a:p>
          <a:p>
            <a:r>
              <a:t>• Monitoring renforcé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C4.3.3 - Exemple de Problème Résolu en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Contexte du Retour Client</a:t>
            </a:r>
          </a:p>
          <a:p>
            <a:r>
              <a:t>• Problème : "Impossible de finaliser l'achat d'un cours"</a:t>
            </a:r>
          </a:p>
          <a:p>
            <a:r>
              <a:t>• Client : Marie D. (utilisatrice premium)</a:t>
            </a:r>
          </a:p>
          <a:p>
            <a:r>
              <a:t>• Impact : Perte de revenus, frustration client</a:t>
            </a:r>
          </a:p>
          <a:p>
            <a:r>
              <a:t>• Ticket : #SUPPORT-2025-001</a:t>
            </a:r>
          </a:p>
          <a:p/>
          <a:p>
            <a:r>
              <a:t>🔍 Explication du Problème</a:t>
            </a:r>
          </a:p>
          <a:p>
            <a:r>
              <a:t>Diagnostic technique :</a:t>
            </a:r>
          </a:p>
          <a:p>
            <a:r>
              <a:t>2025-01-15 14:25:12 ERROR [payment-service] Stripe API Error</a:t>
            </a:r>
          </a:p>
          <a:p>
            <a:r>
              <a:t>Error: Invalid API key provided</a:t>
            </a:r>
          </a:p>
          <a:p>
            <a:r>
              <a:t>    at Stripe.createPaymentIntent (/app/src/services/stripe.service.js:45)</a:t>
            </a:r>
          </a:p>
          <a:p/>
          <a:p>
            <a:r>
              <a:t>Cause identifiée : Variable d'environnement STRIPE_SECRET_KEY corrompue</a:t>
            </a:r>
          </a:p>
          <a:p/>
          <a:p>
            <a:r>
              <a:t>🛠️ Solution Fournie</a:t>
            </a:r>
          </a:p>
          <a:p>
            <a:r>
              <a:t>Actions correctives :</a:t>
            </a:r>
          </a:p>
          <a:p>
            <a:r>
              <a:t>1. Régénération de la clé Stripe</a:t>
            </a:r>
          </a:p>
          <a:p>
            <a:r>
              <a:t>2. Mise à jour de la variable d'environnement</a:t>
            </a:r>
          </a:p>
          <a:p>
            <a:r>
              <a:t>3. Redémarrage du service de paiement</a:t>
            </a:r>
          </a:p>
          <a:p>
            <a:r>
              <a:t>4. Test de validation de l'endpoint</a:t>
            </a:r>
          </a:p>
          <a:p/>
          <a:p>
            <a:r>
              <a:t>👥 Contribution des Différents Acteurs</a:t>
            </a:r>
          </a:p>
          <a:p>
            <a:r>
              <a:t>• Support (Niveau 1) : Réception et qualification du problème</a:t>
            </a:r>
          </a:p>
          <a:p>
            <a:r>
              <a:t>• Équipe Technique : Diagnostic et correction technique</a:t>
            </a:r>
          </a:p>
          <a:p>
            <a:r>
              <a:t>• Client : Test de validation post-correction, Feedback positif (5/5 ⭐)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