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697" r:id="rId4"/>
    <p:sldMasterId id="2147483709" r:id="rId5"/>
    <p:sldMasterId id="2147483721" r:id="rId6"/>
    <p:sldMasterId id="2147483733" r:id="rId7"/>
  </p:sldMasterIdLst>
  <p:notesMasterIdLst>
    <p:notesMasterId r:id="rId48"/>
  </p:notesMasterIdLst>
  <p:sldIdLst>
    <p:sldId id="257" r:id="rId8"/>
    <p:sldId id="259" r:id="rId9"/>
    <p:sldId id="258" r:id="rId10"/>
    <p:sldId id="260" r:id="rId11"/>
    <p:sldId id="263" r:id="rId12"/>
    <p:sldId id="264" r:id="rId13"/>
    <p:sldId id="292" r:id="rId14"/>
    <p:sldId id="267" r:id="rId15"/>
    <p:sldId id="274" r:id="rId16"/>
    <p:sldId id="317" r:id="rId17"/>
    <p:sldId id="275" r:id="rId18"/>
    <p:sldId id="276" r:id="rId19"/>
    <p:sldId id="277" r:id="rId20"/>
    <p:sldId id="278" r:id="rId21"/>
    <p:sldId id="279" r:id="rId22"/>
    <p:sldId id="281" r:id="rId23"/>
    <p:sldId id="285" r:id="rId24"/>
    <p:sldId id="282" r:id="rId25"/>
    <p:sldId id="321" r:id="rId26"/>
    <p:sldId id="320" r:id="rId27"/>
    <p:sldId id="283" r:id="rId28"/>
    <p:sldId id="296" r:id="rId29"/>
    <p:sldId id="297" r:id="rId30"/>
    <p:sldId id="298" r:id="rId31"/>
    <p:sldId id="300" r:id="rId32"/>
    <p:sldId id="301" r:id="rId33"/>
    <p:sldId id="302" r:id="rId34"/>
    <p:sldId id="303" r:id="rId35"/>
    <p:sldId id="304" r:id="rId36"/>
    <p:sldId id="305" r:id="rId37"/>
    <p:sldId id="333" r:id="rId38"/>
    <p:sldId id="334" r:id="rId39"/>
    <p:sldId id="335" r:id="rId40"/>
    <p:sldId id="316" r:id="rId41"/>
    <p:sldId id="323" r:id="rId42"/>
    <p:sldId id="324" r:id="rId43"/>
    <p:sldId id="325" r:id="rId44"/>
    <p:sldId id="330" r:id="rId45"/>
    <p:sldId id="331" r:id="rId46"/>
    <p:sldId id="33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82" autoAdjust="0"/>
  </p:normalViewPr>
  <p:slideViewPr>
    <p:cSldViewPr>
      <p:cViewPr varScale="1">
        <p:scale>
          <a:sx n="123" d="100"/>
          <a:sy n="123" d="100"/>
        </p:scale>
        <p:origin x="287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microsoft.com/office/2016/11/relationships/changesInfo" Target="changesInfos/changesInfo1.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 Loi" userId="d5e6924d-2013-4e5f-8bbf-9985007a7049" providerId="ADAL" clId="{204EE863-64BC-4518-8BE3-8F6FD0EAE7CB}"/>
    <pc:docChg chg="delSld modSld">
      <pc:chgData name="Hao Loi" userId="d5e6924d-2013-4e5f-8bbf-9985007a7049" providerId="ADAL" clId="{204EE863-64BC-4518-8BE3-8F6FD0EAE7CB}" dt="2024-07-07T13:51:54.033" v="49" actId="47"/>
      <pc:docMkLst>
        <pc:docMk/>
      </pc:docMkLst>
      <pc:sldChg chg="modSp mod">
        <pc:chgData name="Hao Loi" userId="d5e6924d-2013-4e5f-8bbf-9985007a7049" providerId="ADAL" clId="{204EE863-64BC-4518-8BE3-8F6FD0EAE7CB}" dt="2024-07-07T13:51:42.506" v="48" actId="20577"/>
        <pc:sldMkLst>
          <pc:docMk/>
          <pc:sldMk cId="3628833383" sldId="257"/>
        </pc:sldMkLst>
        <pc:spChg chg="mod">
          <ac:chgData name="Hao Loi" userId="d5e6924d-2013-4e5f-8bbf-9985007a7049" providerId="ADAL" clId="{204EE863-64BC-4518-8BE3-8F6FD0EAE7CB}" dt="2024-07-07T13:51:42.506" v="48" actId="20577"/>
          <ac:spMkLst>
            <pc:docMk/>
            <pc:sldMk cId="3628833383" sldId="257"/>
            <ac:spMk id="2" creationId="{00000000-0000-0000-0000-000000000000}"/>
          </ac:spMkLst>
        </pc:spChg>
      </pc:sldChg>
      <pc:sldChg chg="modSp mod">
        <pc:chgData name="Hao Loi" userId="d5e6924d-2013-4e5f-8bbf-9985007a7049" providerId="ADAL" clId="{204EE863-64BC-4518-8BE3-8F6FD0EAE7CB}" dt="2024-06-24T12:23:09.053" v="3"/>
        <pc:sldMkLst>
          <pc:docMk/>
          <pc:sldMk cId="2407506559" sldId="260"/>
        </pc:sldMkLst>
        <pc:spChg chg="mod">
          <ac:chgData name="Hao Loi" userId="d5e6924d-2013-4e5f-8bbf-9985007a7049" providerId="ADAL" clId="{204EE863-64BC-4518-8BE3-8F6FD0EAE7CB}" dt="2024-06-24T12:23:09.053" v="3"/>
          <ac:spMkLst>
            <pc:docMk/>
            <pc:sldMk cId="2407506559" sldId="260"/>
            <ac:spMk id="3" creationId="{00000000-0000-0000-0000-000000000000}"/>
          </ac:spMkLst>
        </pc:spChg>
      </pc:sldChg>
      <pc:sldChg chg="modSp mod">
        <pc:chgData name="Hao Loi" userId="d5e6924d-2013-4e5f-8bbf-9985007a7049" providerId="ADAL" clId="{204EE863-64BC-4518-8BE3-8F6FD0EAE7CB}" dt="2024-06-24T12:24:46.148" v="37" actId="20577"/>
        <pc:sldMkLst>
          <pc:docMk/>
          <pc:sldMk cId="2451213077" sldId="267"/>
        </pc:sldMkLst>
        <pc:spChg chg="mod">
          <ac:chgData name="Hao Loi" userId="d5e6924d-2013-4e5f-8bbf-9985007a7049" providerId="ADAL" clId="{204EE863-64BC-4518-8BE3-8F6FD0EAE7CB}" dt="2024-06-24T12:24:46.148" v="37" actId="20577"/>
          <ac:spMkLst>
            <pc:docMk/>
            <pc:sldMk cId="2451213077" sldId="267"/>
            <ac:spMk id="3" creationId="{00000000-0000-0000-0000-000000000000}"/>
          </ac:spMkLst>
        </pc:spChg>
      </pc:sldChg>
      <pc:sldChg chg="del">
        <pc:chgData name="Hao Loi" userId="d5e6924d-2013-4e5f-8bbf-9985007a7049" providerId="ADAL" clId="{204EE863-64BC-4518-8BE3-8F6FD0EAE7CB}" dt="2024-07-07T13:51:54.033" v="49" actId="47"/>
        <pc:sldMkLst>
          <pc:docMk/>
          <pc:sldMk cId="1093876383" sldId="326"/>
        </pc:sldMkLst>
      </pc:sldChg>
      <pc:sldChg chg="del">
        <pc:chgData name="Hao Loi" userId="d5e6924d-2013-4e5f-8bbf-9985007a7049" providerId="ADAL" clId="{204EE863-64BC-4518-8BE3-8F6FD0EAE7CB}" dt="2024-07-07T13:51:54.033" v="49" actId="47"/>
        <pc:sldMkLst>
          <pc:docMk/>
          <pc:sldMk cId="2010278099" sldId="327"/>
        </pc:sldMkLst>
      </pc:sldChg>
      <pc:sldChg chg="del">
        <pc:chgData name="Hao Loi" userId="d5e6924d-2013-4e5f-8bbf-9985007a7049" providerId="ADAL" clId="{204EE863-64BC-4518-8BE3-8F6FD0EAE7CB}" dt="2024-07-07T13:51:54.033" v="49" actId="47"/>
        <pc:sldMkLst>
          <pc:docMk/>
          <pc:sldMk cId="1426265095" sldId="328"/>
        </pc:sldMkLst>
      </pc:sldChg>
      <pc:sldChg chg="del">
        <pc:chgData name="Hao Loi" userId="d5e6924d-2013-4e5f-8bbf-9985007a7049" providerId="ADAL" clId="{204EE863-64BC-4518-8BE3-8F6FD0EAE7CB}" dt="2024-07-07T13:51:54.033" v="49" actId="47"/>
        <pc:sldMkLst>
          <pc:docMk/>
          <pc:sldMk cId="389613540" sldId="329"/>
        </pc:sldMkLst>
      </pc:sldChg>
      <pc:sldChg chg="modSp mod">
        <pc:chgData name="Hao Loi" userId="d5e6924d-2013-4e5f-8bbf-9985007a7049" providerId="ADAL" clId="{204EE863-64BC-4518-8BE3-8F6FD0EAE7CB}" dt="2024-06-24T12:36:49.288" v="39" actId="20577"/>
        <pc:sldMkLst>
          <pc:docMk/>
          <pc:sldMk cId="442803031" sldId="332"/>
        </pc:sldMkLst>
        <pc:spChg chg="mod">
          <ac:chgData name="Hao Loi" userId="d5e6924d-2013-4e5f-8bbf-9985007a7049" providerId="ADAL" clId="{204EE863-64BC-4518-8BE3-8F6FD0EAE7CB}" dt="2024-06-24T12:36:49.288" v="39" actId="20577"/>
          <ac:spMkLst>
            <pc:docMk/>
            <pc:sldMk cId="442803031" sldId="332"/>
            <ac:spMk id="2" creationId="{E432EAAC-60ED-9151-D478-27A8F5B151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48FA1-A670-4456-ACB5-8196AD9E7751}" type="datetimeFigureOut">
              <a:rPr lang="en-US" smtClean="0"/>
              <a:t>7/5/2025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FE62C-C215-42B7-B54E-D93D6F2231F2}" type="slidenum">
              <a:rPr lang="en-US" smtClean="0"/>
              <a:t>‹#›</a:t>
            </a:fld>
            <a:endParaRPr lang="en-US"/>
          </a:p>
        </p:txBody>
      </p:sp>
    </p:spTree>
    <p:extLst>
      <p:ext uri="{BB962C8B-B14F-4D97-AF65-F5344CB8AC3E}">
        <p14:creationId xmlns:p14="http://schemas.microsoft.com/office/powerpoint/2010/main" val="26244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kb.iu.edu/d/aelc"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kb.iu.edu/d/abkr"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French_languag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en.wikipedia.org/wiki/Internet_Engineering_Task_Force" TargetMode="External"/><Relationship Id="rId3" Type="http://schemas.openxmlformats.org/officeDocument/2006/relationships/hyperlink" Target="https://en.wikipedia.org/wiki/Standards_organization" TargetMode="External"/><Relationship Id="rId7" Type="http://schemas.openxmlformats.org/officeDocument/2006/relationships/hyperlink" Target="https://en.wikipedia.org/wiki/Internet"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Internet_protocol_suite" TargetMode="External"/><Relationship Id="rId11" Type="http://schemas.openxmlformats.org/officeDocument/2006/relationships/hyperlink" Target="https://en.wikipedia.org/wiki/Peer_review" TargetMode="External"/><Relationship Id="rId5" Type="http://schemas.openxmlformats.org/officeDocument/2006/relationships/hyperlink" Target="https://en.wikipedia.org/wiki/Technical_standard" TargetMode="External"/><Relationship Id="rId10" Type="http://schemas.openxmlformats.org/officeDocument/2006/relationships/hyperlink" Target="https://en.wikipedia.org/wiki/Memorandum" TargetMode="External"/><Relationship Id="rId4" Type="http://schemas.openxmlformats.org/officeDocument/2006/relationships/hyperlink" Target="https://en.wikipedia.org/wiki/Internet_standard" TargetMode="External"/><Relationship Id="rId9" Type="http://schemas.openxmlformats.org/officeDocument/2006/relationships/hyperlink" Target="https://en.wikipedia.org/wiki/Computer_scientist"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pedia.org/wiki/Hypertext" TargetMode="External"/><Relationship Id="rId13" Type="http://schemas.openxmlformats.org/officeDocument/2006/relationships/hyperlink" Target="https://en.wikipedia.org/wiki/Request%E2%80%93response" TargetMode="External"/><Relationship Id="rId18" Type="http://schemas.openxmlformats.org/officeDocument/2006/relationships/hyperlink" Target="https://en.wikipedia.org/wiki/Host_(network)" TargetMode="External"/><Relationship Id="rId3" Type="http://schemas.openxmlformats.org/officeDocument/2006/relationships/hyperlink" Target="https://en.wikipedia.org/wiki/Application_layer" TargetMode="External"/><Relationship Id="rId7" Type="http://schemas.openxmlformats.org/officeDocument/2006/relationships/hyperlink" Target="https://en.wikipedia.org/wiki/World_Wide_Web" TargetMode="External"/><Relationship Id="rId12" Type="http://schemas.openxmlformats.org/officeDocument/2006/relationships/hyperlink" Target="https://en.wikipedia.org/wiki/CERN" TargetMode="External"/><Relationship Id="rId17" Type="http://schemas.openxmlformats.org/officeDocument/2006/relationships/hyperlink" Target="https://en.wikipedia.org/wiki/Web_server" TargetMode="External"/><Relationship Id="rId2" Type="http://schemas.openxmlformats.org/officeDocument/2006/relationships/slide" Target="../slides/slide30.xml"/><Relationship Id="rId16" Type="http://schemas.openxmlformats.org/officeDocument/2006/relationships/hyperlink" Target="https://en.wikipedia.org/wiki/Process_(computing)" TargetMode="External"/><Relationship Id="rId20" Type="http://schemas.openxmlformats.org/officeDocument/2006/relationships/hyperlink" Target="https://en.wikipedia.org/wiki/HTML" TargetMode="External"/><Relationship Id="rId1" Type="http://schemas.openxmlformats.org/officeDocument/2006/relationships/notesMaster" Target="../notesMasters/notesMaster1.xml"/><Relationship Id="rId6" Type="http://schemas.openxmlformats.org/officeDocument/2006/relationships/hyperlink" Target="https://en.wikipedia.org/wiki/Hypertext_Transfer_Protocol#cite_note-rfc2616-1" TargetMode="External"/><Relationship Id="rId11" Type="http://schemas.openxmlformats.org/officeDocument/2006/relationships/hyperlink" Target="https://en.wikipedia.org/wiki/Tim_Berners-Lee" TargetMode="External"/><Relationship Id="rId5" Type="http://schemas.openxmlformats.org/officeDocument/2006/relationships/hyperlink" Target="https://en.wikipedia.org/wiki/Hypermedia" TargetMode="External"/><Relationship Id="rId15" Type="http://schemas.openxmlformats.org/officeDocument/2006/relationships/hyperlink" Target="https://en.wikipedia.org/wiki/Web_browser" TargetMode="External"/><Relationship Id="rId10" Type="http://schemas.openxmlformats.org/officeDocument/2006/relationships/hyperlink" Target="https://en.wikipedia.org/wiki/Computer_mouse" TargetMode="External"/><Relationship Id="rId19" Type="http://schemas.openxmlformats.org/officeDocument/2006/relationships/hyperlink" Target="https://en.wikipedia.org/wiki/Website" TargetMode="External"/><Relationship Id="rId4" Type="http://schemas.openxmlformats.org/officeDocument/2006/relationships/hyperlink" Target="https://en.wikipedia.org/wiki/Internet_protocol_suite" TargetMode="External"/><Relationship Id="rId9" Type="http://schemas.openxmlformats.org/officeDocument/2006/relationships/hyperlink" Target="https://en.wikipedia.org/wiki/Hyperlink" TargetMode="External"/><Relationship Id="rId14" Type="http://schemas.openxmlformats.org/officeDocument/2006/relationships/hyperlink" Target="https://en.wikipedia.org/wiki/Client%E2%80%93server_mode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1FE62C-C215-42B7-B54E-D93D6F2231F2}" type="slidenum">
              <a:rPr lang="en-US" smtClean="0"/>
              <a:t>1</a:t>
            </a:fld>
            <a:endParaRPr lang="en-US"/>
          </a:p>
        </p:txBody>
      </p:sp>
    </p:spTree>
    <p:extLst>
      <p:ext uri="{BB962C8B-B14F-4D97-AF65-F5344CB8AC3E}">
        <p14:creationId xmlns:p14="http://schemas.microsoft.com/office/powerpoint/2010/main" val="2943746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0007FF-9F81-41CF-B6B5-C650F2C93B57}" type="slidenum">
              <a:rPr lang="en-US" smtClean="0"/>
              <a:pPr/>
              <a:t>11</a:t>
            </a:fld>
            <a:endParaRPr lang="en-US"/>
          </a:p>
        </p:txBody>
      </p:sp>
    </p:spTree>
    <p:extLst>
      <p:ext uri="{BB962C8B-B14F-4D97-AF65-F5344CB8AC3E}">
        <p14:creationId xmlns:p14="http://schemas.microsoft.com/office/powerpoint/2010/main" val="1382175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BAD62-5B54-4476-96EC-8928ACBDEBD0}" type="slidenum">
              <a:rPr lang="en-US"/>
              <a:pPr/>
              <a:t>12</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dirty="0"/>
              <a:t>Network: A way of connecting computers and other devices OR the computers plus their connection.</a:t>
            </a:r>
          </a:p>
          <a:p>
            <a:r>
              <a:rPr lang="en-US" dirty="0"/>
              <a:t>Protocol: A specification for communication.</a:t>
            </a:r>
          </a:p>
          <a:p>
            <a:r>
              <a:rPr lang="en-US" dirty="0"/>
              <a:t>An internet is a network of networks.</a:t>
            </a:r>
          </a:p>
          <a:p>
            <a:r>
              <a:rPr lang="en-US" dirty="0"/>
              <a:t>The Internet is specifically the global network which uses the TCP/IP protocol.</a:t>
            </a:r>
          </a:p>
          <a:p>
            <a:r>
              <a:rPr lang="en-US" dirty="0"/>
              <a:t>Wired News is dropping the capital “I”.</a:t>
            </a:r>
          </a:p>
        </p:txBody>
      </p:sp>
    </p:spTree>
    <p:extLst>
      <p:ext uri="{BB962C8B-B14F-4D97-AF65-F5344CB8AC3E}">
        <p14:creationId xmlns:p14="http://schemas.microsoft.com/office/powerpoint/2010/main" val="3990635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9C970-D484-43F7-8DE7-692AB359E90D}" type="slidenum">
              <a:rPr lang="en-US"/>
              <a:pPr/>
              <a:t>13</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194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EE347-88AA-4466-8D13-F81AF906BE4F}" type="slidenum">
              <a:rPr lang="en-US"/>
              <a:pPr/>
              <a:t>14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t>How many bits each varies.</a:t>
            </a:r>
          </a:p>
          <a:p>
            <a:endParaRPr lang="en-US"/>
          </a:p>
        </p:txBody>
      </p:sp>
    </p:spTree>
    <p:extLst>
      <p:ext uri="{BB962C8B-B14F-4D97-AF65-F5344CB8AC3E}">
        <p14:creationId xmlns:p14="http://schemas.microsoft.com/office/powerpoint/2010/main" val="3830390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81818"/>
                </a:solidFill>
                <a:effectLst/>
                <a:latin typeface="BentonSans"/>
              </a:rPr>
              <a:t>A fully qualified domain name (FQDN) is the complete domain name for a specific computer, or host, on the internet. The FQDN consists of two parts: the hostname and the domain name. For example, an FQDN for a hypothetical mail server might be mymail.somecollege.edu. The hostname is </a:t>
            </a:r>
            <a:r>
              <a:rPr lang="en-US" b="0" i="0" dirty="0" err="1">
                <a:solidFill>
                  <a:srgbClr val="181818"/>
                </a:solidFill>
                <a:effectLst/>
                <a:latin typeface="BentonSans"/>
              </a:rPr>
              <a:t>mymail</a:t>
            </a:r>
            <a:r>
              <a:rPr lang="en-US" b="0" i="0" dirty="0">
                <a:solidFill>
                  <a:srgbClr val="181818"/>
                </a:solidFill>
                <a:effectLst/>
                <a:latin typeface="BentonSans"/>
              </a:rPr>
              <a:t>, and the host is located within the domain somecollege.edu.</a:t>
            </a:r>
          </a:p>
          <a:p>
            <a:pPr algn="l"/>
            <a:r>
              <a:rPr lang="en-US" b="0" i="0" dirty="0">
                <a:solidFill>
                  <a:srgbClr val="181818"/>
                </a:solidFill>
                <a:effectLst/>
                <a:latin typeface="BentonSans"/>
              </a:rPr>
              <a:t>In this example, .</a:t>
            </a:r>
            <a:r>
              <a:rPr lang="en-US" b="0" i="0" dirty="0" err="1">
                <a:solidFill>
                  <a:srgbClr val="181818"/>
                </a:solidFill>
                <a:effectLst/>
                <a:latin typeface="BentonSans"/>
              </a:rPr>
              <a:t>edu</a:t>
            </a:r>
            <a:r>
              <a:rPr lang="en-US" b="0" i="0" dirty="0">
                <a:solidFill>
                  <a:srgbClr val="181818"/>
                </a:solidFill>
                <a:effectLst/>
                <a:latin typeface="BentonSans"/>
              </a:rPr>
              <a:t> is the top-level domain (TLD). This is similar to the root directory on a typical workstation, where all other directories (or folders) originate. (Within the .</a:t>
            </a:r>
            <a:r>
              <a:rPr lang="en-US" b="0" i="0" dirty="0" err="1">
                <a:solidFill>
                  <a:srgbClr val="181818"/>
                </a:solidFill>
                <a:effectLst/>
                <a:latin typeface="BentonSans"/>
              </a:rPr>
              <a:t>edu</a:t>
            </a:r>
            <a:r>
              <a:rPr lang="en-US" b="0" i="0" dirty="0">
                <a:solidFill>
                  <a:srgbClr val="181818"/>
                </a:solidFill>
                <a:effectLst/>
                <a:latin typeface="BentonSans"/>
              </a:rPr>
              <a:t> TLD, WPI has been assigned the wpi.edu domain, and has authority to create subdomains within it.)</a:t>
            </a:r>
          </a:p>
          <a:p>
            <a:pPr algn="l"/>
            <a:r>
              <a:rPr lang="en-US" b="0" i="0" dirty="0">
                <a:solidFill>
                  <a:srgbClr val="181818"/>
                </a:solidFill>
                <a:effectLst/>
                <a:latin typeface="BentonSans"/>
              </a:rPr>
              <a:t>The same applies to web addresses. For example, www.wpi.edu is the FQDN on the web for WPI. In this case, www is the name of the host in the WPI.edu domain.</a:t>
            </a:r>
          </a:p>
          <a:p>
            <a:pPr algn="l"/>
            <a:r>
              <a:rPr lang="en-US" b="0" i="0" dirty="0">
                <a:solidFill>
                  <a:srgbClr val="181818"/>
                </a:solidFill>
                <a:effectLst/>
                <a:latin typeface="BentonSans"/>
              </a:rPr>
              <a:t>When connecting to a host (using an </a:t>
            </a:r>
            <a:r>
              <a:rPr lang="en-US" b="0" i="0" u="sng" dirty="0">
                <a:solidFill>
                  <a:srgbClr val="006298"/>
                </a:solidFill>
                <a:effectLst/>
                <a:latin typeface="BentonSans"/>
                <a:hlinkClick r:id="rId3"/>
              </a:rPr>
              <a:t>SSH</a:t>
            </a:r>
            <a:r>
              <a:rPr lang="en-US" b="0" i="0" dirty="0">
                <a:solidFill>
                  <a:srgbClr val="181818"/>
                </a:solidFill>
                <a:effectLst/>
                <a:latin typeface="BentonSans"/>
              </a:rPr>
              <a:t> client, for example), you must specify the FQDN. The DNS server then resolves the hostname to its IP address by looking at its DNS table. The host is contacted and you receive a login prompt.</a:t>
            </a:r>
          </a:p>
          <a:p>
            <a:pPr algn="l"/>
            <a:r>
              <a:rPr lang="en-US" b="0" i="0" dirty="0">
                <a:solidFill>
                  <a:srgbClr val="181818"/>
                </a:solidFill>
                <a:effectLst/>
                <a:latin typeface="BentonSans"/>
              </a:rPr>
              <a:t>If you are using only the hostname (without the domain information) to connect to a server, the application you're using may not be able to resolve the hostname. This can happen if either the DNS suffix search order in your computer's </a:t>
            </a:r>
            <a:r>
              <a:rPr lang="en-US" b="0" i="0" u="sng" dirty="0">
                <a:solidFill>
                  <a:srgbClr val="006298"/>
                </a:solidFill>
                <a:effectLst/>
                <a:latin typeface="BentonSans"/>
                <a:hlinkClick r:id="rId4"/>
              </a:rPr>
              <a:t>TCP/IP</a:t>
            </a:r>
            <a:r>
              <a:rPr lang="en-US" b="0" i="0" dirty="0">
                <a:solidFill>
                  <a:srgbClr val="181818"/>
                </a:solidFill>
                <a:effectLst/>
                <a:latin typeface="BentonSans"/>
              </a:rPr>
              <a:t> properties is incorrect, or the DNS table is corrupted. In these cases, entering the host's FQDN will allow DNS to locate the server. Also, if you are trying to connect to a remote host that is not local to your internet service provider (ISP), you will probably have to use the FQDN. For example, it's unlikely that a DNS server at WPI would have a listing for remote hosts at another university or an unrelated ISP.</a:t>
            </a:r>
          </a:p>
          <a:p>
            <a:pPr algn="l"/>
            <a:endParaRPr lang="en-US" b="0" i="0" dirty="0">
              <a:solidFill>
                <a:srgbClr val="181818"/>
              </a:solidFill>
              <a:effectLst/>
              <a:latin typeface="BentonSans"/>
            </a:endParaRPr>
          </a:p>
          <a:p>
            <a:pPr algn="l"/>
            <a:r>
              <a:rPr lang="en-US" b="0" i="0" dirty="0">
                <a:solidFill>
                  <a:srgbClr val="181818"/>
                </a:solidFill>
                <a:effectLst/>
                <a:latin typeface="BentonSans"/>
              </a:rPr>
              <a:t>CS is a subdomain of WPI domain.</a:t>
            </a:r>
          </a:p>
          <a:p>
            <a:endParaRPr lang="en-US" dirty="0"/>
          </a:p>
        </p:txBody>
      </p:sp>
      <p:sp>
        <p:nvSpPr>
          <p:cNvPr id="4" name="Slide Number Placeholder 3"/>
          <p:cNvSpPr>
            <a:spLocks noGrp="1"/>
          </p:cNvSpPr>
          <p:nvPr>
            <p:ph type="sldNum" sz="quarter" idx="10"/>
          </p:nvPr>
        </p:nvSpPr>
        <p:spPr/>
        <p:txBody>
          <a:bodyPr/>
          <a:lstStyle/>
          <a:p>
            <a:fld id="{C70007FF-9F81-41CF-B6B5-C650F2C93B57}" type="slidenum">
              <a:rPr lang="en-US" smtClean="0"/>
              <a:pPr/>
              <a:t>15</a:t>
            </a:fld>
            <a:endParaRPr lang="en-US"/>
          </a:p>
        </p:txBody>
      </p:sp>
    </p:spTree>
    <p:extLst>
      <p:ext uri="{BB962C8B-B14F-4D97-AF65-F5344CB8AC3E}">
        <p14:creationId xmlns:p14="http://schemas.microsoft.com/office/powerpoint/2010/main" val="2529125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12A28-8850-45DC-B9F4-B38C255E153E}" type="slidenum">
              <a:rPr lang="en-US"/>
              <a:pPr/>
              <a:t>16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dirty="0"/>
              <a:t>For example, a Tomcat server is installed on the same server as Apache server.  Tomcat server is listen at port 8080 and Apache server is listen at port 80.</a:t>
            </a:r>
          </a:p>
          <a:p>
            <a:endParaRPr lang="en-US" dirty="0"/>
          </a:p>
        </p:txBody>
      </p:sp>
    </p:spTree>
    <p:extLst>
      <p:ext uri="{BB962C8B-B14F-4D97-AF65-F5344CB8AC3E}">
        <p14:creationId xmlns:p14="http://schemas.microsoft.com/office/powerpoint/2010/main" val="2631994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12A28-8850-45DC-B9F4-B38C255E153E}" type="slidenum">
              <a:rPr lang="en-US"/>
              <a:pPr/>
              <a:t>17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Can pretty much use port and socket interchangeably.</a:t>
            </a:r>
          </a:p>
        </p:txBody>
      </p:sp>
    </p:spTree>
    <p:extLst>
      <p:ext uri="{BB962C8B-B14F-4D97-AF65-F5344CB8AC3E}">
        <p14:creationId xmlns:p14="http://schemas.microsoft.com/office/powerpoint/2010/main" val="720276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0007FF-9F81-41CF-B6B5-C650F2C93B57}" type="slidenum">
              <a:rPr lang="en-US" smtClean="0"/>
              <a:pPr/>
              <a:t>18</a:t>
            </a:fld>
            <a:endParaRPr lang="en-US"/>
          </a:p>
        </p:txBody>
      </p:sp>
    </p:spTree>
    <p:extLst>
      <p:ext uri="{BB962C8B-B14F-4D97-AF65-F5344CB8AC3E}">
        <p14:creationId xmlns:p14="http://schemas.microsoft.com/office/powerpoint/2010/main" val="590959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1FE62C-C215-42B7-B54E-D93D6F2231F2}" type="slidenum">
              <a:rPr lang="en-US" smtClean="0"/>
              <a:t>20</a:t>
            </a:fld>
            <a:endParaRPr lang="en-US"/>
          </a:p>
        </p:txBody>
      </p:sp>
    </p:spTree>
    <p:extLst>
      <p:ext uri="{BB962C8B-B14F-4D97-AF65-F5344CB8AC3E}">
        <p14:creationId xmlns:p14="http://schemas.microsoft.com/office/powerpoint/2010/main" val="909714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0007FF-9F81-41CF-B6B5-C650F2C93B57}" type="slidenum">
              <a:rPr lang="en-US" smtClean="0"/>
              <a:pPr/>
              <a:t>21</a:t>
            </a:fld>
            <a:endParaRPr lang="en-US"/>
          </a:p>
        </p:txBody>
      </p:sp>
    </p:spTree>
    <p:extLst>
      <p:ext uri="{BB962C8B-B14F-4D97-AF65-F5344CB8AC3E}">
        <p14:creationId xmlns:p14="http://schemas.microsoft.com/office/powerpoint/2010/main" val="4089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2</a:t>
            </a:fld>
            <a:endParaRPr lang="en-US"/>
          </a:p>
        </p:txBody>
      </p:sp>
    </p:spTree>
    <p:extLst>
      <p:ext uri="{BB962C8B-B14F-4D97-AF65-F5344CB8AC3E}">
        <p14:creationId xmlns:p14="http://schemas.microsoft.com/office/powerpoint/2010/main" val="2968751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22</a:t>
            </a:fld>
            <a:endParaRPr lang="en-US"/>
          </a:p>
        </p:txBody>
      </p:sp>
    </p:spTree>
    <p:extLst>
      <p:ext uri="{BB962C8B-B14F-4D97-AF65-F5344CB8AC3E}">
        <p14:creationId xmlns:p14="http://schemas.microsoft.com/office/powerpoint/2010/main" val="756181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23</a:t>
            </a:fld>
            <a:endParaRPr lang="en-US"/>
          </a:p>
        </p:txBody>
      </p:sp>
    </p:spTree>
    <p:extLst>
      <p:ext uri="{BB962C8B-B14F-4D97-AF65-F5344CB8AC3E}">
        <p14:creationId xmlns:p14="http://schemas.microsoft.com/office/powerpoint/2010/main" val="1367967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24</a:t>
            </a:fld>
            <a:endParaRPr lang="en-US"/>
          </a:p>
        </p:txBody>
      </p:sp>
    </p:spTree>
    <p:extLst>
      <p:ext uri="{BB962C8B-B14F-4D97-AF65-F5344CB8AC3E}">
        <p14:creationId xmlns:p14="http://schemas.microsoft.com/office/powerpoint/2010/main" val="259502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he </a:t>
            </a:r>
            <a:r>
              <a:rPr lang="en-US" b="1" i="0" dirty="0">
                <a:solidFill>
                  <a:srgbClr val="202122"/>
                </a:solidFill>
                <a:effectLst/>
                <a:latin typeface="Arial" panose="020B0604020202020204" pitchFamily="34" charset="0"/>
              </a:rPr>
              <a:t>European Organization for Nuclear Research</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French language"/>
              </a:rPr>
              <a:t>French</a:t>
            </a:r>
            <a:r>
              <a:rPr lang="en-US" b="0" i="0" dirty="0">
                <a:solidFill>
                  <a:srgbClr val="202122"/>
                </a:solidFill>
                <a:effectLst/>
                <a:latin typeface="Arial" panose="020B0604020202020204" pitchFamily="34" charset="0"/>
              </a:rPr>
              <a:t>: </a:t>
            </a:r>
            <a:r>
              <a:rPr lang="en-US" b="0" i="1" dirty="0" err="1">
                <a:solidFill>
                  <a:srgbClr val="202122"/>
                </a:solidFill>
                <a:effectLst/>
                <a:latin typeface="Arial" panose="020B0604020202020204" pitchFamily="34" charset="0"/>
              </a:rPr>
              <a:t>Organisation</a:t>
            </a:r>
            <a:r>
              <a:rPr lang="en-US" b="0" i="1" dirty="0">
                <a:solidFill>
                  <a:srgbClr val="202122"/>
                </a:solidFill>
                <a:effectLst/>
                <a:latin typeface="Arial" panose="020B0604020202020204" pitchFamily="34" charset="0"/>
              </a:rPr>
              <a:t> </a:t>
            </a:r>
            <a:r>
              <a:rPr lang="en-US" b="0" i="1" dirty="0" err="1">
                <a:solidFill>
                  <a:srgbClr val="202122"/>
                </a:solidFill>
                <a:effectLst/>
                <a:latin typeface="Arial" panose="020B0604020202020204" pitchFamily="34" charset="0"/>
              </a:rPr>
              <a:t>européenne</a:t>
            </a:r>
            <a:r>
              <a:rPr lang="en-US" b="0" i="1" dirty="0">
                <a:solidFill>
                  <a:srgbClr val="202122"/>
                </a:solidFill>
                <a:effectLst/>
                <a:latin typeface="Arial" panose="020B0604020202020204" pitchFamily="34" charset="0"/>
              </a:rPr>
              <a:t> pour la recherche </a:t>
            </a:r>
            <a:r>
              <a:rPr lang="en-US" b="0" i="1" dirty="0" err="1">
                <a:solidFill>
                  <a:srgbClr val="202122"/>
                </a:solidFill>
                <a:effectLst/>
                <a:latin typeface="Arial" panose="020B0604020202020204" pitchFamily="34" charset="0"/>
              </a:rPr>
              <a:t>nucléaire</a:t>
            </a:r>
            <a:r>
              <a:rPr lang="en-US" b="0" i="0" dirty="0">
                <a:solidFill>
                  <a:srgbClr val="202122"/>
                </a:solidFill>
                <a:effectLst/>
                <a:latin typeface="Arial" panose="020B0604020202020204" pitchFamily="34" charset="0"/>
              </a:rPr>
              <a:t>), known as </a:t>
            </a:r>
            <a:r>
              <a:rPr lang="en-US" b="1" i="0" dirty="0">
                <a:solidFill>
                  <a:srgbClr val="202122"/>
                </a:solidFill>
                <a:effectLst/>
                <a:latin typeface="Arial" panose="020B0604020202020204" pitchFamily="34" charset="0"/>
              </a:rPr>
              <a:t>CERN.</a:t>
            </a:r>
            <a:endParaRPr lang="en-US" dirty="0"/>
          </a:p>
        </p:txBody>
      </p:sp>
      <p:sp>
        <p:nvSpPr>
          <p:cNvPr id="4" name="Slide Number Placeholder 3"/>
          <p:cNvSpPr>
            <a:spLocks noGrp="1"/>
          </p:cNvSpPr>
          <p:nvPr>
            <p:ph type="sldNum" sz="quarter" idx="10"/>
          </p:nvPr>
        </p:nvSpPr>
        <p:spPr/>
        <p:txBody>
          <a:bodyPr/>
          <a:lstStyle/>
          <a:p>
            <a:fld id="{0B1FE62C-C215-42B7-B54E-D93D6F2231F2}" type="slidenum">
              <a:rPr lang="en-US" smtClean="0"/>
              <a:t>25</a:t>
            </a:fld>
            <a:endParaRPr lang="en-US"/>
          </a:p>
        </p:txBody>
      </p:sp>
    </p:spTree>
    <p:extLst>
      <p:ext uri="{BB962C8B-B14F-4D97-AF65-F5344CB8AC3E}">
        <p14:creationId xmlns:p14="http://schemas.microsoft.com/office/powerpoint/2010/main" val="31093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26</a:t>
            </a:fld>
            <a:endParaRPr lang="en-US"/>
          </a:p>
        </p:txBody>
      </p:sp>
    </p:spTree>
    <p:extLst>
      <p:ext uri="{BB962C8B-B14F-4D97-AF65-F5344CB8AC3E}">
        <p14:creationId xmlns:p14="http://schemas.microsoft.com/office/powerpoint/2010/main" val="416953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27</a:t>
            </a:fld>
            <a:endParaRPr lang="en-US"/>
          </a:p>
        </p:txBody>
      </p:sp>
    </p:spTree>
    <p:extLst>
      <p:ext uri="{BB962C8B-B14F-4D97-AF65-F5344CB8AC3E}">
        <p14:creationId xmlns:p14="http://schemas.microsoft.com/office/powerpoint/2010/main" val="3301033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28</a:t>
            </a:fld>
            <a:endParaRPr lang="en-US"/>
          </a:p>
        </p:txBody>
      </p:sp>
    </p:spTree>
    <p:extLst>
      <p:ext uri="{BB962C8B-B14F-4D97-AF65-F5344CB8AC3E}">
        <p14:creationId xmlns:p14="http://schemas.microsoft.com/office/powerpoint/2010/main" val="3247782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741"/>
                </a:solidFill>
                <a:effectLst/>
                <a:latin typeface="aktiv-grotesk"/>
              </a:rPr>
              <a:t>IETF Internet Engineering Task Force </a:t>
            </a:r>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Internet Engineering Task Force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IETF</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3" tooltip="Standards organization"/>
              </a:rPr>
              <a:t>standards organization</a:t>
            </a:r>
            <a:r>
              <a:rPr lang="en-US" b="0" i="0" dirty="0">
                <a:solidFill>
                  <a:srgbClr val="202122"/>
                </a:solidFill>
                <a:effectLst/>
                <a:latin typeface="Arial" panose="020B0604020202020204" pitchFamily="34" charset="0"/>
              </a:rPr>
              <a:t> for the </a:t>
            </a:r>
            <a:r>
              <a:rPr lang="en-US" b="0" i="0" u="none" strike="noStrike" dirty="0">
                <a:solidFill>
                  <a:srgbClr val="0645AD"/>
                </a:solidFill>
                <a:effectLst/>
                <a:latin typeface="Arial" panose="020B0604020202020204" pitchFamily="34" charset="0"/>
                <a:hlinkClick r:id="rId4" tooltip="Internet standard"/>
              </a:rPr>
              <a:t>Internet</a:t>
            </a:r>
            <a:r>
              <a:rPr lang="en-US" b="0" i="0" dirty="0">
                <a:solidFill>
                  <a:srgbClr val="202122"/>
                </a:solidFill>
                <a:effectLst/>
                <a:latin typeface="Arial" panose="020B0604020202020204" pitchFamily="34" charset="0"/>
              </a:rPr>
              <a:t> and is responsible for the </a:t>
            </a:r>
            <a:r>
              <a:rPr lang="en-US" b="0" i="0" u="none" strike="noStrike" dirty="0">
                <a:solidFill>
                  <a:srgbClr val="0645AD"/>
                </a:solidFill>
                <a:effectLst/>
                <a:latin typeface="Arial" panose="020B0604020202020204" pitchFamily="34" charset="0"/>
                <a:hlinkClick r:id="rId5" tooltip="Technical standard"/>
              </a:rPr>
              <a:t>technical standards</a:t>
            </a:r>
            <a:r>
              <a:rPr lang="en-US" b="0" i="0" dirty="0">
                <a:solidFill>
                  <a:srgbClr val="202122"/>
                </a:solidFill>
                <a:effectLst/>
                <a:latin typeface="Arial" panose="020B0604020202020204" pitchFamily="34" charset="0"/>
              </a:rPr>
              <a:t> that comprise the </a:t>
            </a:r>
            <a:r>
              <a:rPr lang="en-US" b="0" i="0" u="none" strike="noStrike" dirty="0">
                <a:solidFill>
                  <a:srgbClr val="0645AD"/>
                </a:solidFill>
                <a:effectLst/>
                <a:latin typeface="Arial" panose="020B0604020202020204" pitchFamily="34" charset="0"/>
                <a:hlinkClick r:id="rId6" tooltip="Internet protocol suite"/>
              </a:rPr>
              <a:t>Internet protocol suite</a:t>
            </a:r>
            <a:r>
              <a:rPr lang="en-US" b="0" i="0" dirty="0">
                <a:solidFill>
                  <a:srgbClr val="202122"/>
                </a:solidFill>
                <a:effectLst/>
                <a:latin typeface="Arial" panose="020B0604020202020204" pitchFamily="34" charset="0"/>
              </a:rPr>
              <a:t> (TCP/IP).</a:t>
            </a:r>
            <a:endParaRPr lang="en-US" b="0" i="0" dirty="0">
              <a:solidFill>
                <a:srgbClr val="333741"/>
              </a:solidFill>
              <a:effectLst/>
              <a:latin typeface="aktiv-grotesk"/>
            </a:endParaRPr>
          </a:p>
          <a:p>
            <a:endParaRPr lang="en-US" dirty="0"/>
          </a:p>
          <a:p>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Request for Comments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RFC</a:t>
            </a:r>
            <a:r>
              <a:rPr lang="en-US" b="0" i="0" dirty="0">
                <a:solidFill>
                  <a:srgbClr val="202122"/>
                </a:solidFill>
                <a:effectLst/>
                <a:latin typeface="Arial" panose="020B0604020202020204" pitchFamily="34" charset="0"/>
              </a:rPr>
              <a:t>) is a publication in a series, from the principal technical development and standards-setting bodies for the </a:t>
            </a:r>
            <a:r>
              <a:rPr lang="en-US" b="0" i="0" u="none" strike="noStrike" dirty="0">
                <a:solidFill>
                  <a:srgbClr val="0645AD"/>
                </a:solidFill>
                <a:effectLst/>
                <a:latin typeface="Arial" panose="020B0604020202020204" pitchFamily="34" charset="0"/>
                <a:hlinkClick r:id="rId7" tooltip="Internet"/>
              </a:rPr>
              <a:t>Internet</a:t>
            </a:r>
            <a:r>
              <a:rPr lang="en-US" b="0" i="0" dirty="0">
                <a:solidFill>
                  <a:srgbClr val="202122"/>
                </a:solidFill>
                <a:effectLst/>
                <a:latin typeface="Arial" panose="020B0604020202020204" pitchFamily="34" charset="0"/>
              </a:rPr>
              <a:t>, most prominently the </a:t>
            </a:r>
            <a:r>
              <a:rPr lang="en-US" b="0" i="0" u="none" strike="noStrike" dirty="0">
                <a:solidFill>
                  <a:srgbClr val="0645AD"/>
                </a:solidFill>
                <a:effectLst/>
                <a:latin typeface="Arial" panose="020B0604020202020204" pitchFamily="34" charset="0"/>
                <a:hlinkClick r:id="rId8" tooltip="Internet Engineering Task Force"/>
              </a:rPr>
              <a:t>Internet Engineering Task Force</a:t>
            </a:r>
            <a:r>
              <a:rPr lang="en-US" b="0" i="0" dirty="0">
                <a:solidFill>
                  <a:srgbClr val="202122"/>
                </a:solidFill>
                <a:effectLst/>
                <a:latin typeface="Arial" panose="020B0604020202020204" pitchFamily="34" charset="0"/>
              </a:rPr>
              <a:t> (IETF). An RFC is authored by individuals or groups of engineers and </a:t>
            </a:r>
            <a:r>
              <a:rPr lang="en-US" b="0" i="0" u="none" strike="noStrike" dirty="0">
                <a:solidFill>
                  <a:srgbClr val="0645AD"/>
                </a:solidFill>
                <a:effectLst/>
                <a:latin typeface="Arial" panose="020B0604020202020204" pitchFamily="34" charset="0"/>
                <a:hlinkClick r:id="rId9" tooltip="Computer scientist"/>
              </a:rPr>
              <a:t>computer scientists</a:t>
            </a:r>
            <a:r>
              <a:rPr lang="en-US" b="0" i="0" dirty="0">
                <a:solidFill>
                  <a:srgbClr val="202122"/>
                </a:solidFill>
                <a:effectLst/>
                <a:latin typeface="Arial" panose="020B0604020202020204" pitchFamily="34" charset="0"/>
              </a:rPr>
              <a:t> in the form of a </a:t>
            </a:r>
            <a:r>
              <a:rPr lang="en-US" b="0" i="0" u="none" strike="noStrike" dirty="0">
                <a:solidFill>
                  <a:srgbClr val="0645AD"/>
                </a:solidFill>
                <a:effectLst/>
                <a:latin typeface="Arial" panose="020B0604020202020204" pitchFamily="34" charset="0"/>
                <a:hlinkClick r:id="rId10" tooltip="Memorandum"/>
              </a:rPr>
              <a:t>memorandum</a:t>
            </a:r>
            <a:r>
              <a:rPr lang="en-US" b="0" i="0" dirty="0">
                <a:solidFill>
                  <a:srgbClr val="202122"/>
                </a:solidFill>
                <a:effectLst/>
                <a:latin typeface="Arial" panose="020B0604020202020204" pitchFamily="34" charset="0"/>
              </a:rPr>
              <a:t> describing methods, behaviors, research, or innovations applicable to the working of the Internet and Internet-connected systems. It is submitted either for </a:t>
            </a:r>
            <a:r>
              <a:rPr lang="en-US" b="0" i="0" u="none" strike="noStrike" dirty="0">
                <a:solidFill>
                  <a:srgbClr val="0645AD"/>
                </a:solidFill>
                <a:effectLst/>
                <a:latin typeface="Arial" panose="020B0604020202020204" pitchFamily="34" charset="0"/>
                <a:hlinkClick r:id="rId11" tooltip="Peer review"/>
              </a:rPr>
              <a:t>peer review</a:t>
            </a:r>
            <a:r>
              <a:rPr lang="en-US" b="0" i="0" dirty="0">
                <a:solidFill>
                  <a:srgbClr val="202122"/>
                </a:solidFill>
                <a:effectLst/>
                <a:latin typeface="Arial" panose="020B0604020202020204" pitchFamily="34" charset="0"/>
              </a:rPr>
              <a:t> or to convey new concepts, information, or, occasionally, engineering humor.</a:t>
            </a:r>
            <a:endParaRPr lang="en-US" dirty="0"/>
          </a:p>
        </p:txBody>
      </p:sp>
      <p:sp>
        <p:nvSpPr>
          <p:cNvPr id="4" name="Slide Number Placeholder 3"/>
          <p:cNvSpPr>
            <a:spLocks noGrp="1"/>
          </p:cNvSpPr>
          <p:nvPr>
            <p:ph type="sldNum" sz="quarter" idx="10"/>
          </p:nvPr>
        </p:nvSpPr>
        <p:spPr/>
        <p:txBody>
          <a:bodyPr/>
          <a:lstStyle/>
          <a:p>
            <a:fld id="{0B1FE62C-C215-42B7-B54E-D93D6F2231F2}" type="slidenum">
              <a:rPr lang="en-US" smtClean="0"/>
              <a:t>29</a:t>
            </a:fld>
            <a:endParaRPr lang="en-US"/>
          </a:p>
        </p:txBody>
      </p:sp>
    </p:spTree>
    <p:extLst>
      <p:ext uri="{BB962C8B-B14F-4D97-AF65-F5344CB8AC3E}">
        <p14:creationId xmlns:p14="http://schemas.microsoft.com/office/powerpoint/2010/main" val="164028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Hypertext Transfer Protocol</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HTTP</a:t>
            </a:r>
            <a:r>
              <a:rPr lang="en-US" b="0" i="0" dirty="0">
                <a:solidFill>
                  <a:srgbClr val="202122"/>
                </a:solidFill>
                <a:effectLst/>
                <a:latin typeface="Arial" panose="020B0604020202020204" pitchFamily="34" charset="0"/>
              </a:rPr>
              <a:t>) is an </a:t>
            </a:r>
            <a:r>
              <a:rPr lang="en-US" b="0" i="0" u="none" strike="noStrike" dirty="0">
                <a:solidFill>
                  <a:srgbClr val="0645AD"/>
                </a:solidFill>
                <a:effectLst/>
                <a:latin typeface="Arial" panose="020B0604020202020204" pitchFamily="34" charset="0"/>
                <a:hlinkClick r:id="rId3" tooltip="Application layer"/>
              </a:rPr>
              <a:t>application layer</a:t>
            </a:r>
            <a:r>
              <a:rPr lang="en-US" b="0" i="0" dirty="0">
                <a:solidFill>
                  <a:srgbClr val="202122"/>
                </a:solidFill>
                <a:effectLst/>
                <a:latin typeface="Arial" panose="020B0604020202020204" pitchFamily="34" charset="0"/>
              </a:rPr>
              <a:t> protocol in the </a:t>
            </a:r>
            <a:r>
              <a:rPr lang="en-US" b="0" i="0" u="none" strike="noStrike" dirty="0">
                <a:solidFill>
                  <a:srgbClr val="0645AD"/>
                </a:solidFill>
                <a:effectLst/>
                <a:latin typeface="Arial" panose="020B0604020202020204" pitchFamily="34" charset="0"/>
                <a:hlinkClick r:id="rId4" tooltip="Internet protocol suite"/>
              </a:rPr>
              <a:t>Internet protocol suite</a:t>
            </a:r>
            <a:r>
              <a:rPr lang="en-US" b="0" i="0" dirty="0">
                <a:solidFill>
                  <a:srgbClr val="202122"/>
                </a:solidFill>
                <a:effectLst/>
                <a:latin typeface="Arial" panose="020B0604020202020204" pitchFamily="34" charset="0"/>
              </a:rPr>
              <a:t> model for distributed, collaborative, </a:t>
            </a:r>
            <a:r>
              <a:rPr lang="en-US" b="0" i="0" u="none" strike="noStrike" dirty="0">
                <a:solidFill>
                  <a:srgbClr val="0645AD"/>
                </a:solidFill>
                <a:effectLst/>
                <a:latin typeface="Arial" panose="020B0604020202020204" pitchFamily="34" charset="0"/>
                <a:hlinkClick r:id="rId5" tooltip="Hypermedia"/>
              </a:rPr>
              <a:t>hypermedia</a:t>
            </a:r>
            <a:r>
              <a:rPr lang="en-US" b="0" i="0" dirty="0">
                <a:solidFill>
                  <a:srgbClr val="202122"/>
                </a:solidFill>
                <a:effectLst/>
                <a:latin typeface="Arial" panose="020B0604020202020204" pitchFamily="34" charset="0"/>
              </a:rPr>
              <a:t> information systems.</a:t>
            </a:r>
            <a:r>
              <a:rPr lang="en-US" b="0" i="0" u="none" strike="noStrike" baseline="30000" dirty="0">
                <a:solidFill>
                  <a:srgbClr val="0645AD"/>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HTTP is the foundation of data communication for the </a:t>
            </a:r>
            <a:r>
              <a:rPr lang="en-US" b="0" i="0" u="none" strike="noStrike" dirty="0">
                <a:solidFill>
                  <a:srgbClr val="0645AD"/>
                </a:solidFill>
                <a:effectLst/>
                <a:latin typeface="Arial" panose="020B0604020202020204" pitchFamily="34" charset="0"/>
                <a:hlinkClick r:id="rId7" tooltip="World Wide Web"/>
              </a:rPr>
              <a:t>World Wide Web</a:t>
            </a:r>
            <a:r>
              <a:rPr lang="en-US" b="0" i="0" dirty="0">
                <a:solidFill>
                  <a:srgbClr val="202122"/>
                </a:solidFill>
                <a:effectLst/>
                <a:latin typeface="Arial" panose="020B0604020202020204" pitchFamily="34" charset="0"/>
              </a:rPr>
              <a:t>, where </a:t>
            </a:r>
            <a:r>
              <a:rPr lang="en-US" b="0" i="0" u="none" strike="noStrike" dirty="0">
                <a:solidFill>
                  <a:srgbClr val="0645AD"/>
                </a:solidFill>
                <a:effectLst/>
                <a:latin typeface="Arial" panose="020B0604020202020204" pitchFamily="34" charset="0"/>
                <a:hlinkClick r:id="rId8" tooltip="Hypertext"/>
              </a:rPr>
              <a:t>hypertext</a:t>
            </a:r>
            <a:r>
              <a:rPr lang="en-US" b="0" i="0" dirty="0">
                <a:solidFill>
                  <a:srgbClr val="202122"/>
                </a:solidFill>
                <a:effectLst/>
                <a:latin typeface="Arial" panose="020B0604020202020204" pitchFamily="34" charset="0"/>
              </a:rPr>
              <a:t> documents include </a:t>
            </a:r>
            <a:r>
              <a:rPr lang="en-US" b="0" i="0" u="none" strike="noStrike" dirty="0">
                <a:solidFill>
                  <a:srgbClr val="0645AD"/>
                </a:solidFill>
                <a:effectLst/>
                <a:latin typeface="Arial" panose="020B0604020202020204" pitchFamily="34" charset="0"/>
                <a:hlinkClick r:id="rId9" tooltip="Hyperlink"/>
              </a:rPr>
              <a:t>hyperlinks</a:t>
            </a:r>
            <a:r>
              <a:rPr lang="en-US" b="0" i="0" dirty="0">
                <a:solidFill>
                  <a:srgbClr val="202122"/>
                </a:solidFill>
                <a:effectLst/>
                <a:latin typeface="Arial" panose="020B0604020202020204" pitchFamily="34" charset="0"/>
              </a:rPr>
              <a:t> to other resources that the user can easily access, for example by a </a:t>
            </a:r>
            <a:r>
              <a:rPr lang="en-US" b="0" i="0" u="none" strike="noStrike" dirty="0">
                <a:solidFill>
                  <a:srgbClr val="0645AD"/>
                </a:solidFill>
                <a:effectLst/>
                <a:latin typeface="Arial" panose="020B0604020202020204" pitchFamily="34" charset="0"/>
                <a:hlinkClick r:id="rId10" tooltip="Computer mouse"/>
              </a:rPr>
              <a:t>mouse</a:t>
            </a:r>
            <a:r>
              <a:rPr lang="en-US" b="0" i="0" dirty="0">
                <a:solidFill>
                  <a:srgbClr val="202122"/>
                </a:solidFill>
                <a:effectLst/>
                <a:latin typeface="Arial" panose="020B0604020202020204" pitchFamily="34" charset="0"/>
              </a:rPr>
              <a:t> click or by tapping the screen in a web browser.</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Development of HTTP was initiated by </a:t>
            </a:r>
            <a:r>
              <a:rPr lang="en-US" b="0" i="0" u="none" strike="noStrike" dirty="0">
                <a:solidFill>
                  <a:srgbClr val="0645AD"/>
                </a:solidFill>
                <a:effectLst/>
                <a:latin typeface="Arial" panose="020B0604020202020204" pitchFamily="34" charset="0"/>
                <a:hlinkClick r:id="rId11" tooltip="Tim Berners-Lee"/>
              </a:rPr>
              <a:t>Tim Berners-Lee</a:t>
            </a:r>
            <a:r>
              <a:rPr lang="en-US" b="0" i="0" dirty="0">
                <a:solidFill>
                  <a:srgbClr val="202122"/>
                </a:solidFill>
                <a:effectLst/>
                <a:latin typeface="Arial" panose="020B0604020202020204" pitchFamily="34" charset="0"/>
              </a:rPr>
              <a:t> at </a:t>
            </a:r>
            <a:r>
              <a:rPr lang="en-US" b="0" i="0" u="none" strike="noStrike" dirty="0">
                <a:solidFill>
                  <a:srgbClr val="0645AD"/>
                </a:solidFill>
                <a:effectLst/>
                <a:latin typeface="Arial" panose="020B0604020202020204" pitchFamily="34" charset="0"/>
                <a:hlinkClick r:id="rId12" tooltip="CERN"/>
              </a:rPr>
              <a:t>CERN</a:t>
            </a:r>
            <a:r>
              <a:rPr lang="en-US" b="0" i="0" dirty="0">
                <a:solidFill>
                  <a:srgbClr val="202122"/>
                </a:solidFill>
                <a:effectLst/>
                <a:latin typeface="Arial" panose="020B0604020202020204" pitchFamily="34" charset="0"/>
              </a:rPr>
              <a:t> in 1989 and summarized in a simple document describing the behavior of a client and a server using the first HTTP protocol version that was named 0.9.</a:t>
            </a:r>
          </a:p>
          <a:p>
            <a:endParaRPr lang="en-US" b="0" i="0" dirty="0">
              <a:solidFill>
                <a:srgbClr val="202122"/>
              </a:solidFill>
              <a:effectLst/>
              <a:latin typeface="Arial" panose="020B0604020202020204" pitchFamily="34" charset="0"/>
            </a:endParaRPr>
          </a:p>
          <a:p>
            <a:r>
              <a:rPr lang="en-US" b="1" i="0" dirty="0">
                <a:solidFill>
                  <a:srgbClr val="202122"/>
                </a:solidFill>
                <a:effectLst/>
                <a:latin typeface="Arial" panose="020B0604020202020204" pitchFamily="34" charset="0"/>
              </a:rPr>
              <a:t>HTTP</a:t>
            </a:r>
            <a:r>
              <a:rPr lang="en-US" b="0" i="0" dirty="0">
                <a:solidFill>
                  <a:srgbClr val="202122"/>
                </a:solidFill>
                <a:effectLst/>
                <a:latin typeface="Arial" panose="020B0604020202020204" pitchFamily="34" charset="0"/>
              </a:rPr>
              <a:t> functions as a </a:t>
            </a:r>
            <a:r>
              <a:rPr lang="en-US" b="0" i="0" u="none" strike="noStrike" dirty="0">
                <a:solidFill>
                  <a:srgbClr val="0645AD"/>
                </a:solidFill>
                <a:effectLst/>
                <a:latin typeface="Arial" panose="020B0604020202020204" pitchFamily="34" charset="0"/>
                <a:hlinkClick r:id="rId13" tooltip="Request–response"/>
              </a:rPr>
              <a:t>request–response</a:t>
            </a:r>
            <a:r>
              <a:rPr lang="en-US" b="0" i="0" dirty="0">
                <a:solidFill>
                  <a:srgbClr val="202122"/>
                </a:solidFill>
                <a:effectLst/>
                <a:latin typeface="Arial" panose="020B0604020202020204" pitchFamily="34" charset="0"/>
              </a:rPr>
              <a:t> protocol in the </a:t>
            </a:r>
            <a:r>
              <a:rPr lang="en-US" b="0" i="0" u="none" strike="noStrike" dirty="0">
                <a:solidFill>
                  <a:srgbClr val="0645AD"/>
                </a:solidFill>
                <a:effectLst/>
                <a:latin typeface="Arial" panose="020B0604020202020204" pitchFamily="34" charset="0"/>
                <a:hlinkClick r:id="rId14" tooltip="Client–server model"/>
              </a:rPr>
              <a:t>client–server model</a:t>
            </a:r>
            <a:r>
              <a:rPr lang="en-US" b="0" i="0" dirty="0">
                <a:solidFill>
                  <a:srgbClr val="202122"/>
                </a:solidFill>
                <a:effectLst/>
                <a:latin typeface="Arial" panose="020B0604020202020204" pitchFamily="34" charset="0"/>
              </a:rPr>
              <a:t>. A </a:t>
            </a:r>
            <a:r>
              <a:rPr lang="en-US" b="0" i="0" u="none" strike="noStrike" dirty="0">
                <a:solidFill>
                  <a:srgbClr val="0645AD"/>
                </a:solidFill>
                <a:effectLst/>
                <a:latin typeface="Arial" panose="020B0604020202020204" pitchFamily="34" charset="0"/>
                <a:hlinkClick r:id="rId15" tooltip="Web browser"/>
              </a:rPr>
              <a:t>web browser</a:t>
            </a:r>
            <a:r>
              <a:rPr lang="en-US" b="0" i="0" dirty="0">
                <a:solidFill>
                  <a:srgbClr val="202122"/>
                </a:solidFill>
                <a:effectLst/>
                <a:latin typeface="Arial" panose="020B0604020202020204" pitchFamily="34" charset="0"/>
              </a:rPr>
              <a:t>, for example, may be the </a:t>
            </a:r>
            <a:r>
              <a:rPr lang="en-US" b="0" i="1" dirty="0">
                <a:solidFill>
                  <a:srgbClr val="202122"/>
                </a:solidFill>
                <a:effectLst/>
                <a:latin typeface="Arial" panose="020B0604020202020204" pitchFamily="34" charset="0"/>
              </a:rPr>
              <a:t>client</a:t>
            </a:r>
            <a:r>
              <a:rPr lang="en-US" b="0" i="0" dirty="0">
                <a:solidFill>
                  <a:srgbClr val="202122"/>
                </a:solidFill>
                <a:effectLst/>
                <a:latin typeface="Arial" panose="020B0604020202020204" pitchFamily="34" charset="0"/>
              </a:rPr>
              <a:t> whereas a </a:t>
            </a:r>
            <a:r>
              <a:rPr lang="en-US" b="0" i="0" u="none" strike="noStrike" dirty="0">
                <a:solidFill>
                  <a:srgbClr val="0645AD"/>
                </a:solidFill>
                <a:effectLst/>
                <a:latin typeface="Arial" panose="020B0604020202020204" pitchFamily="34" charset="0"/>
                <a:hlinkClick r:id="rId16" tooltip="Process (computing)"/>
              </a:rPr>
              <a:t>process</a:t>
            </a:r>
            <a:r>
              <a:rPr lang="en-US" b="0" i="0" dirty="0">
                <a:solidFill>
                  <a:srgbClr val="202122"/>
                </a:solidFill>
                <a:effectLst/>
                <a:latin typeface="Arial" panose="020B0604020202020204" pitchFamily="34" charset="0"/>
              </a:rPr>
              <a:t>, named </a:t>
            </a:r>
            <a:r>
              <a:rPr lang="en-US" b="0" i="0" u="none" strike="noStrike" dirty="0">
                <a:solidFill>
                  <a:srgbClr val="0645AD"/>
                </a:solidFill>
                <a:effectLst/>
                <a:latin typeface="Arial" panose="020B0604020202020204" pitchFamily="34" charset="0"/>
                <a:hlinkClick r:id="rId17" tooltip="Web server"/>
              </a:rPr>
              <a:t>web server</a:t>
            </a:r>
            <a:r>
              <a:rPr lang="en-US" b="0" i="0" dirty="0">
                <a:solidFill>
                  <a:srgbClr val="202122"/>
                </a:solidFill>
                <a:effectLst/>
                <a:latin typeface="Arial" panose="020B0604020202020204" pitchFamily="34" charset="0"/>
              </a:rPr>
              <a:t>, running on a computer </a:t>
            </a:r>
            <a:r>
              <a:rPr lang="en-US" b="0" i="0" u="none" strike="noStrike" dirty="0">
                <a:solidFill>
                  <a:srgbClr val="0645AD"/>
                </a:solidFill>
                <a:effectLst/>
                <a:latin typeface="Arial" panose="020B0604020202020204" pitchFamily="34" charset="0"/>
                <a:hlinkClick r:id="rId18" tooltip="Host (network)"/>
              </a:rPr>
              <a:t>hosting</a:t>
            </a:r>
            <a:r>
              <a:rPr lang="en-US" b="0" i="0" dirty="0">
                <a:solidFill>
                  <a:srgbClr val="202122"/>
                </a:solidFill>
                <a:effectLst/>
                <a:latin typeface="Arial" panose="020B0604020202020204" pitchFamily="34" charset="0"/>
              </a:rPr>
              <a:t> one or more </a:t>
            </a:r>
            <a:r>
              <a:rPr lang="en-US" b="0" i="0" u="none" strike="noStrike" dirty="0">
                <a:solidFill>
                  <a:srgbClr val="0645AD"/>
                </a:solidFill>
                <a:effectLst/>
                <a:latin typeface="Arial" panose="020B0604020202020204" pitchFamily="34" charset="0"/>
                <a:hlinkClick r:id="rId19" tooltip="Website"/>
              </a:rPr>
              <a:t>websites</a:t>
            </a:r>
            <a:r>
              <a:rPr lang="en-US" b="0" i="0" dirty="0">
                <a:solidFill>
                  <a:srgbClr val="202122"/>
                </a:solidFill>
                <a:effectLst/>
                <a:latin typeface="Arial" panose="020B0604020202020204" pitchFamily="34" charset="0"/>
              </a:rPr>
              <a:t> may be the </a:t>
            </a:r>
            <a:r>
              <a:rPr lang="en-US" b="0" i="1" dirty="0">
                <a:solidFill>
                  <a:srgbClr val="202122"/>
                </a:solidFill>
                <a:effectLst/>
                <a:latin typeface="Arial" panose="020B0604020202020204" pitchFamily="34" charset="0"/>
              </a:rPr>
              <a:t>server</a:t>
            </a:r>
            <a:r>
              <a:rPr lang="en-US" b="0" i="0" dirty="0">
                <a:solidFill>
                  <a:srgbClr val="202122"/>
                </a:solidFill>
                <a:effectLst/>
                <a:latin typeface="Arial" panose="020B0604020202020204" pitchFamily="34" charset="0"/>
              </a:rPr>
              <a:t>. The client submits an HTTP </a:t>
            </a:r>
            <a:r>
              <a:rPr lang="en-US" b="0" i="1" dirty="0">
                <a:solidFill>
                  <a:srgbClr val="202122"/>
                </a:solidFill>
                <a:effectLst/>
                <a:latin typeface="Arial" panose="020B0604020202020204" pitchFamily="34" charset="0"/>
              </a:rPr>
              <a:t>request</a:t>
            </a:r>
            <a:r>
              <a:rPr lang="en-US" b="0" i="0" dirty="0">
                <a:solidFill>
                  <a:srgbClr val="202122"/>
                </a:solidFill>
                <a:effectLst/>
                <a:latin typeface="Arial" panose="020B0604020202020204" pitchFamily="34" charset="0"/>
              </a:rPr>
              <a:t> message to the server. The server, which provides </a:t>
            </a:r>
            <a:r>
              <a:rPr lang="en-US" b="0" i="1" dirty="0">
                <a:solidFill>
                  <a:srgbClr val="202122"/>
                </a:solidFill>
                <a:effectLst/>
                <a:latin typeface="Arial" panose="020B0604020202020204" pitchFamily="34" charset="0"/>
              </a:rPr>
              <a:t>resources</a:t>
            </a:r>
            <a:r>
              <a:rPr lang="en-US" b="0" i="0" dirty="0">
                <a:solidFill>
                  <a:srgbClr val="202122"/>
                </a:solidFill>
                <a:effectLst/>
                <a:latin typeface="Arial" panose="020B0604020202020204" pitchFamily="34" charset="0"/>
              </a:rPr>
              <a:t> such as </a:t>
            </a:r>
            <a:r>
              <a:rPr lang="en-US" b="0" i="0" u="none" strike="noStrike" dirty="0">
                <a:solidFill>
                  <a:srgbClr val="0645AD"/>
                </a:solidFill>
                <a:effectLst/>
                <a:latin typeface="Arial" panose="020B0604020202020204" pitchFamily="34" charset="0"/>
                <a:hlinkClick r:id="rId20" tooltip="HTML"/>
              </a:rPr>
              <a:t>HTML</a:t>
            </a:r>
            <a:r>
              <a:rPr lang="en-US" b="0" i="0" dirty="0">
                <a:solidFill>
                  <a:srgbClr val="202122"/>
                </a:solidFill>
                <a:effectLst/>
                <a:latin typeface="Arial" panose="020B0604020202020204" pitchFamily="34" charset="0"/>
              </a:rPr>
              <a:t> files and other content or performs other functions on behalf of the client, returns a </a:t>
            </a:r>
            <a:r>
              <a:rPr lang="en-US" b="0" i="1" dirty="0">
                <a:solidFill>
                  <a:srgbClr val="202122"/>
                </a:solidFill>
                <a:effectLst/>
                <a:latin typeface="Arial" panose="020B0604020202020204" pitchFamily="34" charset="0"/>
              </a:rPr>
              <a:t>response</a:t>
            </a:r>
            <a:r>
              <a:rPr lang="en-US" b="0" i="0" dirty="0">
                <a:solidFill>
                  <a:srgbClr val="202122"/>
                </a:solidFill>
                <a:effectLst/>
                <a:latin typeface="Arial" panose="020B0604020202020204" pitchFamily="34" charset="0"/>
              </a:rPr>
              <a:t> message to the client. The response contains completion status information about the request and may also contain requested content in its message body.</a:t>
            </a: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B1FE62C-C215-42B7-B54E-D93D6F2231F2}" type="slidenum">
              <a:rPr lang="en-US" smtClean="0"/>
              <a:t>30</a:t>
            </a:fld>
            <a:endParaRPr lang="en-US"/>
          </a:p>
        </p:txBody>
      </p:sp>
    </p:spTree>
    <p:extLst>
      <p:ext uri="{BB962C8B-B14F-4D97-AF65-F5344CB8AC3E}">
        <p14:creationId xmlns:p14="http://schemas.microsoft.com/office/powerpoint/2010/main" val="53497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34</a:t>
            </a:fld>
            <a:endParaRPr lang="en-US"/>
          </a:p>
        </p:txBody>
      </p:sp>
    </p:spTree>
    <p:extLst>
      <p:ext uri="{BB962C8B-B14F-4D97-AF65-F5344CB8AC3E}">
        <p14:creationId xmlns:p14="http://schemas.microsoft.com/office/powerpoint/2010/main" val="323594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3</a:t>
            </a:fld>
            <a:endParaRPr lang="en-US"/>
          </a:p>
        </p:txBody>
      </p:sp>
    </p:spTree>
    <p:extLst>
      <p:ext uri="{BB962C8B-B14F-4D97-AF65-F5344CB8AC3E}">
        <p14:creationId xmlns:p14="http://schemas.microsoft.com/office/powerpoint/2010/main" val="353472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1FE62C-C215-42B7-B54E-D93D6F2231F2}" type="slidenum">
              <a:rPr lang="en-US" smtClean="0"/>
              <a:t>35</a:t>
            </a:fld>
            <a:endParaRPr lang="en-US"/>
          </a:p>
        </p:txBody>
      </p:sp>
    </p:spTree>
    <p:extLst>
      <p:ext uri="{BB962C8B-B14F-4D97-AF65-F5344CB8AC3E}">
        <p14:creationId xmlns:p14="http://schemas.microsoft.com/office/powerpoint/2010/main" val="1426571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https://www.youtube.com/watch?v=8JJ101D3knE</a:t>
            </a:r>
          </a:p>
          <a:p>
            <a:endParaRPr lang="en-US" dirty="0"/>
          </a:p>
        </p:txBody>
      </p:sp>
      <p:sp>
        <p:nvSpPr>
          <p:cNvPr id="4" name="Slide Number Placeholder 3"/>
          <p:cNvSpPr>
            <a:spLocks noGrp="1"/>
          </p:cNvSpPr>
          <p:nvPr>
            <p:ph type="sldNum" sz="quarter" idx="5"/>
          </p:nvPr>
        </p:nvSpPr>
        <p:spPr/>
        <p:txBody>
          <a:bodyPr/>
          <a:lstStyle/>
          <a:p>
            <a:fld id="{0B1FE62C-C215-42B7-B54E-D93D6F2231F2}" type="slidenum">
              <a:rPr lang="en-US" smtClean="0"/>
              <a:t>36</a:t>
            </a:fld>
            <a:endParaRPr lang="en-US"/>
          </a:p>
        </p:txBody>
      </p:sp>
    </p:spTree>
    <p:extLst>
      <p:ext uri="{BB962C8B-B14F-4D97-AF65-F5344CB8AC3E}">
        <p14:creationId xmlns:p14="http://schemas.microsoft.com/office/powerpoint/2010/main" val="2376680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Open the Start menu by clicking on the Windows icon and typing “Git Bash” into the search bar</a:t>
            </a:r>
            <a:r>
              <a:rPr lang="en-US" b="0" i="0" dirty="0">
                <a:solidFill>
                  <a:srgbClr val="202124"/>
                </a:solidFill>
                <a:effectLst/>
                <a:latin typeface="Google Sans"/>
              </a:rPr>
              <a:t>. The icon for Git Bash and the words “Git Bash Desktop App” will appear.</a:t>
            </a:r>
          </a:p>
          <a:p>
            <a:r>
              <a:rPr lang="en-US" b="0" i="0" dirty="0">
                <a:solidFill>
                  <a:srgbClr val="202124"/>
                </a:solidFill>
                <a:effectLst/>
                <a:latin typeface="Google Sans"/>
              </a:rPr>
              <a:t>Use explorer for windows to open up the directory on windows</a:t>
            </a:r>
          </a:p>
          <a:p>
            <a:r>
              <a:rPr lang="en-US" b="0" i="0" dirty="0">
                <a:solidFill>
                  <a:srgbClr val="202124"/>
                </a:solidFill>
                <a:effectLst/>
                <a:latin typeface="Google Sans"/>
              </a:rPr>
              <a:t>Use open on mac to open the directory</a:t>
            </a:r>
          </a:p>
          <a:p>
            <a:r>
              <a:rPr lang="en-US" dirty="0"/>
              <a:t>Git commit filename will open up the vs editor and </a:t>
            </a:r>
            <a:r>
              <a:rPr lang="en-US" dirty="0" err="1"/>
              <a:t>commit_msg</a:t>
            </a:r>
            <a:r>
              <a:rPr lang="en-US" dirty="0"/>
              <a:t> file</a:t>
            </a:r>
          </a:p>
          <a:p>
            <a:endParaRPr lang="en-US" dirty="0"/>
          </a:p>
        </p:txBody>
      </p:sp>
      <p:sp>
        <p:nvSpPr>
          <p:cNvPr id="4" name="Slide Number Placeholder 3"/>
          <p:cNvSpPr>
            <a:spLocks noGrp="1"/>
          </p:cNvSpPr>
          <p:nvPr>
            <p:ph type="sldNum" sz="quarter" idx="5"/>
          </p:nvPr>
        </p:nvSpPr>
        <p:spPr/>
        <p:txBody>
          <a:bodyPr/>
          <a:lstStyle/>
          <a:p>
            <a:fld id="{0B1FE62C-C215-42B7-B54E-D93D6F2231F2}" type="slidenum">
              <a:rPr lang="en-US" smtClean="0"/>
              <a:t>37</a:t>
            </a:fld>
            <a:endParaRPr lang="en-US"/>
          </a:p>
        </p:txBody>
      </p:sp>
    </p:spTree>
    <p:extLst>
      <p:ext uri="{BB962C8B-B14F-4D97-AF65-F5344CB8AC3E}">
        <p14:creationId xmlns:p14="http://schemas.microsoft.com/office/powerpoint/2010/main" val="32006698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is </a:t>
            </a:r>
            <a:r>
              <a:rPr lang="en-US"/>
              <a:t>a framework</a:t>
            </a:r>
          </a:p>
        </p:txBody>
      </p:sp>
      <p:sp>
        <p:nvSpPr>
          <p:cNvPr id="4" name="Slide Number Placeholder 3"/>
          <p:cNvSpPr>
            <a:spLocks noGrp="1"/>
          </p:cNvSpPr>
          <p:nvPr>
            <p:ph type="sldNum" sz="quarter" idx="5"/>
          </p:nvPr>
        </p:nvSpPr>
        <p:spPr/>
        <p:txBody>
          <a:bodyPr/>
          <a:lstStyle/>
          <a:p>
            <a:fld id="{0B1FE62C-C215-42B7-B54E-D93D6F2231F2}" type="slidenum">
              <a:rPr lang="en-US" smtClean="0"/>
              <a:t>40</a:t>
            </a:fld>
            <a:endParaRPr lang="en-US"/>
          </a:p>
        </p:txBody>
      </p:sp>
    </p:spTree>
    <p:extLst>
      <p:ext uri="{BB962C8B-B14F-4D97-AF65-F5344CB8AC3E}">
        <p14:creationId xmlns:p14="http://schemas.microsoft.com/office/powerpoint/2010/main" val="49105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4</a:t>
            </a:fld>
            <a:endParaRPr lang="en-US"/>
          </a:p>
        </p:txBody>
      </p:sp>
    </p:spTree>
    <p:extLst>
      <p:ext uri="{BB962C8B-B14F-4D97-AF65-F5344CB8AC3E}">
        <p14:creationId xmlns:p14="http://schemas.microsoft.com/office/powerpoint/2010/main" val="121668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5</a:t>
            </a:fld>
            <a:endParaRPr lang="en-US"/>
          </a:p>
        </p:txBody>
      </p:sp>
    </p:spTree>
    <p:extLst>
      <p:ext uri="{BB962C8B-B14F-4D97-AF65-F5344CB8AC3E}">
        <p14:creationId xmlns:p14="http://schemas.microsoft.com/office/powerpoint/2010/main" val="29706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6</a:t>
            </a:fld>
            <a:endParaRPr lang="en-US"/>
          </a:p>
        </p:txBody>
      </p:sp>
    </p:spTree>
    <p:extLst>
      <p:ext uri="{BB962C8B-B14F-4D97-AF65-F5344CB8AC3E}">
        <p14:creationId xmlns:p14="http://schemas.microsoft.com/office/powerpoint/2010/main" val="3937626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7</a:t>
            </a:fld>
            <a:endParaRPr lang="en-US"/>
          </a:p>
        </p:txBody>
      </p:sp>
    </p:spTree>
    <p:extLst>
      <p:ext uri="{BB962C8B-B14F-4D97-AF65-F5344CB8AC3E}">
        <p14:creationId xmlns:p14="http://schemas.microsoft.com/office/powerpoint/2010/main" val="268110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1FE62C-C215-42B7-B54E-D93D6F2231F2}" type="slidenum">
              <a:rPr lang="en-US" smtClean="0"/>
              <a:t>8</a:t>
            </a:fld>
            <a:endParaRPr lang="en-US"/>
          </a:p>
        </p:txBody>
      </p:sp>
    </p:spTree>
    <p:extLst>
      <p:ext uri="{BB962C8B-B14F-4D97-AF65-F5344CB8AC3E}">
        <p14:creationId xmlns:p14="http://schemas.microsoft.com/office/powerpoint/2010/main" val="2968629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11911D-3A29-4168-BB6A-B6A67A150E98}" type="slidenum">
              <a:rPr lang="en-US" smtClean="0"/>
              <a:pPr>
                <a:defRPr/>
              </a:pPr>
              <a:t>9</a:t>
            </a:fld>
            <a:endParaRPr lang="en-US"/>
          </a:p>
        </p:txBody>
      </p:sp>
    </p:spTree>
    <p:extLst>
      <p:ext uri="{BB962C8B-B14F-4D97-AF65-F5344CB8AC3E}">
        <p14:creationId xmlns:p14="http://schemas.microsoft.com/office/powerpoint/2010/main" val="2440247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2"/>
          <p:cNvSpPr>
            <a:spLocks noGrp="1" noChangeArrowheads="1"/>
          </p:cNvSpPr>
          <p:nvPr>
            <p:ph type="ctrTitle"/>
          </p:nvPr>
        </p:nvSpPr>
        <p:spPr>
          <a:xfrm>
            <a:off x="914400" y="685800"/>
            <a:ext cx="7721600" cy="1143000"/>
          </a:xfrm>
        </p:spPr>
        <p:txBody>
          <a:bodyPr/>
          <a:lstStyle>
            <a:lvl1pPr>
              <a:defRPr/>
            </a:lvl1pPr>
          </a:lstStyle>
          <a:p>
            <a:r>
              <a:rPr lang="en-US" dirty="0"/>
              <a:t>Click to edit Master title style</a:t>
            </a:r>
          </a:p>
        </p:txBody>
      </p:sp>
      <p:sp>
        <p:nvSpPr>
          <p:cNvPr id="12291" name="Rectangle 3"/>
          <p:cNvSpPr>
            <a:spLocks noGrp="1" noChangeArrowheads="1"/>
          </p:cNvSpPr>
          <p:nvPr>
            <p:ph type="subTitle" idx="1"/>
          </p:nvPr>
        </p:nvSpPr>
        <p:spPr>
          <a:xfrm>
            <a:off x="1600200" y="2819400"/>
            <a:ext cx="6400800" cy="2514600"/>
          </a:xfrm>
        </p:spPr>
        <p:txBody>
          <a:bodyPr/>
          <a:lstStyle>
            <a:lvl1pPr marL="0" indent="0" algn="ctr">
              <a:buFont typeface="Monotype Sorts" pitchFamily="2" charset="2"/>
              <a:buNone/>
              <a:defRPr>
                <a:latin typeface="Arial Black" pitchFamily="34" charset="0"/>
              </a:defRPr>
            </a:lvl1pPr>
          </a:lstStyle>
          <a:p>
            <a:r>
              <a:rPr lang="en-US" dirty="0"/>
              <a:t>Click to edit Master subtitle style</a:t>
            </a:r>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en-US" dirty="0"/>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7D5FD3FC-3E13-41A8-83E0-92481DA067C2}" type="slidenum">
              <a:rPr lang="en-US" smtClean="0"/>
              <a:t>‹#›</a:t>
            </a:fld>
            <a:endParaRPr lang="en-US" dirty="0"/>
          </a:p>
        </p:txBody>
      </p:sp>
      <p:sp>
        <p:nvSpPr>
          <p:cNvPr id="3" name="Text Placeholder 2"/>
          <p:cNvSpPr>
            <a:spLocks noGrp="1"/>
          </p:cNvSpPr>
          <p:nvPr>
            <p:ph type="body" sz="quarter" idx="13" hasCustomPrompt="1"/>
          </p:nvPr>
        </p:nvSpPr>
        <p:spPr>
          <a:xfrm>
            <a:off x="1600200" y="5486400"/>
            <a:ext cx="6400800" cy="457200"/>
          </a:xfrm>
        </p:spPr>
        <p:txBody>
          <a:bodyPr/>
          <a:lstStyle>
            <a:lvl1pPr marL="0" indent="0" algn="ctr">
              <a:buFontTx/>
              <a:buNone/>
              <a:defRPr sz="1600" baseline="0"/>
            </a:lvl1pPr>
          </a:lstStyle>
          <a:p>
            <a:pPr lvl="0"/>
            <a:r>
              <a:rPr lang="en-US" dirty="0"/>
              <a:t>Click to edit copyright text style</a:t>
            </a:r>
          </a:p>
        </p:txBody>
      </p:sp>
    </p:spTree>
    <p:extLst>
      <p:ext uri="{BB962C8B-B14F-4D97-AF65-F5344CB8AC3E}">
        <p14:creationId xmlns:p14="http://schemas.microsoft.com/office/powerpoint/2010/main" val="120175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385142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341095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457200" y="1885950"/>
            <a:ext cx="4013200"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4170557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15363"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7F6D0AD3-A31B-4C0E-AF1A-3329D4EB4FD6}" type="slidenum">
              <a:rPr lang="en-US"/>
              <a:pPr>
                <a:defRPr/>
              </a:pPr>
              <a:t>‹#›</a:t>
            </a:fld>
            <a:endParaRPr lang="en-US"/>
          </a:p>
        </p:txBody>
      </p:sp>
    </p:spTree>
    <p:extLst>
      <p:ext uri="{BB962C8B-B14F-4D97-AF65-F5344CB8AC3E}">
        <p14:creationId xmlns:p14="http://schemas.microsoft.com/office/powerpoint/2010/main" val="624670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9F06E2-E30B-4ED1-867D-5A27CC4DF2BB}" type="slidenum">
              <a:rPr lang="en-US"/>
              <a:pPr>
                <a:defRPr/>
              </a:pPr>
              <a:t>‹#›</a:t>
            </a:fld>
            <a:endParaRPr lang="en-US"/>
          </a:p>
        </p:txBody>
      </p:sp>
    </p:spTree>
    <p:extLst>
      <p:ext uri="{BB962C8B-B14F-4D97-AF65-F5344CB8AC3E}">
        <p14:creationId xmlns:p14="http://schemas.microsoft.com/office/powerpoint/2010/main" val="4185246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AB0733-A431-4C1E-8046-2DF9BD532F60}" type="slidenum">
              <a:rPr lang="en-US"/>
              <a:pPr>
                <a:defRPr/>
              </a:pPr>
              <a:t>‹#›</a:t>
            </a:fld>
            <a:endParaRPr lang="en-US"/>
          </a:p>
        </p:txBody>
      </p:sp>
    </p:spTree>
    <p:extLst>
      <p:ext uri="{BB962C8B-B14F-4D97-AF65-F5344CB8AC3E}">
        <p14:creationId xmlns:p14="http://schemas.microsoft.com/office/powerpoint/2010/main" val="1924494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BD0F42-64AA-4643-BEAF-993786E57682}" type="slidenum">
              <a:rPr lang="en-US"/>
              <a:pPr>
                <a:defRPr/>
              </a:pPr>
              <a:t>‹#›</a:t>
            </a:fld>
            <a:endParaRPr lang="en-US"/>
          </a:p>
        </p:txBody>
      </p:sp>
    </p:spTree>
    <p:extLst>
      <p:ext uri="{BB962C8B-B14F-4D97-AF65-F5344CB8AC3E}">
        <p14:creationId xmlns:p14="http://schemas.microsoft.com/office/powerpoint/2010/main" val="2758264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983A722-8FC9-4B0B-890F-51CAADFBC460}" type="slidenum">
              <a:rPr lang="en-US"/>
              <a:pPr>
                <a:defRPr/>
              </a:pPr>
              <a:t>‹#›</a:t>
            </a:fld>
            <a:endParaRPr lang="en-US"/>
          </a:p>
        </p:txBody>
      </p:sp>
    </p:spTree>
    <p:extLst>
      <p:ext uri="{BB962C8B-B14F-4D97-AF65-F5344CB8AC3E}">
        <p14:creationId xmlns:p14="http://schemas.microsoft.com/office/powerpoint/2010/main" val="3117643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48B615-63D0-4AE7-9FEC-CC36E2D11783}" type="slidenum">
              <a:rPr lang="en-US"/>
              <a:pPr>
                <a:defRPr/>
              </a:pPr>
              <a:t>‹#›</a:t>
            </a:fld>
            <a:endParaRPr lang="en-US"/>
          </a:p>
        </p:txBody>
      </p:sp>
    </p:spTree>
    <p:extLst>
      <p:ext uri="{BB962C8B-B14F-4D97-AF65-F5344CB8AC3E}">
        <p14:creationId xmlns:p14="http://schemas.microsoft.com/office/powerpoint/2010/main" val="1782675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2A32BE2-EFD2-4B04-AEBE-4DCA918F352F}" type="slidenum">
              <a:rPr lang="en-US"/>
              <a:pPr>
                <a:defRPr/>
              </a:pPr>
              <a:t>‹#›</a:t>
            </a:fld>
            <a:endParaRPr lang="en-US"/>
          </a:p>
        </p:txBody>
      </p:sp>
    </p:spTree>
    <p:extLst>
      <p:ext uri="{BB962C8B-B14F-4D97-AF65-F5344CB8AC3E}">
        <p14:creationId xmlns:p14="http://schemas.microsoft.com/office/powerpoint/2010/main" val="289729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3883685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8C7A63-99D0-4F18-A6B5-112AEC973D65}" type="slidenum">
              <a:rPr lang="en-US"/>
              <a:pPr>
                <a:defRPr/>
              </a:pPr>
              <a:t>‹#›</a:t>
            </a:fld>
            <a:endParaRPr lang="en-US"/>
          </a:p>
        </p:txBody>
      </p:sp>
    </p:spTree>
    <p:extLst>
      <p:ext uri="{BB962C8B-B14F-4D97-AF65-F5344CB8AC3E}">
        <p14:creationId xmlns:p14="http://schemas.microsoft.com/office/powerpoint/2010/main" val="3828948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E2571D-695A-481F-9DF8-E5C00F4EE812}" type="slidenum">
              <a:rPr lang="en-US"/>
              <a:pPr>
                <a:defRPr/>
              </a:pPr>
              <a:t>‹#›</a:t>
            </a:fld>
            <a:endParaRPr lang="en-US"/>
          </a:p>
        </p:txBody>
      </p:sp>
    </p:spTree>
    <p:extLst>
      <p:ext uri="{BB962C8B-B14F-4D97-AF65-F5344CB8AC3E}">
        <p14:creationId xmlns:p14="http://schemas.microsoft.com/office/powerpoint/2010/main" val="3115288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8444CE-125A-4E56-8AF8-C4257AE99B59}" type="slidenum">
              <a:rPr lang="en-US"/>
              <a:pPr>
                <a:defRPr/>
              </a:pPr>
              <a:t>‹#›</a:t>
            </a:fld>
            <a:endParaRPr lang="en-US"/>
          </a:p>
        </p:txBody>
      </p:sp>
    </p:spTree>
    <p:extLst>
      <p:ext uri="{BB962C8B-B14F-4D97-AF65-F5344CB8AC3E}">
        <p14:creationId xmlns:p14="http://schemas.microsoft.com/office/powerpoint/2010/main" val="24345420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6A7CE0-52E0-4895-825C-0FE70AAC45AE}" type="slidenum">
              <a:rPr lang="en-US"/>
              <a:pPr>
                <a:defRPr/>
              </a:pPr>
              <a:t>‹#›</a:t>
            </a:fld>
            <a:endParaRPr lang="en-US"/>
          </a:p>
        </p:txBody>
      </p:sp>
    </p:spTree>
    <p:extLst>
      <p:ext uri="{BB962C8B-B14F-4D97-AF65-F5344CB8AC3E}">
        <p14:creationId xmlns:p14="http://schemas.microsoft.com/office/powerpoint/2010/main" val="660875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15363"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7F6D0AD3-A31B-4C0E-AF1A-3329D4EB4FD6}" type="slidenum">
              <a:rPr lang="en-US"/>
              <a:pPr>
                <a:defRPr/>
              </a:pPr>
              <a:t>‹#›</a:t>
            </a:fld>
            <a:endParaRPr lang="en-US"/>
          </a:p>
        </p:txBody>
      </p:sp>
    </p:spTree>
    <p:extLst>
      <p:ext uri="{BB962C8B-B14F-4D97-AF65-F5344CB8AC3E}">
        <p14:creationId xmlns:p14="http://schemas.microsoft.com/office/powerpoint/2010/main" val="624670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9F06E2-E30B-4ED1-867D-5A27CC4DF2BB}" type="slidenum">
              <a:rPr lang="en-US"/>
              <a:pPr>
                <a:defRPr/>
              </a:pPr>
              <a:t>‹#›</a:t>
            </a:fld>
            <a:endParaRPr lang="en-US"/>
          </a:p>
        </p:txBody>
      </p:sp>
    </p:spTree>
    <p:extLst>
      <p:ext uri="{BB962C8B-B14F-4D97-AF65-F5344CB8AC3E}">
        <p14:creationId xmlns:p14="http://schemas.microsoft.com/office/powerpoint/2010/main" val="4185246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AB0733-A431-4C1E-8046-2DF9BD532F60}" type="slidenum">
              <a:rPr lang="en-US"/>
              <a:pPr>
                <a:defRPr/>
              </a:pPr>
              <a:t>‹#›</a:t>
            </a:fld>
            <a:endParaRPr lang="en-US"/>
          </a:p>
        </p:txBody>
      </p:sp>
    </p:spTree>
    <p:extLst>
      <p:ext uri="{BB962C8B-B14F-4D97-AF65-F5344CB8AC3E}">
        <p14:creationId xmlns:p14="http://schemas.microsoft.com/office/powerpoint/2010/main" val="1924494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BD0F42-64AA-4643-BEAF-993786E57682}" type="slidenum">
              <a:rPr lang="en-US"/>
              <a:pPr>
                <a:defRPr/>
              </a:pPr>
              <a:t>‹#›</a:t>
            </a:fld>
            <a:endParaRPr lang="en-US"/>
          </a:p>
        </p:txBody>
      </p:sp>
    </p:spTree>
    <p:extLst>
      <p:ext uri="{BB962C8B-B14F-4D97-AF65-F5344CB8AC3E}">
        <p14:creationId xmlns:p14="http://schemas.microsoft.com/office/powerpoint/2010/main" val="27582642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983A722-8FC9-4B0B-890F-51CAADFBC460}" type="slidenum">
              <a:rPr lang="en-US"/>
              <a:pPr>
                <a:defRPr/>
              </a:pPr>
              <a:t>‹#›</a:t>
            </a:fld>
            <a:endParaRPr lang="en-US"/>
          </a:p>
        </p:txBody>
      </p:sp>
    </p:spTree>
    <p:extLst>
      <p:ext uri="{BB962C8B-B14F-4D97-AF65-F5344CB8AC3E}">
        <p14:creationId xmlns:p14="http://schemas.microsoft.com/office/powerpoint/2010/main" val="31176431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48B615-63D0-4AE7-9FEC-CC36E2D11783}" type="slidenum">
              <a:rPr lang="en-US"/>
              <a:pPr>
                <a:defRPr/>
              </a:pPr>
              <a:t>‹#›</a:t>
            </a:fld>
            <a:endParaRPr lang="en-US"/>
          </a:p>
        </p:txBody>
      </p:sp>
    </p:spTree>
    <p:extLst>
      <p:ext uri="{BB962C8B-B14F-4D97-AF65-F5344CB8AC3E}">
        <p14:creationId xmlns:p14="http://schemas.microsoft.com/office/powerpoint/2010/main" val="178267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17821730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2A32BE2-EFD2-4B04-AEBE-4DCA918F352F}" type="slidenum">
              <a:rPr lang="en-US"/>
              <a:pPr>
                <a:defRPr/>
              </a:pPr>
              <a:t>‹#›</a:t>
            </a:fld>
            <a:endParaRPr lang="en-US"/>
          </a:p>
        </p:txBody>
      </p:sp>
    </p:spTree>
    <p:extLst>
      <p:ext uri="{BB962C8B-B14F-4D97-AF65-F5344CB8AC3E}">
        <p14:creationId xmlns:p14="http://schemas.microsoft.com/office/powerpoint/2010/main" val="2897297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8C7A63-99D0-4F18-A6B5-112AEC973D65}" type="slidenum">
              <a:rPr lang="en-US"/>
              <a:pPr>
                <a:defRPr/>
              </a:pPr>
              <a:t>‹#›</a:t>
            </a:fld>
            <a:endParaRPr lang="en-US"/>
          </a:p>
        </p:txBody>
      </p:sp>
    </p:spTree>
    <p:extLst>
      <p:ext uri="{BB962C8B-B14F-4D97-AF65-F5344CB8AC3E}">
        <p14:creationId xmlns:p14="http://schemas.microsoft.com/office/powerpoint/2010/main" val="38289486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E2571D-695A-481F-9DF8-E5C00F4EE812}" type="slidenum">
              <a:rPr lang="en-US"/>
              <a:pPr>
                <a:defRPr/>
              </a:pPr>
              <a:t>‹#›</a:t>
            </a:fld>
            <a:endParaRPr lang="en-US"/>
          </a:p>
        </p:txBody>
      </p:sp>
    </p:spTree>
    <p:extLst>
      <p:ext uri="{BB962C8B-B14F-4D97-AF65-F5344CB8AC3E}">
        <p14:creationId xmlns:p14="http://schemas.microsoft.com/office/powerpoint/2010/main" val="31152886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8444CE-125A-4E56-8AF8-C4257AE99B59}" type="slidenum">
              <a:rPr lang="en-US"/>
              <a:pPr>
                <a:defRPr/>
              </a:pPr>
              <a:t>‹#›</a:t>
            </a:fld>
            <a:endParaRPr lang="en-US"/>
          </a:p>
        </p:txBody>
      </p:sp>
    </p:spTree>
    <p:extLst>
      <p:ext uri="{BB962C8B-B14F-4D97-AF65-F5344CB8AC3E}">
        <p14:creationId xmlns:p14="http://schemas.microsoft.com/office/powerpoint/2010/main" val="24345420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6A7CE0-52E0-4895-825C-0FE70AAC45AE}" type="slidenum">
              <a:rPr lang="en-US"/>
              <a:pPr>
                <a:defRPr/>
              </a:pPr>
              <a:t>‹#›</a:t>
            </a:fld>
            <a:endParaRPr lang="en-US"/>
          </a:p>
        </p:txBody>
      </p:sp>
    </p:spTree>
    <p:extLst>
      <p:ext uri="{BB962C8B-B14F-4D97-AF65-F5344CB8AC3E}">
        <p14:creationId xmlns:p14="http://schemas.microsoft.com/office/powerpoint/2010/main" val="6608753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15363"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7F6D0AD3-A31B-4C0E-AF1A-3329D4EB4FD6}" type="slidenum">
              <a:rPr lang="en-US"/>
              <a:pPr>
                <a:defRPr/>
              </a:pPr>
              <a:t>‹#›</a:t>
            </a:fld>
            <a:endParaRPr lang="en-US"/>
          </a:p>
        </p:txBody>
      </p:sp>
    </p:spTree>
    <p:extLst>
      <p:ext uri="{BB962C8B-B14F-4D97-AF65-F5344CB8AC3E}">
        <p14:creationId xmlns:p14="http://schemas.microsoft.com/office/powerpoint/2010/main" val="624670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9F06E2-E30B-4ED1-867D-5A27CC4DF2BB}" type="slidenum">
              <a:rPr lang="en-US"/>
              <a:pPr>
                <a:defRPr/>
              </a:pPr>
              <a:t>‹#›</a:t>
            </a:fld>
            <a:endParaRPr lang="en-US"/>
          </a:p>
        </p:txBody>
      </p:sp>
    </p:spTree>
    <p:extLst>
      <p:ext uri="{BB962C8B-B14F-4D97-AF65-F5344CB8AC3E}">
        <p14:creationId xmlns:p14="http://schemas.microsoft.com/office/powerpoint/2010/main" val="4185246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AB0733-A431-4C1E-8046-2DF9BD532F60}" type="slidenum">
              <a:rPr lang="en-US"/>
              <a:pPr>
                <a:defRPr/>
              </a:pPr>
              <a:t>‹#›</a:t>
            </a:fld>
            <a:endParaRPr lang="en-US"/>
          </a:p>
        </p:txBody>
      </p:sp>
    </p:spTree>
    <p:extLst>
      <p:ext uri="{BB962C8B-B14F-4D97-AF65-F5344CB8AC3E}">
        <p14:creationId xmlns:p14="http://schemas.microsoft.com/office/powerpoint/2010/main" val="19244942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BD0F42-64AA-4643-BEAF-993786E57682}" type="slidenum">
              <a:rPr lang="en-US"/>
              <a:pPr>
                <a:defRPr/>
              </a:pPr>
              <a:t>‹#›</a:t>
            </a:fld>
            <a:endParaRPr lang="en-US"/>
          </a:p>
        </p:txBody>
      </p:sp>
    </p:spTree>
    <p:extLst>
      <p:ext uri="{BB962C8B-B14F-4D97-AF65-F5344CB8AC3E}">
        <p14:creationId xmlns:p14="http://schemas.microsoft.com/office/powerpoint/2010/main" val="27582642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983A722-8FC9-4B0B-890F-51CAADFBC460}" type="slidenum">
              <a:rPr lang="en-US"/>
              <a:pPr>
                <a:defRPr/>
              </a:pPr>
              <a:t>‹#›</a:t>
            </a:fld>
            <a:endParaRPr lang="en-US"/>
          </a:p>
        </p:txBody>
      </p:sp>
    </p:spTree>
    <p:extLst>
      <p:ext uri="{BB962C8B-B14F-4D97-AF65-F5344CB8AC3E}">
        <p14:creationId xmlns:p14="http://schemas.microsoft.com/office/powerpoint/2010/main" val="311764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36089934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48B615-63D0-4AE7-9FEC-CC36E2D11783}" type="slidenum">
              <a:rPr lang="en-US"/>
              <a:pPr>
                <a:defRPr/>
              </a:pPr>
              <a:t>‹#›</a:t>
            </a:fld>
            <a:endParaRPr lang="en-US"/>
          </a:p>
        </p:txBody>
      </p:sp>
    </p:spTree>
    <p:extLst>
      <p:ext uri="{BB962C8B-B14F-4D97-AF65-F5344CB8AC3E}">
        <p14:creationId xmlns:p14="http://schemas.microsoft.com/office/powerpoint/2010/main" val="17826754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2A32BE2-EFD2-4B04-AEBE-4DCA918F352F}" type="slidenum">
              <a:rPr lang="en-US"/>
              <a:pPr>
                <a:defRPr/>
              </a:pPr>
              <a:t>‹#›</a:t>
            </a:fld>
            <a:endParaRPr lang="en-US"/>
          </a:p>
        </p:txBody>
      </p:sp>
    </p:spTree>
    <p:extLst>
      <p:ext uri="{BB962C8B-B14F-4D97-AF65-F5344CB8AC3E}">
        <p14:creationId xmlns:p14="http://schemas.microsoft.com/office/powerpoint/2010/main" val="28972977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8C7A63-99D0-4F18-A6B5-112AEC973D65}" type="slidenum">
              <a:rPr lang="en-US"/>
              <a:pPr>
                <a:defRPr/>
              </a:pPr>
              <a:t>‹#›</a:t>
            </a:fld>
            <a:endParaRPr lang="en-US"/>
          </a:p>
        </p:txBody>
      </p:sp>
    </p:spTree>
    <p:extLst>
      <p:ext uri="{BB962C8B-B14F-4D97-AF65-F5344CB8AC3E}">
        <p14:creationId xmlns:p14="http://schemas.microsoft.com/office/powerpoint/2010/main" val="38289486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E2571D-695A-481F-9DF8-E5C00F4EE812}" type="slidenum">
              <a:rPr lang="en-US"/>
              <a:pPr>
                <a:defRPr/>
              </a:pPr>
              <a:t>‹#›</a:t>
            </a:fld>
            <a:endParaRPr lang="en-US"/>
          </a:p>
        </p:txBody>
      </p:sp>
    </p:spTree>
    <p:extLst>
      <p:ext uri="{BB962C8B-B14F-4D97-AF65-F5344CB8AC3E}">
        <p14:creationId xmlns:p14="http://schemas.microsoft.com/office/powerpoint/2010/main" val="31152886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8444CE-125A-4E56-8AF8-C4257AE99B59}" type="slidenum">
              <a:rPr lang="en-US"/>
              <a:pPr>
                <a:defRPr/>
              </a:pPr>
              <a:t>‹#›</a:t>
            </a:fld>
            <a:endParaRPr lang="en-US"/>
          </a:p>
        </p:txBody>
      </p:sp>
    </p:spTree>
    <p:extLst>
      <p:ext uri="{BB962C8B-B14F-4D97-AF65-F5344CB8AC3E}">
        <p14:creationId xmlns:p14="http://schemas.microsoft.com/office/powerpoint/2010/main" val="24345420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6A7CE0-52E0-4895-825C-0FE70AAC45AE}" type="slidenum">
              <a:rPr lang="en-US"/>
              <a:pPr>
                <a:defRPr/>
              </a:pPr>
              <a:t>‹#›</a:t>
            </a:fld>
            <a:endParaRPr lang="en-US"/>
          </a:p>
        </p:txBody>
      </p:sp>
    </p:spTree>
    <p:extLst>
      <p:ext uri="{BB962C8B-B14F-4D97-AF65-F5344CB8AC3E}">
        <p14:creationId xmlns:p14="http://schemas.microsoft.com/office/powerpoint/2010/main" val="6608753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15363"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7F6D0AD3-A31B-4C0E-AF1A-3329D4EB4FD6}" type="slidenum">
              <a:rPr lang="en-US"/>
              <a:pPr>
                <a:defRPr/>
              </a:pPr>
              <a:t>‹#›</a:t>
            </a:fld>
            <a:endParaRPr lang="en-US"/>
          </a:p>
        </p:txBody>
      </p:sp>
    </p:spTree>
    <p:extLst>
      <p:ext uri="{BB962C8B-B14F-4D97-AF65-F5344CB8AC3E}">
        <p14:creationId xmlns:p14="http://schemas.microsoft.com/office/powerpoint/2010/main" val="6246709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9F06E2-E30B-4ED1-867D-5A27CC4DF2BB}" type="slidenum">
              <a:rPr lang="en-US"/>
              <a:pPr>
                <a:defRPr/>
              </a:pPr>
              <a:t>‹#›</a:t>
            </a:fld>
            <a:endParaRPr lang="en-US"/>
          </a:p>
        </p:txBody>
      </p:sp>
    </p:spTree>
    <p:extLst>
      <p:ext uri="{BB962C8B-B14F-4D97-AF65-F5344CB8AC3E}">
        <p14:creationId xmlns:p14="http://schemas.microsoft.com/office/powerpoint/2010/main" val="41852460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AB0733-A431-4C1E-8046-2DF9BD532F60}" type="slidenum">
              <a:rPr lang="en-US"/>
              <a:pPr>
                <a:defRPr/>
              </a:pPr>
              <a:t>‹#›</a:t>
            </a:fld>
            <a:endParaRPr lang="en-US"/>
          </a:p>
        </p:txBody>
      </p:sp>
    </p:spTree>
    <p:extLst>
      <p:ext uri="{BB962C8B-B14F-4D97-AF65-F5344CB8AC3E}">
        <p14:creationId xmlns:p14="http://schemas.microsoft.com/office/powerpoint/2010/main" val="19244942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BD0F42-64AA-4643-BEAF-993786E57682}" type="slidenum">
              <a:rPr lang="en-US"/>
              <a:pPr>
                <a:defRPr/>
              </a:pPr>
              <a:t>‹#›</a:t>
            </a:fld>
            <a:endParaRPr lang="en-US"/>
          </a:p>
        </p:txBody>
      </p:sp>
    </p:spTree>
    <p:extLst>
      <p:ext uri="{BB962C8B-B14F-4D97-AF65-F5344CB8AC3E}">
        <p14:creationId xmlns:p14="http://schemas.microsoft.com/office/powerpoint/2010/main" val="275826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133729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983A722-8FC9-4B0B-890F-51CAADFBC460}" type="slidenum">
              <a:rPr lang="en-US"/>
              <a:pPr>
                <a:defRPr/>
              </a:pPr>
              <a:t>‹#›</a:t>
            </a:fld>
            <a:endParaRPr lang="en-US"/>
          </a:p>
        </p:txBody>
      </p:sp>
    </p:spTree>
    <p:extLst>
      <p:ext uri="{BB962C8B-B14F-4D97-AF65-F5344CB8AC3E}">
        <p14:creationId xmlns:p14="http://schemas.microsoft.com/office/powerpoint/2010/main" val="31176431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48B615-63D0-4AE7-9FEC-CC36E2D11783}" type="slidenum">
              <a:rPr lang="en-US"/>
              <a:pPr>
                <a:defRPr/>
              </a:pPr>
              <a:t>‹#›</a:t>
            </a:fld>
            <a:endParaRPr lang="en-US"/>
          </a:p>
        </p:txBody>
      </p:sp>
    </p:spTree>
    <p:extLst>
      <p:ext uri="{BB962C8B-B14F-4D97-AF65-F5344CB8AC3E}">
        <p14:creationId xmlns:p14="http://schemas.microsoft.com/office/powerpoint/2010/main" val="17826754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2A32BE2-EFD2-4B04-AEBE-4DCA918F352F}" type="slidenum">
              <a:rPr lang="en-US"/>
              <a:pPr>
                <a:defRPr/>
              </a:pPr>
              <a:t>‹#›</a:t>
            </a:fld>
            <a:endParaRPr lang="en-US"/>
          </a:p>
        </p:txBody>
      </p:sp>
    </p:spTree>
    <p:extLst>
      <p:ext uri="{BB962C8B-B14F-4D97-AF65-F5344CB8AC3E}">
        <p14:creationId xmlns:p14="http://schemas.microsoft.com/office/powerpoint/2010/main" val="28972977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8C7A63-99D0-4F18-A6B5-112AEC973D65}" type="slidenum">
              <a:rPr lang="en-US"/>
              <a:pPr>
                <a:defRPr/>
              </a:pPr>
              <a:t>‹#›</a:t>
            </a:fld>
            <a:endParaRPr lang="en-US"/>
          </a:p>
        </p:txBody>
      </p:sp>
    </p:spTree>
    <p:extLst>
      <p:ext uri="{BB962C8B-B14F-4D97-AF65-F5344CB8AC3E}">
        <p14:creationId xmlns:p14="http://schemas.microsoft.com/office/powerpoint/2010/main" val="38289486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E2571D-695A-481F-9DF8-E5C00F4EE812}" type="slidenum">
              <a:rPr lang="en-US"/>
              <a:pPr>
                <a:defRPr/>
              </a:pPr>
              <a:t>‹#›</a:t>
            </a:fld>
            <a:endParaRPr lang="en-US"/>
          </a:p>
        </p:txBody>
      </p:sp>
    </p:spTree>
    <p:extLst>
      <p:ext uri="{BB962C8B-B14F-4D97-AF65-F5344CB8AC3E}">
        <p14:creationId xmlns:p14="http://schemas.microsoft.com/office/powerpoint/2010/main" val="31152886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8444CE-125A-4E56-8AF8-C4257AE99B59}" type="slidenum">
              <a:rPr lang="en-US"/>
              <a:pPr>
                <a:defRPr/>
              </a:pPr>
              <a:t>‹#›</a:t>
            </a:fld>
            <a:endParaRPr lang="en-US"/>
          </a:p>
        </p:txBody>
      </p:sp>
    </p:spTree>
    <p:extLst>
      <p:ext uri="{BB962C8B-B14F-4D97-AF65-F5344CB8AC3E}">
        <p14:creationId xmlns:p14="http://schemas.microsoft.com/office/powerpoint/2010/main" val="24345420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6A7CE0-52E0-4895-825C-0FE70AAC45AE}" type="slidenum">
              <a:rPr lang="en-US"/>
              <a:pPr>
                <a:defRPr/>
              </a:pPr>
              <a:t>‹#›</a:t>
            </a:fld>
            <a:endParaRPr lang="en-US"/>
          </a:p>
        </p:txBody>
      </p:sp>
    </p:spTree>
    <p:extLst>
      <p:ext uri="{BB962C8B-B14F-4D97-AF65-F5344CB8AC3E}">
        <p14:creationId xmlns:p14="http://schemas.microsoft.com/office/powerpoint/2010/main" val="6608753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15363"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7F6D0AD3-A31B-4C0E-AF1A-3329D4EB4FD6}" type="slidenum">
              <a:rPr lang="en-US"/>
              <a:pPr>
                <a:defRPr/>
              </a:pPr>
              <a:t>‹#›</a:t>
            </a:fld>
            <a:endParaRPr lang="en-US"/>
          </a:p>
        </p:txBody>
      </p:sp>
    </p:spTree>
    <p:extLst>
      <p:ext uri="{BB962C8B-B14F-4D97-AF65-F5344CB8AC3E}">
        <p14:creationId xmlns:p14="http://schemas.microsoft.com/office/powerpoint/2010/main" val="6246709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9F06E2-E30B-4ED1-867D-5A27CC4DF2BB}" type="slidenum">
              <a:rPr lang="en-US"/>
              <a:pPr>
                <a:defRPr/>
              </a:pPr>
              <a:t>‹#›</a:t>
            </a:fld>
            <a:endParaRPr lang="en-US"/>
          </a:p>
        </p:txBody>
      </p:sp>
    </p:spTree>
    <p:extLst>
      <p:ext uri="{BB962C8B-B14F-4D97-AF65-F5344CB8AC3E}">
        <p14:creationId xmlns:p14="http://schemas.microsoft.com/office/powerpoint/2010/main" val="41852460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AB0733-A431-4C1E-8046-2DF9BD532F60}" type="slidenum">
              <a:rPr lang="en-US"/>
              <a:pPr>
                <a:defRPr/>
              </a:pPr>
              <a:t>‹#›</a:t>
            </a:fld>
            <a:endParaRPr lang="en-US"/>
          </a:p>
        </p:txBody>
      </p:sp>
    </p:spTree>
    <p:extLst>
      <p:ext uri="{BB962C8B-B14F-4D97-AF65-F5344CB8AC3E}">
        <p14:creationId xmlns:p14="http://schemas.microsoft.com/office/powerpoint/2010/main" val="192449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34075290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BD0F42-64AA-4643-BEAF-993786E57682}" type="slidenum">
              <a:rPr lang="en-US"/>
              <a:pPr>
                <a:defRPr/>
              </a:pPr>
              <a:t>‹#›</a:t>
            </a:fld>
            <a:endParaRPr lang="en-US"/>
          </a:p>
        </p:txBody>
      </p:sp>
    </p:spTree>
    <p:extLst>
      <p:ext uri="{BB962C8B-B14F-4D97-AF65-F5344CB8AC3E}">
        <p14:creationId xmlns:p14="http://schemas.microsoft.com/office/powerpoint/2010/main" val="2758264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983A722-8FC9-4B0B-890F-51CAADFBC460}" type="slidenum">
              <a:rPr lang="en-US"/>
              <a:pPr>
                <a:defRPr/>
              </a:pPr>
              <a:t>‹#›</a:t>
            </a:fld>
            <a:endParaRPr lang="en-US"/>
          </a:p>
        </p:txBody>
      </p:sp>
    </p:spTree>
    <p:extLst>
      <p:ext uri="{BB962C8B-B14F-4D97-AF65-F5344CB8AC3E}">
        <p14:creationId xmlns:p14="http://schemas.microsoft.com/office/powerpoint/2010/main" val="31176431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48B615-63D0-4AE7-9FEC-CC36E2D11783}" type="slidenum">
              <a:rPr lang="en-US"/>
              <a:pPr>
                <a:defRPr/>
              </a:pPr>
              <a:t>‹#›</a:t>
            </a:fld>
            <a:endParaRPr lang="en-US"/>
          </a:p>
        </p:txBody>
      </p:sp>
    </p:spTree>
    <p:extLst>
      <p:ext uri="{BB962C8B-B14F-4D97-AF65-F5344CB8AC3E}">
        <p14:creationId xmlns:p14="http://schemas.microsoft.com/office/powerpoint/2010/main" val="17826754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2A32BE2-EFD2-4B04-AEBE-4DCA918F352F}" type="slidenum">
              <a:rPr lang="en-US"/>
              <a:pPr>
                <a:defRPr/>
              </a:pPr>
              <a:t>‹#›</a:t>
            </a:fld>
            <a:endParaRPr lang="en-US"/>
          </a:p>
        </p:txBody>
      </p:sp>
    </p:spTree>
    <p:extLst>
      <p:ext uri="{BB962C8B-B14F-4D97-AF65-F5344CB8AC3E}">
        <p14:creationId xmlns:p14="http://schemas.microsoft.com/office/powerpoint/2010/main" val="28972977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8C7A63-99D0-4F18-A6B5-112AEC973D65}" type="slidenum">
              <a:rPr lang="en-US"/>
              <a:pPr>
                <a:defRPr/>
              </a:pPr>
              <a:t>‹#›</a:t>
            </a:fld>
            <a:endParaRPr lang="en-US"/>
          </a:p>
        </p:txBody>
      </p:sp>
    </p:spTree>
    <p:extLst>
      <p:ext uri="{BB962C8B-B14F-4D97-AF65-F5344CB8AC3E}">
        <p14:creationId xmlns:p14="http://schemas.microsoft.com/office/powerpoint/2010/main" val="38289486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E2571D-695A-481F-9DF8-E5C00F4EE812}" type="slidenum">
              <a:rPr lang="en-US"/>
              <a:pPr>
                <a:defRPr/>
              </a:pPr>
              <a:t>‹#›</a:t>
            </a:fld>
            <a:endParaRPr lang="en-US"/>
          </a:p>
        </p:txBody>
      </p:sp>
    </p:spTree>
    <p:extLst>
      <p:ext uri="{BB962C8B-B14F-4D97-AF65-F5344CB8AC3E}">
        <p14:creationId xmlns:p14="http://schemas.microsoft.com/office/powerpoint/2010/main" val="31152886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8444CE-125A-4E56-8AF8-C4257AE99B59}" type="slidenum">
              <a:rPr lang="en-US"/>
              <a:pPr>
                <a:defRPr/>
              </a:pPr>
              <a:t>‹#›</a:t>
            </a:fld>
            <a:endParaRPr lang="en-US"/>
          </a:p>
        </p:txBody>
      </p:sp>
    </p:spTree>
    <p:extLst>
      <p:ext uri="{BB962C8B-B14F-4D97-AF65-F5344CB8AC3E}">
        <p14:creationId xmlns:p14="http://schemas.microsoft.com/office/powerpoint/2010/main" val="24345420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6A7CE0-52E0-4895-825C-0FE70AAC45AE}" type="slidenum">
              <a:rPr lang="en-US"/>
              <a:pPr>
                <a:defRPr/>
              </a:pPr>
              <a:t>‹#›</a:t>
            </a:fld>
            <a:endParaRPr lang="en-US"/>
          </a:p>
        </p:txBody>
      </p:sp>
    </p:spTree>
    <p:extLst>
      <p:ext uri="{BB962C8B-B14F-4D97-AF65-F5344CB8AC3E}">
        <p14:creationId xmlns:p14="http://schemas.microsoft.com/office/powerpoint/2010/main" val="6608753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15363"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7F6D0AD3-A31B-4C0E-AF1A-3329D4EB4FD6}" type="slidenum">
              <a:rPr lang="en-US"/>
              <a:pPr>
                <a:defRPr/>
              </a:pPr>
              <a:t>‹#›</a:t>
            </a:fld>
            <a:endParaRPr lang="en-US"/>
          </a:p>
        </p:txBody>
      </p:sp>
    </p:spTree>
    <p:extLst>
      <p:ext uri="{BB962C8B-B14F-4D97-AF65-F5344CB8AC3E}">
        <p14:creationId xmlns:p14="http://schemas.microsoft.com/office/powerpoint/2010/main" val="6246709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9F06E2-E30B-4ED1-867D-5A27CC4DF2BB}" type="slidenum">
              <a:rPr lang="en-US"/>
              <a:pPr>
                <a:defRPr/>
              </a:pPr>
              <a:t>‹#›</a:t>
            </a:fld>
            <a:endParaRPr lang="en-US"/>
          </a:p>
        </p:txBody>
      </p:sp>
    </p:spTree>
    <p:extLst>
      <p:ext uri="{BB962C8B-B14F-4D97-AF65-F5344CB8AC3E}">
        <p14:creationId xmlns:p14="http://schemas.microsoft.com/office/powerpoint/2010/main" val="418524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417790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AB0733-A431-4C1E-8046-2DF9BD532F60}" type="slidenum">
              <a:rPr lang="en-US"/>
              <a:pPr>
                <a:defRPr/>
              </a:pPr>
              <a:t>‹#›</a:t>
            </a:fld>
            <a:endParaRPr lang="en-US"/>
          </a:p>
        </p:txBody>
      </p:sp>
    </p:spTree>
    <p:extLst>
      <p:ext uri="{BB962C8B-B14F-4D97-AF65-F5344CB8AC3E}">
        <p14:creationId xmlns:p14="http://schemas.microsoft.com/office/powerpoint/2010/main" val="19244942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BD0F42-64AA-4643-BEAF-993786E57682}" type="slidenum">
              <a:rPr lang="en-US"/>
              <a:pPr>
                <a:defRPr/>
              </a:pPr>
              <a:t>‹#›</a:t>
            </a:fld>
            <a:endParaRPr lang="en-US"/>
          </a:p>
        </p:txBody>
      </p:sp>
    </p:spTree>
    <p:extLst>
      <p:ext uri="{BB962C8B-B14F-4D97-AF65-F5344CB8AC3E}">
        <p14:creationId xmlns:p14="http://schemas.microsoft.com/office/powerpoint/2010/main" val="27582642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983A722-8FC9-4B0B-890F-51CAADFBC460}" type="slidenum">
              <a:rPr lang="en-US"/>
              <a:pPr>
                <a:defRPr/>
              </a:pPr>
              <a:t>‹#›</a:t>
            </a:fld>
            <a:endParaRPr lang="en-US"/>
          </a:p>
        </p:txBody>
      </p:sp>
    </p:spTree>
    <p:extLst>
      <p:ext uri="{BB962C8B-B14F-4D97-AF65-F5344CB8AC3E}">
        <p14:creationId xmlns:p14="http://schemas.microsoft.com/office/powerpoint/2010/main" val="31176431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48B615-63D0-4AE7-9FEC-CC36E2D11783}" type="slidenum">
              <a:rPr lang="en-US"/>
              <a:pPr>
                <a:defRPr/>
              </a:pPr>
              <a:t>‹#›</a:t>
            </a:fld>
            <a:endParaRPr lang="en-US"/>
          </a:p>
        </p:txBody>
      </p:sp>
    </p:spTree>
    <p:extLst>
      <p:ext uri="{BB962C8B-B14F-4D97-AF65-F5344CB8AC3E}">
        <p14:creationId xmlns:p14="http://schemas.microsoft.com/office/powerpoint/2010/main" val="178267546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2A32BE2-EFD2-4B04-AEBE-4DCA918F352F}" type="slidenum">
              <a:rPr lang="en-US"/>
              <a:pPr>
                <a:defRPr/>
              </a:pPr>
              <a:t>‹#›</a:t>
            </a:fld>
            <a:endParaRPr lang="en-US"/>
          </a:p>
        </p:txBody>
      </p:sp>
    </p:spTree>
    <p:extLst>
      <p:ext uri="{BB962C8B-B14F-4D97-AF65-F5344CB8AC3E}">
        <p14:creationId xmlns:p14="http://schemas.microsoft.com/office/powerpoint/2010/main" val="28972977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8C7A63-99D0-4F18-A6B5-112AEC973D65}" type="slidenum">
              <a:rPr lang="en-US"/>
              <a:pPr>
                <a:defRPr/>
              </a:pPr>
              <a:t>‹#›</a:t>
            </a:fld>
            <a:endParaRPr lang="en-US"/>
          </a:p>
        </p:txBody>
      </p:sp>
    </p:spTree>
    <p:extLst>
      <p:ext uri="{BB962C8B-B14F-4D97-AF65-F5344CB8AC3E}">
        <p14:creationId xmlns:p14="http://schemas.microsoft.com/office/powerpoint/2010/main" val="38289486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E2571D-695A-481F-9DF8-E5C00F4EE812}" type="slidenum">
              <a:rPr lang="en-US"/>
              <a:pPr>
                <a:defRPr/>
              </a:pPr>
              <a:t>‹#›</a:t>
            </a:fld>
            <a:endParaRPr lang="en-US"/>
          </a:p>
        </p:txBody>
      </p:sp>
    </p:spTree>
    <p:extLst>
      <p:ext uri="{BB962C8B-B14F-4D97-AF65-F5344CB8AC3E}">
        <p14:creationId xmlns:p14="http://schemas.microsoft.com/office/powerpoint/2010/main" val="31152886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8444CE-125A-4E56-8AF8-C4257AE99B59}" type="slidenum">
              <a:rPr lang="en-US"/>
              <a:pPr>
                <a:defRPr/>
              </a:pPr>
              <a:t>‹#›</a:t>
            </a:fld>
            <a:endParaRPr lang="en-US"/>
          </a:p>
        </p:txBody>
      </p:sp>
    </p:spTree>
    <p:extLst>
      <p:ext uri="{BB962C8B-B14F-4D97-AF65-F5344CB8AC3E}">
        <p14:creationId xmlns:p14="http://schemas.microsoft.com/office/powerpoint/2010/main" val="24345420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6A7CE0-52E0-4895-825C-0FE70AAC45AE}" type="slidenum">
              <a:rPr lang="en-US"/>
              <a:pPr>
                <a:defRPr/>
              </a:pPr>
              <a:t>‹#›</a:t>
            </a:fld>
            <a:endParaRPr lang="en-US"/>
          </a:p>
        </p:txBody>
      </p:sp>
    </p:spTree>
    <p:extLst>
      <p:ext uri="{BB962C8B-B14F-4D97-AF65-F5344CB8AC3E}">
        <p14:creationId xmlns:p14="http://schemas.microsoft.com/office/powerpoint/2010/main" val="66087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1076263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31800" y="6229350"/>
            <a:ext cx="1905000" cy="457200"/>
          </a:xfrm>
          <a:prstGeom prst="rect">
            <a:avLst/>
          </a:prstGeom>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D5FD3FC-3E13-41A8-83E0-92481DA067C2}" type="slidenum">
              <a:rPr lang="en-US" smtClean="0"/>
              <a:t>‹#›</a:t>
            </a:fld>
            <a:endParaRPr lang="en-US"/>
          </a:p>
        </p:txBody>
      </p:sp>
    </p:spTree>
    <p:extLst>
      <p:ext uri="{BB962C8B-B14F-4D97-AF65-F5344CB8AC3E}">
        <p14:creationId xmlns:p14="http://schemas.microsoft.com/office/powerpoint/2010/main" val="32444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269"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endParaRPr lang="en-US"/>
          </a:p>
        </p:txBody>
      </p:sp>
      <p:sp>
        <p:nvSpPr>
          <p:cNvPr id="11270"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7D5FD3FC-3E13-41A8-83E0-92481DA067C2}" type="slidenum">
              <a:rPr lang="en-US" smtClean="0"/>
              <a:t>‹#›</a:t>
            </a:fld>
            <a:endParaRPr lang="en-US"/>
          </a:p>
        </p:txBody>
      </p:sp>
      <p:pic>
        <p:nvPicPr>
          <p:cNvPr id="1031" name="Picture 7" descr="paint"/>
          <p:cNvPicPr>
            <a:picLocks noChangeAspect="1" noChangeArrowheads="1"/>
          </p:cNvPicPr>
          <p:nvPr/>
        </p:nvPicPr>
        <p:blipFill>
          <a:blip r:embed="rId14">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v"/>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Courier New" pitchFamily="49" charset="0"/>
        <a:buChar char="o"/>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Wingdings" pitchFamily="2" charset="2"/>
        <a:buChar char="Ø"/>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p>
        </p:txBody>
      </p:sp>
      <p:sp>
        <p:nvSpPr>
          <p:cNvPr id="143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p>
        </p:txBody>
      </p:sp>
      <p:sp>
        <p:nvSpPr>
          <p:cNvPr id="143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5CAD6A3C-B888-4CB3-A8C4-17351031CA04}" type="slidenum">
              <a:rPr lang="en-US"/>
              <a:pPr>
                <a:defRPr/>
              </a:pPr>
              <a:t>‹#›</a:t>
            </a:fld>
            <a:endParaRPr lang="en-US"/>
          </a:p>
        </p:txBody>
      </p:sp>
      <p:pic>
        <p:nvPicPr>
          <p:cNvPr id="2055" name="Picture 7"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p>
        </p:txBody>
      </p:sp>
      <p:sp>
        <p:nvSpPr>
          <p:cNvPr id="143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p>
        </p:txBody>
      </p:sp>
      <p:sp>
        <p:nvSpPr>
          <p:cNvPr id="143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5CAD6A3C-B888-4CB3-A8C4-17351031CA04}" type="slidenum">
              <a:rPr lang="en-US"/>
              <a:pPr>
                <a:defRPr/>
              </a:pPr>
              <a:t>‹#›</a:t>
            </a:fld>
            <a:endParaRPr lang="en-US"/>
          </a:p>
        </p:txBody>
      </p:sp>
      <p:pic>
        <p:nvPicPr>
          <p:cNvPr id="2055" name="Picture 7"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p>
        </p:txBody>
      </p:sp>
      <p:sp>
        <p:nvSpPr>
          <p:cNvPr id="143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p>
        </p:txBody>
      </p:sp>
      <p:sp>
        <p:nvSpPr>
          <p:cNvPr id="143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5CAD6A3C-B888-4CB3-A8C4-17351031CA04}" type="slidenum">
              <a:rPr lang="en-US"/>
              <a:pPr>
                <a:defRPr/>
              </a:pPr>
              <a:t>‹#›</a:t>
            </a:fld>
            <a:endParaRPr lang="en-US"/>
          </a:p>
        </p:txBody>
      </p:sp>
      <p:pic>
        <p:nvPicPr>
          <p:cNvPr id="2055" name="Picture 7"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p>
        </p:txBody>
      </p:sp>
      <p:sp>
        <p:nvSpPr>
          <p:cNvPr id="143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p>
        </p:txBody>
      </p:sp>
      <p:sp>
        <p:nvSpPr>
          <p:cNvPr id="143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5CAD6A3C-B888-4CB3-A8C4-17351031CA04}" type="slidenum">
              <a:rPr lang="en-US"/>
              <a:pPr>
                <a:defRPr/>
              </a:pPr>
              <a:t>‹#›</a:t>
            </a:fld>
            <a:endParaRPr lang="en-US"/>
          </a:p>
        </p:txBody>
      </p:sp>
      <p:pic>
        <p:nvPicPr>
          <p:cNvPr id="2055" name="Picture 7"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p>
        </p:txBody>
      </p:sp>
      <p:sp>
        <p:nvSpPr>
          <p:cNvPr id="143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p>
        </p:txBody>
      </p:sp>
      <p:sp>
        <p:nvSpPr>
          <p:cNvPr id="143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5CAD6A3C-B888-4CB3-A8C4-17351031CA04}" type="slidenum">
              <a:rPr lang="en-US"/>
              <a:pPr>
                <a:defRPr/>
              </a:pPr>
              <a:t>‹#›</a:t>
            </a:fld>
            <a:endParaRPr lang="en-US"/>
          </a:p>
        </p:txBody>
      </p:sp>
      <p:pic>
        <p:nvPicPr>
          <p:cNvPr id="2055" name="Picture 7"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p>
        </p:txBody>
      </p:sp>
      <p:sp>
        <p:nvSpPr>
          <p:cNvPr id="143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p>
        </p:txBody>
      </p:sp>
      <p:sp>
        <p:nvSpPr>
          <p:cNvPr id="143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5CAD6A3C-B888-4CB3-A8C4-17351031CA04}" type="slidenum">
              <a:rPr lang="en-US"/>
              <a:pPr>
                <a:defRPr/>
              </a:pPr>
              <a:t>‹#›</a:t>
            </a:fld>
            <a:endParaRPr lang="en-US"/>
          </a:p>
        </p:txBody>
      </p:sp>
      <p:pic>
        <p:nvPicPr>
          <p:cNvPr id="2055" name="Picture 7"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wpi.ed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wpi.edu/"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hcloi@WPI.ED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Frontiers SUMMER 2025</a:t>
            </a:r>
          </a:p>
        </p:txBody>
      </p:sp>
      <p:sp>
        <p:nvSpPr>
          <p:cNvPr id="3" name="Subtitle 2"/>
          <p:cNvSpPr>
            <a:spLocks noGrp="1"/>
          </p:cNvSpPr>
          <p:nvPr>
            <p:ph type="subTitle" idx="1"/>
          </p:nvPr>
        </p:nvSpPr>
        <p:spPr/>
        <p:txBody>
          <a:bodyPr/>
          <a:lstStyle/>
          <a:p>
            <a:r>
              <a:rPr lang="en-US" dirty="0"/>
              <a:t>Class 01</a:t>
            </a:r>
          </a:p>
          <a:p>
            <a:r>
              <a:rPr lang="en-US" dirty="0"/>
              <a:t>Course Intro</a:t>
            </a:r>
          </a:p>
          <a:p>
            <a:r>
              <a:rPr lang="en-US" dirty="0"/>
              <a:t>Networks &amp; WWW</a:t>
            </a:r>
          </a:p>
        </p:txBody>
      </p:sp>
      <p:sp>
        <p:nvSpPr>
          <p:cNvPr id="4" name="Text Placeholder 3"/>
          <p:cNvSpPr>
            <a:spLocks noGrp="1"/>
          </p:cNvSpPr>
          <p:nvPr>
            <p:ph type="body" sz="quarter" idx="13"/>
          </p:nvPr>
        </p:nvSpPr>
        <p:spPr/>
        <p:txBody>
          <a:bodyPr/>
          <a:lstStyle/>
          <a:p>
            <a:r>
              <a:rPr lang="en-US" b="1" dirty="0"/>
              <a:t>Professor Hao Loi</a:t>
            </a:r>
          </a:p>
          <a:p>
            <a:endParaRPr lang="en-US" b="1" dirty="0"/>
          </a:p>
        </p:txBody>
      </p:sp>
      <p:sp>
        <p:nvSpPr>
          <p:cNvPr id="5" name="Slide Number Placeholder 4"/>
          <p:cNvSpPr>
            <a:spLocks noGrp="1"/>
          </p:cNvSpPr>
          <p:nvPr>
            <p:ph type="sldNum" sz="quarter" idx="12"/>
          </p:nvPr>
        </p:nvSpPr>
        <p:spPr/>
        <p:txBody>
          <a:bodyPr/>
          <a:lstStyle/>
          <a:p>
            <a:fld id="{7D5FD3FC-3E13-41A8-83E0-92481DA067C2}" type="slidenum">
              <a:rPr lang="en-US" smtClean="0"/>
              <a:t>1</a:t>
            </a:fld>
            <a:endParaRPr lang="en-US" dirty="0"/>
          </a:p>
        </p:txBody>
      </p:sp>
      <p:sp>
        <p:nvSpPr>
          <p:cNvPr id="7" name="TextBox 6">
            <a:extLst>
              <a:ext uri="{FF2B5EF4-FFF2-40B4-BE49-F238E27FC236}">
                <a16:creationId xmlns:a16="http://schemas.microsoft.com/office/drawing/2014/main" id="{3DB36990-0FD5-45D1-9126-74D940E8306B}"/>
              </a:ext>
            </a:extLst>
          </p:cNvPr>
          <p:cNvSpPr txBox="1"/>
          <p:nvPr/>
        </p:nvSpPr>
        <p:spPr>
          <a:xfrm>
            <a:off x="0" y="6488668"/>
            <a:ext cx="4613562" cy="369332"/>
          </a:xfrm>
          <a:prstGeom prst="rect">
            <a:avLst/>
          </a:prstGeom>
          <a:noFill/>
        </p:spPr>
        <p:txBody>
          <a:bodyPr wrap="square">
            <a:spAutoFit/>
          </a:bodyPr>
          <a:lstStyle/>
          <a:p>
            <a:r>
              <a:rPr lang="en-US" dirty="0"/>
              <a:t>Copyright 2004-2018, Michael J. </a:t>
            </a:r>
            <a:r>
              <a:rPr lang="en-US" dirty="0" err="1"/>
              <a:t>Ciaraldi</a:t>
            </a:r>
            <a:endParaRPr lang="en-US" dirty="0"/>
          </a:p>
        </p:txBody>
      </p:sp>
    </p:spTree>
    <p:extLst>
      <p:ext uri="{BB962C8B-B14F-4D97-AF65-F5344CB8AC3E}">
        <p14:creationId xmlns:p14="http://schemas.microsoft.com/office/powerpoint/2010/main" val="362883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We’ll Be Covering</a:t>
            </a:r>
          </a:p>
        </p:txBody>
      </p:sp>
      <p:sp>
        <p:nvSpPr>
          <p:cNvPr id="3" name="Content Placeholder 2"/>
          <p:cNvSpPr>
            <a:spLocks noGrp="1"/>
          </p:cNvSpPr>
          <p:nvPr>
            <p:ph idx="1"/>
          </p:nvPr>
        </p:nvSpPr>
        <p:spPr/>
        <p:txBody>
          <a:bodyPr/>
          <a:lstStyle/>
          <a:p>
            <a:r>
              <a:rPr lang="en-US" dirty="0"/>
              <a:t>Some Basic Networking.</a:t>
            </a:r>
          </a:p>
          <a:p>
            <a:r>
              <a:rPr lang="en-US" dirty="0"/>
              <a:t>Making a Web site with HTML.</a:t>
            </a:r>
          </a:p>
          <a:p>
            <a:r>
              <a:rPr lang="en-US" dirty="0"/>
              <a:t>Making it look good with CSS.</a:t>
            </a:r>
          </a:p>
          <a:p>
            <a:r>
              <a:rPr lang="en-US" dirty="0"/>
              <a:t>Making it dynamic with </a:t>
            </a:r>
            <a:r>
              <a:rPr lang="en-US" dirty="0" err="1"/>
              <a:t>Javascript</a:t>
            </a:r>
            <a:r>
              <a:rPr lang="en-US" dirty="0"/>
              <a:t>.</a:t>
            </a:r>
          </a:p>
          <a:p>
            <a:r>
              <a:rPr lang="en-US" dirty="0"/>
              <a:t>More advanced topics.</a:t>
            </a:r>
          </a:p>
          <a:p>
            <a:r>
              <a:rPr lang="en-US" dirty="0"/>
              <a:t>A final project.</a:t>
            </a:r>
          </a:p>
          <a:p>
            <a:r>
              <a:rPr lang="en-US" dirty="0"/>
              <a:t>What do you want?</a:t>
            </a:r>
          </a:p>
        </p:txBody>
      </p:sp>
      <p:sp>
        <p:nvSpPr>
          <p:cNvPr id="4" name="Slide Number Placeholder 3"/>
          <p:cNvSpPr>
            <a:spLocks noGrp="1"/>
          </p:cNvSpPr>
          <p:nvPr>
            <p:ph type="sldNum" sz="quarter" idx="12"/>
          </p:nvPr>
        </p:nvSpPr>
        <p:spPr/>
        <p:txBody>
          <a:bodyPr/>
          <a:lstStyle/>
          <a:p>
            <a:fld id="{7D5FD3FC-3E13-41A8-83E0-92481DA067C2}" type="slidenum">
              <a:rPr lang="en-US" smtClean="0"/>
              <a:t>10</a:t>
            </a:fld>
            <a:endParaRPr lang="en-US"/>
          </a:p>
        </p:txBody>
      </p:sp>
    </p:spTree>
    <p:extLst>
      <p:ext uri="{BB962C8B-B14F-4D97-AF65-F5344CB8AC3E}">
        <p14:creationId xmlns:p14="http://schemas.microsoft.com/office/powerpoint/2010/main" val="380712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91348B9F-BAEF-4A76-9C0D-024BABC240BC}" type="slidenum">
              <a:rPr lang="en-US"/>
              <a:pPr/>
              <a:t>11</a:t>
            </a:fld>
            <a:endParaRPr lang="en-US"/>
          </a:p>
        </p:txBody>
      </p:sp>
      <p:sp>
        <p:nvSpPr>
          <p:cNvPr id="74754" name="Rectangle 2"/>
          <p:cNvSpPr>
            <a:spLocks noGrp="1" noChangeArrowheads="1"/>
          </p:cNvSpPr>
          <p:nvPr>
            <p:ph type="title"/>
          </p:nvPr>
        </p:nvSpPr>
        <p:spPr>
          <a:xfrm>
            <a:off x="0" y="1676400"/>
            <a:ext cx="9144000" cy="1981200"/>
          </a:xfrm>
        </p:spPr>
        <p:txBody>
          <a:bodyPr/>
          <a:lstStyle/>
          <a:p>
            <a:pPr algn="ctr"/>
            <a:r>
              <a:rPr lang="en-US"/>
              <a:t>Networks</a:t>
            </a:r>
            <a:br>
              <a:rPr lang="en-US"/>
            </a:br>
            <a:r>
              <a:rPr lang="en-US"/>
              <a:t>(especially the Internet)</a:t>
            </a:r>
          </a:p>
        </p:txBody>
      </p:sp>
    </p:spTree>
    <p:extLst>
      <p:ext uri="{BB962C8B-B14F-4D97-AF65-F5344CB8AC3E}">
        <p14:creationId xmlns:p14="http://schemas.microsoft.com/office/powerpoint/2010/main" val="56663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1D7D080-5EB9-42D5-BEA7-C0E607546D94}" type="slidenum">
              <a:rPr lang="en-US"/>
              <a:pPr/>
              <a:t>12</a:t>
            </a:fld>
            <a:endParaRPr lang="en-US"/>
          </a:p>
        </p:txBody>
      </p:sp>
      <p:sp>
        <p:nvSpPr>
          <p:cNvPr id="78850" name="Rectangle 2"/>
          <p:cNvSpPr>
            <a:spLocks noGrp="1" noChangeArrowheads="1"/>
          </p:cNvSpPr>
          <p:nvPr>
            <p:ph type="title"/>
          </p:nvPr>
        </p:nvSpPr>
        <p:spPr/>
        <p:txBody>
          <a:bodyPr/>
          <a:lstStyle/>
          <a:p>
            <a:r>
              <a:rPr lang="en-US"/>
              <a:t>Internet Terminology</a:t>
            </a:r>
          </a:p>
        </p:txBody>
      </p:sp>
      <p:sp>
        <p:nvSpPr>
          <p:cNvPr id="78851" name="Rectangle 3"/>
          <p:cNvSpPr>
            <a:spLocks noGrp="1" noChangeArrowheads="1"/>
          </p:cNvSpPr>
          <p:nvPr>
            <p:ph type="body" idx="1"/>
          </p:nvPr>
        </p:nvSpPr>
        <p:spPr/>
        <p:txBody>
          <a:bodyPr/>
          <a:lstStyle/>
          <a:p>
            <a:r>
              <a:rPr lang="en-US"/>
              <a:t>What is a </a:t>
            </a:r>
            <a:r>
              <a:rPr lang="en-US" i="1"/>
              <a:t>network</a:t>
            </a:r>
            <a:r>
              <a:rPr lang="en-US"/>
              <a:t>?</a:t>
            </a:r>
          </a:p>
          <a:p>
            <a:r>
              <a:rPr lang="en-US"/>
              <a:t>What is a </a:t>
            </a:r>
            <a:r>
              <a:rPr lang="en-US" i="1"/>
              <a:t>protocol</a:t>
            </a:r>
            <a:r>
              <a:rPr lang="en-US"/>
              <a:t>?</a:t>
            </a:r>
          </a:p>
          <a:p>
            <a:r>
              <a:rPr lang="en-US"/>
              <a:t>What is an </a:t>
            </a:r>
            <a:r>
              <a:rPr lang="en-US" i="1"/>
              <a:t>internet</a:t>
            </a:r>
            <a:r>
              <a:rPr lang="en-US"/>
              <a:t>?</a:t>
            </a:r>
          </a:p>
          <a:p>
            <a:r>
              <a:rPr lang="en-US"/>
              <a:t>What is </a:t>
            </a:r>
            <a:r>
              <a:rPr lang="en-US" i="1"/>
              <a:t>The Internet</a:t>
            </a:r>
            <a:r>
              <a:rPr lang="en-US"/>
              <a:t>?</a:t>
            </a:r>
          </a:p>
          <a:p>
            <a:endParaRPr lang="en-US"/>
          </a:p>
        </p:txBody>
      </p:sp>
    </p:spTree>
    <p:extLst>
      <p:ext uri="{BB962C8B-B14F-4D97-AF65-F5344CB8AC3E}">
        <p14:creationId xmlns:p14="http://schemas.microsoft.com/office/powerpoint/2010/main" val="150950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50DF68B-C391-40F3-926C-0532043F0C01}" type="slidenum">
              <a:rPr lang="en-US"/>
              <a:pPr/>
              <a:t>13</a:t>
            </a:fld>
            <a:endParaRPr lang="en-US"/>
          </a:p>
        </p:txBody>
      </p:sp>
      <p:sp>
        <p:nvSpPr>
          <p:cNvPr id="80900" name="Rectangle 4"/>
          <p:cNvSpPr>
            <a:spLocks noGrp="1" noChangeArrowheads="1"/>
          </p:cNvSpPr>
          <p:nvPr>
            <p:ph type="title"/>
          </p:nvPr>
        </p:nvSpPr>
        <p:spPr/>
        <p:txBody>
          <a:bodyPr/>
          <a:lstStyle/>
          <a:p>
            <a:r>
              <a:rPr lang="en-US"/>
              <a:t>Internet Addressing</a:t>
            </a:r>
          </a:p>
        </p:txBody>
      </p:sp>
      <p:sp>
        <p:nvSpPr>
          <p:cNvPr id="80901" name="Rectangle 5"/>
          <p:cNvSpPr>
            <a:spLocks noGrp="1" noChangeArrowheads="1"/>
          </p:cNvSpPr>
          <p:nvPr>
            <p:ph type="body" idx="1"/>
          </p:nvPr>
        </p:nvSpPr>
        <p:spPr/>
        <p:txBody>
          <a:bodyPr/>
          <a:lstStyle/>
          <a:p>
            <a:r>
              <a:rPr lang="en-US" dirty="0"/>
              <a:t>Each network node has a </a:t>
            </a:r>
            <a:r>
              <a:rPr lang="en-US" i="1" dirty="0"/>
              <a:t>numeric IP address</a:t>
            </a:r>
            <a:r>
              <a:rPr lang="en-US" dirty="0"/>
              <a:t>.</a:t>
            </a:r>
          </a:p>
          <a:p>
            <a:pPr lvl="1"/>
            <a:r>
              <a:rPr lang="en-US" dirty="0"/>
              <a:t>E.g. Main CS machine is 130.215.28.181</a:t>
            </a:r>
          </a:p>
          <a:p>
            <a:pPr lvl="1"/>
            <a:r>
              <a:rPr lang="en-US" dirty="0"/>
              <a:t>Internally, a 32-bit integer.</a:t>
            </a:r>
          </a:p>
          <a:p>
            <a:pPr lvl="2"/>
            <a:r>
              <a:rPr lang="en-US" dirty="0"/>
              <a:t>This is changing; IPv6 addresses are 128 bits.</a:t>
            </a:r>
          </a:p>
          <a:p>
            <a:pPr lvl="1"/>
            <a:r>
              <a:rPr lang="en-US" dirty="0"/>
              <a:t>Usually written in </a:t>
            </a:r>
            <a:r>
              <a:rPr lang="en-US" i="1" dirty="0"/>
              <a:t>dotted-decimal format</a:t>
            </a:r>
            <a:r>
              <a:rPr lang="en-US" dirty="0"/>
              <a:t>.</a:t>
            </a:r>
          </a:p>
        </p:txBody>
      </p:sp>
    </p:spTree>
    <p:extLst>
      <p:ext uri="{BB962C8B-B14F-4D97-AF65-F5344CB8AC3E}">
        <p14:creationId xmlns:p14="http://schemas.microsoft.com/office/powerpoint/2010/main" val="247323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111E59-A4C1-43DC-AFD5-C3C22D61E50E}" type="slidenum">
              <a:rPr lang="en-US"/>
              <a:pPr/>
              <a:t>14</a:t>
            </a:fld>
            <a:endParaRPr lang="en-US"/>
          </a:p>
        </p:txBody>
      </p:sp>
      <p:sp>
        <p:nvSpPr>
          <p:cNvPr id="83972" name="Rectangle 4"/>
          <p:cNvSpPr>
            <a:spLocks noGrp="1" noChangeArrowheads="1"/>
          </p:cNvSpPr>
          <p:nvPr>
            <p:ph type="title"/>
          </p:nvPr>
        </p:nvSpPr>
        <p:spPr/>
        <p:txBody>
          <a:bodyPr/>
          <a:lstStyle/>
          <a:p>
            <a:r>
              <a:rPr lang="en-US"/>
              <a:t>Internet Addressing</a:t>
            </a:r>
          </a:p>
        </p:txBody>
      </p:sp>
      <p:sp>
        <p:nvSpPr>
          <p:cNvPr id="83973" name="Rectangle 5"/>
          <p:cNvSpPr>
            <a:spLocks noGrp="1" noChangeArrowheads="1"/>
          </p:cNvSpPr>
          <p:nvPr>
            <p:ph type="body" idx="1"/>
          </p:nvPr>
        </p:nvSpPr>
        <p:spPr>
          <a:xfrm>
            <a:off x="457200" y="1885950"/>
            <a:ext cx="8178800" cy="4667250"/>
          </a:xfrm>
        </p:spPr>
        <p:txBody>
          <a:bodyPr/>
          <a:lstStyle/>
          <a:p>
            <a:pPr>
              <a:lnSpc>
                <a:spcPct val="90000"/>
              </a:lnSpc>
            </a:pPr>
            <a:r>
              <a:rPr lang="en-US" dirty="0"/>
              <a:t>Numeric IP address.</a:t>
            </a:r>
          </a:p>
          <a:p>
            <a:pPr lvl="1">
              <a:lnSpc>
                <a:spcPct val="90000"/>
              </a:lnSpc>
            </a:pPr>
            <a:r>
              <a:rPr lang="en-US" dirty="0"/>
              <a:t>High-order bits identify the (sub)network, low-order bits identify the individual node.</a:t>
            </a:r>
          </a:p>
          <a:p>
            <a:pPr lvl="2">
              <a:lnSpc>
                <a:spcPct val="90000"/>
              </a:lnSpc>
            </a:pPr>
            <a:r>
              <a:rPr lang="en-US" dirty="0"/>
              <a:t>E.g. 130.215.28.x are all in CS.</a:t>
            </a:r>
          </a:p>
          <a:p>
            <a:pPr lvl="1">
              <a:lnSpc>
                <a:spcPct val="90000"/>
              </a:lnSpc>
            </a:pPr>
            <a:r>
              <a:rPr lang="en-US" dirty="0"/>
              <a:t>Network numbers assigned by ICANN and IANA.</a:t>
            </a:r>
          </a:p>
          <a:p>
            <a:pPr lvl="1">
              <a:lnSpc>
                <a:spcPct val="90000"/>
              </a:lnSpc>
            </a:pPr>
            <a:r>
              <a:rPr lang="en-US" i="1" dirty="0"/>
              <a:t>Globally unique</a:t>
            </a:r>
            <a:r>
              <a:rPr lang="en-US" dirty="0"/>
              <a:t>, except for certain ranges reserved for </a:t>
            </a:r>
            <a:r>
              <a:rPr lang="en-US" i="1" dirty="0"/>
              <a:t>private networks</a:t>
            </a:r>
            <a:r>
              <a:rPr lang="en-US" dirty="0"/>
              <a:t>.</a:t>
            </a:r>
          </a:p>
          <a:p>
            <a:pPr lvl="2">
              <a:lnSpc>
                <a:spcPct val="90000"/>
              </a:lnSpc>
            </a:pPr>
            <a:r>
              <a:rPr lang="en-US" dirty="0"/>
              <a:t>10.x.x.x</a:t>
            </a:r>
          </a:p>
          <a:p>
            <a:pPr lvl="2">
              <a:lnSpc>
                <a:spcPct val="90000"/>
              </a:lnSpc>
            </a:pPr>
            <a:r>
              <a:rPr lang="en-US" dirty="0"/>
              <a:t>192.168.x.x</a:t>
            </a:r>
          </a:p>
          <a:p>
            <a:pPr lvl="2">
              <a:lnSpc>
                <a:spcPct val="90000"/>
              </a:lnSpc>
            </a:pPr>
            <a:r>
              <a:rPr lang="en-US" dirty="0"/>
              <a:t>172.16.00 through 172.31.255.255</a:t>
            </a:r>
          </a:p>
          <a:p>
            <a:pPr lvl="1">
              <a:lnSpc>
                <a:spcPct val="90000"/>
              </a:lnSpc>
            </a:pPr>
            <a:endParaRPr lang="en-US" dirty="0"/>
          </a:p>
        </p:txBody>
      </p:sp>
    </p:spTree>
    <p:extLst>
      <p:ext uri="{BB962C8B-B14F-4D97-AF65-F5344CB8AC3E}">
        <p14:creationId xmlns:p14="http://schemas.microsoft.com/office/powerpoint/2010/main" val="352245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767CF84-1E9D-4DCA-B16D-AB69EB5FF746}" type="slidenum">
              <a:rPr lang="en-US"/>
              <a:pPr/>
              <a:t>15</a:t>
            </a:fld>
            <a:endParaRPr lang="en-US"/>
          </a:p>
        </p:txBody>
      </p:sp>
      <p:sp>
        <p:nvSpPr>
          <p:cNvPr id="81930" name="Rectangle 10"/>
          <p:cNvSpPr>
            <a:spLocks noGrp="1" noChangeArrowheads="1"/>
          </p:cNvSpPr>
          <p:nvPr>
            <p:ph type="title"/>
          </p:nvPr>
        </p:nvSpPr>
        <p:spPr/>
        <p:txBody>
          <a:bodyPr/>
          <a:lstStyle/>
          <a:p>
            <a:r>
              <a:rPr lang="en-US"/>
              <a:t>Internet Addressing</a:t>
            </a:r>
          </a:p>
        </p:txBody>
      </p:sp>
      <p:sp>
        <p:nvSpPr>
          <p:cNvPr id="81931" name="Rectangle 11"/>
          <p:cNvSpPr>
            <a:spLocks noGrp="1" noChangeArrowheads="1"/>
          </p:cNvSpPr>
          <p:nvPr>
            <p:ph type="body" idx="1"/>
          </p:nvPr>
        </p:nvSpPr>
        <p:spPr>
          <a:xfrm>
            <a:off x="457200" y="1600200"/>
            <a:ext cx="8178800" cy="5257800"/>
          </a:xfrm>
        </p:spPr>
        <p:txBody>
          <a:bodyPr/>
          <a:lstStyle/>
          <a:p>
            <a:r>
              <a:rPr lang="en-US" dirty="0"/>
              <a:t>Each node can have a domain name.</a:t>
            </a:r>
          </a:p>
          <a:p>
            <a:pPr lvl="1"/>
            <a:r>
              <a:rPr lang="en-US" dirty="0"/>
              <a:t>E.g. </a:t>
            </a:r>
            <a:r>
              <a:rPr lang="en-US" dirty="0">
                <a:hlinkClick r:id="rId3"/>
              </a:rPr>
              <a:t>www.cs.wpi.edu</a:t>
            </a:r>
            <a:endParaRPr lang="en-US" dirty="0"/>
          </a:p>
          <a:p>
            <a:pPr lvl="1"/>
            <a:r>
              <a:rPr lang="en-US" dirty="0"/>
              <a:t>Defined by the </a:t>
            </a:r>
            <a:r>
              <a:rPr lang="en-US" i="1" dirty="0"/>
              <a:t>Domain Name System</a:t>
            </a:r>
            <a:r>
              <a:rPr lang="en-US" dirty="0"/>
              <a:t>.</a:t>
            </a:r>
          </a:p>
          <a:p>
            <a:pPr lvl="1"/>
            <a:r>
              <a:rPr lang="en-US" dirty="0"/>
              <a:t>Naming is hierarchical.</a:t>
            </a:r>
          </a:p>
          <a:p>
            <a:pPr lvl="2"/>
            <a:r>
              <a:rPr lang="en-US" dirty="0"/>
              <a:t>E.g. </a:t>
            </a:r>
            <a:r>
              <a:rPr lang="en-US" dirty="0" err="1"/>
              <a:t>wpi</a:t>
            </a:r>
            <a:r>
              <a:rPr lang="en-US" dirty="0"/>
              <a:t> is part of the </a:t>
            </a:r>
            <a:r>
              <a:rPr lang="en-US" dirty="0" err="1"/>
              <a:t>edu</a:t>
            </a:r>
            <a:r>
              <a:rPr lang="en-US" dirty="0"/>
              <a:t> domain.</a:t>
            </a:r>
          </a:p>
          <a:p>
            <a:pPr lvl="2"/>
            <a:r>
              <a:rPr lang="en-US" dirty="0"/>
              <a:t>WPI defines all its subdomains.</a:t>
            </a:r>
          </a:p>
          <a:p>
            <a:r>
              <a:rPr lang="en-US" dirty="0"/>
              <a:t>A </a:t>
            </a:r>
            <a:r>
              <a:rPr lang="en-US" i="1" dirty="0"/>
              <a:t>Fully-Qualified Domain Name </a:t>
            </a:r>
            <a:r>
              <a:rPr lang="en-US" dirty="0"/>
              <a:t>(FQDN) starts with a </a:t>
            </a:r>
            <a:r>
              <a:rPr lang="en-US" i="1" dirty="0"/>
              <a:t>top-level domain</a:t>
            </a:r>
            <a:r>
              <a:rPr lang="en-US" dirty="0"/>
              <a:t>.</a:t>
            </a:r>
          </a:p>
          <a:p>
            <a:pPr lvl="1"/>
            <a:r>
              <a:rPr lang="en-US" dirty="0"/>
              <a:t>Can also use relative names.</a:t>
            </a:r>
          </a:p>
          <a:p>
            <a:pPr lvl="1"/>
            <a:r>
              <a:rPr lang="en-US" dirty="0"/>
              <a:t>Every FQDN is unique.</a:t>
            </a:r>
          </a:p>
        </p:txBody>
      </p:sp>
    </p:spTree>
    <p:extLst>
      <p:ext uri="{BB962C8B-B14F-4D97-AF65-F5344CB8AC3E}">
        <p14:creationId xmlns:p14="http://schemas.microsoft.com/office/powerpoint/2010/main" val="61244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749A2E-A7D1-48BC-8ADC-53025C4BFCA6}" type="slidenum">
              <a:rPr lang="en-US"/>
              <a:pPr/>
              <a:t>16</a:t>
            </a:fld>
            <a:endParaRPr lang="en-US"/>
          </a:p>
        </p:txBody>
      </p:sp>
      <p:sp>
        <p:nvSpPr>
          <p:cNvPr id="87042" name="Rectangle 2"/>
          <p:cNvSpPr>
            <a:spLocks noGrp="1" noChangeArrowheads="1"/>
          </p:cNvSpPr>
          <p:nvPr>
            <p:ph type="title"/>
          </p:nvPr>
        </p:nvSpPr>
        <p:spPr/>
        <p:txBody>
          <a:bodyPr/>
          <a:lstStyle/>
          <a:p>
            <a:r>
              <a:rPr lang="en-US"/>
              <a:t>Network Ports</a:t>
            </a:r>
          </a:p>
        </p:txBody>
      </p:sp>
      <p:sp>
        <p:nvSpPr>
          <p:cNvPr id="87043" name="Rectangle 3"/>
          <p:cNvSpPr>
            <a:spLocks noGrp="1" noChangeArrowheads="1"/>
          </p:cNvSpPr>
          <p:nvPr>
            <p:ph type="body" idx="1"/>
          </p:nvPr>
        </p:nvSpPr>
        <p:spPr>
          <a:xfrm>
            <a:off x="457200" y="1676400"/>
            <a:ext cx="7467600" cy="5181600"/>
          </a:xfrm>
        </p:spPr>
        <p:txBody>
          <a:bodyPr/>
          <a:lstStyle/>
          <a:p>
            <a:pPr>
              <a:lnSpc>
                <a:spcPct val="90000"/>
              </a:lnSpc>
            </a:pPr>
            <a:r>
              <a:rPr lang="en-US" dirty="0"/>
              <a:t>Within each node, connections are made to </a:t>
            </a:r>
            <a:r>
              <a:rPr lang="en-US" i="1" dirty="0"/>
              <a:t>ports</a:t>
            </a:r>
            <a:r>
              <a:rPr lang="en-US" dirty="0"/>
              <a:t>.</a:t>
            </a:r>
          </a:p>
          <a:p>
            <a:pPr lvl="1">
              <a:lnSpc>
                <a:spcPct val="90000"/>
              </a:lnSpc>
            </a:pPr>
            <a:r>
              <a:rPr lang="en-US" dirty="0"/>
              <a:t>Port </a:t>
            </a:r>
            <a:r>
              <a:rPr lang="en-US" i="1" dirty="0"/>
              <a:t>i</a:t>
            </a:r>
            <a:r>
              <a:rPr lang="en-US" dirty="0"/>
              <a:t> on one node to port </a:t>
            </a:r>
            <a:r>
              <a:rPr lang="en-US" i="1" dirty="0"/>
              <a:t>j</a:t>
            </a:r>
            <a:r>
              <a:rPr lang="en-US" dirty="0"/>
              <a:t> on another.</a:t>
            </a:r>
          </a:p>
          <a:p>
            <a:pPr lvl="1">
              <a:lnSpc>
                <a:spcPct val="90000"/>
              </a:lnSpc>
            </a:pPr>
            <a:r>
              <a:rPr lang="en-US" dirty="0"/>
              <a:t>Port number is 16 bits.</a:t>
            </a:r>
          </a:p>
          <a:p>
            <a:pPr>
              <a:lnSpc>
                <a:spcPct val="90000"/>
              </a:lnSpc>
            </a:pPr>
            <a:r>
              <a:rPr lang="en-US" dirty="0">
                <a:solidFill>
                  <a:schemeClr val="accent1">
                    <a:lumMod val="75000"/>
                  </a:schemeClr>
                </a:solidFill>
              </a:rPr>
              <a:t>Note: a network port is independent of the physical connection.</a:t>
            </a:r>
          </a:p>
        </p:txBody>
      </p:sp>
    </p:spTree>
    <p:extLst>
      <p:ext uri="{BB962C8B-B14F-4D97-AF65-F5344CB8AC3E}">
        <p14:creationId xmlns:p14="http://schemas.microsoft.com/office/powerpoint/2010/main" val="384419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749A2E-A7D1-48BC-8ADC-53025C4BFCA6}" type="slidenum">
              <a:rPr lang="en-US"/>
              <a:pPr/>
              <a:t>17</a:t>
            </a:fld>
            <a:endParaRPr lang="en-US"/>
          </a:p>
        </p:txBody>
      </p:sp>
      <p:sp>
        <p:nvSpPr>
          <p:cNvPr id="87042" name="Rectangle 2"/>
          <p:cNvSpPr>
            <a:spLocks noGrp="1" noChangeArrowheads="1"/>
          </p:cNvSpPr>
          <p:nvPr>
            <p:ph type="title"/>
          </p:nvPr>
        </p:nvSpPr>
        <p:spPr/>
        <p:txBody>
          <a:bodyPr/>
          <a:lstStyle/>
          <a:p>
            <a:r>
              <a:rPr lang="en-US"/>
              <a:t>Network Ports</a:t>
            </a:r>
          </a:p>
        </p:txBody>
      </p:sp>
      <p:sp>
        <p:nvSpPr>
          <p:cNvPr id="87043" name="Rectangle 3"/>
          <p:cNvSpPr>
            <a:spLocks noGrp="1" noChangeArrowheads="1"/>
          </p:cNvSpPr>
          <p:nvPr>
            <p:ph type="body" idx="1"/>
          </p:nvPr>
        </p:nvSpPr>
        <p:spPr>
          <a:xfrm>
            <a:off x="457200" y="1676400"/>
            <a:ext cx="7467600" cy="4552950"/>
          </a:xfrm>
        </p:spPr>
        <p:txBody>
          <a:bodyPr/>
          <a:lstStyle/>
          <a:p>
            <a:pPr>
              <a:lnSpc>
                <a:spcPct val="90000"/>
              </a:lnSpc>
            </a:pPr>
            <a:r>
              <a:rPr lang="en-US" dirty="0"/>
              <a:t>Some ports are </a:t>
            </a:r>
            <a:r>
              <a:rPr lang="en-US" i="1" dirty="0"/>
              <a:t>well-known</a:t>
            </a:r>
            <a:r>
              <a:rPr lang="en-US" dirty="0"/>
              <a:t>.</a:t>
            </a:r>
          </a:p>
          <a:p>
            <a:pPr lvl="1">
              <a:lnSpc>
                <a:spcPct val="90000"/>
              </a:lnSpc>
            </a:pPr>
            <a:r>
              <a:rPr lang="en-US" dirty="0"/>
              <a:t>E.g. 7 = echo, 19 = </a:t>
            </a:r>
            <a:r>
              <a:rPr lang="en-US" dirty="0" err="1"/>
              <a:t>chargen</a:t>
            </a:r>
            <a:r>
              <a:rPr lang="en-US" dirty="0"/>
              <a:t>, 22 = </a:t>
            </a:r>
            <a:r>
              <a:rPr lang="en-US" dirty="0" err="1"/>
              <a:t>ssh</a:t>
            </a:r>
            <a:r>
              <a:rPr lang="en-US" dirty="0"/>
              <a:t>, 53 = DNS, 80 = Web server.</a:t>
            </a:r>
          </a:p>
          <a:p>
            <a:pPr lvl="1">
              <a:lnSpc>
                <a:spcPct val="90000"/>
              </a:lnSpc>
            </a:pPr>
            <a:r>
              <a:rPr lang="en-US" dirty="0"/>
              <a:t>See /</a:t>
            </a:r>
            <a:r>
              <a:rPr lang="en-US" dirty="0" err="1"/>
              <a:t>etc</a:t>
            </a:r>
            <a:r>
              <a:rPr lang="en-US" dirty="0"/>
              <a:t>/services</a:t>
            </a:r>
          </a:p>
          <a:p>
            <a:pPr>
              <a:lnSpc>
                <a:spcPct val="90000"/>
              </a:lnSpc>
            </a:pPr>
            <a:r>
              <a:rPr lang="en-US" dirty="0"/>
              <a:t>In Unix and Linux, ports are implemented as </a:t>
            </a:r>
            <a:r>
              <a:rPr lang="en-US" i="1" dirty="0"/>
              <a:t>sockets</a:t>
            </a:r>
            <a:r>
              <a:rPr lang="en-US" dirty="0"/>
              <a:t>.</a:t>
            </a:r>
          </a:p>
        </p:txBody>
      </p:sp>
    </p:spTree>
    <p:extLst>
      <p:ext uri="{BB962C8B-B14F-4D97-AF65-F5344CB8AC3E}">
        <p14:creationId xmlns:p14="http://schemas.microsoft.com/office/powerpoint/2010/main" val="3536718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83DC69-2090-4402-9DDB-D20F9E7B2394}" type="slidenum">
              <a:rPr lang="en-US"/>
              <a:pPr/>
              <a:t>18</a:t>
            </a:fld>
            <a:endParaRPr lang="en-US"/>
          </a:p>
        </p:txBody>
      </p:sp>
      <p:sp>
        <p:nvSpPr>
          <p:cNvPr id="88066" name="Rectangle 2"/>
          <p:cNvSpPr>
            <a:spLocks noGrp="1" noChangeArrowheads="1"/>
          </p:cNvSpPr>
          <p:nvPr>
            <p:ph type="title"/>
          </p:nvPr>
        </p:nvSpPr>
        <p:spPr/>
        <p:txBody>
          <a:bodyPr/>
          <a:lstStyle/>
          <a:p>
            <a:r>
              <a:rPr lang="en-US"/>
              <a:t>Network Ports</a:t>
            </a:r>
          </a:p>
        </p:txBody>
      </p:sp>
      <p:sp>
        <p:nvSpPr>
          <p:cNvPr id="88067" name="Rectangle 3"/>
          <p:cNvSpPr>
            <a:spLocks noGrp="1" noChangeArrowheads="1"/>
          </p:cNvSpPr>
          <p:nvPr>
            <p:ph type="body" idx="1"/>
          </p:nvPr>
        </p:nvSpPr>
        <p:spPr>
          <a:xfrm>
            <a:off x="457200" y="1885950"/>
            <a:ext cx="7467600" cy="4667250"/>
          </a:xfrm>
        </p:spPr>
        <p:txBody>
          <a:bodyPr/>
          <a:lstStyle/>
          <a:p>
            <a:pPr marL="609600" indent="-609600"/>
            <a:r>
              <a:rPr lang="en-US"/>
              <a:t>Client-server</a:t>
            </a:r>
          </a:p>
          <a:p>
            <a:pPr marL="609600" indent="-609600"/>
            <a:r>
              <a:rPr lang="en-US"/>
              <a:t>Servers listen on well-known sockets.</a:t>
            </a:r>
          </a:p>
          <a:p>
            <a:pPr marL="609600" indent="-609600"/>
            <a:r>
              <a:rPr lang="en-US"/>
              <a:t>To connect to server:</a:t>
            </a:r>
          </a:p>
          <a:p>
            <a:pPr marL="990600" lvl="1" indent="-533400">
              <a:buFont typeface="Monotype Sorts" pitchFamily="2" charset="2"/>
              <a:buAutoNum type="arabicParenR"/>
            </a:pPr>
            <a:r>
              <a:rPr lang="en-US"/>
              <a:t>Use DNS to find remote address.</a:t>
            </a:r>
          </a:p>
          <a:p>
            <a:pPr marL="990600" lvl="1" indent="-533400">
              <a:buFont typeface="Monotype Sorts" pitchFamily="2" charset="2"/>
              <a:buAutoNum type="arabicParenR"/>
            </a:pPr>
            <a:r>
              <a:rPr lang="en-US"/>
              <a:t>Create a local socket.</a:t>
            </a:r>
          </a:p>
          <a:p>
            <a:pPr marL="990600" lvl="1" indent="-533400">
              <a:buFont typeface="Monotype Sorts" pitchFamily="2" charset="2"/>
              <a:buAutoNum type="arabicParenR"/>
            </a:pPr>
            <a:r>
              <a:rPr lang="en-US"/>
              <a:t>Request connection to remote address and socket.</a:t>
            </a:r>
          </a:p>
        </p:txBody>
      </p:sp>
    </p:spTree>
    <p:extLst>
      <p:ext uri="{BB962C8B-B14F-4D97-AF65-F5344CB8AC3E}">
        <p14:creationId xmlns:p14="http://schemas.microsoft.com/office/powerpoint/2010/main" val="371525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9pPr>
          </a:lstStyle>
          <a:p>
            <a:pPr algn="r" eaLnBrk="1" hangingPunct="1">
              <a:buClr>
                <a:srgbClr val="898989"/>
              </a:buClr>
              <a:buSzPct val="100000"/>
              <a:buFont typeface="Calibri" pitchFamily="32" charset="0"/>
              <a:buNone/>
            </a:pPr>
            <a:fld id="{A8F624C4-FC87-4500-B6FB-0BD088FD34FC}" type="slidenum">
              <a:rPr lang="en-US" sz="1200">
                <a:solidFill>
                  <a:srgbClr val="898989"/>
                </a:solidFill>
                <a:latin typeface="Calibri" pitchFamily="32" charset="0"/>
              </a:rPr>
              <a:pPr algn="r" eaLnBrk="1" hangingPunct="1">
                <a:buClr>
                  <a:srgbClr val="898989"/>
                </a:buClr>
                <a:buSzPct val="100000"/>
                <a:buFont typeface="Calibri" pitchFamily="32" charset="0"/>
                <a:buNone/>
              </a:pPr>
              <a:t>19</a:t>
            </a:fld>
            <a:endParaRPr lang="en-US" sz="1200">
              <a:solidFill>
                <a:srgbClr val="898989"/>
              </a:solidFill>
              <a:latin typeface="Calibri" pitchFamily="32" charset="0"/>
            </a:endParaRPr>
          </a:p>
        </p:txBody>
      </p:sp>
      <p:sp>
        <p:nvSpPr>
          <p:cNvPr id="16387" name="Rectangle 2"/>
          <p:cNvSpPr>
            <a:spLocks noGrp="1" noChangeArrowheads="1"/>
          </p:cNvSpPr>
          <p:nvPr>
            <p:ph type="title"/>
          </p:nvPr>
        </p:nvSpPr>
        <p:spPr>
          <a:noFill/>
        </p:spPr>
        <p:txBody>
          <a:bodyPr lIns="90000" tIns="46800" rIns="90000" bIns="46800" anchor="ctr"/>
          <a:lstStyle/>
          <a:p>
            <a:r>
              <a:rPr lang="en-US"/>
              <a:t>Socket to Socket</a:t>
            </a:r>
          </a:p>
        </p:txBody>
      </p:sp>
      <p:grpSp>
        <p:nvGrpSpPr>
          <p:cNvPr id="4" name="Group 3"/>
          <p:cNvGrpSpPr/>
          <p:nvPr/>
        </p:nvGrpSpPr>
        <p:grpSpPr>
          <a:xfrm>
            <a:off x="653796" y="4030249"/>
            <a:ext cx="7772400" cy="1379538"/>
            <a:chOff x="653796" y="4030249"/>
            <a:chExt cx="7772400" cy="1379538"/>
          </a:xfrm>
        </p:grpSpPr>
        <p:sp>
          <p:nvSpPr>
            <p:cNvPr id="16389" name="AutoShape 6"/>
            <p:cNvSpPr>
              <a:spLocks noChangeArrowheads="1"/>
            </p:cNvSpPr>
            <p:nvPr/>
          </p:nvSpPr>
          <p:spPr bwMode="auto">
            <a:xfrm>
              <a:off x="2330196" y="4487449"/>
              <a:ext cx="152400" cy="304800"/>
            </a:xfrm>
            <a:prstGeom prst="bevel">
              <a:avLst>
                <a:gd name="adj" fmla="val 12500"/>
              </a:avLst>
            </a:prstGeom>
            <a:solidFill>
              <a:schemeClr val="accent1"/>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16390" name="AutoShape 7"/>
            <p:cNvSpPr>
              <a:spLocks noChangeArrowheads="1"/>
            </p:cNvSpPr>
            <p:nvPr/>
          </p:nvSpPr>
          <p:spPr bwMode="auto">
            <a:xfrm>
              <a:off x="6444996" y="4487449"/>
              <a:ext cx="152400" cy="304800"/>
            </a:xfrm>
            <a:prstGeom prst="bevel">
              <a:avLst>
                <a:gd name="adj" fmla="val 12500"/>
              </a:avLst>
            </a:prstGeom>
            <a:solidFill>
              <a:schemeClr val="accent1"/>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559112" name="Cloud"/>
            <p:cNvSpPr>
              <a:spLocks noChangeAspect="1" noEditPoints="1" noChangeArrowheads="1"/>
            </p:cNvSpPr>
            <p:nvPr/>
          </p:nvSpPr>
          <p:spPr bwMode="auto">
            <a:xfrm>
              <a:off x="3473196" y="4030249"/>
              <a:ext cx="2057400" cy="13795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defTabSz="457200" eaLnBrk="1" hangingPunct="1">
                <a:buClr>
                  <a:srgbClr val="000000"/>
                </a:buClr>
                <a:buSzPct val="100000"/>
                <a:buFont typeface="Calibri" pitchFamily="32" charset="0"/>
                <a:buNone/>
                <a:defRPr/>
              </a:pPr>
              <a:endParaRPr lang="en-US" sz="1800">
                <a:solidFill>
                  <a:schemeClr val="bg1"/>
                </a:solidFill>
                <a:latin typeface="Calibri" pitchFamily="32" charset="0"/>
              </a:endParaRPr>
            </a:p>
          </p:txBody>
        </p:sp>
        <p:sp>
          <p:nvSpPr>
            <p:cNvPr id="16392" name="Freeform 11"/>
            <p:cNvSpPr>
              <a:spLocks/>
            </p:cNvSpPr>
            <p:nvPr/>
          </p:nvSpPr>
          <p:spPr bwMode="auto">
            <a:xfrm>
              <a:off x="2482596" y="4233449"/>
              <a:ext cx="990600" cy="609600"/>
            </a:xfrm>
            <a:custGeom>
              <a:avLst/>
              <a:gdLst>
                <a:gd name="T0" fmla="*/ 0 w 624"/>
                <a:gd name="T1" fmla="*/ 645159993 h 384"/>
                <a:gd name="T2" fmla="*/ 725804914 w 624"/>
                <a:gd name="T3" fmla="*/ 40322500 h 384"/>
                <a:gd name="T4" fmla="*/ 1088707471 w 624"/>
                <a:gd name="T5" fmla="*/ 887095115 h 384"/>
                <a:gd name="T6" fmla="*/ 1572577282 w 624"/>
                <a:gd name="T7" fmla="*/ 524192532 h 384"/>
                <a:gd name="T8" fmla="*/ 0 60000 65536"/>
                <a:gd name="T9" fmla="*/ 0 60000 65536"/>
                <a:gd name="T10" fmla="*/ 0 60000 65536"/>
                <a:gd name="T11" fmla="*/ 0 60000 65536"/>
                <a:gd name="T12" fmla="*/ 0 w 624"/>
                <a:gd name="T13" fmla="*/ 0 h 384"/>
                <a:gd name="T14" fmla="*/ 624 w 624"/>
                <a:gd name="T15" fmla="*/ 384 h 384"/>
              </a:gdLst>
              <a:ahLst/>
              <a:cxnLst>
                <a:cxn ang="T8">
                  <a:pos x="T0" y="T1"/>
                </a:cxn>
                <a:cxn ang="T9">
                  <a:pos x="T2" y="T3"/>
                </a:cxn>
                <a:cxn ang="T10">
                  <a:pos x="T4" y="T5"/>
                </a:cxn>
                <a:cxn ang="T11">
                  <a:pos x="T6" y="T7"/>
                </a:cxn>
              </a:cxnLst>
              <a:rect l="T12" t="T13" r="T14" b="T15"/>
              <a:pathLst>
                <a:path w="624" h="384">
                  <a:moveTo>
                    <a:pt x="0" y="256"/>
                  </a:moveTo>
                  <a:cubicBezTo>
                    <a:pt x="108" y="128"/>
                    <a:pt x="216" y="0"/>
                    <a:pt x="288" y="16"/>
                  </a:cubicBezTo>
                  <a:cubicBezTo>
                    <a:pt x="360" y="32"/>
                    <a:pt x="376" y="320"/>
                    <a:pt x="432" y="352"/>
                  </a:cubicBezTo>
                  <a:cubicBezTo>
                    <a:pt x="488" y="384"/>
                    <a:pt x="592" y="232"/>
                    <a:pt x="624" y="208"/>
                  </a:cubicBezTo>
                </a:path>
              </a:pathLst>
            </a:custGeom>
            <a:noFill/>
            <a:ln w="25400">
              <a:solidFill>
                <a:schemeClr val="tx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6393" name="Freeform 14"/>
            <p:cNvSpPr>
              <a:spLocks/>
            </p:cNvSpPr>
            <p:nvPr/>
          </p:nvSpPr>
          <p:spPr bwMode="auto">
            <a:xfrm>
              <a:off x="5530596" y="4258849"/>
              <a:ext cx="914400" cy="762000"/>
            </a:xfrm>
            <a:custGeom>
              <a:avLst/>
              <a:gdLst>
                <a:gd name="T0" fmla="*/ 0 w 576"/>
                <a:gd name="T1" fmla="*/ 335523636 h 832"/>
                <a:gd name="T2" fmla="*/ 604837442 w 576"/>
                <a:gd name="T3" fmla="*/ 53683448 h 832"/>
                <a:gd name="T4" fmla="*/ 846772538 w 576"/>
                <a:gd name="T5" fmla="*/ 657626185 h 832"/>
                <a:gd name="T6" fmla="*/ 1451609782 w 576"/>
                <a:gd name="T7" fmla="*/ 295261290 h 832"/>
                <a:gd name="T8" fmla="*/ 0 60000 65536"/>
                <a:gd name="T9" fmla="*/ 0 60000 65536"/>
                <a:gd name="T10" fmla="*/ 0 60000 65536"/>
                <a:gd name="T11" fmla="*/ 0 60000 65536"/>
                <a:gd name="T12" fmla="*/ 0 w 576"/>
                <a:gd name="T13" fmla="*/ 0 h 832"/>
                <a:gd name="T14" fmla="*/ 576 w 576"/>
                <a:gd name="T15" fmla="*/ 832 h 832"/>
              </a:gdLst>
              <a:ahLst/>
              <a:cxnLst>
                <a:cxn ang="T8">
                  <a:pos x="T0" y="T1"/>
                </a:cxn>
                <a:cxn ang="T9">
                  <a:pos x="T2" y="T3"/>
                </a:cxn>
                <a:cxn ang="T10">
                  <a:pos x="T4" y="T5"/>
                </a:cxn>
                <a:cxn ang="T11">
                  <a:pos x="T6" y="T7"/>
                </a:cxn>
              </a:cxnLst>
              <a:rect l="T12" t="T13" r="T14" b="T15"/>
              <a:pathLst>
                <a:path w="576" h="832">
                  <a:moveTo>
                    <a:pt x="0" y="400"/>
                  </a:moveTo>
                  <a:cubicBezTo>
                    <a:pt x="92" y="200"/>
                    <a:pt x="184" y="0"/>
                    <a:pt x="240" y="64"/>
                  </a:cubicBezTo>
                  <a:cubicBezTo>
                    <a:pt x="296" y="128"/>
                    <a:pt x="280" y="736"/>
                    <a:pt x="336" y="784"/>
                  </a:cubicBezTo>
                  <a:cubicBezTo>
                    <a:pt x="392" y="832"/>
                    <a:pt x="484" y="592"/>
                    <a:pt x="576" y="352"/>
                  </a:cubicBezTo>
                </a:path>
              </a:pathLst>
            </a:custGeom>
            <a:noFill/>
            <a:ln w="25400">
              <a:solidFill>
                <a:schemeClr val="tx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6394" name="Rectangle 16"/>
            <p:cNvSpPr>
              <a:spLocks noChangeArrowheads="1"/>
            </p:cNvSpPr>
            <p:nvPr/>
          </p:nvSpPr>
          <p:spPr bwMode="auto">
            <a:xfrm>
              <a:off x="653796" y="4411249"/>
              <a:ext cx="1219200" cy="533400"/>
            </a:xfrm>
            <a:prstGeom prst="rect">
              <a:avLst/>
            </a:prstGeom>
            <a:solidFill>
              <a:srgbClr val="33CCCC"/>
            </a:solidFill>
            <a:ln w="9525">
              <a:solidFill>
                <a:schemeClr val="tx1"/>
              </a:solidFill>
              <a:miter lim="800000"/>
              <a:headEnd/>
              <a:tailEnd/>
            </a:ln>
          </p:spPr>
          <p:txBody>
            <a:bodyPr wrap="none" anchor="ctr"/>
            <a:lstStyle/>
            <a:p>
              <a:pPr algn="ctr" defTabSz="457200" eaLnBrk="1" hangingPunct="1">
                <a:buClr>
                  <a:srgbClr val="000000"/>
                </a:buClr>
                <a:buSzPct val="100000"/>
                <a:buFont typeface="Calibri" pitchFamily="32" charset="0"/>
                <a:buNone/>
              </a:pPr>
              <a:r>
                <a:rPr lang="en-US" sz="1800" dirty="0">
                  <a:solidFill>
                    <a:schemeClr val="bg1"/>
                  </a:solidFill>
                  <a:latin typeface="Calibri" pitchFamily="32" charset="0"/>
                </a:rPr>
                <a:t>Client</a:t>
              </a:r>
            </a:p>
          </p:txBody>
        </p:sp>
        <p:sp>
          <p:nvSpPr>
            <p:cNvPr id="16397" name="Rectangle 19"/>
            <p:cNvSpPr>
              <a:spLocks noChangeArrowheads="1"/>
            </p:cNvSpPr>
            <p:nvPr/>
          </p:nvSpPr>
          <p:spPr bwMode="auto">
            <a:xfrm>
              <a:off x="7206996" y="4411249"/>
              <a:ext cx="1219200" cy="533400"/>
            </a:xfrm>
            <a:prstGeom prst="rect">
              <a:avLst/>
            </a:prstGeom>
            <a:solidFill>
              <a:srgbClr val="00FF00"/>
            </a:solidFill>
            <a:ln w="9525">
              <a:solidFill>
                <a:schemeClr val="tx1"/>
              </a:solidFill>
              <a:miter lim="800000"/>
              <a:headEnd/>
              <a:tailEnd/>
            </a:ln>
          </p:spPr>
          <p:txBody>
            <a:bodyPr wrap="none" anchor="ctr"/>
            <a:lstStyle/>
            <a:p>
              <a:pPr algn="ctr" defTabSz="457200" eaLnBrk="1" hangingPunct="1">
                <a:buClr>
                  <a:srgbClr val="000000"/>
                </a:buClr>
                <a:buSzPct val="100000"/>
                <a:buFont typeface="Calibri" pitchFamily="32" charset="0"/>
                <a:buNone/>
              </a:pPr>
              <a:r>
                <a:rPr lang="en-US" sz="1800" dirty="0">
                  <a:solidFill>
                    <a:schemeClr val="bg1"/>
                  </a:solidFill>
                  <a:latin typeface="Calibri" pitchFamily="32" charset="0"/>
                </a:rPr>
                <a:t>Server</a:t>
              </a:r>
            </a:p>
          </p:txBody>
        </p:sp>
        <p:cxnSp>
          <p:nvCxnSpPr>
            <p:cNvPr id="16398" name="AutoShape 20"/>
            <p:cNvCxnSpPr>
              <a:cxnSpLocks noChangeShapeType="1"/>
              <a:stCxn id="16394" idx="3"/>
              <a:endCxn id="16389" idx="4"/>
            </p:cNvCxnSpPr>
            <p:nvPr/>
          </p:nvCxnSpPr>
          <p:spPr bwMode="auto">
            <a:xfrm flipV="1">
              <a:off x="1872996" y="4639849"/>
              <a:ext cx="457200" cy="38100"/>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16399" name="AutoShape 22"/>
            <p:cNvCxnSpPr>
              <a:cxnSpLocks noChangeShapeType="1"/>
              <a:endCxn id="16397" idx="1"/>
            </p:cNvCxnSpPr>
            <p:nvPr/>
          </p:nvCxnSpPr>
          <p:spPr bwMode="auto">
            <a:xfrm>
              <a:off x="6597396" y="4601749"/>
              <a:ext cx="609600" cy="76200"/>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grpSp>
      <p:grpSp>
        <p:nvGrpSpPr>
          <p:cNvPr id="3" name="Group 2"/>
          <p:cNvGrpSpPr/>
          <p:nvPr/>
        </p:nvGrpSpPr>
        <p:grpSpPr>
          <a:xfrm>
            <a:off x="647700" y="5682996"/>
            <a:ext cx="7772400" cy="609600"/>
            <a:chOff x="685800" y="4876800"/>
            <a:chExt cx="7772400" cy="609600"/>
          </a:xfrm>
        </p:grpSpPr>
        <p:sp>
          <p:nvSpPr>
            <p:cNvPr id="16388" name="AutoShape 4"/>
            <p:cNvSpPr>
              <a:spLocks noChangeArrowheads="1"/>
            </p:cNvSpPr>
            <p:nvPr/>
          </p:nvSpPr>
          <p:spPr bwMode="auto">
            <a:xfrm rot="-5400000">
              <a:off x="4267200" y="2971800"/>
              <a:ext cx="457200" cy="4419600"/>
            </a:xfrm>
            <a:prstGeom prst="can">
              <a:avLst>
                <a:gd name="adj" fmla="val 106244"/>
              </a:avLst>
            </a:prstGeom>
            <a:solidFill>
              <a:schemeClr val="accent1"/>
            </a:solidFill>
            <a:ln w="9525">
              <a:solidFill>
                <a:schemeClr val="tx1"/>
              </a:solidFill>
              <a:round/>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16395" name="Rectangle 17"/>
            <p:cNvSpPr>
              <a:spLocks noChangeArrowheads="1"/>
            </p:cNvSpPr>
            <p:nvPr/>
          </p:nvSpPr>
          <p:spPr bwMode="auto">
            <a:xfrm>
              <a:off x="685800" y="4953000"/>
              <a:ext cx="1219200" cy="533400"/>
            </a:xfrm>
            <a:prstGeom prst="rect">
              <a:avLst/>
            </a:prstGeom>
            <a:solidFill>
              <a:srgbClr val="33CCCC"/>
            </a:solidFill>
            <a:ln w="9525">
              <a:solidFill>
                <a:schemeClr val="tx1"/>
              </a:solidFill>
              <a:miter lim="800000"/>
              <a:headEnd/>
              <a:tailEnd/>
            </a:ln>
          </p:spPr>
          <p:txBody>
            <a:bodyPr wrap="none" anchor="ctr"/>
            <a:lstStyle/>
            <a:p>
              <a:pPr algn="ctr" defTabSz="457200" eaLnBrk="1" hangingPunct="1">
                <a:buClr>
                  <a:srgbClr val="000000"/>
                </a:buClr>
                <a:buSzPct val="100000"/>
                <a:buFont typeface="Calibri" pitchFamily="32" charset="0"/>
                <a:buNone/>
              </a:pPr>
              <a:r>
                <a:rPr lang="en-US" sz="1800" dirty="0">
                  <a:solidFill>
                    <a:schemeClr val="bg1"/>
                  </a:solidFill>
                  <a:latin typeface="Calibri" pitchFamily="32" charset="0"/>
                </a:rPr>
                <a:t>Client</a:t>
              </a:r>
            </a:p>
          </p:txBody>
        </p:sp>
        <p:sp>
          <p:nvSpPr>
            <p:cNvPr id="16396" name="Rectangle 18"/>
            <p:cNvSpPr>
              <a:spLocks noChangeArrowheads="1"/>
            </p:cNvSpPr>
            <p:nvPr/>
          </p:nvSpPr>
          <p:spPr bwMode="auto">
            <a:xfrm>
              <a:off x="7239000" y="4876800"/>
              <a:ext cx="1219200" cy="533400"/>
            </a:xfrm>
            <a:prstGeom prst="rect">
              <a:avLst/>
            </a:prstGeom>
            <a:solidFill>
              <a:srgbClr val="00FF00"/>
            </a:solidFill>
            <a:ln w="9525">
              <a:solidFill>
                <a:schemeClr val="tx1"/>
              </a:solidFill>
              <a:miter lim="800000"/>
              <a:headEnd/>
              <a:tailEnd/>
            </a:ln>
          </p:spPr>
          <p:txBody>
            <a:bodyPr wrap="none" anchor="ctr"/>
            <a:lstStyle/>
            <a:p>
              <a:pPr algn="ctr" defTabSz="457200" eaLnBrk="1" hangingPunct="1">
                <a:buClr>
                  <a:srgbClr val="000000"/>
                </a:buClr>
                <a:buSzPct val="100000"/>
                <a:buFont typeface="Calibri" pitchFamily="32" charset="0"/>
                <a:buNone/>
              </a:pPr>
              <a:r>
                <a:rPr lang="en-US" sz="1800">
                  <a:solidFill>
                    <a:schemeClr val="bg1"/>
                  </a:solidFill>
                  <a:latin typeface="Calibri" pitchFamily="32" charset="0"/>
                </a:rPr>
                <a:t>Server</a:t>
              </a:r>
            </a:p>
          </p:txBody>
        </p:sp>
        <p:cxnSp>
          <p:nvCxnSpPr>
            <p:cNvPr id="16400" name="AutoShape 23"/>
            <p:cNvCxnSpPr>
              <a:cxnSpLocks noChangeShapeType="1"/>
              <a:stCxn id="16395" idx="3"/>
              <a:endCxn id="16388" idx="0"/>
            </p:cNvCxnSpPr>
            <p:nvPr/>
          </p:nvCxnSpPr>
          <p:spPr bwMode="auto">
            <a:xfrm flipV="1">
              <a:off x="1905000" y="5181600"/>
              <a:ext cx="865188" cy="38100"/>
            </a:xfrm>
            <a:prstGeom prst="straightConnector1">
              <a:avLst/>
            </a:prstGeom>
            <a:noFill/>
            <a:ln w="25400">
              <a:solidFill>
                <a:schemeClr val="tx1"/>
              </a:solidFill>
              <a:round/>
              <a:headEnd type="arrow" w="lg" len="lg"/>
              <a:tailEnd type="none" w="lg" len="lg"/>
            </a:ln>
            <a:extLst>
              <a:ext uri="{909E8E84-426E-40DD-AFC4-6F175D3DCCD1}">
                <a14:hiddenFill xmlns:a14="http://schemas.microsoft.com/office/drawing/2010/main">
                  <a:noFill/>
                </a14:hiddenFill>
              </a:ext>
            </a:extLst>
          </p:spPr>
        </p:cxnSp>
        <p:cxnSp>
          <p:nvCxnSpPr>
            <p:cNvPr id="16401" name="AutoShape 24"/>
            <p:cNvCxnSpPr>
              <a:cxnSpLocks noChangeShapeType="1"/>
              <a:stCxn id="16388" idx="3"/>
            </p:cNvCxnSpPr>
            <p:nvPr/>
          </p:nvCxnSpPr>
          <p:spPr bwMode="auto">
            <a:xfrm flipV="1">
              <a:off x="6705600" y="5105400"/>
              <a:ext cx="533400" cy="76200"/>
            </a:xfrm>
            <a:prstGeom prst="straightConnector1">
              <a:avLst/>
            </a:prstGeom>
            <a:noFill/>
            <a:ln w="25400">
              <a:solidFill>
                <a:schemeClr val="tx1"/>
              </a:solidFill>
              <a:round/>
              <a:headEnd type="none" w="lg" len="lg"/>
              <a:tailEnd type="arrow" w="lg" len="lg"/>
            </a:ln>
            <a:extLst>
              <a:ext uri="{909E8E84-426E-40DD-AFC4-6F175D3DCCD1}">
                <a14:hiddenFill xmlns:a14="http://schemas.microsoft.com/office/drawing/2010/main">
                  <a:noFill/>
                </a14:hiddenFill>
              </a:ext>
            </a:extLst>
          </p:spPr>
        </p:cxnSp>
      </p:grpSp>
      <p:sp>
        <p:nvSpPr>
          <p:cNvPr id="16402" name="Text Box 25"/>
          <p:cNvSpPr txBox="1">
            <a:spLocks noChangeArrowheads="1"/>
          </p:cNvSpPr>
          <p:nvPr/>
        </p:nvSpPr>
        <p:spPr bwMode="auto">
          <a:xfrm>
            <a:off x="386588" y="1755251"/>
            <a:ext cx="3200400" cy="369332"/>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defTabSz="457200">
              <a:defRPr sz="2400">
                <a:solidFill>
                  <a:schemeClr val="tx1"/>
                </a:solidFill>
                <a:latin typeface="Times New Roman" pitchFamily="18" charset="0"/>
              </a:defRPr>
            </a:lvl1pPr>
            <a:lvl2pPr marL="742950" indent="-285750" defTabSz="457200">
              <a:defRPr sz="2400">
                <a:solidFill>
                  <a:schemeClr val="tx1"/>
                </a:solidFill>
                <a:latin typeface="Times New Roman" pitchFamily="18" charset="0"/>
              </a:defRPr>
            </a:lvl2pPr>
            <a:lvl3pPr marL="1143000" indent="-228600" defTabSz="457200">
              <a:defRPr sz="2400">
                <a:solidFill>
                  <a:schemeClr val="tx1"/>
                </a:solidFill>
                <a:latin typeface="Times New Roman" pitchFamily="18" charset="0"/>
              </a:defRPr>
            </a:lvl3pPr>
            <a:lvl4pPr marL="1600200" indent="-228600" defTabSz="457200">
              <a:defRPr sz="2400">
                <a:solidFill>
                  <a:schemeClr val="tx1"/>
                </a:solidFill>
                <a:latin typeface="Times New Roman" pitchFamily="18" charset="0"/>
              </a:defRPr>
            </a:lvl4pPr>
            <a:lvl5pPr marL="2057400" indent="-228600" defTabSz="457200">
              <a:defRPr sz="2400">
                <a:solidFill>
                  <a:schemeClr val="tx1"/>
                </a:solidFill>
                <a:latin typeface="Times New Roman" pitchFamily="18" charset="0"/>
              </a:defRPr>
            </a:lvl5pPr>
            <a:lvl6pPr marL="2514600" indent="-228600" defTabSz="457200" eaLnBrk="0" fontAlgn="base" hangingPunct="0">
              <a:spcBef>
                <a:spcPct val="0"/>
              </a:spcBef>
              <a:spcAft>
                <a:spcPct val="0"/>
              </a:spcAft>
              <a:defRPr sz="2400">
                <a:solidFill>
                  <a:schemeClr val="tx1"/>
                </a:solidFill>
                <a:latin typeface="Times New Roman" pitchFamily="18" charset="0"/>
              </a:defRPr>
            </a:lvl6pPr>
            <a:lvl7pPr marL="2971800" indent="-228600" defTabSz="457200" eaLnBrk="0" fontAlgn="base" hangingPunct="0">
              <a:spcBef>
                <a:spcPct val="0"/>
              </a:spcBef>
              <a:spcAft>
                <a:spcPct val="0"/>
              </a:spcAft>
              <a:defRPr sz="2400">
                <a:solidFill>
                  <a:schemeClr val="tx1"/>
                </a:solidFill>
                <a:latin typeface="Times New Roman" pitchFamily="18" charset="0"/>
              </a:defRPr>
            </a:lvl7pPr>
            <a:lvl8pPr marL="3429000" indent="-228600" defTabSz="457200" eaLnBrk="0" fontAlgn="base" hangingPunct="0">
              <a:spcBef>
                <a:spcPct val="0"/>
              </a:spcBef>
              <a:spcAft>
                <a:spcPct val="0"/>
              </a:spcAft>
              <a:defRPr sz="2400">
                <a:solidFill>
                  <a:schemeClr val="tx1"/>
                </a:solidFill>
                <a:latin typeface="Times New Roman" pitchFamily="18" charset="0"/>
              </a:defRPr>
            </a:lvl8pPr>
            <a:lvl9pPr marL="3886200" indent="-228600" defTabSz="4572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Clr>
                <a:srgbClr val="000000"/>
              </a:buClr>
              <a:buSzPct val="100000"/>
              <a:buFont typeface="Calibri" pitchFamily="32" charset="0"/>
              <a:buNone/>
            </a:pPr>
            <a:r>
              <a:rPr lang="en-US" sz="1800" dirty="0">
                <a:latin typeface="Arial" charset="0"/>
              </a:rPr>
              <a:t>Three ways to look at it:</a:t>
            </a:r>
          </a:p>
        </p:txBody>
      </p:sp>
      <p:grpSp>
        <p:nvGrpSpPr>
          <p:cNvPr id="559111" name="Group 559110"/>
          <p:cNvGrpSpPr/>
          <p:nvPr/>
        </p:nvGrpSpPr>
        <p:grpSpPr>
          <a:xfrm>
            <a:off x="647700" y="1938239"/>
            <a:ext cx="7772400" cy="1601572"/>
            <a:chOff x="685800" y="1721008"/>
            <a:chExt cx="7772400" cy="1601572"/>
          </a:xfrm>
        </p:grpSpPr>
        <p:sp>
          <p:nvSpPr>
            <p:cNvPr id="25" name="AutoShape 6"/>
            <p:cNvSpPr>
              <a:spLocks noChangeArrowheads="1"/>
            </p:cNvSpPr>
            <p:nvPr/>
          </p:nvSpPr>
          <p:spPr bwMode="auto">
            <a:xfrm>
              <a:off x="2362200" y="2492572"/>
              <a:ext cx="152400" cy="304800"/>
            </a:xfrm>
            <a:prstGeom prst="bevel">
              <a:avLst>
                <a:gd name="adj" fmla="val 12500"/>
              </a:avLst>
            </a:prstGeom>
            <a:solidFill>
              <a:schemeClr val="accent1"/>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26" name="AutoShape 7"/>
            <p:cNvSpPr>
              <a:spLocks noChangeArrowheads="1"/>
            </p:cNvSpPr>
            <p:nvPr/>
          </p:nvSpPr>
          <p:spPr bwMode="auto">
            <a:xfrm>
              <a:off x="6477000" y="2492572"/>
              <a:ext cx="152400" cy="304800"/>
            </a:xfrm>
            <a:prstGeom prst="bevel">
              <a:avLst>
                <a:gd name="adj" fmla="val 12500"/>
              </a:avLst>
            </a:prstGeom>
            <a:solidFill>
              <a:schemeClr val="accent1"/>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30" name="Rectangle 16"/>
            <p:cNvSpPr>
              <a:spLocks noChangeArrowheads="1"/>
            </p:cNvSpPr>
            <p:nvPr/>
          </p:nvSpPr>
          <p:spPr bwMode="auto">
            <a:xfrm>
              <a:off x="685800" y="2416372"/>
              <a:ext cx="1219200" cy="533400"/>
            </a:xfrm>
            <a:prstGeom prst="rect">
              <a:avLst/>
            </a:prstGeom>
            <a:solidFill>
              <a:srgbClr val="33CCCC"/>
            </a:solidFill>
            <a:ln w="9525">
              <a:solidFill>
                <a:schemeClr val="tx1"/>
              </a:solidFill>
              <a:miter lim="800000"/>
              <a:headEnd/>
              <a:tailEnd/>
            </a:ln>
          </p:spPr>
          <p:txBody>
            <a:bodyPr wrap="none" anchor="ctr"/>
            <a:lstStyle/>
            <a:p>
              <a:pPr algn="ctr" defTabSz="457200" eaLnBrk="1" hangingPunct="1">
                <a:buClr>
                  <a:srgbClr val="000000"/>
                </a:buClr>
                <a:buSzPct val="100000"/>
                <a:buFont typeface="Calibri" pitchFamily="32" charset="0"/>
                <a:buNone/>
              </a:pPr>
              <a:r>
                <a:rPr lang="en-US" sz="1800" dirty="0">
                  <a:solidFill>
                    <a:schemeClr val="bg1"/>
                  </a:solidFill>
                  <a:latin typeface="Calibri" pitchFamily="32" charset="0"/>
                </a:rPr>
                <a:t>Client</a:t>
              </a:r>
            </a:p>
          </p:txBody>
        </p:sp>
        <p:sp>
          <p:nvSpPr>
            <p:cNvPr id="31" name="Rectangle 19"/>
            <p:cNvSpPr>
              <a:spLocks noChangeArrowheads="1"/>
            </p:cNvSpPr>
            <p:nvPr/>
          </p:nvSpPr>
          <p:spPr bwMode="auto">
            <a:xfrm>
              <a:off x="7239000" y="2416372"/>
              <a:ext cx="1219200" cy="533400"/>
            </a:xfrm>
            <a:prstGeom prst="rect">
              <a:avLst/>
            </a:prstGeom>
            <a:solidFill>
              <a:srgbClr val="00FF00"/>
            </a:solidFill>
            <a:ln w="9525">
              <a:solidFill>
                <a:schemeClr val="tx1"/>
              </a:solidFill>
              <a:miter lim="800000"/>
              <a:headEnd/>
              <a:tailEnd/>
            </a:ln>
          </p:spPr>
          <p:txBody>
            <a:bodyPr wrap="none" anchor="ctr"/>
            <a:lstStyle/>
            <a:p>
              <a:pPr algn="ctr" defTabSz="457200" eaLnBrk="1" hangingPunct="1">
                <a:buClr>
                  <a:srgbClr val="000000"/>
                </a:buClr>
                <a:buSzPct val="100000"/>
                <a:buFont typeface="Calibri" pitchFamily="32" charset="0"/>
                <a:buNone/>
              </a:pPr>
              <a:r>
                <a:rPr lang="en-US" sz="1800" dirty="0">
                  <a:solidFill>
                    <a:schemeClr val="bg1"/>
                  </a:solidFill>
                  <a:latin typeface="Calibri" pitchFamily="32" charset="0"/>
                </a:rPr>
                <a:t>Server</a:t>
              </a:r>
            </a:p>
          </p:txBody>
        </p:sp>
        <p:cxnSp>
          <p:nvCxnSpPr>
            <p:cNvPr id="32" name="AutoShape 20"/>
            <p:cNvCxnSpPr>
              <a:cxnSpLocks noChangeShapeType="1"/>
              <a:stCxn id="30" idx="3"/>
              <a:endCxn id="25" idx="4"/>
            </p:cNvCxnSpPr>
            <p:nvPr/>
          </p:nvCxnSpPr>
          <p:spPr bwMode="auto">
            <a:xfrm flipV="1">
              <a:off x="1905000" y="2644972"/>
              <a:ext cx="457200" cy="38100"/>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33" name="AutoShape 22"/>
            <p:cNvCxnSpPr>
              <a:cxnSpLocks noChangeShapeType="1"/>
              <a:endCxn id="31" idx="1"/>
            </p:cNvCxnSpPr>
            <p:nvPr/>
          </p:nvCxnSpPr>
          <p:spPr bwMode="auto">
            <a:xfrm>
              <a:off x="6629400" y="2606872"/>
              <a:ext cx="609600" cy="76200"/>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sp>
          <p:nvSpPr>
            <p:cNvPr id="34" name="AutoShape 6"/>
            <p:cNvSpPr>
              <a:spLocks noChangeArrowheads="1"/>
            </p:cNvSpPr>
            <p:nvPr/>
          </p:nvSpPr>
          <p:spPr bwMode="auto">
            <a:xfrm>
              <a:off x="3396996" y="1944476"/>
              <a:ext cx="152400" cy="304800"/>
            </a:xfrm>
            <a:prstGeom prst="bevel">
              <a:avLst>
                <a:gd name="adj" fmla="val 12500"/>
              </a:avLst>
            </a:prstGeom>
            <a:solidFill>
              <a:srgbClr val="00B0F0"/>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35" name="AutoShape 6"/>
            <p:cNvSpPr>
              <a:spLocks noChangeArrowheads="1"/>
            </p:cNvSpPr>
            <p:nvPr/>
          </p:nvSpPr>
          <p:spPr bwMode="auto">
            <a:xfrm>
              <a:off x="3136392" y="2782426"/>
              <a:ext cx="152400" cy="304800"/>
            </a:xfrm>
            <a:prstGeom prst="bevel">
              <a:avLst>
                <a:gd name="adj" fmla="val 12500"/>
              </a:avLst>
            </a:prstGeom>
            <a:solidFill>
              <a:srgbClr val="00B0F0"/>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36" name="AutoShape 6"/>
            <p:cNvSpPr>
              <a:spLocks noChangeArrowheads="1"/>
            </p:cNvSpPr>
            <p:nvPr/>
          </p:nvSpPr>
          <p:spPr bwMode="auto">
            <a:xfrm>
              <a:off x="4648200" y="1721008"/>
              <a:ext cx="152400" cy="304800"/>
            </a:xfrm>
            <a:prstGeom prst="bevel">
              <a:avLst>
                <a:gd name="adj" fmla="val 12500"/>
              </a:avLst>
            </a:prstGeom>
            <a:solidFill>
              <a:srgbClr val="00B0F0"/>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37" name="AutoShape 6"/>
            <p:cNvSpPr>
              <a:spLocks noChangeArrowheads="1"/>
            </p:cNvSpPr>
            <p:nvPr/>
          </p:nvSpPr>
          <p:spPr bwMode="auto">
            <a:xfrm>
              <a:off x="4038600" y="2413394"/>
              <a:ext cx="152400" cy="304800"/>
            </a:xfrm>
            <a:prstGeom prst="bevel">
              <a:avLst>
                <a:gd name="adj" fmla="val 12500"/>
              </a:avLst>
            </a:prstGeom>
            <a:solidFill>
              <a:srgbClr val="00B0F0"/>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38" name="AutoShape 6"/>
            <p:cNvSpPr>
              <a:spLocks noChangeArrowheads="1"/>
            </p:cNvSpPr>
            <p:nvPr/>
          </p:nvSpPr>
          <p:spPr bwMode="auto">
            <a:xfrm>
              <a:off x="5111496" y="3017780"/>
              <a:ext cx="152400" cy="304800"/>
            </a:xfrm>
            <a:prstGeom prst="bevel">
              <a:avLst>
                <a:gd name="adj" fmla="val 12500"/>
              </a:avLst>
            </a:prstGeom>
            <a:solidFill>
              <a:srgbClr val="00B0F0"/>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39" name="AutoShape 6"/>
            <p:cNvSpPr>
              <a:spLocks noChangeArrowheads="1"/>
            </p:cNvSpPr>
            <p:nvPr/>
          </p:nvSpPr>
          <p:spPr bwMode="auto">
            <a:xfrm>
              <a:off x="5689600" y="1944476"/>
              <a:ext cx="152400" cy="304800"/>
            </a:xfrm>
            <a:prstGeom prst="bevel">
              <a:avLst>
                <a:gd name="adj" fmla="val 12500"/>
              </a:avLst>
            </a:prstGeom>
            <a:solidFill>
              <a:srgbClr val="00B0F0"/>
            </a:solidFill>
            <a:ln w="9525">
              <a:solidFill>
                <a:schemeClr val="tx1"/>
              </a:solidFill>
              <a:miter lim="800000"/>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cxnSp>
          <p:nvCxnSpPr>
            <p:cNvPr id="40" name="AutoShape 22"/>
            <p:cNvCxnSpPr>
              <a:cxnSpLocks noChangeShapeType="1"/>
              <a:stCxn id="38" idx="0"/>
            </p:cNvCxnSpPr>
            <p:nvPr/>
          </p:nvCxnSpPr>
          <p:spPr bwMode="auto">
            <a:xfrm flipV="1">
              <a:off x="5263896" y="2718194"/>
              <a:ext cx="1217676" cy="451986"/>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42" name="AutoShape 22"/>
            <p:cNvCxnSpPr>
              <a:cxnSpLocks noChangeShapeType="1"/>
              <a:stCxn id="39" idx="0"/>
              <a:endCxn id="26" idx="4"/>
            </p:cNvCxnSpPr>
            <p:nvPr/>
          </p:nvCxnSpPr>
          <p:spPr bwMode="auto">
            <a:xfrm>
              <a:off x="5842000" y="2096876"/>
              <a:ext cx="635000" cy="548096"/>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43" name="AutoShape 22"/>
            <p:cNvCxnSpPr>
              <a:cxnSpLocks noChangeShapeType="1"/>
              <a:stCxn id="36" idx="1"/>
            </p:cNvCxnSpPr>
            <p:nvPr/>
          </p:nvCxnSpPr>
          <p:spPr bwMode="auto">
            <a:xfrm>
              <a:off x="4781550" y="1873408"/>
              <a:ext cx="939546" cy="210903"/>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44" name="AutoShape 22"/>
            <p:cNvCxnSpPr>
              <a:cxnSpLocks noChangeShapeType="1"/>
              <a:stCxn id="37" idx="0"/>
            </p:cNvCxnSpPr>
            <p:nvPr/>
          </p:nvCxnSpPr>
          <p:spPr bwMode="auto">
            <a:xfrm>
              <a:off x="4191000" y="2565794"/>
              <a:ext cx="935736" cy="532903"/>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49" name="AutoShape 22"/>
            <p:cNvCxnSpPr>
              <a:cxnSpLocks noChangeShapeType="1"/>
              <a:stCxn id="35" idx="0"/>
            </p:cNvCxnSpPr>
            <p:nvPr/>
          </p:nvCxnSpPr>
          <p:spPr bwMode="auto">
            <a:xfrm>
              <a:off x="3288792" y="2934826"/>
              <a:ext cx="1831086" cy="300475"/>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57" name="AutoShape 22"/>
            <p:cNvCxnSpPr>
              <a:cxnSpLocks noChangeShapeType="1"/>
              <a:stCxn id="37" idx="7"/>
            </p:cNvCxnSpPr>
            <p:nvPr/>
          </p:nvCxnSpPr>
          <p:spPr bwMode="auto">
            <a:xfrm flipV="1">
              <a:off x="4114800" y="2176858"/>
              <a:ext cx="1583817" cy="255586"/>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58" name="AutoShape 22"/>
            <p:cNvCxnSpPr>
              <a:cxnSpLocks noChangeShapeType="1"/>
            </p:cNvCxnSpPr>
            <p:nvPr/>
          </p:nvCxnSpPr>
          <p:spPr bwMode="auto">
            <a:xfrm flipV="1">
              <a:off x="3549396" y="1847046"/>
              <a:ext cx="1094994" cy="178762"/>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63" name="AutoShape 22"/>
            <p:cNvCxnSpPr>
              <a:cxnSpLocks noChangeShapeType="1"/>
              <a:stCxn id="25" idx="0"/>
            </p:cNvCxnSpPr>
            <p:nvPr/>
          </p:nvCxnSpPr>
          <p:spPr bwMode="auto">
            <a:xfrm>
              <a:off x="2514600" y="2644972"/>
              <a:ext cx="621792" cy="200805"/>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66" name="AutoShape 22"/>
            <p:cNvCxnSpPr>
              <a:cxnSpLocks noChangeShapeType="1"/>
              <a:stCxn id="25" idx="0"/>
            </p:cNvCxnSpPr>
            <p:nvPr/>
          </p:nvCxnSpPr>
          <p:spPr bwMode="auto">
            <a:xfrm flipV="1">
              <a:off x="2514600" y="2120519"/>
              <a:ext cx="882396" cy="524453"/>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cxnSp>
          <p:nvCxnSpPr>
            <p:cNvPr id="68" name="AutoShape 22"/>
            <p:cNvCxnSpPr>
              <a:cxnSpLocks noChangeShapeType="1"/>
              <a:stCxn id="34" idx="0"/>
            </p:cNvCxnSpPr>
            <p:nvPr/>
          </p:nvCxnSpPr>
          <p:spPr bwMode="auto">
            <a:xfrm>
              <a:off x="3549396" y="2096876"/>
              <a:ext cx="489204" cy="417977"/>
            </a:xfrm>
            <a:prstGeom prst="straightConnector1">
              <a:avLst/>
            </a:prstGeom>
            <a:noFill/>
            <a:ln w="25400">
              <a:solidFill>
                <a:schemeClr val="tx1"/>
              </a:solidFill>
              <a:round/>
              <a:headEnd type="arrow" w="lg" len="lg"/>
              <a:tailEnd type="arrow"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75855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7772400" cy="1143000"/>
          </a:xfrm>
        </p:spPr>
        <p:txBody>
          <a:bodyPr/>
          <a:lstStyle/>
          <a:p>
            <a:r>
              <a:rPr lang="en-US" dirty="0"/>
              <a:t>Course Intro</a:t>
            </a:r>
          </a:p>
        </p:txBody>
      </p:sp>
      <p:sp>
        <p:nvSpPr>
          <p:cNvPr id="3" name="Content Placeholder 2"/>
          <p:cNvSpPr>
            <a:spLocks noGrp="1"/>
          </p:cNvSpPr>
          <p:nvPr>
            <p:ph idx="1"/>
          </p:nvPr>
        </p:nvSpPr>
        <p:spPr>
          <a:xfrm>
            <a:off x="457200" y="3962400"/>
            <a:ext cx="8178800" cy="2095500"/>
          </a:xfrm>
        </p:spPr>
        <p:txBody>
          <a:bodyPr/>
          <a:lstStyle/>
          <a:p>
            <a:endParaRPr lang="en-US" dirty="0"/>
          </a:p>
        </p:txBody>
      </p:sp>
      <p:sp>
        <p:nvSpPr>
          <p:cNvPr id="4" name="Slide Number Placeholder 3"/>
          <p:cNvSpPr>
            <a:spLocks noGrp="1"/>
          </p:cNvSpPr>
          <p:nvPr>
            <p:ph type="sldNum" sz="quarter" idx="12"/>
          </p:nvPr>
        </p:nvSpPr>
        <p:spPr/>
        <p:txBody>
          <a:bodyPr/>
          <a:lstStyle/>
          <a:p>
            <a:fld id="{7D5FD3FC-3E13-41A8-83E0-92481DA067C2}" type="slidenum">
              <a:rPr lang="en-US" smtClean="0"/>
              <a:t>2</a:t>
            </a:fld>
            <a:endParaRPr lang="en-US"/>
          </a:p>
        </p:txBody>
      </p:sp>
    </p:spTree>
    <p:extLst>
      <p:ext uri="{BB962C8B-B14F-4D97-AF65-F5344CB8AC3E}">
        <p14:creationId xmlns:p14="http://schemas.microsoft.com/office/powerpoint/2010/main" val="1530226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p>
        </p:txBody>
      </p:sp>
      <p:sp>
        <p:nvSpPr>
          <p:cNvPr id="4" name="Slide Number Placeholder 3"/>
          <p:cNvSpPr>
            <a:spLocks noGrp="1"/>
          </p:cNvSpPr>
          <p:nvPr>
            <p:ph type="sldNum" sz="quarter" idx="12"/>
          </p:nvPr>
        </p:nvSpPr>
        <p:spPr/>
        <p:txBody>
          <a:bodyPr/>
          <a:lstStyle/>
          <a:p>
            <a:fld id="{7D5FD3FC-3E13-41A8-83E0-92481DA067C2}" type="slidenum">
              <a:rPr lang="en-US" smtClean="0"/>
              <a:t>20</a:t>
            </a:fld>
            <a:endParaRPr lang="en-US"/>
          </a:p>
        </p:txBody>
      </p:sp>
      <p:sp>
        <p:nvSpPr>
          <p:cNvPr id="7" name="AutoShape 4"/>
          <p:cNvSpPr>
            <a:spLocks noChangeArrowheads="1"/>
          </p:cNvSpPr>
          <p:nvPr/>
        </p:nvSpPr>
        <p:spPr bwMode="auto">
          <a:xfrm rot="16200000">
            <a:off x="4076700" y="2400300"/>
            <a:ext cx="457200" cy="2514600"/>
          </a:xfrm>
          <a:prstGeom prst="can">
            <a:avLst>
              <a:gd name="adj" fmla="val 106244"/>
            </a:avLst>
          </a:prstGeom>
          <a:solidFill>
            <a:schemeClr val="accent1"/>
          </a:solidFill>
          <a:ln w="9525">
            <a:solidFill>
              <a:schemeClr val="tx1"/>
            </a:solidFill>
            <a:round/>
            <a:headEnd/>
            <a:tailEnd/>
          </a:ln>
        </p:spPr>
        <p:txBody>
          <a:bodyPr wrap="none" anchor="ctr"/>
          <a:lstStyle/>
          <a:p>
            <a:pPr defTabSz="457200" eaLnBrk="1" hangingPunct="1">
              <a:buClr>
                <a:srgbClr val="000000"/>
              </a:buClr>
              <a:buSzPct val="100000"/>
              <a:buFont typeface="Calibri" pitchFamily="32" charset="0"/>
              <a:buNone/>
            </a:pPr>
            <a:endParaRPr lang="en-US" sz="1800">
              <a:solidFill>
                <a:schemeClr val="bg1"/>
              </a:solidFill>
              <a:latin typeface="Calibri" pitchFamily="32" charset="0"/>
            </a:endParaRPr>
          </a:p>
        </p:txBody>
      </p:sp>
      <p:sp>
        <p:nvSpPr>
          <p:cNvPr id="8" name="Rectangle 17"/>
          <p:cNvSpPr>
            <a:spLocks noChangeArrowheads="1"/>
          </p:cNvSpPr>
          <p:nvPr/>
        </p:nvSpPr>
        <p:spPr bwMode="auto">
          <a:xfrm>
            <a:off x="228600" y="3048000"/>
            <a:ext cx="2743200" cy="1981200"/>
          </a:xfrm>
          <a:prstGeom prst="rect">
            <a:avLst/>
          </a:prstGeom>
          <a:solidFill>
            <a:srgbClr val="33CCCC"/>
          </a:solidFill>
          <a:ln w="9525">
            <a:solidFill>
              <a:schemeClr val="tx1"/>
            </a:solidFill>
            <a:miter lim="800000"/>
            <a:headEnd/>
            <a:tailEnd/>
          </a:ln>
        </p:spPr>
        <p:txBody>
          <a:bodyPr wrap="none" anchor="ctr"/>
          <a:lstStyle/>
          <a:p>
            <a:pPr algn="ctr" defTabSz="457200" eaLnBrk="1" hangingPunct="1">
              <a:buClr>
                <a:srgbClr val="000000"/>
              </a:buClr>
              <a:buSzPct val="100000"/>
              <a:buFont typeface="Calibri" pitchFamily="32" charset="0"/>
              <a:buNone/>
            </a:pPr>
            <a:endParaRPr lang="en-US" sz="1800" dirty="0">
              <a:solidFill>
                <a:schemeClr val="bg1"/>
              </a:solidFill>
              <a:latin typeface="Calibri" pitchFamily="32" charset="0"/>
            </a:endParaRPr>
          </a:p>
        </p:txBody>
      </p:sp>
      <p:sp>
        <p:nvSpPr>
          <p:cNvPr id="9" name="Rectangle 18"/>
          <p:cNvSpPr>
            <a:spLocks noChangeArrowheads="1"/>
          </p:cNvSpPr>
          <p:nvPr/>
        </p:nvSpPr>
        <p:spPr bwMode="auto">
          <a:xfrm>
            <a:off x="5925312" y="3048000"/>
            <a:ext cx="2913888" cy="1905000"/>
          </a:xfrm>
          <a:prstGeom prst="rect">
            <a:avLst/>
          </a:prstGeom>
          <a:solidFill>
            <a:srgbClr val="00FF00"/>
          </a:solidFill>
          <a:ln w="9525">
            <a:solidFill>
              <a:schemeClr val="tx1"/>
            </a:solidFill>
            <a:miter lim="800000"/>
            <a:headEnd/>
            <a:tailEnd/>
          </a:ln>
        </p:spPr>
        <p:txBody>
          <a:bodyPr wrap="none" anchor="ctr"/>
          <a:lstStyle/>
          <a:p>
            <a:pPr algn="ctr" defTabSz="457200" eaLnBrk="1" hangingPunct="1">
              <a:buClr>
                <a:srgbClr val="000000"/>
              </a:buClr>
              <a:buSzPct val="100000"/>
              <a:buFont typeface="Calibri" pitchFamily="32" charset="0"/>
              <a:buNone/>
            </a:pPr>
            <a:endParaRPr lang="en-US" sz="1800" dirty="0">
              <a:solidFill>
                <a:schemeClr val="bg1"/>
              </a:solidFill>
              <a:latin typeface="Calibri" pitchFamily="32" charset="0"/>
            </a:endParaRPr>
          </a:p>
        </p:txBody>
      </p:sp>
      <p:cxnSp>
        <p:nvCxnSpPr>
          <p:cNvPr id="10" name="AutoShape 23"/>
          <p:cNvCxnSpPr>
            <a:cxnSpLocks noChangeShapeType="1"/>
            <a:endCxn id="7" idx="0"/>
          </p:cNvCxnSpPr>
          <p:nvPr/>
        </p:nvCxnSpPr>
        <p:spPr bwMode="auto">
          <a:xfrm flipV="1">
            <a:off x="2438400" y="3657600"/>
            <a:ext cx="1095348" cy="381000"/>
          </a:xfrm>
          <a:prstGeom prst="straightConnector1">
            <a:avLst/>
          </a:prstGeom>
          <a:noFill/>
          <a:ln w="25400">
            <a:solidFill>
              <a:schemeClr val="tx1"/>
            </a:solidFill>
            <a:round/>
            <a:headEnd type="arrow" w="lg" len="lg"/>
            <a:tailEnd type="none" w="lg" len="lg"/>
          </a:ln>
          <a:extLst>
            <a:ext uri="{909E8E84-426E-40DD-AFC4-6F175D3DCCD1}">
              <a14:hiddenFill xmlns:a14="http://schemas.microsoft.com/office/drawing/2010/main">
                <a:noFill/>
              </a14:hiddenFill>
            </a:ext>
          </a:extLst>
        </p:spPr>
      </p:cxnSp>
      <p:cxnSp>
        <p:nvCxnSpPr>
          <p:cNvPr id="11" name="AutoShape 24"/>
          <p:cNvCxnSpPr>
            <a:cxnSpLocks noChangeShapeType="1"/>
            <a:stCxn id="7" idx="3"/>
            <a:endCxn id="26" idx="1"/>
          </p:cNvCxnSpPr>
          <p:nvPr/>
        </p:nvCxnSpPr>
        <p:spPr bwMode="auto">
          <a:xfrm>
            <a:off x="5562600" y="3657600"/>
            <a:ext cx="1066800" cy="533400"/>
          </a:xfrm>
          <a:prstGeom prst="straightConnector1">
            <a:avLst/>
          </a:prstGeom>
          <a:noFill/>
          <a:ln w="25400">
            <a:solidFill>
              <a:schemeClr val="tx1"/>
            </a:solidFill>
            <a:round/>
            <a:headEnd type="none" w="lg" len="lg"/>
            <a:tailEnd type="arrow" w="lg" len="lg"/>
          </a:ln>
          <a:extLst>
            <a:ext uri="{909E8E84-426E-40DD-AFC4-6F175D3DCCD1}">
              <a14:hiddenFill xmlns:a14="http://schemas.microsoft.com/office/drawing/2010/main">
                <a:noFill/>
              </a14:hiddenFill>
            </a:ext>
          </a:extLst>
        </p:spPr>
      </p:cxnSp>
      <p:sp>
        <p:nvSpPr>
          <p:cNvPr id="19" name="Rounded Rectangle 18"/>
          <p:cNvSpPr/>
          <p:nvPr/>
        </p:nvSpPr>
        <p:spPr bwMode="auto">
          <a:xfrm>
            <a:off x="818388" y="3758184"/>
            <a:ext cx="1620012" cy="9144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Client</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1"/>
                </a:solidFill>
                <a:latin typeface="Arial" panose="020B0604020202020204" pitchFamily="34" charset="0"/>
                <a:cs typeface="Arial" panose="020B0604020202020204" pitchFamily="34" charset="0"/>
              </a:rPr>
              <a:t>Software</a:t>
            </a:r>
            <a:endParaRPr kumimoji="0" 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26" name="Rounded Rectangle 25"/>
          <p:cNvSpPr/>
          <p:nvPr/>
        </p:nvSpPr>
        <p:spPr bwMode="auto">
          <a:xfrm>
            <a:off x="6629400" y="3733800"/>
            <a:ext cx="1549400" cy="914400"/>
          </a:xfrm>
          <a:prstGeom prst="roundRect">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Server</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1"/>
                </a:solidFill>
                <a:latin typeface="Arial" panose="020B0604020202020204" pitchFamily="34" charset="0"/>
                <a:cs typeface="Arial" panose="020B0604020202020204" pitchFamily="34" charset="0"/>
              </a:rPr>
              <a:t>Software</a:t>
            </a:r>
            <a:endParaRPr kumimoji="0" 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30" name="TextBox 29"/>
          <p:cNvSpPr txBox="1"/>
          <p:nvPr/>
        </p:nvSpPr>
        <p:spPr>
          <a:xfrm>
            <a:off x="323496" y="3107727"/>
            <a:ext cx="25431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Client Hardware</a:t>
            </a:r>
          </a:p>
        </p:txBody>
      </p:sp>
      <p:sp>
        <p:nvSpPr>
          <p:cNvPr id="31" name="TextBox 30"/>
          <p:cNvSpPr txBox="1"/>
          <p:nvPr/>
        </p:nvSpPr>
        <p:spPr>
          <a:xfrm>
            <a:off x="5925312" y="3095535"/>
            <a:ext cx="254314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Server Hardware</a:t>
            </a:r>
          </a:p>
        </p:txBody>
      </p:sp>
      <p:sp>
        <p:nvSpPr>
          <p:cNvPr id="3" name="TextBox 2">
            <a:extLst>
              <a:ext uri="{FF2B5EF4-FFF2-40B4-BE49-F238E27FC236}">
                <a16:creationId xmlns:a16="http://schemas.microsoft.com/office/drawing/2014/main" id="{566B4D57-815B-137A-D3F2-7F03EFB28E99}"/>
              </a:ext>
            </a:extLst>
          </p:cNvPr>
          <p:cNvSpPr txBox="1"/>
          <p:nvPr/>
        </p:nvSpPr>
        <p:spPr>
          <a:xfrm>
            <a:off x="685800" y="5486400"/>
            <a:ext cx="1111202" cy="369332"/>
          </a:xfrm>
          <a:prstGeom prst="rect">
            <a:avLst/>
          </a:prstGeom>
          <a:noFill/>
        </p:spPr>
        <p:txBody>
          <a:bodyPr wrap="none" rtlCol="0">
            <a:spAutoFit/>
          </a:bodyPr>
          <a:lstStyle/>
          <a:p>
            <a:r>
              <a:rPr lang="en-US" dirty="0"/>
              <a:t>Browsers</a:t>
            </a:r>
          </a:p>
        </p:txBody>
      </p:sp>
      <p:sp>
        <p:nvSpPr>
          <p:cNvPr id="5" name="TextBox 4">
            <a:extLst>
              <a:ext uri="{FF2B5EF4-FFF2-40B4-BE49-F238E27FC236}">
                <a16:creationId xmlns:a16="http://schemas.microsoft.com/office/drawing/2014/main" id="{2D3E8310-F5F8-3BE9-ADA0-70B9369CDDFE}"/>
              </a:ext>
            </a:extLst>
          </p:cNvPr>
          <p:cNvSpPr txBox="1"/>
          <p:nvPr/>
        </p:nvSpPr>
        <p:spPr>
          <a:xfrm>
            <a:off x="6096000" y="5497011"/>
            <a:ext cx="2725426" cy="646331"/>
          </a:xfrm>
          <a:prstGeom prst="rect">
            <a:avLst/>
          </a:prstGeom>
          <a:noFill/>
        </p:spPr>
        <p:txBody>
          <a:bodyPr wrap="none" rtlCol="0">
            <a:spAutoFit/>
          </a:bodyPr>
          <a:lstStyle/>
          <a:p>
            <a:r>
              <a:rPr lang="en-US" dirty="0"/>
              <a:t>Linux/Apache/MSQL/PHP</a:t>
            </a:r>
          </a:p>
          <a:p>
            <a:r>
              <a:rPr lang="en-US" dirty="0"/>
              <a:t>LAMP Stack</a:t>
            </a:r>
          </a:p>
        </p:txBody>
      </p:sp>
    </p:spTree>
    <p:extLst>
      <p:ext uri="{BB962C8B-B14F-4D97-AF65-F5344CB8AC3E}">
        <p14:creationId xmlns:p14="http://schemas.microsoft.com/office/powerpoint/2010/main" val="40825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8E804D3-1507-46F0-AAE6-6070AEF2F715}" type="slidenum">
              <a:rPr lang="en-US"/>
              <a:pPr/>
              <a:t>21</a:t>
            </a:fld>
            <a:endParaRPr lang="en-US"/>
          </a:p>
        </p:txBody>
      </p:sp>
      <p:sp>
        <p:nvSpPr>
          <p:cNvPr id="92162" name="Rectangle 2"/>
          <p:cNvSpPr>
            <a:spLocks noGrp="1" noChangeArrowheads="1"/>
          </p:cNvSpPr>
          <p:nvPr>
            <p:ph type="title"/>
          </p:nvPr>
        </p:nvSpPr>
        <p:spPr/>
        <p:txBody>
          <a:bodyPr/>
          <a:lstStyle/>
          <a:p>
            <a:r>
              <a:rPr lang="en-US"/>
              <a:t>Network Ports</a:t>
            </a:r>
          </a:p>
        </p:txBody>
      </p:sp>
      <p:sp>
        <p:nvSpPr>
          <p:cNvPr id="92163" name="Rectangle 3"/>
          <p:cNvSpPr>
            <a:spLocks noGrp="1" noChangeArrowheads="1"/>
          </p:cNvSpPr>
          <p:nvPr>
            <p:ph type="body" idx="1"/>
          </p:nvPr>
        </p:nvSpPr>
        <p:spPr>
          <a:xfrm>
            <a:off x="457200" y="1885950"/>
            <a:ext cx="7772400" cy="4171950"/>
          </a:xfrm>
        </p:spPr>
        <p:txBody>
          <a:bodyPr/>
          <a:lstStyle/>
          <a:p>
            <a:pPr marL="609600" indent="-609600"/>
            <a:r>
              <a:rPr lang="en-US" dirty="0"/>
              <a:t>Write as </a:t>
            </a:r>
            <a:r>
              <a:rPr lang="en-US" i="1" dirty="0"/>
              <a:t>address </a:t>
            </a:r>
            <a:r>
              <a:rPr lang="en-US" dirty="0"/>
              <a:t>: </a:t>
            </a:r>
            <a:r>
              <a:rPr lang="en-US" i="1" dirty="0"/>
              <a:t>port</a:t>
            </a:r>
          </a:p>
          <a:p>
            <a:pPr marL="990600" lvl="1" indent="-533400"/>
            <a:r>
              <a:rPr lang="en-US" dirty="0"/>
              <a:t>E.g. Web browser uses www.wpi.edu:80</a:t>
            </a:r>
          </a:p>
          <a:p>
            <a:pPr marL="990600" lvl="1" indent="-533400"/>
            <a:r>
              <a:rPr lang="en-US" dirty="0"/>
              <a:t>Exception: telnet uses www.wpi.edu 80  (no colon!)</a:t>
            </a:r>
          </a:p>
        </p:txBody>
      </p:sp>
    </p:spTree>
    <p:extLst>
      <p:ext uri="{BB962C8B-B14F-4D97-AF65-F5344CB8AC3E}">
        <p14:creationId xmlns:p14="http://schemas.microsoft.com/office/powerpoint/2010/main" val="347422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055F7C-5BDA-4347-8035-506AE09B2B72}" type="slidenum">
              <a:rPr lang="en-US"/>
              <a:pPr/>
              <a:t>22</a:t>
            </a:fld>
            <a:endParaRPr lang="en-US"/>
          </a:p>
        </p:txBody>
      </p:sp>
      <p:sp>
        <p:nvSpPr>
          <p:cNvPr id="90114" name="Rectangle 2"/>
          <p:cNvSpPr>
            <a:spLocks noGrp="1" noChangeArrowheads="1"/>
          </p:cNvSpPr>
          <p:nvPr>
            <p:ph type="title"/>
          </p:nvPr>
        </p:nvSpPr>
        <p:spPr>
          <a:xfrm>
            <a:off x="406400" y="2057400"/>
            <a:ext cx="7772400" cy="1447800"/>
          </a:xfrm>
        </p:spPr>
        <p:txBody>
          <a:bodyPr/>
          <a:lstStyle/>
          <a:p>
            <a:pPr algn="ctr"/>
            <a:r>
              <a:rPr lang="en-US"/>
              <a:t>The World Wide Web</a:t>
            </a:r>
          </a:p>
        </p:txBody>
      </p:sp>
      <p:sp>
        <p:nvSpPr>
          <p:cNvPr id="90115" name="Rectangle 3"/>
          <p:cNvSpPr>
            <a:spLocks noGrp="1" noChangeArrowheads="1"/>
          </p:cNvSpPr>
          <p:nvPr>
            <p:ph type="body" idx="1"/>
          </p:nvPr>
        </p:nvSpPr>
        <p:spPr>
          <a:xfrm>
            <a:off x="457200" y="4267200"/>
            <a:ext cx="8178800" cy="1790700"/>
          </a:xfrm>
        </p:spPr>
        <p:txBody>
          <a:bodyPr/>
          <a:lstStyle/>
          <a:p>
            <a:endParaRPr lang="en-US"/>
          </a:p>
        </p:txBody>
      </p:sp>
    </p:spTree>
    <p:extLst>
      <p:ext uri="{BB962C8B-B14F-4D97-AF65-F5344CB8AC3E}">
        <p14:creationId xmlns:p14="http://schemas.microsoft.com/office/powerpoint/2010/main" val="573127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Beside the Web</a:t>
            </a:r>
          </a:p>
        </p:txBody>
      </p:sp>
      <p:sp>
        <p:nvSpPr>
          <p:cNvPr id="3" name="Content Placeholder 2"/>
          <p:cNvSpPr>
            <a:spLocks noGrp="1"/>
          </p:cNvSpPr>
          <p:nvPr>
            <p:ph idx="1"/>
          </p:nvPr>
        </p:nvSpPr>
        <p:spPr/>
        <p:txBody>
          <a:bodyPr/>
          <a:lstStyle/>
          <a:p>
            <a:r>
              <a:rPr lang="en-US" dirty="0"/>
              <a:t>Computer access:</a:t>
            </a:r>
          </a:p>
          <a:p>
            <a:pPr lvl="1"/>
            <a:r>
              <a:rPr lang="en-US" dirty="0" err="1"/>
              <a:t>ssh</a:t>
            </a:r>
            <a:r>
              <a:rPr lang="en-US" dirty="0"/>
              <a:t>, telnet, remote desktop, etc.</a:t>
            </a:r>
          </a:p>
          <a:p>
            <a:r>
              <a:rPr lang="en-US" dirty="0"/>
              <a:t>Asynchronous communication:</a:t>
            </a:r>
          </a:p>
          <a:p>
            <a:pPr lvl="1"/>
            <a:r>
              <a:rPr lang="en-US" dirty="0"/>
              <a:t>email, newsgroups.</a:t>
            </a:r>
          </a:p>
          <a:p>
            <a:r>
              <a:rPr lang="en-US" dirty="0"/>
              <a:t>Synchronous communication:</a:t>
            </a:r>
          </a:p>
          <a:p>
            <a:pPr lvl="1"/>
            <a:r>
              <a:rPr lang="en-US" dirty="0"/>
              <a:t>chat, VoIP, videoconferencing.</a:t>
            </a:r>
          </a:p>
        </p:txBody>
      </p:sp>
      <p:sp>
        <p:nvSpPr>
          <p:cNvPr id="4" name="Slide Number Placeholder 3"/>
          <p:cNvSpPr>
            <a:spLocks noGrp="1"/>
          </p:cNvSpPr>
          <p:nvPr>
            <p:ph type="sldNum" sz="quarter" idx="12"/>
          </p:nvPr>
        </p:nvSpPr>
        <p:spPr/>
        <p:txBody>
          <a:bodyPr/>
          <a:lstStyle/>
          <a:p>
            <a:fld id="{7D5FD3FC-3E13-41A8-83E0-92481DA067C2}" type="slidenum">
              <a:rPr lang="en-US" smtClean="0"/>
              <a:t>23</a:t>
            </a:fld>
            <a:endParaRPr lang="en-US"/>
          </a:p>
        </p:txBody>
      </p:sp>
    </p:spTree>
    <p:extLst>
      <p:ext uri="{BB962C8B-B14F-4D97-AF65-F5344CB8AC3E}">
        <p14:creationId xmlns:p14="http://schemas.microsoft.com/office/powerpoint/2010/main" val="3313830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the Web</a:t>
            </a:r>
          </a:p>
        </p:txBody>
      </p:sp>
      <p:sp>
        <p:nvSpPr>
          <p:cNvPr id="3" name="Content Placeholder 2"/>
          <p:cNvSpPr>
            <a:spLocks noGrp="1"/>
          </p:cNvSpPr>
          <p:nvPr>
            <p:ph idx="1"/>
          </p:nvPr>
        </p:nvSpPr>
        <p:spPr>
          <a:xfrm>
            <a:off x="457200" y="1676400"/>
            <a:ext cx="8178800" cy="5105400"/>
          </a:xfrm>
        </p:spPr>
        <p:txBody>
          <a:bodyPr/>
          <a:lstStyle/>
          <a:p>
            <a:pPr>
              <a:spcBef>
                <a:spcPts val="600"/>
              </a:spcBef>
            </a:pPr>
            <a:r>
              <a:rPr lang="en-US" dirty="0"/>
              <a:t>Many, non-graphical ways to access information:</a:t>
            </a:r>
          </a:p>
          <a:p>
            <a:pPr lvl="1">
              <a:spcBef>
                <a:spcPts val="600"/>
              </a:spcBef>
            </a:pPr>
            <a:r>
              <a:rPr lang="en-US" dirty="0"/>
              <a:t>FTP</a:t>
            </a:r>
          </a:p>
          <a:p>
            <a:pPr lvl="1">
              <a:spcBef>
                <a:spcPts val="600"/>
              </a:spcBef>
            </a:pPr>
            <a:r>
              <a:rPr lang="en-US" dirty="0"/>
              <a:t>WAIS, Gopher.</a:t>
            </a:r>
          </a:p>
          <a:p>
            <a:pPr>
              <a:spcBef>
                <a:spcPts val="600"/>
              </a:spcBef>
            </a:pPr>
            <a:r>
              <a:rPr lang="en-US" dirty="0"/>
              <a:t>Disadvantages:</a:t>
            </a:r>
          </a:p>
          <a:p>
            <a:pPr lvl="1">
              <a:spcBef>
                <a:spcPts val="600"/>
              </a:spcBef>
            </a:pPr>
            <a:r>
              <a:rPr lang="en-US" dirty="0"/>
              <a:t>Each required a different set of protocols, clients, and servers.</a:t>
            </a:r>
          </a:p>
          <a:p>
            <a:pPr lvl="1">
              <a:spcBef>
                <a:spcPts val="600"/>
              </a:spcBef>
            </a:pPr>
            <a:r>
              <a:rPr lang="en-US" dirty="0"/>
              <a:t>Clunky user interfaces.</a:t>
            </a:r>
          </a:p>
          <a:p>
            <a:pPr lvl="1">
              <a:spcBef>
                <a:spcPts val="600"/>
              </a:spcBef>
            </a:pPr>
            <a:r>
              <a:rPr lang="en-US" dirty="0"/>
              <a:t>No easy way to search.</a:t>
            </a:r>
          </a:p>
          <a:p>
            <a:pPr lvl="1">
              <a:spcBef>
                <a:spcPts val="600"/>
              </a:spcBef>
            </a:pPr>
            <a:r>
              <a:rPr lang="en-US" dirty="0"/>
              <a:t>No integration of text and graphics.</a:t>
            </a:r>
          </a:p>
          <a:p>
            <a:pPr lvl="1"/>
            <a:endParaRPr lang="en-US" dirty="0"/>
          </a:p>
        </p:txBody>
      </p:sp>
      <p:sp>
        <p:nvSpPr>
          <p:cNvPr id="4" name="Slide Number Placeholder 3"/>
          <p:cNvSpPr>
            <a:spLocks noGrp="1"/>
          </p:cNvSpPr>
          <p:nvPr>
            <p:ph type="sldNum" sz="quarter" idx="12"/>
          </p:nvPr>
        </p:nvSpPr>
        <p:spPr/>
        <p:txBody>
          <a:bodyPr/>
          <a:lstStyle/>
          <a:p>
            <a:fld id="{7D5FD3FC-3E13-41A8-83E0-92481DA067C2}" type="slidenum">
              <a:rPr lang="en-US" smtClean="0"/>
              <a:t>24</a:t>
            </a:fld>
            <a:endParaRPr lang="en-US"/>
          </a:p>
        </p:txBody>
      </p:sp>
    </p:spTree>
    <p:extLst>
      <p:ext uri="{BB962C8B-B14F-4D97-AF65-F5344CB8AC3E}">
        <p14:creationId xmlns:p14="http://schemas.microsoft.com/office/powerpoint/2010/main" val="141111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169AC1-0147-4B80-B0FA-63CC4C59201E}" type="slidenum">
              <a:rPr lang="en-US"/>
              <a:pPr/>
              <a:t>25</a:t>
            </a:fld>
            <a:endParaRPr lang="en-US"/>
          </a:p>
        </p:txBody>
      </p:sp>
      <p:sp>
        <p:nvSpPr>
          <p:cNvPr id="91138" name="Rectangle 2"/>
          <p:cNvSpPr>
            <a:spLocks noGrp="1" noChangeArrowheads="1"/>
          </p:cNvSpPr>
          <p:nvPr>
            <p:ph type="title"/>
          </p:nvPr>
        </p:nvSpPr>
        <p:spPr/>
        <p:txBody>
          <a:bodyPr/>
          <a:lstStyle/>
          <a:p>
            <a:r>
              <a:rPr lang="en-US"/>
              <a:t>The World Wide Web</a:t>
            </a:r>
          </a:p>
        </p:txBody>
      </p:sp>
      <p:sp>
        <p:nvSpPr>
          <p:cNvPr id="91139" name="Rectangle 3"/>
          <p:cNvSpPr>
            <a:spLocks noGrp="1" noChangeArrowheads="1"/>
          </p:cNvSpPr>
          <p:nvPr>
            <p:ph type="body" idx="1"/>
          </p:nvPr>
        </p:nvSpPr>
        <p:spPr>
          <a:xfrm>
            <a:off x="457200" y="1885950"/>
            <a:ext cx="8178800" cy="4972050"/>
          </a:xfrm>
        </p:spPr>
        <p:txBody>
          <a:bodyPr/>
          <a:lstStyle/>
          <a:p>
            <a:r>
              <a:rPr lang="en-US"/>
              <a:t>Invented by Tim Berners-Lee and colleagues at CERN in 1989.</a:t>
            </a:r>
          </a:p>
          <a:p>
            <a:r>
              <a:rPr lang="en-US"/>
              <a:t>Now at WWW Consortium (www.w3.org)</a:t>
            </a:r>
          </a:p>
          <a:p>
            <a:r>
              <a:rPr lang="en-US"/>
              <a:t>Web servers listen on port 80.</a:t>
            </a:r>
          </a:p>
          <a:p>
            <a:pPr lvl="1"/>
            <a:r>
              <a:rPr lang="en-US"/>
              <a:t>E.g. Apache, IIS.</a:t>
            </a:r>
          </a:p>
          <a:p>
            <a:r>
              <a:rPr lang="en-US"/>
              <a:t>Clients (browsers) request text, images, etc., using HyperText Transport Protocol (HTTP).</a:t>
            </a:r>
          </a:p>
        </p:txBody>
      </p:sp>
    </p:spTree>
    <p:extLst>
      <p:ext uri="{BB962C8B-B14F-4D97-AF65-F5344CB8AC3E}">
        <p14:creationId xmlns:p14="http://schemas.microsoft.com/office/powerpoint/2010/main" val="2586448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The World Wide Web</a:t>
            </a:r>
          </a:p>
        </p:txBody>
      </p:sp>
      <p:sp>
        <p:nvSpPr>
          <p:cNvPr id="103427" name="Rectangle 3"/>
          <p:cNvSpPr>
            <a:spLocks noGrp="1" noChangeArrowheads="1"/>
          </p:cNvSpPr>
          <p:nvPr>
            <p:ph type="body" idx="1"/>
          </p:nvPr>
        </p:nvSpPr>
        <p:spPr/>
        <p:txBody>
          <a:bodyPr/>
          <a:lstStyle/>
          <a:p>
            <a:r>
              <a:rPr lang="en-US"/>
              <a:t>Browser handles rendering of text and graphics.</a:t>
            </a:r>
          </a:p>
          <a:p>
            <a:pPr lvl="1"/>
            <a:r>
              <a:rPr lang="en-US"/>
              <a:t>Consequences?</a:t>
            </a:r>
          </a:p>
          <a:p>
            <a:r>
              <a:rPr lang="en-US"/>
              <a:t>Now extended for Web Services.</a:t>
            </a:r>
            <a:endParaRPr lang="en-US" dirty="0"/>
          </a:p>
        </p:txBody>
      </p:sp>
      <p:sp>
        <p:nvSpPr>
          <p:cNvPr id="4" name="Slide Number Placeholder 3"/>
          <p:cNvSpPr>
            <a:spLocks noGrp="1"/>
          </p:cNvSpPr>
          <p:nvPr>
            <p:ph type="sldNum" sz="quarter" idx="12"/>
          </p:nvPr>
        </p:nvSpPr>
        <p:spPr/>
        <p:txBody>
          <a:bodyPr/>
          <a:lstStyle/>
          <a:p>
            <a:fld id="{2A326D2D-8CF4-4244-901E-CE6FE6FF4948}" type="slidenum">
              <a:rPr lang="en-US" smtClean="0"/>
              <a:pPr/>
              <a:t>26</a:t>
            </a:fld>
            <a:endParaRPr lang="en-US"/>
          </a:p>
        </p:txBody>
      </p:sp>
    </p:spTree>
    <p:extLst>
      <p:ext uri="{BB962C8B-B14F-4D97-AF65-F5344CB8AC3E}">
        <p14:creationId xmlns:p14="http://schemas.microsoft.com/office/powerpoint/2010/main" val="210177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Notation</a:t>
            </a:r>
          </a:p>
        </p:txBody>
      </p:sp>
      <p:sp>
        <p:nvSpPr>
          <p:cNvPr id="3" name="Content Placeholder 2"/>
          <p:cNvSpPr>
            <a:spLocks noGrp="1"/>
          </p:cNvSpPr>
          <p:nvPr>
            <p:ph idx="1"/>
          </p:nvPr>
        </p:nvSpPr>
        <p:spPr/>
        <p:txBody>
          <a:bodyPr/>
          <a:lstStyle/>
          <a:p>
            <a:r>
              <a:rPr lang="en-US" dirty="0"/>
              <a:t>Terms in italics are usually being defined for the first time.</a:t>
            </a:r>
          </a:p>
          <a:p>
            <a:r>
              <a:rPr lang="en-US" dirty="0"/>
              <a:t>Commands or names in italics are placeholders, e.g.,</a:t>
            </a:r>
          </a:p>
          <a:p>
            <a:pPr lvl="1"/>
            <a:r>
              <a:rPr lang="en-US" b="1" dirty="0" err="1">
                <a:latin typeface="Courier New" pitchFamily="49" charset="0"/>
                <a:cs typeface="Courier New" pitchFamily="49" charset="0"/>
              </a:rPr>
              <a:t>cp</a:t>
            </a:r>
            <a:r>
              <a:rPr lang="en-US" b="1" dirty="0">
                <a:latin typeface="Courier New" pitchFamily="49" charset="0"/>
                <a:cs typeface="Courier New" pitchFamily="49" charset="0"/>
              </a:rPr>
              <a:t> </a:t>
            </a:r>
            <a:r>
              <a:rPr lang="en-US" b="1" i="1" dirty="0" err="1">
                <a:latin typeface="Courier New" pitchFamily="49" charset="0"/>
                <a:cs typeface="Courier New" pitchFamily="49" charset="0"/>
              </a:rPr>
              <a:t>sourcefile</a:t>
            </a:r>
            <a:r>
              <a:rPr lang="en-US" b="1" dirty="0">
                <a:latin typeface="Courier New" pitchFamily="49" charset="0"/>
                <a:cs typeface="Courier New" pitchFamily="49" charset="0"/>
              </a:rPr>
              <a:t> </a:t>
            </a:r>
            <a:r>
              <a:rPr lang="en-US" b="1" i="1" dirty="0" err="1">
                <a:latin typeface="Courier New" pitchFamily="49" charset="0"/>
                <a:cs typeface="Courier New" pitchFamily="49" charset="0"/>
              </a:rPr>
              <a:t>destinationfile</a:t>
            </a:r>
            <a:endParaRPr lang="en-US" b="1" i="1" dirty="0">
              <a:latin typeface="Courier New" pitchFamily="49" charset="0"/>
              <a:cs typeface="Courier New" pitchFamily="49" charset="0"/>
            </a:endParaRPr>
          </a:p>
          <a:p>
            <a:pPr lvl="1"/>
            <a:r>
              <a:rPr lang="en-US" b="1" dirty="0" err="1">
                <a:latin typeface="Courier New" pitchFamily="49" charset="0"/>
                <a:cs typeface="Courier New" pitchFamily="49" charset="0"/>
              </a:rPr>
              <a:t>cp</a:t>
            </a:r>
            <a:r>
              <a:rPr lang="en-US" b="1" dirty="0">
                <a:latin typeface="Courier New" pitchFamily="49" charset="0"/>
                <a:cs typeface="Courier New" pitchFamily="49" charset="0"/>
              </a:rPr>
              <a:t> class01.ppt backup01.ppt</a:t>
            </a:r>
          </a:p>
        </p:txBody>
      </p:sp>
      <p:sp>
        <p:nvSpPr>
          <p:cNvPr id="4" name="Slide Number Placeholder 3"/>
          <p:cNvSpPr>
            <a:spLocks noGrp="1"/>
          </p:cNvSpPr>
          <p:nvPr>
            <p:ph type="sldNum" sz="quarter" idx="12"/>
          </p:nvPr>
        </p:nvSpPr>
        <p:spPr/>
        <p:txBody>
          <a:bodyPr/>
          <a:lstStyle/>
          <a:p>
            <a:fld id="{7D5FD3FC-3E13-41A8-83E0-92481DA067C2}" type="slidenum">
              <a:rPr lang="en-US" smtClean="0"/>
              <a:t>27</a:t>
            </a:fld>
            <a:endParaRPr lang="en-US"/>
          </a:p>
        </p:txBody>
      </p:sp>
    </p:spTree>
    <p:extLst>
      <p:ext uri="{BB962C8B-B14F-4D97-AF65-F5344CB8AC3E}">
        <p14:creationId xmlns:p14="http://schemas.microsoft.com/office/powerpoint/2010/main" val="112221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EB3479-9206-41F1-8031-1334829CD82E}" type="slidenum">
              <a:rPr lang="en-US"/>
              <a:pPr/>
              <a:t>28</a:t>
            </a:fld>
            <a:endParaRPr lang="en-US"/>
          </a:p>
        </p:txBody>
      </p:sp>
      <p:sp>
        <p:nvSpPr>
          <p:cNvPr id="94210" name="Rectangle 2"/>
          <p:cNvSpPr>
            <a:spLocks noGrp="1" noChangeArrowheads="1"/>
          </p:cNvSpPr>
          <p:nvPr>
            <p:ph type="title"/>
          </p:nvPr>
        </p:nvSpPr>
        <p:spPr/>
        <p:txBody>
          <a:bodyPr/>
          <a:lstStyle/>
          <a:p>
            <a:r>
              <a:rPr lang="en-US"/>
              <a:t>URL</a:t>
            </a:r>
          </a:p>
        </p:txBody>
      </p:sp>
      <p:sp>
        <p:nvSpPr>
          <p:cNvPr id="94211" name="Rectangle 3"/>
          <p:cNvSpPr>
            <a:spLocks noGrp="1" noChangeArrowheads="1"/>
          </p:cNvSpPr>
          <p:nvPr>
            <p:ph type="body" idx="1"/>
          </p:nvPr>
        </p:nvSpPr>
        <p:spPr>
          <a:xfrm>
            <a:off x="457200" y="1676400"/>
            <a:ext cx="8305800" cy="5181600"/>
          </a:xfrm>
        </p:spPr>
        <p:txBody>
          <a:bodyPr/>
          <a:lstStyle/>
          <a:p>
            <a:r>
              <a:rPr lang="en-US" dirty="0"/>
              <a:t>Uniform Resource Locator</a:t>
            </a:r>
          </a:p>
          <a:p>
            <a:r>
              <a:rPr lang="en-US" dirty="0"/>
              <a:t>Format</a:t>
            </a:r>
          </a:p>
          <a:p>
            <a:pPr lvl="1"/>
            <a:r>
              <a:rPr lang="en-US" i="1" dirty="0"/>
              <a:t>scheme</a:t>
            </a:r>
            <a:r>
              <a:rPr lang="en-US" dirty="0"/>
              <a:t> : </a:t>
            </a:r>
            <a:r>
              <a:rPr lang="en-US" i="1" dirty="0"/>
              <a:t>object-address</a:t>
            </a:r>
          </a:p>
          <a:p>
            <a:pPr lvl="1"/>
            <a:r>
              <a:rPr lang="en-US" dirty="0"/>
              <a:t>E.g. </a:t>
            </a:r>
            <a:r>
              <a:rPr lang="en-US" dirty="0">
                <a:hlinkClick r:id="rId3"/>
              </a:rPr>
              <a:t>http://www.wpi.edu/</a:t>
            </a:r>
            <a:endParaRPr lang="en-US" dirty="0"/>
          </a:p>
          <a:p>
            <a:r>
              <a:rPr lang="en-US" dirty="0"/>
              <a:t>Scheme:</a:t>
            </a:r>
          </a:p>
          <a:p>
            <a:pPr lvl="1"/>
            <a:r>
              <a:rPr lang="en-US" dirty="0"/>
              <a:t>http, ftp, mailto, file (no FQDN), etc.</a:t>
            </a:r>
          </a:p>
          <a:p>
            <a:r>
              <a:rPr lang="en-US" dirty="0"/>
              <a:t>Object-address:</a:t>
            </a:r>
          </a:p>
          <a:p>
            <a:pPr lvl="1"/>
            <a:r>
              <a:rPr lang="en-US" dirty="0"/>
              <a:t>// </a:t>
            </a:r>
            <a:r>
              <a:rPr lang="en-US" i="1" dirty="0"/>
              <a:t>FQDN</a:t>
            </a:r>
            <a:r>
              <a:rPr lang="en-US" dirty="0"/>
              <a:t> / </a:t>
            </a:r>
            <a:r>
              <a:rPr lang="en-US" i="1" dirty="0"/>
              <a:t>path-to-document</a:t>
            </a:r>
          </a:p>
          <a:p>
            <a:pPr lvl="1"/>
            <a:r>
              <a:rPr lang="en-US" dirty="0"/>
              <a:t>FQDN can also have a port number.</a:t>
            </a:r>
          </a:p>
        </p:txBody>
      </p:sp>
    </p:spTree>
    <p:extLst>
      <p:ext uri="{BB962C8B-B14F-4D97-AF65-F5344CB8AC3E}">
        <p14:creationId xmlns:p14="http://schemas.microsoft.com/office/powerpoint/2010/main" val="241899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608FF7-FE9F-4E56-A9DF-4E8C51390E82}" type="slidenum">
              <a:rPr lang="en-US"/>
              <a:pPr/>
              <a:t>29</a:t>
            </a:fld>
            <a:endParaRPr lang="en-US"/>
          </a:p>
        </p:txBody>
      </p:sp>
      <p:sp>
        <p:nvSpPr>
          <p:cNvPr id="93186" name="Rectangle 2"/>
          <p:cNvSpPr>
            <a:spLocks noGrp="1" noChangeArrowheads="1"/>
          </p:cNvSpPr>
          <p:nvPr>
            <p:ph type="title"/>
          </p:nvPr>
        </p:nvSpPr>
        <p:spPr/>
        <p:txBody>
          <a:bodyPr/>
          <a:lstStyle/>
          <a:p>
            <a:r>
              <a:rPr lang="en-US"/>
              <a:t>HTTP</a:t>
            </a:r>
          </a:p>
        </p:txBody>
      </p:sp>
      <p:sp>
        <p:nvSpPr>
          <p:cNvPr id="93187" name="Rectangle 3"/>
          <p:cNvSpPr>
            <a:spLocks noGrp="1" noChangeArrowheads="1"/>
          </p:cNvSpPr>
          <p:nvPr>
            <p:ph type="body" idx="1"/>
          </p:nvPr>
        </p:nvSpPr>
        <p:spPr/>
        <p:txBody>
          <a:bodyPr/>
          <a:lstStyle/>
          <a:p>
            <a:r>
              <a:rPr lang="en-US" dirty="0"/>
              <a:t>Most common version 1.1 details in RFC2616 (1999), available from IETF.</a:t>
            </a:r>
          </a:p>
          <a:p>
            <a:pPr lvl="1"/>
            <a:r>
              <a:rPr lang="en-US" dirty="0"/>
              <a:t>Version 0.9 (prototype)</a:t>
            </a:r>
          </a:p>
          <a:p>
            <a:pPr lvl="1"/>
            <a:r>
              <a:rPr lang="en-US" dirty="0"/>
              <a:t>Version 1.0 in RFC 1945</a:t>
            </a:r>
          </a:p>
          <a:p>
            <a:pPr lvl="1"/>
            <a:r>
              <a:rPr lang="en-US" dirty="0"/>
              <a:t>Version 2.0 published May, 2015. </a:t>
            </a:r>
          </a:p>
          <a:p>
            <a:r>
              <a:rPr lang="en-US" dirty="0"/>
              <a:t>Commands in plain ASCII text.</a:t>
            </a:r>
          </a:p>
          <a:p>
            <a:pPr lvl="1"/>
            <a:endParaRPr lang="en-US" dirty="0"/>
          </a:p>
        </p:txBody>
      </p:sp>
    </p:spTree>
    <p:extLst>
      <p:ext uri="{BB962C8B-B14F-4D97-AF65-F5344CB8AC3E}">
        <p14:creationId xmlns:p14="http://schemas.microsoft.com/office/powerpoint/2010/main" val="332815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Intro</a:t>
            </a:r>
          </a:p>
        </p:txBody>
      </p:sp>
      <p:sp>
        <p:nvSpPr>
          <p:cNvPr id="3" name="Content Placeholder 2"/>
          <p:cNvSpPr>
            <a:spLocks noGrp="1"/>
          </p:cNvSpPr>
          <p:nvPr>
            <p:ph idx="1"/>
          </p:nvPr>
        </p:nvSpPr>
        <p:spPr/>
        <p:txBody>
          <a:bodyPr/>
          <a:lstStyle/>
          <a:p>
            <a:r>
              <a:rPr lang="en-US" dirty="0"/>
              <a:t>Introduction of the course staff</a:t>
            </a:r>
          </a:p>
          <a:p>
            <a:r>
              <a:rPr lang="en-US" dirty="0"/>
              <a:t>Readings</a:t>
            </a:r>
          </a:p>
          <a:p>
            <a:r>
              <a:rPr lang="en-US" dirty="0"/>
              <a:t>Purpose of the course</a:t>
            </a:r>
          </a:p>
          <a:p>
            <a:r>
              <a:rPr lang="en-US" dirty="0"/>
              <a:t>Logistics</a:t>
            </a:r>
          </a:p>
          <a:p>
            <a:r>
              <a:rPr lang="en-US" dirty="0"/>
              <a:t>Policies</a:t>
            </a:r>
          </a:p>
        </p:txBody>
      </p:sp>
      <p:sp>
        <p:nvSpPr>
          <p:cNvPr id="4" name="Slide Number Placeholder 3"/>
          <p:cNvSpPr>
            <a:spLocks noGrp="1"/>
          </p:cNvSpPr>
          <p:nvPr>
            <p:ph type="sldNum" sz="quarter" idx="12"/>
          </p:nvPr>
        </p:nvSpPr>
        <p:spPr/>
        <p:txBody>
          <a:bodyPr/>
          <a:lstStyle/>
          <a:p>
            <a:fld id="{7D5FD3FC-3E13-41A8-83E0-92481DA067C2}" type="slidenum">
              <a:rPr lang="en-US" smtClean="0"/>
              <a:t>3</a:t>
            </a:fld>
            <a:endParaRPr lang="en-US"/>
          </a:p>
        </p:txBody>
      </p:sp>
    </p:spTree>
    <p:extLst>
      <p:ext uri="{BB962C8B-B14F-4D97-AF65-F5344CB8AC3E}">
        <p14:creationId xmlns:p14="http://schemas.microsoft.com/office/powerpoint/2010/main" val="3608992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HTTP</a:t>
            </a:r>
          </a:p>
        </p:txBody>
      </p:sp>
      <p:sp>
        <p:nvSpPr>
          <p:cNvPr id="3" name="Content Placeholder 2"/>
          <p:cNvSpPr>
            <a:spLocks noGrp="1"/>
          </p:cNvSpPr>
          <p:nvPr>
            <p:ph idx="1"/>
          </p:nvPr>
        </p:nvSpPr>
        <p:spPr>
          <a:xfrm>
            <a:off x="457200" y="1676400"/>
            <a:ext cx="8178800" cy="4800600"/>
          </a:xfrm>
        </p:spPr>
        <p:txBody>
          <a:bodyPr/>
          <a:lstStyle/>
          <a:p>
            <a:r>
              <a:rPr lang="en-US" dirty="0"/>
              <a:t>Only four commands in 1.0:</a:t>
            </a:r>
          </a:p>
          <a:p>
            <a:pPr lvl="1"/>
            <a:r>
              <a:rPr lang="en-US" dirty="0"/>
              <a:t>GET</a:t>
            </a:r>
          </a:p>
          <a:p>
            <a:pPr lvl="1"/>
            <a:r>
              <a:rPr lang="en-US" dirty="0"/>
              <a:t>POST</a:t>
            </a:r>
          </a:p>
          <a:p>
            <a:pPr lvl="1"/>
            <a:r>
              <a:rPr lang="en-US" dirty="0"/>
              <a:t>DELETE</a:t>
            </a:r>
          </a:p>
          <a:p>
            <a:pPr lvl="1"/>
            <a:r>
              <a:rPr lang="en-US" dirty="0"/>
              <a:t>HEAD</a:t>
            </a:r>
          </a:p>
          <a:p>
            <a:r>
              <a:rPr lang="en-US" dirty="0"/>
              <a:t>Header is MIME-encoded.</a:t>
            </a:r>
          </a:p>
          <a:p>
            <a:r>
              <a:rPr lang="en-US" dirty="0"/>
              <a:t>Stateless.</a:t>
            </a:r>
          </a:p>
          <a:p>
            <a:pPr lvl="1"/>
            <a:r>
              <a:rPr lang="en-US" dirty="0"/>
              <a:t>How to get around?</a:t>
            </a:r>
          </a:p>
          <a:p>
            <a:r>
              <a:rPr lang="en-US" dirty="0"/>
              <a:t>Each request is a separate TCP session.</a:t>
            </a:r>
          </a:p>
        </p:txBody>
      </p:sp>
      <p:sp>
        <p:nvSpPr>
          <p:cNvPr id="4" name="Slide Number Placeholder 3"/>
          <p:cNvSpPr>
            <a:spLocks noGrp="1"/>
          </p:cNvSpPr>
          <p:nvPr>
            <p:ph type="sldNum" sz="quarter" idx="12"/>
          </p:nvPr>
        </p:nvSpPr>
        <p:spPr/>
        <p:txBody>
          <a:bodyPr/>
          <a:lstStyle/>
          <a:p>
            <a:fld id="{7D5FD3FC-3E13-41A8-83E0-92481DA067C2}" type="slidenum">
              <a:rPr lang="en-US" smtClean="0"/>
              <a:t>30</a:t>
            </a:fld>
            <a:endParaRPr lang="en-US"/>
          </a:p>
        </p:txBody>
      </p:sp>
    </p:spTree>
    <p:extLst>
      <p:ext uri="{BB962C8B-B14F-4D97-AF65-F5344CB8AC3E}">
        <p14:creationId xmlns:p14="http://schemas.microsoft.com/office/powerpoint/2010/main" val="4171707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56E-4F8A-FE4C-1B9C-D965F4538C67}"/>
              </a:ext>
            </a:extLst>
          </p:cNvPr>
          <p:cNvSpPr>
            <a:spLocks noGrp="1"/>
          </p:cNvSpPr>
          <p:nvPr>
            <p:ph type="title"/>
          </p:nvPr>
        </p:nvSpPr>
        <p:spPr/>
        <p:txBody>
          <a:bodyPr/>
          <a:lstStyle/>
          <a:p>
            <a:r>
              <a:rPr lang="en-US" dirty="0"/>
              <a:t>HTTP Protocol - Request</a:t>
            </a:r>
          </a:p>
        </p:txBody>
      </p:sp>
      <p:sp>
        <p:nvSpPr>
          <p:cNvPr id="3" name="Content Placeholder 2">
            <a:extLst>
              <a:ext uri="{FF2B5EF4-FFF2-40B4-BE49-F238E27FC236}">
                <a16:creationId xmlns:a16="http://schemas.microsoft.com/office/drawing/2014/main" id="{0938100B-9155-0897-EAC9-57956D451EF5}"/>
              </a:ext>
            </a:extLst>
          </p:cNvPr>
          <p:cNvSpPr>
            <a:spLocks noGrp="1"/>
          </p:cNvSpPr>
          <p:nvPr>
            <p:ph idx="1"/>
          </p:nvPr>
        </p:nvSpPr>
        <p:spPr/>
        <p:txBody>
          <a:bodyPr/>
          <a:lstStyle/>
          <a:p>
            <a:r>
              <a:rPr lang="en-US" dirty="0"/>
              <a:t>GET / HTTP/1.1</a:t>
            </a:r>
          </a:p>
          <a:p>
            <a:r>
              <a:rPr lang="en-US" dirty="0"/>
              <a:t>Host: developer.mozilla.org</a:t>
            </a:r>
          </a:p>
          <a:p>
            <a:r>
              <a:rPr lang="en-US" dirty="0"/>
              <a:t>Accept-Language: </a:t>
            </a:r>
            <a:r>
              <a:rPr lang="en-US" dirty="0" err="1"/>
              <a:t>en</a:t>
            </a:r>
            <a:r>
              <a:rPr lang="en-US" dirty="0"/>
              <a:t>-us</a:t>
            </a:r>
          </a:p>
        </p:txBody>
      </p:sp>
      <p:sp>
        <p:nvSpPr>
          <p:cNvPr id="4" name="Slide Number Placeholder 3">
            <a:extLst>
              <a:ext uri="{FF2B5EF4-FFF2-40B4-BE49-F238E27FC236}">
                <a16:creationId xmlns:a16="http://schemas.microsoft.com/office/drawing/2014/main" id="{F9FCE20D-AF8B-9EA4-903E-4A91223D90B0}"/>
              </a:ext>
            </a:extLst>
          </p:cNvPr>
          <p:cNvSpPr>
            <a:spLocks noGrp="1"/>
          </p:cNvSpPr>
          <p:nvPr>
            <p:ph type="sldNum" sz="quarter" idx="12"/>
          </p:nvPr>
        </p:nvSpPr>
        <p:spPr/>
        <p:txBody>
          <a:bodyPr/>
          <a:lstStyle/>
          <a:p>
            <a:fld id="{7D5FD3FC-3E13-41A8-83E0-92481DA067C2}" type="slidenum">
              <a:rPr lang="en-US" smtClean="0"/>
              <a:t>31</a:t>
            </a:fld>
            <a:endParaRPr lang="en-US"/>
          </a:p>
        </p:txBody>
      </p:sp>
    </p:spTree>
    <p:extLst>
      <p:ext uri="{BB962C8B-B14F-4D97-AF65-F5344CB8AC3E}">
        <p14:creationId xmlns:p14="http://schemas.microsoft.com/office/powerpoint/2010/main" val="2925557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14DB-0146-9352-5693-82D5DA329DE0}"/>
              </a:ext>
            </a:extLst>
          </p:cNvPr>
          <p:cNvSpPr>
            <a:spLocks noGrp="1"/>
          </p:cNvSpPr>
          <p:nvPr>
            <p:ph type="title"/>
          </p:nvPr>
        </p:nvSpPr>
        <p:spPr/>
        <p:txBody>
          <a:bodyPr/>
          <a:lstStyle/>
          <a:p>
            <a:r>
              <a:rPr lang="en-US" dirty="0"/>
              <a:t>HTTP Protocol - Response</a:t>
            </a:r>
          </a:p>
        </p:txBody>
      </p:sp>
      <p:sp>
        <p:nvSpPr>
          <p:cNvPr id="3" name="Content Placeholder 2">
            <a:extLst>
              <a:ext uri="{FF2B5EF4-FFF2-40B4-BE49-F238E27FC236}">
                <a16:creationId xmlns:a16="http://schemas.microsoft.com/office/drawing/2014/main" id="{D5291C5B-D827-5677-7A0B-D7450B3BC116}"/>
              </a:ext>
            </a:extLst>
          </p:cNvPr>
          <p:cNvSpPr>
            <a:spLocks noGrp="1"/>
          </p:cNvSpPr>
          <p:nvPr>
            <p:ph idx="1"/>
          </p:nvPr>
        </p:nvSpPr>
        <p:spPr/>
        <p:txBody>
          <a:bodyPr/>
          <a:lstStyle/>
          <a:p>
            <a:r>
              <a:rPr lang="en-US" sz="2000" dirty="0"/>
              <a:t>HTTP/1.1 200 OK</a:t>
            </a:r>
          </a:p>
          <a:p>
            <a:r>
              <a:rPr lang="en-US" sz="2000" dirty="0"/>
              <a:t>Date: Sat, 09 Oct 2010 14:28:02 GMT</a:t>
            </a:r>
          </a:p>
          <a:p>
            <a:r>
              <a:rPr lang="en-US" sz="2000" dirty="0"/>
              <a:t>Server: Apache</a:t>
            </a:r>
          </a:p>
          <a:p>
            <a:r>
              <a:rPr lang="en-US" sz="2000" dirty="0"/>
              <a:t>Last-Modified: Tue, 01 Dec 2009 20:18:22 GMT</a:t>
            </a:r>
          </a:p>
          <a:p>
            <a:r>
              <a:rPr lang="en-US" sz="2000" dirty="0"/>
              <a:t>ETag: "51142bc1-7449-479b075b2891b"</a:t>
            </a:r>
          </a:p>
          <a:p>
            <a:r>
              <a:rPr lang="en-US" sz="2000" dirty="0"/>
              <a:t>Accept-Ranges: bytes</a:t>
            </a:r>
          </a:p>
          <a:p>
            <a:r>
              <a:rPr lang="en-US" sz="2000" dirty="0"/>
              <a:t>Content-Length: 29769</a:t>
            </a:r>
          </a:p>
          <a:p>
            <a:r>
              <a:rPr lang="en-US" sz="2000" dirty="0"/>
              <a:t>Content-Type: text/html</a:t>
            </a:r>
          </a:p>
          <a:p>
            <a:endParaRPr lang="en-US" sz="2000" dirty="0"/>
          </a:p>
          <a:p>
            <a:r>
              <a:rPr lang="en-US" sz="2000" dirty="0"/>
              <a:t>&lt;!DOCTYPE html&gt;… (here come the 29769 bytes of the requested web page)</a:t>
            </a:r>
          </a:p>
        </p:txBody>
      </p:sp>
      <p:sp>
        <p:nvSpPr>
          <p:cNvPr id="4" name="Slide Number Placeholder 3">
            <a:extLst>
              <a:ext uri="{FF2B5EF4-FFF2-40B4-BE49-F238E27FC236}">
                <a16:creationId xmlns:a16="http://schemas.microsoft.com/office/drawing/2014/main" id="{40493888-AA58-032E-8CB6-9825B311628D}"/>
              </a:ext>
            </a:extLst>
          </p:cNvPr>
          <p:cNvSpPr>
            <a:spLocks noGrp="1"/>
          </p:cNvSpPr>
          <p:nvPr>
            <p:ph type="sldNum" sz="quarter" idx="12"/>
          </p:nvPr>
        </p:nvSpPr>
        <p:spPr/>
        <p:txBody>
          <a:bodyPr/>
          <a:lstStyle/>
          <a:p>
            <a:fld id="{7D5FD3FC-3E13-41A8-83E0-92481DA067C2}" type="slidenum">
              <a:rPr lang="en-US" smtClean="0"/>
              <a:t>32</a:t>
            </a:fld>
            <a:endParaRPr lang="en-US"/>
          </a:p>
        </p:txBody>
      </p:sp>
    </p:spTree>
    <p:extLst>
      <p:ext uri="{BB962C8B-B14F-4D97-AF65-F5344CB8AC3E}">
        <p14:creationId xmlns:p14="http://schemas.microsoft.com/office/powerpoint/2010/main" val="145493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D96D-4BDD-C144-3FDB-61DE48EA39FD}"/>
              </a:ext>
            </a:extLst>
          </p:cNvPr>
          <p:cNvSpPr>
            <a:spLocks noGrp="1"/>
          </p:cNvSpPr>
          <p:nvPr>
            <p:ph type="title"/>
          </p:nvPr>
        </p:nvSpPr>
        <p:spPr/>
        <p:txBody>
          <a:bodyPr/>
          <a:lstStyle/>
          <a:p>
            <a:r>
              <a:rPr lang="en-US" dirty="0"/>
              <a:t>HTTP Status</a:t>
            </a:r>
          </a:p>
        </p:txBody>
      </p:sp>
      <p:sp>
        <p:nvSpPr>
          <p:cNvPr id="3" name="Content Placeholder 2">
            <a:extLst>
              <a:ext uri="{FF2B5EF4-FFF2-40B4-BE49-F238E27FC236}">
                <a16:creationId xmlns:a16="http://schemas.microsoft.com/office/drawing/2014/main" id="{4F32E50F-BB73-26D0-0B05-ECAF51C43C53}"/>
              </a:ext>
            </a:extLst>
          </p:cNvPr>
          <p:cNvSpPr>
            <a:spLocks noGrp="1"/>
          </p:cNvSpPr>
          <p:nvPr>
            <p:ph idx="1"/>
          </p:nvPr>
        </p:nvSpPr>
        <p:spPr/>
        <p:txBody>
          <a:bodyPr/>
          <a:lstStyle/>
          <a:p>
            <a:pPr marL="514350" indent="-514350">
              <a:buFont typeface="+mj-lt"/>
              <a:buAutoNum type="arabicPeriod"/>
            </a:pPr>
            <a:r>
              <a:rPr lang="fr-FR" dirty="0" err="1"/>
              <a:t>Informational</a:t>
            </a:r>
            <a:r>
              <a:rPr lang="fr-FR" dirty="0"/>
              <a:t> </a:t>
            </a:r>
            <a:r>
              <a:rPr lang="fr-FR" dirty="0" err="1"/>
              <a:t>responses</a:t>
            </a:r>
            <a:r>
              <a:rPr lang="fr-FR" dirty="0"/>
              <a:t> (100 – 199)</a:t>
            </a:r>
          </a:p>
          <a:p>
            <a:pPr marL="514350" indent="-514350">
              <a:buFont typeface="+mj-lt"/>
              <a:buAutoNum type="arabicPeriod"/>
            </a:pPr>
            <a:r>
              <a:rPr lang="fr-FR" dirty="0" err="1"/>
              <a:t>Successful</a:t>
            </a:r>
            <a:r>
              <a:rPr lang="fr-FR" dirty="0"/>
              <a:t> </a:t>
            </a:r>
            <a:r>
              <a:rPr lang="fr-FR" dirty="0" err="1"/>
              <a:t>responses</a:t>
            </a:r>
            <a:r>
              <a:rPr lang="fr-FR" dirty="0"/>
              <a:t> (200 – 299)</a:t>
            </a:r>
          </a:p>
          <a:p>
            <a:pPr marL="514350" indent="-514350">
              <a:buFont typeface="+mj-lt"/>
              <a:buAutoNum type="arabicPeriod"/>
            </a:pPr>
            <a:r>
              <a:rPr lang="fr-FR" dirty="0"/>
              <a:t>Redirection messages (300 – 399)</a:t>
            </a:r>
          </a:p>
          <a:p>
            <a:pPr marL="514350" indent="-514350">
              <a:buFont typeface="+mj-lt"/>
              <a:buAutoNum type="arabicPeriod"/>
            </a:pPr>
            <a:r>
              <a:rPr lang="fr-FR" dirty="0"/>
              <a:t>Client </a:t>
            </a:r>
            <a:r>
              <a:rPr lang="fr-FR" dirty="0" err="1"/>
              <a:t>error</a:t>
            </a:r>
            <a:r>
              <a:rPr lang="fr-FR" dirty="0"/>
              <a:t> </a:t>
            </a:r>
            <a:r>
              <a:rPr lang="fr-FR" dirty="0" err="1"/>
              <a:t>responses</a:t>
            </a:r>
            <a:r>
              <a:rPr lang="fr-FR" dirty="0"/>
              <a:t> (400 – 499)</a:t>
            </a:r>
          </a:p>
          <a:p>
            <a:pPr marL="514350" indent="-514350">
              <a:buFont typeface="+mj-lt"/>
              <a:buAutoNum type="arabicPeriod"/>
            </a:pPr>
            <a:r>
              <a:rPr lang="fr-FR" dirty="0"/>
              <a:t>Server </a:t>
            </a:r>
            <a:r>
              <a:rPr lang="fr-FR" dirty="0" err="1"/>
              <a:t>error</a:t>
            </a:r>
            <a:r>
              <a:rPr lang="fr-FR" dirty="0"/>
              <a:t> </a:t>
            </a:r>
            <a:r>
              <a:rPr lang="fr-FR" dirty="0" err="1"/>
              <a:t>responses</a:t>
            </a:r>
            <a:r>
              <a:rPr lang="fr-FR" dirty="0"/>
              <a:t> (500 – 599)</a:t>
            </a:r>
            <a:endParaRPr lang="en-US" dirty="0"/>
          </a:p>
        </p:txBody>
      </p:sp>
      <p:sp>
        <p:nvSpPr>
          <p:cNvPr id="4" name="Slide Number Placeholder 3">
            <a:extLst>
              <a:ext uri="{FF2B5EF4-FFF2-40B4-BE49-F238E27FC236}">
                <a16:creationId xmlns:a16="http://schemas.microsoft.com/office/drawing/2014/main" id="{99FA6A81-9F41-847B-98E6-E95E18B11C0F}"/>
              </a:ext>
            </a:extLst>
          </p:cNvPr>
          <p:cNvSpPr>
            <a:spLocks noGrp="1"/>
          </p:cNvSpPr>
          <p:nvPr>
            <p:ph type="sldNum" sz="quarter" idx="12"/>
          </p:nvPr>
        </p:nvSpPr>
        <p:spPr/>
        <p:txBody>
          <a:bodyPr/>
          <a:lstStyle/>
          <a:p>
            <a:fld id="{7D5FD3FC-3E13-41A8-83E0-92481DA067C2}" type="slidenum">
              <a:rPr lang="en-US" smtClean="0"/>
              <a:t>33</a:t>
            </a:fld>
            <a:endParaRPr lang="en-US"/>
          </a:p>
        </p:txBody>
      </p:sp>
    </p:spTree>
    <p:extLst>
      <p:ext uri="{BB962C8B-B14F-4D97-AF65-F5344CB8AC3E}">
        <p14:creationId xmlns:p14="http://schemas.microsoft.com/office/powerpoint/2010/main" val="2695788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Behind the Scenes</a:t>
            </a:r>
          </a:p>
        </p:txBody>
      </p:sp>
      <p:sp>
        <p:nvSpPr>
          <p:cNvPr id="3" name="Content Placeholder 2"/>
          <p:cNvSpPr>
            <a:spLocks noGrp="1"/>
          </p:cNvSpPr>
          <p:nvPr>
            <p:ph idx="1"/>
          </p:nvPr>
        </p:nvSpPr>
        <p:spPr>
          <a:xfrm>
            <a:off x="457200" y="1885950"/>
            <a:ext cx="8686800" cy="4743450"/>
          </a:xfrm>
        </p:spPr>
        <p:txBody>
          <a:bodyPr/>
          <a:lstStyle/>
          <a:p>
            <a:r>
              <a:rPr lang="en-US" dirty="0"/>
              <a:t>HTTP originally was to retrieve documents.</a:t>
            </a:r>
          </a:p>
          <a:p>
            <a:pPr lvl="1"/>
            <a:r>
              <a:rPr lang="en-US" dirty="0" err="1"/>
              <a:t>A.k.a</a:t>
            </a:r>
            <a:r>
              <a:rPr lang="en-US" dirty="0"/>
              <a:t> Web pages.</a:t>
            </a:r>
          </a:p>
          <a:p>
            <a:r>
              <a:rPr lang="en-US" dirty="0"/>
              <a:t>But now:</a:t>
            </a:r>
          </a:p>
          <a:p>
            <a:pPr lvl="1"/>
            <a:r>
              <a:rPr lang="en-US" dirty="0"/>
              <a:t>You can upload documents.</a:t>
            </a:r>
          </a:p>
          <a:p>
            <a:pPr lvl="1"/>
            <a:r>
              <a:rPr lang="en-US" dirty="0"/>
              <a:t>Server can generate documents dynamically.</a:t>
            </a:r>
          </a:p>
          <a:p>
            <a:pPr lvl="2"/>
            <a:r>
              <a:rPr lang="en-US" dirty="0"/>
              <a:t>Inside the server or by a helper program (CGI).</a:t>
            </a:r>
          </a:p>
          <a:p>
            <a:pPr lvl="1"/>
            <a:r>
              <a:rPr lang="en-US" dirty="0"/>
              <a:t>HTTP request can contain extra data to refine it.</a:t>
            </a:r>
          </a:p>
          <a:p>
            <a:pPr lvl="1"/>
            <a:r>
              <a:rPr lang="en-US" dirty="0"/>
              <a:t>Server’s state can be affected by HTTP request.</a:t>
            </a:r>
          </a:p>
          <a:p>
            <a:pPr lvl="2"/>
            <a:r>
              <a:rPr lang="en-US" dirty="0"/>
              <a:t>E.g., a data base. </a:t>
            </a:r>
          </a:p>
        </p:txBody>
      </p:sp>
      <p:sp>
        <p:nvSpPr>
          <p:cNvPr id="4" name="Slide Number Placeholder 3"/>
          <p:cNvSpPr>
            <a:spLocks noGrp="1"/>
          </p:cNvSpPr>
          <p:nvPr>
            <p:ph type="sldNum" sz="quarter" idx="12"/>
          </p:nvPr>
        </p:nvSpPr>
        <p:spPr/>
        <p:txBody>
          <a:bodyPr/>
          <a:lstStyle/>
          <a:p>
            <a:fld id="{7D5FD3FC-3E13-41A8-83E0-92481DA067C2}" type="slidenum">
              <a:rPr lang="en-US" smtClean="0"/>
              <a:t>34</a:t>
            </a:fld>
            <a:endParaRPr lang="en-US"/>
          </a:p>
        </p:txBody>
      </p:sp>
    </p:spTree>
    <p:extLst>
      <p:ext uri="{BB962C8B-B14F-4D97-AF65-F5344CB8AC3E}">
        <p14:creationId xmlns:p14="http://schemas.microsoft.com/office/powerpoint/2010/main" val="3447115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Will Do Things (Launch)</a:t>
            </a:r>
          </a:p>
        </p:txBody>
      </p:sp>
      <p:sp>
        <p:nvSpPr>
          <p:cNvPr id="3" name="Content Placeholder 2"/>
          <p:cNvSpPr>
            <a:spLocks noGrp="1"/>
          </p:cNvSpPr>
          <p:nvPr>
            <p:ph idx="1"/>
          </p:nvPr>
        </p:nvSpPr>
        <p:spPr>
          <a:xfrm>
            <a:off x="457200" y="1885950"/>
            <a:ext cx="8178800" cy="4667250"/>
          </a:xfrm>
        </p:spPr>
        <p:txBody>
          <a:bodyPr/>
          <a:lstStyle/>
          <a:p>
            <a:r>
              <a:rPr lang="en-US" sz="2800" dirty="0"/>
              <a:t>Launch Web pages will be on the WPI servers:</a:t>
            </a:r>
          </a:p>
          <a:p>
            <a:pPr lvl="1"/>
            <a:r>
              <a:rPr lang="en-US" sz="2400" dirty="0"/>
              <a:t>Windows: </a:t>
            </a:r>
            <a:r>
              <a:rPr lang="en-US" sz="2000" dirty="0"/>
              <a:t>\\users.wpi.edu\personalweb\public_html</a:t>
            </a:r>
            <a:endParaRPr lang="en-US" sz="2400" dirty="0"/>
          </a:p>
          <a:p>
            <a:pPr lvl="1"/>
            <a:r>
              <a:rPr lang="en-US" sz="2400" dirty="0"/>
              <a:t>Mac OSX / Linux: </a:t>
            </a:r>
            <a:r>
              <a:rPr lang="en-US" sz="2000" dirty="0"/>
              <a:t>smb://storage.wpi.edu/home/USERNAME/public_html</a:t>
            </a:r>
            <a:endParaRPr lang="en-US" sz="2400" dirty="0"/>
          </a:p>
          <a:p>
            <a:r>
              <a:rPr lang="en-US" sz="2800" dirty="0"/>
              <a:t>You each have your own area.</a:t>
            </a:r>
          </a:p>
          <a:p>
            <a:r>
              <a:rPr lang="en-US" sz="2800" dirty="0"/>
              <a:t>Some exercises will be very specific, others very general.</a:t>
            </a:r>
          </a:p>
        </p:txBody>
      </p:sp>
      <p:sp>
        <p:nvSpPr>
          <p:cNvPr id="4" name="Slide Number Placeholder 3"/>
          <p:cNvSpPr>
            <a:spLocks noGrp="1"/>
          </p:cNvSpPr>
          <p:nvPr>
            <p:ph type="sldNum" sz="quarter" idx="12"/>
          </p:nvPr>
        </p:nvSpPr>
        <p:spPr/>
        <p:txBody>
          <a:bodyPr/>
          <a:lstStyle/>
          <a:p>
            <a:fld id="{7D5FD3FC-3E13-41A8-83E0-92481DA067C2}" type="slidenum">
              <a:rPr lang="en-US" smtClean="0"/>
              <a:t>35</a:t>
            </a:fld>
            <a:endParaRPr lang="en-US"/>
          </a:p>
        </p:txBody>
      </p:sp>
    </p:spTree>
    <p:extLst>
      <p:ext uri="{BB962C8B-B14F-4D97-AF65-F5344CB8AC3E}">
        <p14:creationId xmlns:p14="http://schemas.microsoft.com/office/powerpoint/2010/main" val="40470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53C0-C499-78E6-D041-4E5A880FD4F4}"/>
              </a:ext>
            </a:extLst>
          </p:cNvPr>
          <p:cNvSpPr>
            <a:spLocks noGrp="1"/>
          </p:cNvSpPr>
          <p:nvPr>
            <p:ph type="title"/>
          </p:nvPr>
        </p:nvSpPr>
        <p:spPr/>
        <p:txBody>
          <a:bodyPr/>
          <a:lstStyle/>
          <a:p>
            <a:r>
              <a:rPr lang="en-US" dirty="0"/>
              <a:t>Git and </a:t>
            </a:r>
            <a:r>
              <a:rPr lang="en-US" dirty="0" err="1"/>
              <a:t>Github</a:t>
            </a:r>
            <a:endParaRPr lang="en-US" dirty="0"/>
          </a:p>
        </p:txBody>
      </p:sp>
      <p:sp>
        <p:nvSpPr>
          <p:cNvPr id="3" name="Content Placeholder 2">
            <a:extLst>
              <a:ext uri="{FF2B5EF4-FFF2-40B4-BE49-F238E27FC236}">
                <a16:creationId xmlns:a16="http://schemas.microsoft.com/office/drawing/2014/main" id="{8962D28F-406B-A26D-B9BE-806CABE95892}"/>
              </a:ext>
            </a:extLst>
          </p:cNvPr>
          <p:cNvSpPr>
            <a:spLocks noGrp="1"/>
          </p:cNvSpPr>
          <p:nvPr>
            <p:ph idx="1"/>
          </p:nvPr>
        </p:nvSpPr>
        <p:spPr/>
        <p:txBody>
          <a:bodyPr/>
          <a:lstStyle/>
          <a:p>
            <a:r>
              <a:rPr lang="en-US" b="0" i="0" dirty="0">
                <a:solidFill>
                  <a:srgbClr val="374151"/>
                </a:solidFill>
                <a:effectLst/>
                <a:latin typeface="Söhne"/>
              </a:rPr>
              <a:t>Git is a distributed version control system (VCS) that allows you to track changes to files over time. </a:t>
            </a:r>
          </a:p>
          <a:p>
            <a:r>
              <a:rPr lang="en-US" b="0" i="0" dirty="0">
                <a:solidFill>
                  <a:srgbClr val="374151"/>
                </a:solidFill>
                <a:effectLst/>
                <a:latin typeface="Söhne"/>
              </a:rPr>
              <a:t>GitHub is a web-based hosting service for Git repositories. It provides a platform where developers can store their Git repositories and collaborate with others. </a:t>
            </a:r>
          </a:p>
          <a:p>
            <a:r>
              <a:rPr lang="en-US" dirty="0">
                <a:solidFill>
                  <a:srgbClr val="374151"/>
                </a:solidFill>
                <a:latin typeface="Söhne"/>
              </a:rPr>
              <a:t>Track history and work with other people</a:t>
            </a:r>
            <a:endParaRPr lang="en-US" dirty="0"/>
          </a:p>
        </p:txBody>
      </p:sp>
      <p:sp>
        <p:nvSpPr>
          <p:cNvPr id="4" name="Slide Number Placeholder 3">
            <a:extLst>
              <a:ext uri="{FF2B5EF4-FFF2-40B4-BE49-F238E27FC236}">
                <a16:creationId xmlns:a16="http://schemas.microsoft.com/office/drawing/2014/main" id="{66B14582-14D7-FA73-D12E-C2F2A2C53A31}"/>
              </a:ext>
            </a:extLst>
          </p:cNvPr>
          <p:cNvSpPr>
            <a:spLocks noGrp="1"/>
          </p:cNvSpPr>
          <p:nvPr>
            <p:ph type="sldNum" sz="quarter" idx="12"/>
          </p:nvPr>
        </p:nvSpPr>
        <p:spPr/>
        <p:txBody>
          <a:bodyPr/>
          <a:lstStyle/>
          <a:p>
            <a:fld id="{7D5FD3FC-3E13-41A8-83E0-92481DA067C2}" type="slidenum">
              <a:rPr lang="en-US" smtClean="0"/>
              <a:t>36</a:t>
            </a:fld>
            <a:endParaRPr lang="en-US"/>
          </a:p>
        </p:txBody>
      </p:sp>
    </p:spTree>
    <p:extLst>
      <p:ext uri="{BB962C8B-B14F-4D97-AF65-F5344CB8AC3E}">
        <p14:creationId xmlns:p14="http://schemas.microsoft.com/office/powerpoint/2010/main" val="540353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2973-EE73-EC6C-1980-445F398B3BDD}"/>
              </a:ext>
            </a:extLst>
          </p:cNvPr>
          <p:cNvSpPr>
            <a:spLocks noGrp="1"/>
          </p:cNvSpPr>
          <p:nvPr>
            <p:ph type="title"/>
          </p:nvPr>
        </p:nvSpPr>
        <p:spPr/>
        <p:txBody>
          <a:bodyPr/>
          <a:lstStyle/>
          <a:p>
            <a:r>
              <a:rPr lang="en-US" dirty="0"/>
              <a:t>Git and </a:t>
            </a:r>
            <a:r>
              <a:rPr lang="en-US" dirty="0" err="1"/>
              <a:t>Github</a:t>
            </a:r>
            <a:r>
              <a:rPr lang="en-US" dirty="0"/>
              <a:t> Tutorials</a:t>
            </a:r>
          </a:p>
        </p:txBody>
      </p:sp>
      <p:sp>
        <p:nvSpPr>
          <p:cNvPr id="3" name="Content Placeholder 2">
            <a:extLst>
              <a:ext uri="{FF2B5EF4-FFF2-40B4-BE49-F238E27FC236}">
                <a16:creationId xmlns:a16="http://schemas.microsoft.com/office/drawing/2014/main" id="{B727096B-D810-3BF6-22BB-9555E7A00780}"/>
              </a:ext>
            </a:extLst>
          </p:cNvPr>
          <p:cNvSpPr>
            <a:spLocks noGrp="1"/>
          </p:cNvSpPr>
          <p:nvPr>
            <p:ph idx="1"/>
          </p:nvPr>
        </p:nvSpPr>
        <p:spPr/>
        <p:txBody>
          <a:bodyPr/>
          <a:lstStyle/>
          <a:p>
            <a:r>
              <a:rPr lang="en-US" dirty="0"/>
              <a:t>Git Bash</a:t>
            </a:r>
          </a:p>
          <a:p>
            <a:r>
              <a:rPr lang="en-US" dirty="0"/>
              <a:t>Git GUI</a:t>
            </a:r>
          </a:p>
          <a:p>
            <a:r>
              <a:rPr lang="en-US" dirty="0"/>
              <a:t>VS Code</a:t>
            </a:r>
          </a:p>
        </p:txBody>
      </p:sp>
      <p:sp>
        <p:nvSpPr>
          <p:cNvPr id="4" name="Slide Number Placeholder 3">
            <a:extLst>
              <a:ext uri="{FF2B5EF4-FFF2-40B4-BE49-F238E27FC236}">
                <a16:creationId xmlns:a16="http://schemas.microsoft.com/office/drawing/2014/main" id="{F24D1FB2-4F50-AA97-E7E0-0433C85CD2AA}"/>
              </a:ext>
            </a:extLst>
          </p:cNvPr>
          <p:cNvSpPr>
            <a:spLocks noGrp="1"/>
          </p:cNvSpPr>
          <p:nvPr>
            <p:ph type="sldNum" sz="quarter" idx="12"/>
          </p:nvPr>
        </p:nvSpPr>
        <p:spPr/>
        <p:txBody>
          <a:bodyPr/>
          <a:lstStyle/>
          <a:p>
            <a:fld id="{7D5FD3FC-3E13-41A8-83E0-92481DA067C2}" type="slidenum">
              <a:rPr lang="en-US" smtClean="0"/>
              <a:t>37</a:t>
            </a:fld>
            <a:endParaRPr lang="en-US"/>
          </a:p>
        </p:txBody>
      </p:sp>
    </p:spTree>
    <p:extLst>
      <p:ext uri="{BB962C8B-B14F-4D97-AF65-F5344CB8AC3E}">
        <p14:creationId xmlns:p14="http://schemas.microsoft.com/office/powerpoint/2010/main" val="3661992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1049-1366-7A4D-E41B-5AC609928532}"/>
              </a:ext>
            </a:extLst>
          </p:cNvPr>
          <p:cNvSpPr>
            <a:spLocks noGrp="1"/>
          </p:cNvSpPr>
          <p:nvPr>
            <p:ph type="title"/>
          </p:nvPr>
        </p:nvSpPr>
        <p:spPr/>
        <p:txBody>
          <a:bodyPr/>
          <a:lstStyle/>
          <a:p>
            <a:r>
              <a:rPr lang="en-US" dirty="0"/>
              <a:t>Git Bash</a:t>
            </a:r>
          </a:p>
        </p:txBody>
      </p:sp>
      <p:sp>
        <p:nvSpPr>
          <p:cNvPr id="3" name="Content Placeholder 2">
            <a:extLst>
              <a:ext uri="{FF2B5EF4-FFF2-40B4-BE49-F238E27FC236}">
                <a16:creationId xmlns:a16="http://schemas.microsoft.com/office/drawing/2014/main" id="{9E5346A9-F9AF-67E4-7EE0-678A1CF14C82}"/>
              </a:ext>
            </a:extLst>
          </p:cNvPr>
          <p:cNvSpPr>
            <a:spLocks noGrp="1"/>
          </p:cNvSpPr>
          <p:nvPr>
            <p:ph idx="1"/>
          </p:nvPr>
        </p:nvSpPr>
        <p:spPr/>
        <p:txBody>
          <a:bodyPr/>
          <a:lstStyle/>
          <a:p>
            <a:r>
              <a:rPr lang="en-US" dirty="0"/>
              <a:t>Run on a terminal</a:t>
            </a:r>
          </a:p>
          <a:p>
            <a:r>
              <a:rPr lang="en-US" dirty="0"/>
              <a:t>Linux commands</a:t>
            </a:r>
          </a:p>
          <a:p>
            <a:endParaRPr lang="en-US" dirty="0"/>
          </a:p>
        </p:txBody>
      </p:sp>
      <p:sp>
        <p:nvSpPr>
          <p:cNvPr id="4" name="Slide Number Placeholder 3">
            <a:extLst>
              <a:ext uri="{FF2B5EF4-FFF2-40B4-BE49-F238E27FC236}">
                <a16:creationId xmlns:a16="http://schemas.microsoft.com/office/drawing/2014/main" id="{8D5A4814-4D5F-3C9E-F0AA-FA51059504D1}"/>
              </a:ext>
            </a:extLst>
          </p:cNvPr>
          <p:cNvSpPr>
            <a:spLocks noGrp="1"/>
          </p:cNvSpPr>
          <p:nvPr>
            <p:ph type="sldNum" sz="quarter" idx="12"/>
          </p:nvPr>
        </p:nvSpPr>
        <p:spPr/>
        <p:txBody>
          <a:bodyPr/>
          <a:lstStyle/>
          <a:p>
            <a:fld id="{7D5FD3FC-3E13-41A8-83E0-92481DA067C2}" type="slidenum">
              <a:rPr lang="en-US" smtClean="0"/>
              <a:t>38</a:t>
            </a:fld>
            <a:endParaRPr lang="en-US"/>
          </a:p>
        </p:txBody>
      </p:sp>
    </p:spTree>
    <p:extLst>
      <p:ext uri="{BB962C8B-B14F-4D97-AF65-F5344CB8AC3E}">
        <p14:creationId xmlns:p14="http://schemas.microsoft.com/office/powerpoint/2010/main" val="3107263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E8F7-9319-4069-6121-2C2BEABBDBB8}"/>
              </a:ext>
            </a:extLst>
          </p:cNvPr>
          <p:cNvSpPr>
            <a:spLocks noGrp="1"/>
          </p:cNvSpPr>
          <p:nvPr>
            <p:ph type="title"/>
          </p:nvPr>
        </p:nvSpPr>
        <p:spPr/>
        <p:txBody>
          <a:bodyPr/>
          <a:lstStyle/>
          <a:p>
            <a:r>
              <a:rPr lang="en-US" dirty="0"/>
              <a:t>GIT GUI</a:t>
            </a:r>
          </a:p>
        </p:txBody>
      </p:sp>
      <p:sp>
        <p:nvSpPr>
          <p:cNvPr id="3" name="Content Placeholder 2">
            <a:extLst>
              <a:ext uri="{FF2B5EF4-FFF2-40B4-BE49-F238E27FC236}">
                <a16:creationId xmlns:a16="http://schemas.microsoft.com/office/drawing/2014/main" id="{50E15A9F-8CEC-D2B4-CC2D-9DB18F1D1C9B}"/>
              </a:ext>
            </a:extLst>
          </p:cNvPr>
          <p:cNvSpPr>
            <a:spLocks noGrp="1"/>
          </p:cNvSpPr>
          <p:nvPr>
            <p:ph idx="1"/>
          </p:nvPr>
        </p:nvSpPr>
        <p:spPr/>
        <p:txBody>
          <a:bodyPr/>
          <a:lstStyle/>
          <a:p>
            <a:r>
              <a:rPr lang="en-US" dirty="0"/>
              <a:t>VS Code</a:t>
            </a:r>
          </a:p>
          <a:p>
            <a:r>
              <a:rPr lang="en-US" dirty="0"/>
              <a:t>Git GUI Tool</a:t>
            </a:r>
          </a:p>
        </p:txBody>
      </p:sp>
      <p:sp>
        <p:nvSpPr>
          <p:cNvPr id="4" name="Slide Number Placeholder 3">
            <a:extLst>
              <a:ext uri="{FF2B5EF4-FFF2-40B4-BE49-F238E27FC236}">
                <a16:creationId xmlns:a16="http://schemas.microsoft.com/office/drawing/2014/main" id="{CF09F57E-3830-1FC2-BAD0-27B628BBCF0E}"/>
              </a:ext>
            </a:extLst>
          </p:cNvPr>
          <p:cNvSpPr>
            <a:spLocks noGrp="1"/>
          </p:cNvSpPr>
          <p:nvPr>
            <p:ph type="sldNum" sz="quarter" idx="12"/>
          </p:nvPr>
        </p:nvSpPr>
        <p:spPr/>
        <p:txBody>
          <a:bodyPr/>
          <a:lstStyle/>
          <a:p>
            <a:fld id="{7D5FD3FC-3E13-41A8-83E0-92481DA067C2}" type="slidenum">
              <a:rPr lang="en-US" smtClean="0"/>
              <a:t>39</a:t>
            </a:fld>
            <a:endParaRPr lang="en-US"/>
          </a:p>
        </p:txBody>
      </p:sp>
    </p:spTree>
    <p:extLst>
      <p:ext uri="{BB962C8B-B14F-4D97-AF65-F5344CB8AC3E}">
        <p14:creationId xmlns:p14="http://schemas.microsoft.com/office/powerpoint/2010/main" val="356345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Staff: Instructor &amp; TA</a:t>
            </a:r>
          </a:p>
        </p:txBody>
      </p:sp>
      <p:sp>
        <p:nvSpPr>
          <p:cNvPr id="3" name="Content Placeholder 2"/>
          <p:cNvSpPr>
            <a:spLocks noGrp="1"/>
          </p:cNvSpPr>
          <p:nvPr>
            <p:ph idx="1"/>
          </p:nvPr>
        </p:nvSpPr>
        <p:spPr>
          <a:xfrm>
            <a:off x="457200" y="1885950"/>
            <a:ext cx="8178800" cy="4800600"/>
          </a:xfrm>
        </p:spPr>
        <p:txBody>
          <a:bodyPr/>
          <a:lstStyle/>
          <a:p>
            <a:pPr lvl="1"/>
            <a:r>
              <a:rPr lang="en-US" dirty="0"/>
              <a:t>Hao C. Loi - Instructor</a:t>
            </a:r>
          </a:p>
          <a:p>
            <a:pPr lvl="2"/>
            <a:r>
              <a:rPr lang="en-US" dirty="0">
                <a:hlinkClick r:id="rId3"/>
              </a:rPr>
              <a:t>hcloi@WPI.EDU</a:t>
            </a:r>
            <a:endParaRPr lang="en-US" dirty="0"/>
          </a:p>
          <a:p>
            <a:pPr lvl="1"/>
            <a:r>
              <a:rPr lang="en-US" dirty="0"/>
              <a:t>Nate Westfall– Teaching Assistant</a:t>
            </a:r>
          </a:p>
          <a:p>
            <a:pPr lvl="2"/>
            <a:r>
              <a:rPr lang="en-US" dirty="0"/>
              <a:t>nkwestfall@wpi.edu</a:t>
            </a:r>
          </a:p>
        </p:txBody>
      </p:sp>
      <p:sp>
        <p:nvSpPr>
          <p:cNvPr id="4" name="Slide Number Placeholder 3"/>
          <p:cNvSpPr>
            <a:spLocks noGrp="1"/>
          </p:cNvSpPr>
          <p:nvPr>
            <p:ph type="sldNum" sz="quarter" idx="12"/>
          </p:nvPr>
        </p:nvSpPr>
        <p:spPr/>
        <p:txBody>
          <a:bodyPr/>
          <a:lstStyle/>
          <a:p>
            <a:fld id="{7D5FD3FC-3E13-41A8-83E0-92481DA067C2}" type="slidenum">
              <a:rPr lang="en-US" smtClean="0"/>
              <a:t>4</a:t>
            </a:fld>
            <a:endParaRPr lang="en-US"/>
          </a:p>
        </p:txBody>
      </p:sp>
    </p:spTree>
    <p:extLst>
      <p:ext uri="{BB962C8B-B14F-4D97-AF65-F5344CB8AC3E}">
        <p14:creationId xmlns:p14="http://schemas.microsoft.com/office/powerpoint/2010/main" val="2407506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EAAC-60ED-9151-D478-27A8F5B151CE}"/>
              </a:ext>
            </a:extLst>
          </p:cNvPr>
          <p:cNvSpPr>
            <a:spLocks noGrp="1"/>
          </p:cNvSpPr>
          <p:nvPr>
            <p:ph type="title"/>
          </p:nvPr>
        </p:nvSpPr>
        <p:spPr/>
        <p:txBody>
          <a:bodyPr/>
          <a:lstStyle/>
          <a:p>
            <a:r>
              <a:rPr lang="en-US" dirty="0"/>
              <a:t>Full Stack Developer</a:t>
            </a:r>
          </a:p>
        </p:txBody>
      </p:sp>
      <p:sp>
        <p:nvSpPr>
          <p:cNvPr id="3" name="Content Placeholder 2">
            <a:extLst>
              <a:ext uri="{FF2B5EF4-FFF2-40B4-BE49-F238E27FC236}">
                <a16:creationId xmlns:a16="http://schemas.microsoft.com/office/drawing/2014/main" id="{5D6565AA-B72C-5C52-F50D-DB431F1C4982}"/>
              </a:ext>
            </a:extLst>
          </p:cNvPr>
          <p:cNvSpPr>
            <a:spLocks noGrp="1"/>
          </p:cNvSpPr>
          <p:nvPr>
            <p:ph idx="1"/>
          </p:nvPr>
        </p:nvSpPr>
        <p:spPr/>
        <p:txBody>
          <a:bodyPr/>
          <a:lstStyle/>
          <a:p>
            <a:r>
              <a:rPr lang="en-US" dirty="0"/>
              <a:t>Front-End and Back-End developer</a:t>
            </a:r>
          </a:p>
          <a:p>
            <a:r>
              <a:rPr lang="en-US" dirty="0"/>
              <a:t>HTML &amp; CSS – 6+ weeks</a:t>
            </a:r>
          </a:p>
          <a:p>
            <a:r>
              <a:rPr lang="en-US" dirty="0" err="1"/>
              <a:t>Javascript</a:t>
            </a:r>
            <a:r>
              <a:rPr lang="en-US" dirty="0"/>
              <a:t> – 3+ months</a:t>
            </a:r>
          </a:p>
          <a:p>
            <a:r>
              <a:rPr lang="en-US" dirty="0"/>
              <a:t>React/ANGULAR/VUE – 5 months</a:t>
            </a:r>
          </a:p>
          <a:p>
            <a:r>
              <a:rPr lang="en-US" dirty="0"/>
              <a:t>GIT – 1-2 hours to 1+ month</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185B20F-8EC1-4A10-74DF-AA9D5D8F0411}"/>
              </a:ext>
            </a:extLst>
          </p:cNvPr>
          <p:cNvSpPr>
            <a:spLocks noGrp="1"/>
          </p:cNvSpPr>
          <p:nvPr>
            <p:ph type="sldNum" sz="quarter" idx="12"/>
          </p:nvPr>
        </p:nvSpPr>
        <p:spPr/>
        <p:txBody>
          <a:bodyPr/>
          <a:lstStyle/>
          <a:p>
            <a:fld id="{7D5FD3FC-3E13-41A8-83E0-92481DA067C2}" type="slidenum">
              <a:rPr lang="en-US" smtClean="0"/>
              <a:t>40</a:t>
            </a:fld>
            <a:endParaRPr lang="en-US"/>
          </a:p>
        </p:txBody>
      </p:sp>
    </p:spTree>
    <p:extLst>
      <p:ext uri="{BB962C8B-B14F-4D97-AF65-F5344CB8AC3E}">
        <p14:creationId xmlns:p14="http://schemas.microsoft.com/office/powerpoint/2010/main" val="44280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Readings</a:t>
            </a:r>
          </a:p>
        </p:txBody>
      </p:sp>
      <p:sp>
        <p:nvSpPr>
          <p:cNvPr id="3" name="Content Placeholder 2"/>
          <p:cNvSpPr>
            <a:spLocks noGrp="1"/>
          </p:cNvSpPr>
          <p:nvPr>
            <p:ph idx="1"/>
          </p:nvPr>
        </p:nvSpPr>
        <p:spPr/>
        <p:txBody>
          <a:bodyPr/>
          <a:lstStyle/>
          <a:p>
            <a:r>
              <a:rPr lang="en-US" dirty="0"/>
              <a:t>No book, but lots of online content.</a:t>
            </a:r>
          </a:p>
          <a:p>
            <a:r>
              <a:rPr lang="en-US" dirty="0"/>
              <a:t>Do the readings!</a:t>
            </a:r>
          </a:p>
          <a:p>
            <a:r>
              <a:rPr lang="en-US" dirty="0"/>
              <a:t>Take the tutorials!</a:t>
            </a:r>
          </a:p>
          <a:p>
            <a:pPr marL="0" indent="0">
              <a:buNone/>
            </a:pPr>
            <a:endParaRPr lang="en-US" dirty="0"/>
          </a:p>
        </p:txBody>
      </p:sp>
      <p:sp>
        <p:nvSpPr>
          <p:cNvPr id="4" name="Slide Number Placeholder 3"/>
          <p:cNvSpPr>
            <a:spLocks noGrp="1"/>
          </p:cNvSpPr>
          <p:nvPr>
            <p:ph type="sldNum" sz="quarter" idx="12"/>
          </p:nvPr>
        </p:nvSpPr>
        <p:spPr/>
        <p:txBody>
          <a:bodyPr/>
          <a:lstStyle/>
          <a:p>
            <a:fld id="{7D5FD3FC-3E13-41A8-83E0-92481DA067C2}" type="slidenum">
              <a:rPr lang="en-US" smtClean="0"/>
              <a:t>5</a:t>
            </a:fld>
            <a:endParaRPr lang="en-US"/>
          </a:p>
        </p:txBody>
      </p:sp>
    </p:spTree>
    <p:extLst>
      <p:ext uri="{BB962C8B-B14F-4D97-AF65-F5344CB8AC3E}">
        <p14:creationId xmlns:p14="http://schemas.microsoft.com/office/powerpoint/2010/main" val="315408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Assumed Background</a:t>
            </a:r>
            <a:endParaRPr lang="en-US" dirty="0"/>
          </a:p>
        </p:txBody>
      </p:sp>
      <p:sp>
        <p:nvSpPr>
          <p:cNvPr id="3" name="Content Placeholder 2"/>
          <p:cNvSpPr>
            <a:spLocks noGrp="1"/>
          </p:cNvSpPr>
          <p:nvPr>
            <p:ph idx="1"/>
          </p:nvPr>
        </p:nvSpPr>
        <p:spPr>
          <a:xfrm>
            <a:off x="457200" y="1885950"/>
            <a:ext cx="8178800" cy="4895850"/>
          </a:xfrm>
        </p:spPr>
        <p:txBody>
          <a:bodyPr/>
          <a:lstStyle/>
          <a:p>
            <a:r>
              <a:rPr lang="en-US" dirty="0"/>
              <a:t>Use of the Internet and World Wide Web.</a:t>
            </a:r>
          </a:p>
          <a:p>
            <a:r>
              <a:rPr lang="en-US" dirty="0"/>
              <a:t>Helpful:</a:t>
            </a:r>
          </a:p>
          <a:p>
            <a:pPr lvl="1"/>
            <a:r>
              <a:rPr lang="en-US" dirty="0"/>
              <a:t>Some knowledge of programming.</a:t>
            </a:r>
          </a:p>
          <a:p>
            <a:pPr lvl="1"/>
            <a:r>
              <a:rPr lang="en-US" dirty="0"/>
              <a:t>Networking.</a:t>
            </a:r>
          </a:p>
          <a:p>
            <a:pPr lvl="1"/>
            <a:r>
              <a:rPr lang="en-US" dirty="0"/>
              <a:t>Windows or MacOS</a:t>
            </a:r>
          </a:p>
          <a:p>
            <a:r>
              <a:rPr lang="en-US" dirty="0"/>
              <a:t>Essential:</a:t>
            </a:r>
          </a:p>
          <a:p>
            <a:pPr lvl="1"/>
            <a:r>
              <a:rPr lang="en-US" dirty="0"/>
              <a:t>Willingness to try!</a:t>
            </a:r>
          </a:p>
          <a:p>
            <a:pPr lvl="1"/>
            <a:r>
              <a:rPr lang="en-US" dirty="0"/>
              <a:t>Willingness to ask for help.</a:t>
            </a:r>
          </a:p>
          <a:p>
            <a:pPr lvl="1"/>
            <a:r>
              <a:rPr lang="en-US" dirty="0"/>
              <a:t>Willingness to help others.</a:t>
            </a:r>
          </a:p>
        </p:txBody>
      </p:sp>
      <p:sp>
        <p:nvSpPr>
          <p:cNvPr id="4" name="Slide Number Placeholder 3"/>
          <p:cNvSpPr>
            <a:spLocks noGrp="1"/>
          </p:cNvSpPr>
          <p:nvPr>
            <p:ph type="sldNum" sz="quarter" idx="12"/>
          </p:nvPr>
        </p:nvSpPr>
        <p:spPr/>
        <p:txBody>
          <a:bodyPr/>
          <a:lstStyle/>
          <a:p>
            <a:fld id="{7D5FD3FC-3E13-41A8-83E0-92481DA067C2}" type="slidenum">
              <a:rPr lang="en-US" smtClean="0"/>
              <a:pPr/>
              <a:t>6</a:t>
            </a:fld>
            <a:endParaRPr lang="en-US"/>
          </a:p>
        </p:txBody>
      </p:sp>
    </p:spTree>
    <p:extLst>
      <p:ext uri="{BB962C8B-B14F-4D97-AF65-F5344CB8AC3E}">
        <p14:creationId xmlns:p14="http://schemas.microsoft.com/office/powerpoint/2010/main" val="349241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Warnings</a:t>
            </a:r>
          </a:p>
        </p:txBody>
      </p:sp>
      <p:sp>
        <p:nvSpPr>
          <p:cNvPr id="3" name="Content Placeholder 2"/>
          <p:cNvSpPr>
            <a:spLocks noGrp="1"/>
          </p:cNvSpPr>
          <p:nvPr>
            <p:ph idx="1"/>
          </p:nvPr>
        </p:nvSpPr>
        <p:spPr/>
        <p:txBody>
          <a:bodyPr/>
          <a:lstStyle/>
          <a:p>
            <a:r>
              <a:rPr lang="en-US" dirty="0"/>
              <a:t>There will be a lot of things we don’t discuss.</a:t>
            </a:r>
          </a:p>
          <a:p>
            <a:r>
              <a:rPr lang="en-US" dirty="0"/>
              <a:t>There will be a lot of things we don’t go into as deeply as we could.</a:t>
            </a:r>
          </a:p>
          <a:p>
            <a:r>
              <a:rPr lang="en-US" dirty="0"/>
              <a:t>There will be a lot of things </a:t>
            </a:r>
            <a:r>
              <a:rPr lang="en-US" u="sng" dirty="0"/>
              <a:t>you will have to teach yourself</a:t>
            </a:r>
            <a:r>
              <a:rPr lang="en-US" dirty="0"/>
              <a:t>.</a:t>
            </a:r>
          </a:p>
          <a:p>
            <a:pPr lvl="1"/>
            <a:r>
              <a:rPr lang="en-US" dirty="0"/>
              <a:t>But that’s the fun part. </a:t>
            </a:r>
            <a:r>
              <a:rPr lang="en-US" dirty="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7D5FD3FC-3E13-41A8-83E0-92481DA067C2}" type="slidenum">
              <a:rPr lang="en-US" smtClean="0"/>
              <a:t>7</a:t>
            </a:fld>
            <a:endParaRPr lang="en-US"/>
          </a:p>
        </p:txBody>
      </p:sp>
    </p:spTree>
    <p:extLst>
      <p:ext uri="{BB962C8B-B14F-4D97-AF65-F5344CB8AC3E}">
        <p14:creationId xmlns:p14="http://schemas.microsoft.com/office/powerpoint/2010/main" val="277864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Logistics</a:t>
            </a:r>
          </a:p>
        </p:txBody>
      </p:sp>
      <p:sp>
        <p:nvSpPr>
          <p:cNvPr id="3" name="Content Placeholder 2"/>
          <p:cNvSpPr>
            <a:spLocks noGrp="1"/>
          </p:cNvSpPr>
          <p:nvPr>
            <p:ph idx="1"/>
          </p:nvPr>
        </p:nvSpPr>
        <p:spPr>
          <a:xfrm>
            <a:off x="457200" y="1885950"/>
            <a:ext cx="8178800" cy="4514850"/>
          </a:xfrm>
        </p:spPr>
        <p:txBody>
          <a:bodyPr/>
          <a:lstStyle/>
          <a:p>
            <a:r>
              <a:rPr lang="en-US" sz="2800" dirty="0"/>
              <a:t>8:30 AM – 10:30 AM and 1:30 PM – 4:15 PM (M – TH)</a:t>
            </a:r>
          </a:p>
          <a:p>
            <a:r>
              <a:rPr lang="en-US" sz="2800" dirty="0"/>
              <a:t>8:30 AM – 10:30 AM only (Friday, July 11)</a:t>
            </a:r>
          </a:p>
          <a:p>
            <a:r>
              <a:rPr lang="en-US" sz="2800" dirty="0"/>
              <a:t>11:15 AM – 12:00 PM closing showcase (Friday, July 18)</a:t>
            </a:r>
          </a:p>
          <a:p>
            <a:r>
              <a:rPr lang="en-US" sz="2800" dirty="0"/>
              <a:t>Lunch is in the Morgan Dining Hall from 12:30-1:30 p.m.</a:t>
            </a:r>
          </a:p>
          <a:p>
            <a:r>
              <a:rPr lang="en-US" sz="2800" dirty="0"/>
              <a:t>No homework!</a:t>
            </a:r>
          </a:p>
        </p:txBody>
      </p:sp>
      <p:sp>
        <p:nvSpPr>
          <p:cNvPr id="4" name="Slide Number Placeholder 3"/>
          <p:cNvSpPr>
            <a:spLocks noGrp="1"/>
          </p:cNvSpPr>
          <p:nvPr>
            <p:ph type="sldNum" sz="quarter" idx="12"/>
          </p:nvPr>
        </p:nvSpPr>
        <p:spPr/>
        <p:txBody>
          <a:bodyPr/>
          <a:lstStyle/>
          <a:p>
            <a:fld id="{7D5FD3FC-3E13-41A8-83E0-92481DA067C2}" type="slidenum">
              <a:rPr lang="en-US" smtClean="0"/>
              <a:t>8</a:t>
            </a:fld>
            <a:endParaRPr lang="en-US"/>
          </a:p>
        </p:txBody>
      </p:sp>
    </p:spTree>
    <p:extLst>
      <p:ext uri="{BB962C8B-B14F-4D97-AF65-F5344CB8AC3E}">
        <p14:creationId xmlns:p14="http://schemas.microsoft.com/office/powerpoint/2010/main" val="245121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fld id="{4276AC0C-63E5-4F24-8F23-F0EED7D9C650}" type="slidenum">
              <a:rPr lang="en-US" sz="1400" smtClean="0">
                <a:solidFill>
                  <a:schemeClr val="bg2"/>
                </a:solidFill>
                <a:latin typeface="Arial" charset="0"/>
              </a:rPr>
              <a:pPr/>
              <a:t>9</a:t>
            </a:fld>
            <a:endParaRPr lang="en-US" sz="1400">
              <a:solidFill>
                <a:schemeClr val="bg2"/>
              </a:solidFill>
              <a:latin typeface="Arial" charset="0"/>
            </a:endParaRPr>
          </a:p>
        </p:txBody>
      </p:sp>
      <p:sp>
        <p:nvSpPr>
          <p:cNvPr id="28675" name="Rectangle 2"/>
          <p:cNvSpPr>
            <a:spLocks noGrp="1" noChangeArrowheads="1"/>
          </p:cNvSpPr>
          <p:nvPr>
            <p:ph type="title"/>
          </p:nvPr>
        </p:nvSpPr>
        <p:spPr/>
        <p:txBody>
          <a:bodyPr/>
          <a:lstStyle/>
          <a:p>
            <a:r>
              <a:rPr lang="en-US"/>
              <a:t>Course Files</a:t>
            </a:r>
          </a:p>
        </p:txBody>
      </p:sp>
      <p:sp>
        <p:nvSpPr>
          <p:cNvPr id="28676" name="Rectangle 3"/>
          <p:cNvSpPr>
            <a:spLocks noGrp="1" noChangeArrowheads="1"/>
          </p:cNvSpPr>
          <p:nvPr>
            <p:ph type="body" idx="1"/>
          </p:nvPr>
        </p:nvSpPr>
        <p:spPr>
          <a:xfrm>
            <a:off x="457200" y="1885950"/>
            <a:ext cx="8001000" cy="4171950"/>
          </a:xfrm>
        </p:spPr>
        <p:txBody>
          <a:bodyPr/>
          <a:lstStyle/>
          <a:p>
            <a:r>
              <a:rPr lang="en-US" dirty="0"/>
              <a:t>On WPI’s Course Management System:</a:t>
            </a:r>
          </a:p>
          <a:p>
            <a:pPr lvl="1"/>
            <a:r>
              <a:rPr lang="en-US" dirty="0"/>
              <a:t>http://canvas.wpi.edu</a:t>
            </a:r>
          </a:p>
        </p:txBody>
      </p:sp>
    </p:spTree>
    <p:extLst>
      <p:ext uri="{BB962C8B-B14F-4D97-AF65-F5344CB8AC3E}">
        <p14:creationId xmlns:p14="http://schemas.microsoft.com/office/powerpoint/2010/main" val="1763530699"/>
      </p:ext>
    </p:extLst>
  </p:cSld>
  <p:clrMapOvr>
    <a:masterClrMapping/>
  </p:clrMapOvr>
</p:sld>
</file>

<file path=ppt/theme/theme1.xml><?xml version="1.0" encoding="utf-8"?>
<a:theme xmlns:a="http://schemas.openxmlformats.org/drawingml/2006/main" name="Ciaraldi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ntemporary Portrait">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1_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1_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1_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1_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1_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1_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ntemporary Portrait">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1_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1_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1_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1_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1_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1_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ontemporary Portrait">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1_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1_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1_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1_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1_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1_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ontemporary Portrait">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1_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1_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1_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1_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1_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1_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Contemporary Portrait">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1_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1_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1_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1_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1_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1_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Contemporary Portrait">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1_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1_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1_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1_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1_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1_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1529</TotalTime>
  <Words>2396</Words>
  <Application>Microsoft Office PowerPoint</Application>
  <PresentationFormat>On-screen Show (4:3)</PresentationFormat>
  <Paragraphs>343</Paragraphs>
  <Slides>40</Slides>
  <Notes>33</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40</vt:i4>
      </vt:variant>
    </vt:vector>
  </HeadingPairs>
  <TitlesOfParts>
    <vt:vector size="58" baseType="lpstr">
      <vt:lpstr>aktiv-grotesk</vt:lpstr>
      <vt:lpstr>BentonSans</vt:lpstr>
      <vt:lpstr>Google Sans</vt:lpstr>
      <vt:lpstr>Monotype Sorts</vt:lpstr>
      <vt:lpstr>Söhne</vt:lpstr>
      <vt:lpstr>Arial</vt:lpstr>
      <vt:lpstr>Arial Black</vt:lpstr>
      <vt:lpstr>Calibri</vt:lpstr>
      <vt:lpstr>Courier New</vt:lpstr>
      <vt:lpstr>Tahoma</vt:lpstr>
      <vt:lpstr>Wingdings</vt:lpstr>
      <vt:lpstr>CiaraldiPortrait</vt:lpstr>
      <vt:lpstr>1_Contemporary Portrait</vt:lpstr>
      <vt:lpstr>2_Contemporary Portrait</vt:lpstr>
      <vt:lpstr>3_Contemporary Portrait</vt:lpstr>
      <vt:lpstr>4_Contemporary Portrait</vt:lpstr>
      <vt:lpstr>5_Contemporary Portrait</vt:lpstr>
      <vt:lpstr>6_Contemporary Portrait</vt:lpstr>
      <vt:lpstr>Frontiers SUMMER 2025</vt:lpstr>
      <vt:lpstr>Course Intro</vt:lpstr>
      <vt:lpstr>Course Intro</vt:lpstr>
      <vt:lpstr>Course Staff: Instructor &amp; TA</vt:lpstr>
      <vt:lpstr>Readings</vt:lpstr>
      <vt:lpstr>Assumed Background</vt:lpstr>
      <vt:lpstr>Warnings</vt:lpstr>
      <vt:lpstr>Logistics</vt:lpstr>
      <vt:lpstr>Course Files</vt:lpstr>
      <vt:lpstr>Things We’ll Be Covering</vt:lpstr>
      <vt:lpstr>Networks (especially the Internet)</vt:lpstr>
      <vt:lpstr>Internet Terminology</vt:lpstr>
      <vt:lpstr>Internet Addressing</vt:lpstr>
      <vt:lpstr>Internet Addressing</vt:lpstr>
      <vt:lpstr>Internet Addressing</vt:lpstr>
      <vt:lpstr>Network Ports</vt:lpstr>
      <vt:lpstr>Network Ports</vt:lpstr>
      <vt:lpstr>Network Ports</vt:lpstr>
      <vt:lpstr>Socket to Socket</vt:lpstr>
      <vt:lpstr>Client-Server</vt:lpstr>
      <vt:lpstr>Network Ports</vt:lpstr>
      <vt:lpstr>The World Wide Web</vt:lpstr>
      <vt:lpstr>Beside the Web</vt:lpstr>
      <vt:lpstr>Before the Web</vt:lpstr>
      <vt:lpstr>The World Wide Web</vt:lpstr>
      <vt:lpstr>The World Wide Web</vt:lpstr>
      <vt:lpstr>A Note on Notation</vt:lpstr>
      <vt:lpstr>URL</vt:lpstr>
      <vt:lpstr>HTTP</vt:lpstr>
      <vt:lpstr>Features of HTTP</vt:lpstr>
      <vt:lpstr>HTTP Protocol - Request</vt:lpstr>
      <vt:lpstr>HTTP Protocol - Response</vt:lpstr>
      <vt:lpstr>HTTP Status</vt:lpstr>
      <vt:lpstr>Behind the Scenes</vt:lpstr>
      <vt:lpstr>How We Will Do Things (Launch)</vt:lpstr>
      <vt:lpstr>Git and Github</vt:lpstr>
      <vt:lpstr>Git and Github Tutorials</vt:lpstr>
      <vt:lpstr>Git Bash</vt:lpstr>
      <vt:lpstr>GIT GUI</vt:lpstr>
      <vt:lpstr>Full Stack Developer</vt:lpstr>
    </vt:vector>
  </TitlesOfParts>
  <Company>Worcester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CS5241: Webware</dc:title>
  <dc:creator>Michael J. Ciaraldi</dc:creator>
  <cp:lastModifiedBy>Hao Loi</cp:lastModifiedBy>
  <cp:revision>118</cp:revision>
  <dcterms:created xsi:type="dcterms:W3CDTF">2010-10-22T20:22:38Z</dcterms:created>
  <dcterms:modified xsi:type="dcterms:W3CDTF">2025-07-05T22:25:23Z</dcterms:modified>
</cp:coreProperties>
</file>