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220838f3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220838f3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220838f3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220838f3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220838f3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220838f3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220838f3c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220838f3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220838f3c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220838f3c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220838f3c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220838f3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220838f3c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220838f3c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220838f3c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220838f3c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220838f3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220838f3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220838f3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220838f3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220838f3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220838f3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220838f3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220838f3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220838f3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220838f3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220838f3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220838f3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220838f3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220838f3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220838f3c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220838f3c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Tagging: Results and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Visualizations, Examples, and Additional Uses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1</a:t>
            </a:r>
            <a:endParaRPr/>
          </a:p>
        </p:txBody>
      </p:sp>
      <p:sp>
        <p:nvSpPr>
          <p:cNvPr id="144" name="Google Shape;144;p23"/>
          <p:cNvSpPr txBox="1"/>
          <p:nvPr>
            <p:ph idx="1" type="body"/>
          </p:nvPr>
        </p:nvSpPr>
        <p:spPr>
          <a:xfrm>
            <a:off x="2065400" y="2121050"/>
            <a:ext cx="26373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Genre: </a:t>
            </a:r>
            <a:r>
              <a:rPr lang="en"/>
              <a:t>Floral</a:t>
            </a:r>
            <a:endParaRPr/>
          </a:p>
          <a:p>
            <a:pPr indent="-311150" lvl="0" marL="457200" rtl="0" algn="l">
              <a:spcBef>
                <a:spcPts val="0"/>
              </a:spcBef>
              <a:spcAft>
                <a:spcPts val="0"/>
              </a:spcAft>
              <a:buSzPts val="1300"/>
              <a:buChar char="●"/>
            </a:pPr>
            <a:r>
              <a:rPr b="1" lang="en"/>
              <a:t>Primary Color: </a:t>
            </a:r>
            <a:r>
              <a:rPr lang="en"/>
              <a:t>White</a:t>
            </a:r>
            <a:endParaRPr/>
          </a:p>
          <a:p>
            <a:pPr indent="-311150" lvl="0" marL="457200" rtl="0" algn="l">
              <a:spcBef>
                <a:spcPts val="0"/>
              </a:spcBef>
              <a:spcAft>
                <a:spcPts val="0"/>
              </a:spcAft>
              <a:buSzPts val="1300"/>
              <a:buChar char="●"/>
            </a:pPr>
            <a:r>
              <a:rPr b="1" lang="en"/>
              <a:t>Chief:</a:t>
            </a:r>
            <a:r>
              <a:rPr lang="en"/>
              <a:t> Silk</a:t>
            </a:r>
            <a:endParaRPr/>
          </a:p>
          <a:p>
            <a:pPr indent="-311150" lvl="0" marL="457200" rtl="0" algn="l">
              <a:spcBef>
                <a:spcPts val="0"/>
              </a:spcBef>
              <a:spcAft>
                <a:spcPts val="0"/>
              </a:spcAft>
              <a:buSzPts val="1300"/>
              <a:buChar char="●"/>
            </a:pPr>
            <a:r>
              <a:rPr b="1" lang="en"/>
              <a:t>Body:</a:t>
            </a:r>
            <a:r>
              <a:rPr lang="en"/>
              <a:t> Top</a:t>
            </a:r>
            <a:endParaRPr/>
          </a:p>
          <a:p>
            <a:pPr indent="-311150" lvl="0" marL="457200" rtl="0" algn="l">
              <a:spcBef>
                <a:spcPts val="0"/>
              </a:spcBef>
              <a:spcAft>
                <a:spcPts val="0"/>
              </a:spcAft>
              <a:buSzPts val="1300"/>
              <a:buChar char="●"/>
            </a:pPr>
            <a:r>
              <a:rPr b="1" lang="en"/>
              <a:t>Use:</a:t>
            </a:r>
            <a:r>
              <a:rPr lang="en"/>
              <a:t> Day, Evening, Work, Weekend</a:t>
            </a:r>
            <a:endParaRPr/>
          </a:p>
          <a:p>
            <a:pPr indent="-311150" lvl="0" marL="457200" rtl="0" algn="l">
              <a:spcBef>
                <a:spcPts val="0"/>
              </a:spcBef>
              <a:spcAft>
                <a:spcPts val="0"/>
              </a:spcAft>
              <a:buSzPts val="1300"/>
              <a:buChar char="●"/>
            </a:pPr>
            <a:r>
              <a:rPr b="1" lang="en"/>
              <a:t>Type:</a:t>
            </a:r>
            <a:r>
              <a:rPr lang="en"/>
              <a:t> Georgette</a:t>
            </a:r>
            <a:endParaRPr/>
          </a:p>
        </p:txBody>
      </p:sp>
      <p:pic>
        <p:nvPicPr>
          <p:cNvPr id="145" name="Google Shape;145;p23"/>
          <p:cNvPicPr preferRelativeResize="0"/>
          <p:nvPr/>
        </p:nvPicPr>
        <p:blipFill>
          <a:blip r:embed="rId3">
            <a:alphaModFix/>
          </a:blip>
          <a:stretch>
            <a:fillRect/>
          </a:stretch>
        </p:blipFill>
        <p:spPr>
          <a:xfrm>
            <a:off x="4965957" y="931200"/>
            <a:ext cx="2957893" cy="3824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2</a:t>
            </a:r>
            <a:endParaRPr/>
          </a:p>
        </p:txBody>
      </p:sp>
      <p:sp>
        <p:nvSpPr>
          <p:cNvPr id="151" name="Google Shape;151;p24"/>
          <p:cNvSpPr txBox="1"/>
          <p:nvPr>
            <p:ph idx="1" type="body"/>
          </p:nvPr>
        </p:nvSpPr>
        <p:spPr>
          <a:xfrm>
            <a:off x="2065400" y="2121050"/>
            <a:ext cx="26373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Genre: </a:t>
            </a:r>
            <a:r>
              <a:rPr lang="en"/>
              <a:t>Plaid</a:t>
            </a:r>
            <a:endParaRPr/>
          </a:p>
          <a:p>
            <a:pPr indent="-311150" lvl="0" marL="457200" rtl="0" algn="l">
              <a:spcBef>
                <a:spcPts val="0"/>
              </a:spcBef>
              <a:spcAft>
                <a:spcPts val="0"/>
              </a:spcAft>
              <a:buSzPts val="1300"/>
              <a:buChar char="●"/>
            </a:pPr>
            <a:r>
              <a:rPr b="1" lang="en"/>
              <a:t>Primary Color: </a:t>
            </a:r>
            <a:r>
              <a:rPr lang="en"/>
              <a:t>Brown</a:t>
            </a:r>
            <a:endParaRPr/>
          </a:p>
          <a:p>
            <a:pPr indent="-311150" lvl="0" marL="457200" rtl="0" algn="l">
              <a:spcBef>
                <a:spcPts val="0"/>
              </a:spcBef>
              <a:spcAft>
                <a:spcPts val="0"/>
              </a:spcAft>
              <a:buSzPts val="1300"/>
              <a:buChar char="●"/>
            </a:pPr>
            <a:r>
              <a:rPr b="1" lang="en"/>
              <a:t>Chief:</a:t>
            </a:r>
            <a:r>
              <a:rPr lang="en"/>
              <a:t> Cotton</a:t>
            </a:r>
            <a:endParaRPr/>
          </a:p>
          <a:p>
            <a:pPr indent="-311150" lvl="0" marL="457200" rtl="0" algn="l">
              <a:spcBef>
                <a:spcPts val="0"/>
              </a:spcBef>
              <a:spcAft>
                <a:spcPts val="0"/>
              </a:spcAft>
              <a:buSzPts val="1300"/>
              <a:buChar char="●"/>
            </a:pPr>
            <a:r>
              <a:rPr b="1" lang="en"/>
              <a:t>Use:</a:t>
            </a:r>
            <a:r>
              <a:rPr lang="en"/>
              <a:t> Day, Work, Weekend</a:t>
            </a:r>
            <a:endParaRPr/>
          </a:p>
          <a:p>
            <a:pPr indent="-311150" lvl="0" marL="457200" rtl="0" algn="l">
              <a:spcBef>
                <a:spcPts val="0"/>
              </a:spcBef>
              <a:spcAft>
                <a:spcPts val="0"/>
              </a:spcAft>
              <a:buSzPts val="1300"/>
              <a:buChar char="●"/>
            </a:pPr>
            <a:r>
              <a:rPr b="1" lang="en"/>
              <a:t>Type:</a:t>
            </a:r>
            <a:r>
              <a:rPr lang="en"/>
              <a:t> Plain</a:t>
            </a:r>
            <a:endParaRPr/>
          </a:p>
        </p:txBody>
      </p:sp>
      <p:pic>
        <p:nvPicPr>
          <p:cNvPr id="152" name="Google Shape;152;p24"/>
          <p:cNvPicPr preferRelativeResize="0"/>
          <p:nvPr/>
        </p:nvPicPr>
        <p:blipFill>
          <a:blip r:embed="rId3">
            <a:alphaModFix/>
          </a:blip>
          <a:stretch>
            <a:fillRect/>
          </a:stretch>
        </p:blipFill>
        <p:spPr>
          <a:xfrm>
            <a:off x="5063325" y="1145775"/>
            <a:ext cx="3463325" cy="3463325"/>
          </a:xfrm>
          <a:prstGeom prst="rect">
            <a:avLst/>
          </a:prstGeom>
          <a:noFill/>
          <a:ln>
            <a:noFill/>
          </a:ln>
        </p:spPr>
      </p:pic>
      <p:sp>
        <p:nvSpPr>
          <p:cNvPr id="153" name="Google Shape;153;p24"/>
          <p:cNvSpPr txBox="1"/>
          <p:nvPr/>
        </p:nvSpPr>
        <p:spPr>
          <a:xfrm>
            <a:off x="614550" y="3820875"/>
            <a:ext cx="4168200" cy="6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Note: None of the brand JR shirts had body tags so it was not feasible to make predictions for them</a:t>
            </a:r>
            <a:endParaRPr sz="10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Vector Embeddings to Find Similar Items</a:t>
            </a:r>
            <a:endParaRPr/>
          </a:p>
        </p:txBody>
      </p:sp>
      <p:sp>
        <p:nvSpPr>
          <p:cNvPr id="159" name="Google Shape;159;p25"/>
          <p:cNvSpPr txBox="1"/>
          <p:nvPr>
            <p:ph idx="1" type="body"/>
          </p:nvPr>
        </p:nvSpPr>
        <p:spPr>
          <a:xfrm>
            <a:off x="729450" y="2078875"/>
            <a:ext cx="339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Can use the probability outputs from the neural nets for each category as a way to embed the images into vector space</a:t>
            </a:r>
            <a:endParaRPr/>
          </a:p>
          <a:p>
            <a:pPr indent="-311150" lvl="0" marL="457200" rtl="0" algn="l">
              <a:spcBef>
                <a:spcPts val="0"/>
              </a:spcBef>
              <a:spcAft>
                <a:spcPts val="0"/>
              </a:spcAft>
              <a:buSzPts val="1300"/>
              <a:buChar char="●"/>
            </a:pPr>
            <a:r>
              <a:rPr lang="en"/>
              <a:t>Can then calculate the distance between each vector to find the most similar images</a:t>
            </a:r>
            <a:endParaRPr/>
          </a:p>
          <a:p>
            <a:pPr indent="-311150" lvl="0" marL="457200" rtl="0" algn="l">
              <a:spcBef>
                <a:spcPts val="0"/>
              </a:spcBef>
              <a:spcAft>
                <a:spcPts val="0"/>
              </a:spcAft>
              <a:buSzPts val="1300"/>
              <a:buChar char="●"/>
            </a:pPr>
            <a:r>
              <a:rPr lang="en"/>
              <a:t>Great results! Could be the start of “you liked this item? How about these...”</a:t>
            </a:r>
            <a:endParaRPr/>
          </a:p>
        </p:txBody>
      </p:sp>
      <p:pic>
        <p:nvPicPr>
          <p:cNvPr id="160" name="Google Shape;160;p25"/>
          <p:cNvPicPr preferRelativeResize="0"/>
          <p:nvPr/>
        </p:nvPicPr>
        <p:blipFill rotWithShape="1">
          <a:blip r:embed="rId3">
            <a:alphaModFix/>
          </a:blip>
          <a:srcRect b="8121" l="11874" r="9742" t="6837"/>
          <a:stretch/>
        </p:blipFill>
        <p:spPr>
          <a:xfrm>
            <a:off x="5250375" y="1853850"/>
            <a:ext cx="2979251" cy="3232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6"/>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Few more examples</a:t>
            </a:r>
            <a:endParaRPr/>
          </a:p>
        </p:txBody>
      </p:sp>
      <p:pic>
        <p:nvPicPr>
          <p:cNvPr id="166" name="Google Shape;166;p26"/>
          <p:cNvPicPr preferRelativeResize="0"/>
          <p:nvPr/>
        </p:nvPicPr>
        <p:blipFill>
          <a:blip r:embed="rId3">
            <a:alphaModFix/>
          </a:blip>
          <a:stretch>
            <a:fillRect/>
          </a:stretch>
        </p:blipFill>
        <p:spPr>
          <a:xfrm>
            <a:off x="502750" y="324850"/>
            <a:ext cx="3692225" cy="3692225"/>
          </a:xfrm>
          <a:prstGeom prst="rect">
            <a:avLst/>
          </a:prstGeom>
          <a:noFill/>
          <a:ln>
            <a:noFill/>
          </a:ln>
        </p:spPr>
      </p:pic>
      <p:pic>
        <p:nvPicPr>
          <p:cNvPr id="167" name="Google Shape;167;p26"/>
          <p:cNvPicPr preferRelativeResize="0"/>
          <p:nvPr/>
        </p:nvPicPr>
        <p:blipFill>
          <a:blip r:embed="rId4">
            <a:alphaModFix/>
          </a:blip>
          <a:stretch>
            <a:fillRect/>
          </a:stretch>
        </p:blipFill>
        <p:spPr>
          <a:xfrm>
            <a:off x="4572000" y="240475"/>
            <a:ext cx="3860976" cy="38609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Item Groupings with Vector Embedding</a:t>
            </a:r>
            <a:endParaRPr/>
          </a:p>
        </p:txBody>
      </p:sp>
      <p:sp>
        <p:nvSpPr>
          <p:cNvPr id="173" name="Google Shape;173;p27"/>
          <p:cNvSpPr txBox="1"/>
          <p:nvPr>
            <p:ph idx="1" type="body"/>
          </p:nvPr>
        </p:nvSpPr>
        <p:spPr>
          <a:xfrm>
            <a:off x="729450" y="2078875"/>
            <a:ext cx="31851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See pockets of similar items, which you can then inspect further with the “similar_images” function</a:t>
            </a:r>
            <a:endParaRPr/>
          </a:p>
          <a:p>
            <a:pPr indent="-311150" lvl="0" marL="457200" rtl="0" algn="l">
              <a:spcBef>
                <a:spcPts val="0"/>
              </a:spcBef>
              <a:spcAft>
                <a:spcPts val="0"/>
              </a:spcAft>
              <a:buSzPts val="1300"/>
              <a:buChar char="●"/>
            </a:pPr>
            <a:r>
              <a:rPr lang="en"/>
              <a:t>High dimensional data reduced to 2 dimensions with TSNE</a:t>
            </a:r>
            <a:endParaRPr/>
          </a:p>
        </p:txBody>
      </p:sp>
      <p:pic>
        <p:nvPicPr>
          <p:cNvPr id="174" name="Google Shape;174;p27"/>
          <p:cNvPicPr preferRelativeResize="0"/>
          <p:nvPr/>
        </p:nvPicPr>
        <p:blipFill>
          <a:blip r:embed="rId3">
            <a:alphaModFix/>
          </a:blip>
          <a:stretch>
            <a:fillRect/>
          </a:stretch>
        </p:blipFill>
        <p:spPr>
          <a:xfrm>
            <a:off x="4400075" y="1961950"/>
            <a:ext cx="4365426" cy="2806350"/>
          </a:xfrm>
          <a:prstGeom prst="rect">
            <a:avLst/>
          </a:prstGeom>
          <a:noFill/>
          <a:ln>
            <a:noFill/>
          </a:ln>
        </p:spPr>
      </p:pic>
      <p:sp>
        <p:nvSpPr>
          <p:cNvPr id="175" name="Google Shape;175;p27"/>
          <p:cNvSpPr txBox="1"/>
          <p:nvPr/>
        </p:nvSpPr>
        <p:spPr>
          <a:xfrm>
            <a:off x="4769450" y="4569025"/>
            <a:ext cx="38475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Lato"/>
                <a:ea typeface="Lato"/>
                <a:cs typeface="Lato"/>
                <a:sym typeface="Lato"/>
              </a:rPr>
              <a:t>Find Interactive Version either in the Format ipynb or in the presentation folder labeled ‘Embed.html’</a:t>
            </a:r>
            <a:endParaRPr i="1">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Inventory Overview with 2D Histogram</a:t>
            </a:r>
            <a:endParaRPr/>
          </a:p>
        </p:txBody>
      </p:sp>
      <p:sp>
        <p:nvSpPr>
          <p:cNvPr id="181" name="Google Shape;181;p28"/>
          <p:cNvSpPr txBox="1"/>
          <p:nvPr>
            <p:ph idx="1" type="body"/>
          </p:nvPr>
        </p:nvSpPr>
        <p:spPr>
          <a:xfrm>
            <a:off x="729450" y="2078875"/>
            <a:ext cx="33852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Easy snapshot of how many clothing items you have of two category types (i.e. how many blue, silk items do we have?)</a:t>
            </a:r>
            <a:endParaRPr/>
          </a:p>
          <a:p>
            <a:pPr indent="-311150" lvl="0" marL="457200" rtl="0" algn="l">
              <a:spcBef>
                <a:spcPts val="0"/>
              </a:spcBef>
              <a:spcAft>
                <a:spcPts val="0"/>
              </a:spcAft>
              <a:buSzPts val="1300"/>
              <a:buChar char="●"/>
            </a:pPr>
            <a:r>
              <a:rPr lang="en"/>
              <a:t>Can quickly compare any two categories</a:t>
            </a:r>
            <a:endParaRPr/>
          </a:p>
        </p:txBody>
      </p:sp>
      <p:pic>
        <p:nvPicPr>
          <p:cNvPr id="182" name="Google Shape;182;p28"/>
          <p:cNvPicPr preferRelativeResize="0"/>
          <p:nvPr/>
        </p:nvPicPr>
        <p:blipFill>
          <a:blip r:embed="rId3">
            <a:alphaModFix/>
          </a:blip>
          <a:stretch>
            <a:fillRect/>
          </a:stretch>
        </p:blipFill>
        <p:spPr>
          <a:xfrm>
            <a:off x="4172975" y="1853850"/>
            <a:ext cx="4245175" cy="2729050"/>
          </a:xfrm>
          <a:prstGeom prst="rect">
            <a:avLst/>
          </a:prstGeom>
          <a:noFill/>
          <a:ln>
            <a:noFill/>
          </a:ln>
        </p:spPr>
      </p:pic>
      <p:sp>
        <p:nvSpPr>
          <p:cNvPr id="183" name="Google Shape;183;p28"/>
          <p:cNvSpPr txBox="1"/>
          <p:nvPr/>
        </p:nvSpPr>
        <p:spPr>
          <a:xfrm>
            <a:off x="4515600" y="4569025"/>
            <a:ext cx="38475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Lato"/>
                <a:ea typeface="Lato"/>
                <a:cs typeface="Lato"/>
                <a:sym typeface="Lato"/>
              </a:rPr>
              <a:t>Find Interactive Version either in the Format ipynb or in the presentation folder labeled ‘Hist.html’</a:t>
            </a:r>
            <a:endParaRPr i="1">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Uses/Next Steps</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Could scrape images from competitor ads that perform well, and use the embeddings to find items of ours similar to the piece of clothing in the ad</a:t>
            </a:r>
            <a:endParaRPr/>
          </a:p>
          <a:p>
            <a:pPr indent="-311150" lvl="0" marL="457200" rtl="0" algn="l">
              <a:spcBef>
                <a:spcPts val="0"/>
              </a:spcBef>
              <a:spcAft>
                <a:spcPts val="0"/>
              </a:spcAft>
              <a:buSzPts val="1300"/>
              <a:buChar char="●"/>
            </a:pPr>
            <a:r>
              <a:rPr lang="en"/>
              <a:t>As a whole, using these image embeddings to gather information about advertisements and trends would be an obvious next step</a:t>
            </a:r>
            <a:endParaRPr/>
          </a:p>
          <a:p>
            <a:pPr indent="-311150" lvl="0" marL="457200" rtl="0" algn="l">
              <a:spcBef>
                <a:spcPts val="0"/>
              </a:spcBef>
              <a:spcAft>
                <a:spcPts val="0"/>
              </a:spcAft>
              <a:buSzPts val="1300"/>
              <a:buChar char="●"/>
            </a:pPr>
            <a:r>
              <a:rPr lang="en"/>
              <a:t>Could also upload an image of a potential design to “similar_images” function and see what clothing Resonance already has like 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Categories Modeled and Results</a:t>
            </a:r>
            <a:endParaRPr/>
          </a:p>
        </p:txBody>
      </p:sp>
      <p:sp>
        <p:nvSpPr>
          <p:cNvPr id="92" name="Google Shape;92;p14"/>
          <p:cNvSpPr txBox="1"/>
          <p:nvPr/>
        </p:nvSpPr>
        <p:spPr>
          <a:xfrm>
            <a:off x="729450" y="2571750"/>
            <a:ext cx="7508100" cy="4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NOTE: All metrics are based on performance on test sets of 250+ images, so they should be good approximations for future performance</a:t>
            </a:r>
            <a:endParaRPr>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 decided to model and predict the 6 categories that in my mind would be most useful for returning </a:t>
            </a:r>
            <a:r>
              <a:rPr lang="en"/>
              <a:t>relevant</a:t>
            </a:r>
            <a:r>
              <a:rPr lang="en"/>
              <a:t> clothes on different searches</a:t>
            </a:r>
            <a:endParaRPr/>
          </a:p>
          <a:p>
            <a:pPr indent="-311150" lvl="0" marL="457200" rtl="0" algn="l">
              <a:spcBef>
                <a:spcPts val="0"/>
              </a:spcBef>
              <a:spcAft>
                <a:spcPts val="0"/>
              </a:spcAft>
              <a:buSzPts val="1300"/>
              <a:buChar char="●"/>
            </a:pPr>
            <a:r>
              <a:rPr lang="en"/>
              <a:t>I purposefully favored, as well, ones that would be more </a:t>
            </a:r>
            <a:r>
              <a:rPr lang="en"/>
              <a:t>difficult</a:t>
            </a:r>
            <a:endParaRPr/>
          </a:p>
          <a:p>
            <a:pPr indent="-298450" lvl="1" marL="914400" rtl="0" algn="l">
              <a:spcBef>
                <a:spcPts val="0"/>
              </a:spcBef>
              <a:spcAft>
                <a:spcPts val="0"/>
              </a:spcAft>
              <a:buSzPts val="1100"/>
              <a:buChar char="○"/>
            </a:pPr>
            <a:r>
              <a:rPr lang="en"/>
              <a:t>Some are very ambiguous, and the multi-label aspect of some of them adds additional complexity. </a:t>
            </a:r>
            <a:endParaRPr/>
          </a:p>
          <a:p>
            <a:pPr indent="-311150" lvl="0" marL="457200" rtl="0" algn="l">
              <a:spcBef>
                <a:spcPts val="0"/>
              </a:spcBef>
              <a:spcAft>
                <a:spcPts val="0"/>
              </a:spcAft>
              <a:buSzPts val="1300"/>
              <a:buChar char="●"/>
            </a:pPr>
            <a:r>
              <a:rPr lang="en"/>
              <a:t>Overall, I am very happy with the results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TAGS: Body</a:t>
            </a:r>
            <a:endParaRPr/>
          </a:p>
        </p:txBody>
      </p:sp>
      <p:sp>
        <p:nvSpPr>
          <p:cNvPr id="104" name="Google Shape;104;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Body (i.e. Dress, Top, etc)</a:t>
            </a:r>
            <a:endParaRPr/>
          </a:p>
          <a:p>
            <a:pPr indent="-298450" lvl="1" marL="914400" rtl="0" algn="l">
              <a:spcBef>
                <a:spcPts val="0"/>
              </a:spcBef>
              <a:spcAft>
                <a:spcPts val="0"/>
              </a:spcAft>
              <a:buSzPts val="1100"/>
              <a:buChar char="○"/>
            </a:pPr>
            <a:r>
              <a:rPr lang="en"/>
              <a:t>Single label data  (can be either Dress or Top etc but not more than one)</a:t>
            </a:r>
            <a:endParaRPr/>
          </a:p>
          <a:p>
            <a:pPr indent="-298450" lvl="1" marL="914400" rtl="0" algn="l">
              <a:spcBef>
                <a:spcPts val="0"/>
              </a:spcBef>
              <a:spcAft>
                <a:spcPts val="0"/>
              </a:spcAft>
              <a:buSzPts val="1100"/>
              <a:buChar char="○"/>
            </a:pPr>
            <a:r>
              <a:rPr lang="en"/>
              <a:t>Total of 5 options in the data</a:t>
            </a:r>
            <a:endParaRPr/>
          </a:p>
          <a:p>
            <a:pPr indent="-298450" lvl="1" marL="914400" rtl="0" algn="l">
              <a:spcBef>
                <a:spcPts val="0"/>
              </a:spcBef>
              <a:spcAft>
                <a:spcPts val="0"/>
              </a:spcAft>
              <a:buSzPts val="1100"/>
              <a:buChar char="○"/>
            </a:pPr>
            <a:r>
              <a:rPr b="1" lang="en"/>
              <a:t>90% model accuracy</a:t>
            </a:r>
            <a:endParaRPr b="1"/>
          </a:p>
          <a:p>
            <a:pPr indent="-311150" lvl="0" marL="457200" rtl="0" algn="l">
              <a:spcBef>
                <a:spcPts val="0"/>
              </a:spcBef>
              <a:spcAft>
                <a:spcPts val="0"/>
              </a:spcAft>
              <a:buSzPts val="1300"/>
              <a:buChar char="●"/>
            </a:pPr>
            <a:r>
              <a:rPr lang="en"/>
              <a:t>Use (i.e. Weekend, Day, etc)</a:t>
            </a:r>
            <a:endParaRPr/>
          </a:p>
          <a:p>
            <a:pPr indent="-298450" lvl="1" marL="914400" rtl="0" algn="l">
              <a:spcBef>
                <a:spcPts val="0"/>
              </a:spcBef>
              <a:spcAft>
                <a:spcPts val="0"/>
              </a:spcAft>
              <a:buSzPts val="1100"/>
              <a:buChar char="○"/>
            </a:pPr>
            <a:r>
              <a:rPr lang="en"/>
              <a:t>Multi label data (can have many uses on one garment)</a:t>
            </a:r>
            <a:endParaRPr/>
          </a:p>
          <a:p>
            <a:pPr indent="-298450" lvl="1" marL="914400" rtl="0" algn="l">
              <a:spcBef>
                <a:spcPts val="0"/>
              </a:spcBef>
              <a:spcAft>
                <a:spcPts val="0"/>
              </a:spcAft>
              <a:buSzPts val="1100"/>
              <a:buChar char="○"/>
            </a:pPr>
            <a:r>
              <a:rPr lang="en"/>
              <a:t>Total of 6 options in the data</a:t>
            </a:r>
            <a:endParaRPr/>
          </a:p>
          <a:p>
            <a:pPr indent="-298450" lvl="1" marL="914400" rtl="0" algn="l">
              <a:spcBef>
                <a:spcPts val="0"/>
              </a:spcBef>
              <a:spcAft>
                <a:spcPts val="0"/>
              </a:spcAft>
              <a:buSzPts val="1100"/>
              <a:buChar char="○"/>
            </a:pPr>
            <a:r>
              <a:rPr b="1" lang="en"/>
              <a:t>85% F1 score, 87% precision</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TAGS: Color</a:t>
            </a:r>
            <a:endParaRPr/>
          </a:p>
        </p:txBody>
      </p:sp>
      <p:sp>
        <p:nvSpPr>
          <p:cNvPr id="110" name="Google Shape;110;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Primary Color</a:t>
            </a:r>
            <a:endParaRPr/>
          </a:p>
          <a:p>
            <a:pPr indent="-298450" lvl="1" marL="914400" rtl="0" algn="l">
              <a:spcBef>
                <a:spcPts val="0"/>
              </a:spcBef>
              <a:spcAft>
                <a:spcPts val="0"/>
              </a:spcAft>
              <a:buSzPts val="1100"/>
              <a:buChar char="○"/>
            </a:pPr>
            <a:r>
              <a:rPr lang="en"/>
              <a:t>Single label data</a:t>
            </a:r>
            <a:endParaRPr/>
          </a:p>
          <a:p>
            <a:pPr indent="-298450" lvl="1" marL="914400" rtl="0" algn="l">
              <a:spcBef>
                <a:spcPts val="0"/>
              </a:spcBef>
              <a:spcAft>
                <a:spcPts val="0"/>
              </a:spcAft>
              <a:buSzPts val="1100"/>
              <a:buChar char="○"/>
            </a:pPr>
            <a:r>
              <a:rPr lang="en"/>
              <a:t>Total of 14 options in the data</a:t>
            </a:r>
            <a:endParaRPr/>
          </a:p>
          <a:p>
            <a:pPr indent="-298450" lvl="1" marL="914400" rtl="0" algn="l">
              <a:spcBef>
                <a:spcPts val="0"/>
              </a:spcBef>
              <a:spcAft>
                <a:spcPts val="0"/>
              </a:spcAft>
              <a:buSzPts val="1100"/>
              <a:buChar char="○"/>
            </a:pPr>
            <a:r>
              <a:rPr b="1" lang="en"/>
              <a:t>63% top1 accuracy, 80% top 2 accuracy</a:t>
            </a:r>
            <a:endParaRPr b="1"/>
          </a:p>
          <a:p>
            <a:pPr indent="-311150" lvl="0" marL="457200" rtl="0" algn="l">
              <a:spcBef>
                <a:spcPts val="0"/>
              </a:spcBef>
              <a:spcAft>
                <a:spcPts val="0"/>
              </a:spcAft>
              <a:buSzPts val="1300"/>
              <a:buChar char="●"/>
            </a:pPr>
            <a:r>
              <a:rPr lang="en"/>
              <a:t>Genre (i.e. Nature, Whimsy)</a:t>
            </a:r>
            <a:endParaRPr/>
          </a:p>
          <a:p>
            <a:pPr indent="-298450" lvl="1" marL="914400" rtl="0" algn="l">
              <a:spcBef>
                <a:spcPts val="0"/>
              </a:spcBef>
              <a:spcAft>
                <a:spcPts val="0"/>
              </a:spcAft>
              <a:buSzPts val="1100"/>
              <a:buChar char="○"/>
            </a:pPr>
            <a:r>
              <a:rPr lang="en"/>
              <a:t>Multi label data</a:t>
            </a:r>
            <a:endParaRPr/>
          </a:p>
          <a:p>
            <a:pPr indent="-298450" lvl="1" marL="914400" rtl="0" algn="l">
              <a:spcBef>
                <a:spcPts val="0"/>
              </a:spcBef>
              <a:spcAft>
                <a:spcPts val="0"/>
              </a:spcAft>
              <a:buSzPts val="1100"/>
              <a:buChar char="○"/>
            </a:pPr>
            <a:r>
              <a:rPr lang="en"/>
              <a:t>Total of 14 options in the data</a:t>
            </a:r>
            <a:endParaRPr/>
          </a:p>
          <a:p>
            <a:pPr indent="-298450" lvl="1" marL="914400" rtl="0" algn="l">
              <a:spcBef>
                <a:spcPts val="0"/>
              </a:spcBef>
              <a:spcAft>
                <a:spcPts val="0"/>
              </a:spcAft>
              <a:buSzPts val="1100"/>
              <a:buChar char="○"/>
            </a:pPr>
            <a:r>
              <a:rPr b="1" lang="en"/>
              <a:t>61% F1 score, 76%  precision</a:t>
            </a:r>
            <a:endParaRPr b="1"/>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TAGS: Material</a:t>
            </a:r>
            <a:endParaRPr/>
          </a:p>
        </p:txBody>
      </p:sp>
      <p:sp>
        <p:nvSpPr>
          <p:cNvPr id="116" name="Google Shape;116;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Chief (i.e. Silk, Cotton, etc.)</a:t>
            </a:r>
            <a:endParaRPr/>
          </a:p>
          <a:p>
            <a:pPr indent="-298450" lvl="1" marL="914400" rtl="0" algn="l">
              <a:spcBef>
                <a:spcPts val="0"/>
              </a:spcBef>
              <a:spcAft>
                <a:spcPts val="0"/>
              </a:spcAft>
              <a:buSzPts val="1100"/>
              <a:buChar char="○"/>
            </a:pPr>
            <a:r>
              <a:rPr lang="en"/>
              <a:t>Single label data</a:t>
            </a:r>
            <a:endParaRPr/>
          </a:p>
          <a:p>
            <a:pPr indent="-298450" lvl="1" marL="914400" rtl="0" algn="l">
              <a:spcBef>
                <a:spcPts val="0"/>
              </a:spcBef>
              <a:spcAft>
                <a:spcPts val="0"/>
              </a:spcAft>
              <a:buSzPts val="1100"/>
              <a:buChar char="○"/>
            </a:pPr>
            <a:r>
              <a:rPr lang="en"/>
              <a:t>Total of 4 options in data</a:t>
            </a:r>
            <a:endParaRPr/>
          </a:p>
          <a:p>
            <a:pPr indent="-298450" lvl="1" marL="914400" rtl="0" algn="l">
              <a:spcBef>
                <a:spcPts val="0"/>
              </a:spcBef>
              <a:spcAft>
                <a:spcPts val="0"/>
              </a:spcAft>
              <a:buSzPts val="1100"/>
              <a:buChar char="○"/>
            </a:pPr>
            <a:r>
              <a:rPr b="1" lang="en"/>
              <a:t>85 % accuracy</a:t>
            </a:r>
            <a:endParaRPr b="1"/>
          </a:p>
          <a:p>
            <a:pPr indent="-311150" lvl="0" marL="457200" rtl="0" algn="l">
              <a:spcBef>
                <a:spcPts val="0"/>
              </a:spcBef>
              <a:spcAft>
                <a:spcPts val="0"/>
              </a:spcAft>
              <a:buSzPts val="1300"/>
              <a:buChar char="●"/>
            </a:pPr>
            <a:r>
              <a:rPr lang="en"/>
              <a:t>Type (i.e. Georgette, Twill)</a:t>
            </a:r>
            <a:endParaRPr/>
          </a:p>
          <a:p>
            <a:pPr indent="-298450" lvl="1" marL="914400" rtl="0" algn="l">
              <a:spcBef>
                <a:spcPts val="0"/>
              </a:spcBef>
              <a:spcAft>
                <a:spcPts val="0"/>
              </a:spcAft>
              <a:buSzPts val="1100"/>
              <a:buChar char="○"/>
            </a:pPr>
            <a:r>
              <a:rPr lang="en"/>
              <a:t>Multi label data</a:t>
            </a:r>
            <a:endParaRPr/>
          </a:p>
          <a:p>
            <a:pPr indent="-298450" lvl="1" marL="914400" rtl="0" algn="l">
              <a:spcBef>
                <a:spcPts val="0"/>
              </a:spcBef>
              <a:spcAft>
                <a:spcPts val="0"/>
              </a:spcAft>
              <a:buSzPts val="1100"/>
              <a:buChar char="○"/>
            </a:pPr>
            <a:r>
              <a:rPr lang="en"/>
              <a:t>Total of 9 options in data</a:t>
            </a:r>
            <a:endParaRPr/>
          </a:p>
          <a:p>
            <a:pPr indent="-298450" lvl="1" marL="914400" rtl="0" algn="l">
              <a:spcBef>
                <a:spcPts val="0"/>
              </a:spcBef>
              <a:spcAft>
                <a:spcPts val="0"/>
              </a:spcAft>
              <a:buSzPts val="1100"/>
              <a:buChar char="○"/>
            </a:pPr>
            <a:r>
              <a:rPr b="1" lang="en"/>
              <a:t>51%  F1 score, 70%  precision</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and Preprocessing</a:t>
            </a:r>
            <a:endParaRPr/>
          </a:p>
        </p:txBody>
      </p:sp>
      <p:sp>
        <p:nvSpPr>
          <p:cNvPr id="127" name="Google Shape;127;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Decided to use </a:t>
            </a:r>
            <a:r>
              <a:rPr b="1" lang="en"/>
              <a:t>only image data</a:t>
            </a:r>
            <a:r>
              <a:rPr lang="en"/>
              <a:t>, no text data</a:t>
            </a:r>
            <a:endParaRPr/>
          </a:p>
          <a:p>
            <a:pPr indent="-298450" lvl="1" marL="914400" rtl="0" algn="l">
              <a:spcBef>
                <a:spcPts val="0"/>
              </a:spcBef>
              <a:spcAft>
                <a:spcPts val="0"/>
              </a:spcAft>
              <a:buSzPts val="1100"/>
              <a:buChar char="○"/>
            </a:pPr>
            <a:r>
              <a:rPr lang="en"/>
              <a:t>Robust to differences in terminology brand over brand</a:t>
            </a:r>
            <a:endParaRPr/>
          </a:p>
          <a:p>
            <a:pPr indent="-298450" lvl="1" marL="914400" rtl="0" algn="l">
              <a:spcBef>
                <a:spcPts val="0"/>
              </a:spcBef>
              <a:spcAft>
                <a:spcPts val="0"/>
              </a:spcAft>
              <a:buSzPts val="1100"/>
              <a:buChar char="○"/>
            </a:pPr>
            <a:r>
              <a:rPr lang="en"/>
              <a:t>Makes model more applicable to a broader range of tasks besides tagging</a:t>
            </a:r>
            <a:endParaRPr/>
          </a:p>
          <a:p>
            <a:pPr indent="-298450" lvl="2" marL="1371600" rtl="0" algn="l">
              <a:spcBef>
                <a:spcPts val="0"/>
              </a:spcBef>
              <a:spcAft>
                <a:spcPts val="0"/>
              </a:spcAft>
              <a:buSzPts val="1100"/>
              <a:buChar char="■"/>
            </a:pPr>
            <a:r>
              <a:rPr lang="en"/>
              <a:t>Discussed more later</a:t>
            </a:r>
            <a:endParaRPr/>
          </a:p>
          <a:p>
            <a:pPr indent="-311150" lvl="0" marL="457200" rtl="0" algn="l">
              <a:spcBef>
                <a:spcPts val="0"/>
              </a:spcBef>
              <a:spcAft>
                <a:spcPts val="0"/>
              </a:spcAft>
              <a:buSzPts val="1300"/>
              <a:buChar char="●"/>
            </a:pPr>
            <a:r>
              <a:rPr lang="en"/>
              <a:t>Images were downloaded from the ...fun... output given by the airtable :) and saved to a folder on Google drive</a:t>
            </a:r>
            <a:endParaRPr/>
          </a:p>
          <a:p>
            <a:pPr indent="-311150" lvl="0" marL="457200" rtl="0" algn="l">
              <a:spcBef>
                <a:spcPts val="0"/>
              </a:spcBef>
              <a:spcAft>
                <a:spcPts val="0"/>
              </a:spcAft>
              <a:buSzPts val="1300"/>
              <a:buChar char="●"/>
            </a:pPr>
            <a:r>
              <a:rPr lang="en"/>
              <a:t>When input into neural nets, images were preprocessed with normalization and resizing. For several models, data was augmented by rotating and flipping images (where applicable)</a:t>
            </a:r>
            <a:endParaRPr/>
          </a:p>
          <a:p>
            <a:pPr indent="-311150" lvl="0" marL="457200" rtl="0" algn="l">
              <a:spcBef>
                <a:spcPts val="0"/>
              </a:spcBef>
              <a:spcAft>
                <a:spcPts val="0"/>
              </a:spcAft>
              <a:buSzPts val="1300"/>
              <a:buChar char="●"/>
            </a:pPr>
            <a:r>
              <a:rPr lang="en"/>
              <a:t>Image tensors were loaded into a custom pytorch dataset (ImageData) so that they could be used with a pytorch data loader, which has several performance benefits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Architecture</a:t>
            </a:r>
            <a:endParaRPr/>
          </a:p>
        </p:txBody>
      </p:sp>
      <p:sp>
        <p:nvSpPr>
          <p:cNvPr id="133" name="Google Shape;133;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As per the norm for image data, the general model architecture was several convolutional layers (which included batch normalization, max pooling, and ReLU activation functions) followed by linear layers again connected by ReLU activation functions</a:t>
            </a:r>
            <a:endParaRPr/>
          </a:p>
          <a:p>
            <a:pPr indent="-311150" lvl="0" marL="457200" rtl="0" algn="l">
              <a:spcBef>
                <a:spcPts val="0"/>
              </a:spcBef>
              <a:spcAft>
                <a:spcPts val="0"/>
              </a:spcAft>
              <a:buSzPts val="1300"/>
              <a:buChar char="●"/>
            </a:pPr>
            <a:r>
              <a:rPr lang="en"/>
              <a:t>Depending on the model, architecture varied based on testing and intuition</a:t>
            </a:r>
            <a:endParaRPr/>
          </a:p>
          <a:p>
            <a:pPr indent="-298450" lvl="1" marL="914400" rtl="0" algn="l">
              <a:spcBef>
                <a:spcPts val="0"/>
              </a:spcBef>
              <a:spcAft>
                <a:spcPts val="0"/>
              </a:spcAft>
              <a:buSzPts val="1100"/>
              <a:buChar char="○"/>
            </a:pPr>
            <a:r>
              <a:rPr lang="en"/>
              <a:t>Overfitting quickly? Add weight decay and decrease model size</a:t>
            </a:r>
            <a:endParaRPr/>
          </a:p>
          <a:p>
            <a:pPr indent="-298450" lvl="1" marL="914400" rtl="0" algn="l">
              <a:spcBef>
                <a:spcPts val="0"/>
              </a:spcBef>
              <a:spcAft>
                <a:spcPts val="0"/>
              </a:spcAft>
              <a:buSzPts val="1100"/>
              <a:buChar char="○"/>
            </a:pPr>
            <a:r>
              <a:rPr lang="en"/>
              <a:t>Not learning the training data? Increase model breadth/depth, decrease # of convolutional layers</a:t>
            </a:r>
            <a:endParaRPr/>
          </a:p>
          <a:p>
            <a:pPr indent="-311150" lvl="0" marL="457200" rtl="0" algn="l">
              <a:spcBef>
                <a:spcPts val="0"/>
              </a:spcBef>
              <a:spcAft>
                <a:spcPts val="0"/>
              </a:spcAft>
              <a:buSzPts val="1300"/>
              <a:buChar char="●"/>
            </a:pPr>
            <a:r>
              <a:rPr lang="en"/>
              <a:t>Loss function was either cross entropy loss or binary cross entropy with logits loss, the former for single label data and the latter for multi label data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