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61" r:id="rId6"/>
    <p:sldId id="278" r:id="rId7"/>
    <p:sldId id="286" r:id="rId8"/>
    <p:sldId id="287" r:id="rId9"/>
    <p:sldId id="285" r:id="rId10"/>
    <p:sldId id="288" r:id="rId11"/>
    <p:sldId id="289" r:id="rId12"/>
    <p:sldId id="290" r:id="rId13"/>
    <p:sldId id="291" r:id="rId14"/>
    <p:sldId id="292" r:id="rId15"/>
    <p:sldId id="281" r:id="rId16"/>
    <p:sldId id="260" r:id="rId17"/>
    <p:sldId id="284" r:id="rId18"/>
    <p:sldId id="262" r:id="rId19"/>
    <p:sldId id="279" r:id="rId20"/>
    <p:sldId id="282" r:id="rId21"/>
    <p:sldId id="293" r:id="rId22"/>
    <p:sldId id="263" r:id="rId23"/>
    <p:sldId id="295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80" r:id="rId37"/>
    <p:sldId id="294" r:id="rId38"/>
    <p:sldId id="2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EB2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F23AD-27B1-B24D-833F-326BCEC936DD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8DA5D-3949-AD4B-B7E1-7D9CD24F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E2B6-2C97-7C4F-B08B-C692F5B2810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dbellpaintings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nimfa.biolab.si" TargetMode="External"/><Relationship Id="rId2" Type="http://schemas.openxmlformats.org/officeDocument/2006/relationships/hyperlink" Target="spacy.i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nimfa.biolab.si" TargetMode="External"/><Relationship Id="rId7" Type="http://schemas.openxmlformats.org/officeDocument/2006/relationships/image" Target="../media/image32.png"/><Relationship Id="rId2" Type="http://schemas.openxmlformats.org/officeDocument/2006/relationships/hyperlink" Target="spacy.i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hyperlink" Target="http://python.org/" TargetMode="External"/><Relationship Id="rId10" Type="http://schemas.openxmlformats.org/officeDocument/2006/relationships/image" Target="../media/image2.jpg"/><Relationship Id="rId4" Type="http://schemas.openxmlformats.org/officeDocument/2006/relationships/hyperlink" Target="plot.ly" TargetMode="External"/><Relationship Id="rId9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872" y="499872"/>
            <a:ext cx="11362944" cy="1998155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rgbClr val="FF40FF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4800" b="1" dirty="0">
                <a:latin typeface="+mn-lt"/>
                <a:ea typeface="Arial" charset="0"/>
                <a:cs typeface="Arial" charset="0"/>
              </a:rPr>
              <a:t>on-negative </a:t>
            </a:r>
            <a:r>
              <a:rPr lang="en-US" sz="4800" b="1" dirty="0">
                <a:solidFill>
                  <a:srgbClr val="FF40FF"/>
                </a:solidFill>
                <a:latin typeface="+mn-lt"/>
                <a:ea typeface="Arial" charset="0"/>
                <a:cs typeface="Arial" charset="0"/>
              </a:rPr>
              <a:t>M</a:t>
            </a:r>
            <a:r>
              <a:rPr lang="en-US" sz="4800" b="1" dirty="0">
                <a:latin typeface="+mn-lt"/>
                <a:ea typeface="Arial" charset="0"/>
                <a:cs typeface="Arial" charset="0"/>
              </a:rPr>
              <a:t>atrix </a:t>
            </a:r>
            <a:r>
              <a:rPr lang="en-US" sz="4800" b="1" dirty="0">
                <a:solidFill>
                  <a:srgbClr val="FF40FF"/>
                </a:solidFill>
                <a:latin typeface="+mn-lt"/>
                <a:ea typeface="Arial" charset="0"/>
                <a:cs typeface="Arial" charset="0"/>
              </a:rPr>
              <a:t>F</a:t>
            </a:r>
            <a:r>
              <a:rPr lang="en-US" sz="4800" b="1" dirty="0">
                <a:latin typeface="+mn-lt"/>
                <a:ea typeface="Arial" charset="0"/>
                <a:cs typeface="Arial" charset="0"/>
              </a:rPr>
              <a:t>actorization</a:t>
            </a:r>
            <a:br>
              <a:rPr lang="en-US" sz="4800" b="1" dirty="0">
                <a:latin typeface="+mn-lt"/>
                <a:ea typeface="Arial" charset="0"/>
                <a:cs typeface="Arial" charset="0"/>
              </a:rPr>
            </a:br>
            <a:r>
              <a:rPr lang="en-US" sz="4800" b="1" i="1" dirty="0">
                <a:latin typeface="+mn-lt"/>
                <a:ea typeface="Arial" charset="0"/>
                <a:cs typeface="Arial" charset="0"/>
              </a:rPr>
              <a:t>and</a:t>
            </a:r>
            <a:br>
              <a:rPr lang="en-US" sz="4800" b="1" dirty="0">
                <a:latin typeface="+mn-lt"/>
                <a:ea typeface="Arial" charset="0"/>
                <a:cs typeface="Arial" charset="0"/>
              </a:rPr>
            </a:br>
            <a:r>
              <a:rPr lang="en-US" sz="4800" b="1" dirty="0">
                <a:latin typeface="+mn-lt"/>
                <a:ea typeface="Arial" charset="0"/>
                <a:cs typeface="Arial" charset="0"/>
              </a:rPr>
              <a:t>The Fascicles of </a:t>
            </a:r>
            <a:r>
              <a:rPr lang="en-US" sz="4800" b="1" dirty="0">
                <a:solidFill>
                  <a:srgbClr val="7030A0"/>
                </a:solidFill>
                <a:latin typeface="+mn-lt"/>
                <a:ea typeface="Arial" charset="0"/>
                <a:cs typeface="Arial" charset="0"/>
              </a:rPr>
              <a:t>Emily Dickinson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6100" y="3055938"/>
            <a:ext cx="4089400" cy="1439862"/>
          </a:xfrm>
        </p:spPr>
        <p:txBody>
          <a:bodyPr>
            <a:normAutofit/>
          </a:bodyPr>
          <a:lstStyle/>
          <a:p>
            <a:r>
              <a:rPr lang="en-US" sz="3600" dirty="0"/>
              <a:t>(or, </a:t>
            </a:r>
            <a:r>
              <a:rPr lang="en-US" sz="3600" b="1" i="1" dirty="0">
                <a:solidFill>
                  <a:srgbClr val="FF40FF"/>
                </a:solidFill>
              </a:rPr>
              <a:t>NMF</a:t>
            </a:r>
            <a:r>
              <a:rPr lang="en-US" sz="3600" dirty="0"/>
              <a:t>, for short)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872" y="5210932"/>
            <a:ext cx="367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talk by</a:t>
            </a:r>
          </a:p>
          <a:p>
            <a:r>
              <a:rPr lang="en-US" sz="3200" b="1" i="1" dirty="0"/>
              <a:t>Jonathan Armoza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908" y="4656956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65" y="4650150"/>
            <a:ext cx="1638000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E915-A77C-9D49-9DBB-79150D6D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Vector Quantization</a:t>
            </a:r>
            <a:r>
              <a:rPr lang="en-US" b="1" dirty="0"/>
              <a:t> (VQ) – </a:t>
            </a:r>
            <a:br>
              <a:rPr lang="en-US" b="1" dirty="0"/>
            </a:br>
            <a:r>
              <a:rPr lang="en-US" b="1" dirty="0"/>
              <a:t>Comprehensive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57ED2-4059-7440-875D-827D0F93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92" b="29468"/>
          <a:stretch/>
        </p:blipFill>
        <p:spPr>
          <a:xfrm>
            <a:off x="839996" y="1956667"/>
            <a:ext cx="7580971" cy="35547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EDF43-E8E4-7842-B3D8-A20C4D93E6A1}"/>
              </a:ext>
            </a:extLst>
          </p:cNvPr>
          <p:cNvSpPr txBox="1"/>
          <p:nvPr/>
        </p:nvSpPr>
        <p:spPr>
          <a:xfrm>
            <a:off x="2067414" y="5408094"/>
            <a:ext cx="673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B9A9C-07CB-774C-82E1-659EA7212000}"/>
              </a:ext>
            </a:extLst>
          </p:cNvPr>
          <p:cNvSpPr txBox="1"/>
          <p:nvPr/>
        </p:nvSpPr>
        <p:spPr>
          <a:xfrm>
            <a:off x="5061733" y="5408094"/>
            <a:ext cx="524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51566-1C2A-7542-9AC3-09D0E6100B37}"/>
              </a:ext>
            </a:extLst>
          </p:cNvPr>
          <p:cNvSpPr/>
          <p:nvPr/>
        </p:nvSpPr>
        <p:spPr>
          <a:xfrm>
            <a:off x="4585048" y="3539369"/>
            <a:ext cx="176636" cy="174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D7848-1866-C444-AC88-FB1B9BD88C9D}"/>
              </a:ext>
            </a:extLst>
          </p:cNvPr>
          <p:cNvSpPr/>
          <p:nvPr/>
        </p:nvSpPr>
        <p:spPr>
          <a:xfrm>
            <a:off x="4793785" y="4614836"/>
            <a:ext cx="176636" cy="174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70F0E3-DC89-9F40-90FC-378BF162412A}"/>
              </a:ext>
            </a:extLst>
          </p:cNvPr>
          <p:cNvSpPr/>
          <p:nvPr/>
        </p:nvSpPr>
        <p:spPr>
          <a:xfrm>
            <a:off x="5225156" y="3757495"/>
            <a:ext cx="176636" cy="174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6F201A-C2B9-E74A-BC45-F1A4B6DCFDC6}"/>
              </a:ext>
            </a:extLst>
          </p:cNvPr>
          <p:cNvSpPr/>
          <p:nvPr/>
        </p:nvSpPr>
        <p:spPr>
          <a:xfrm>
            <a:off x="5440222" y="4823574"/>
            <a:ext cx="176636" cy="174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23A97-6003-E340-8260-E6757F17CB92}"/>
              </a:ext>
            </a:extLst>
          </p:cNvPr>
          <p:cNvSpPr/>
          <p:nvPr/>
        </p:nvSpPr>
        <p:spPr>
          <a:xfrm>
            <a:off x="5653293" y="3974901"/>
            <a:ext cx="176636" cy="174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40061A-49CA-044A-90EE-676E7259E8D9}"/>
              </a:ext>
            </a:extLst>
          </p:cNvPr>
          <p:cNvSpPr/>
          <p:nvPr/>
        </p:nvSpPr>
        <p:spPr>
          <a:xfrm>
            <a:off x="5866364" y="4183639"/>
            <a:ext cx="176636" cy="174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FF1D3-9D96-6047-9849-145EF89B626D}"/>
              </a:ext>
            </a:extLst>
          </p:cNvPr>
          <p:cNvSpPr txBox="1"/>
          <p:nvPr/>
        </p:nvSpPr>
        <p:spPr>
          <a:xfrm>
            <a:off x="8719228" y="2828564"/>
            <a:ext cx="30628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Each column of </a:t>
            </a:r>
            <a:r>
              <a:rPr lang="en-CA" sz="2200" b="1" dirty="0">
                <a:solidFill>
                  <a:srgbClr val="FF40FF"/>
                </a:solidFill>
              </a:rPr>
              <a:t>H</a:t>
            </a:r>
            <a:r>
              <a:rPr lang="en-CA" sz="2200" i="1" dirty="0"/>
              <a:t> </a:t>
            </a:r>
            <a:r>
              <a:rPr lang="en-CA" sz="2200" dirty="0"/>
              <a:t>is a </a:t>
            </a:r>
            <a:r>
              <a:rPr lang="en-CA" sz="2200" b="1" dirty="0">
                <a:solidFill>
                  <a:srgbClr val="00B050"/>
                </a:solidFill>
              </a:rPr>
              <a:t>unary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Every face (column of V) is approximated by </a:t>
            </a:r>
            <a:br>
              <a:rPr lang="en-CA" sz="2200" dirty="0"/>
            </a:br>
            <a:r>
              <a:rPr lang="en-CA" sz="2200" b="1" dirty="0">
                <a:solidFill>
                  <a:srgbClr val="00B050"/>
                </a:solidFill>
              </a:rPr>
              <a:t>a single basis image</a:t>
            </a:r>
            <a:r>
              <a:rPr lang="en-CA" sz="2200" dirty="0"/>
              <a:t> (column of </a:t>
            </a:r>
            <a:r>
              <a:rPr lang="en-CA" sz="2200" dirty="0">
                <a:solidFill>
                  <a:srgbClr val="FF40FF"/>
                </a:solidFill>
              </a:rPr>
              <a:t>W</a:t>
            </a:r>
            <a:r>
              <a:rPr lang="en-CA" sz="22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AB93C-CBA9-9D4E-BD76-F278571F531F}"/>
              </a:ext>
            </a:extLst>
          </p:cNvPr>
          <p:cNvSpPr txBox="1"/>
          <p:nvPr/>
        </p:nvSpPr>
        <p:spPr>
          <a:xfrm>
            <a:off x="8118951" y="2093014"/>
            <a:ext cx="3536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Constraints on </a:t>
            </a:r>
            <a:r>
              <a:rPr lang="en-US" sz="2600" b="1" dirty="0">
                <a:solidFill>
                  <a:srgbClr val="FF40FF"/>
                </a:solidFill>
              </a:rPr>
              <a:t>W</a:t>
            </a:r>
            <a:r>
              <a:rPr lang="en-US" sz="2600" b="1" dirty="0"/>
              <a:t> and </a:t>
            </a:r>
            <a:r>
              <a:rPr lang="en-US" sz="2600" b="1" dirty="0">
                <a:solidFill>
                  <a:srgbClr val="FF40FF"/>
                </a:solidFill>
              </a:rPr>
              <a:t>H</a:t>
            </a:r>
            <a:r>
              <a:rPr lang="en-US" sz="2600" b="1" dirty="0"/>
              <a:t>: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2E0D0-ACD6-D048-BADC-358FD65FFA84}"/>
              </a:ext>
            </a:extLst>
          </p:cNvPr>
          <p:cNvSpPr txBox="1"/>
          <p:nvPr/>
        </p:nvSpPr>
        <p:spPr>
          <a:xfrm>
            <a:off x="6790446" y="5356020"/>
            <a:ext cx="2104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Linear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Combination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C87CF-1C74-474F-B3F0-51D6AB259B58}"/>
              </a:ext>
            </a:extLst>
          </p:cNvPr>
          <p:cNvSpPr txBox="1"/>
          <p:nvPr/>
        </p:nvSpPr>
        <p:spPr>
          <a:xfrm>
            <a:off x="8719924" y="6405456"/>
            <a:ext cx="404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 c/o Lee and Seung, 1999</a:t>
            </a:r>
          </a:p>
        </p:txBody>
      </p:sp>
    </p:spTree>
    <p:extLst>
      <p:ext uri="{BB962C8B-B14F-4D97-AF65-F5344CB8AC3E}">
        <p14:creationId xmlns:p14="http://schemas.microsoft.com/office/powerpoint/2010/main" val="267137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E915-A77C-9D49-9DBB-79150D6D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91" y="3554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Principle Components Analysis</a:t>
            </a:r>
            <a:r>
              <a:rPr lang="en-US" b="1" dirty="0"/>
              <a:t> (PCA) – Comprehensive, More Accurate, Less Intuitive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57ED2-4059-7440-875D-827D0F93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214" b="-895"/>
          <a:stretch/>
        </p:blipFill>
        <p:spPr>
          <a:xfrm>
            <a:off x="652991" y="1945749"/>
            <a:ext cx="8144078" cy="34261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EDF43-E8E4-7842-B3D8-A20C4D93E6A1}"/>
              </a:ext>
            </a:extLst>
          </p:cNvPr>
          <p:cNvSpPr txBox="1"/>
          <p:nvPr/>
        </p:nvSpPr>
        <p:spPr>
          <a:xfrm>
            <a:off x="1845613" y="5418840"/>
            <a:ext cx="673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B9A9C-07CB-774C-82E1-659EA7212000}"/>
              </a:ext>
            </a:extLst>
          </p:cNvPr>
          <p:cNvSpPr txBox="1"/>
          <p:nvPr/>
        </p:nvSpPr>
        <p:spPr>
          <a:xfrm>
            <a:off x="5217552" y="5395054"/>
            <a:ext cx="5245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327CB-AB76-BE4F-A135-EAAB1EBA5A19}"/>
              </a:ext>
            </a:extLst>
          </p:cNvPr>
          <p:cNvSpPr txBox="1"/>
          <p:nvPr/>
        </p:nvSpPr>
        <p:spPr>
          <a:xfrm>
            <a:off x="7066483" y="5441647"/>
            <a:ext cx="2104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Linear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Combination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D7C55-2DB2-FF43-B89E-D369215CDF7C}"/>
              </a:ext>
            </a:extLst>
          </p:cNvPr>
          <p:cNvSpPr txBox="1"/>
          <p:nvPr/>
        </p:nvSpPr>
        <p:spPr>
          <a:xfrm>
            <a:off x="8797069" y="2421957"/>
            <a:ext cx="30628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Linear combinations of </a:t>
            </a:r>
            <a:r>
              <a:rPr lang="en-CA" sz="2200" b="1" dirty="0">
                <a:solidFill>
                  <a:srgbClr val="FF40FF"/>
                </a:solidFill>
              </a:rPr>
              <a:t>W</a:t>
            </a:r>
            <a:r>
              <a:rPr lang="en-CA" sz="2200" dirty="0"/>
              <a:t> and </a:t>
            </a:r>
            <a:r>
              <a:rPr lang="en-CA" sz="2200" b="1" dirty="0">
                <a:solidFill>
                  <a:srgbClr val="FF40FF"/>
                </a:solidFill>
              </a:rPr>
              <a:t>H</a:t>
            </a:r>
            <a:r>
              <a:rPr lang="en-CA" sz="2200" dirty="0"/>
              <a:t> are </a:t>
            </a:r>
            <a:r>
              <a:rPr lang="en-CA" sz="2200" b="1" dirty="0">
                <a:solidFill>
                  <a:srgbClr val="00B050"/>
                </a:solidFill>
              </a:rPr>
              <a:t>orthogonal </a:t>
            </a:r>
            <a:r>
              <a:rPr lang="en-CA" sz="2200" dirty="0"/>
              <a:t>and</a:t>
            </a:r>
            <a:r>
              <a:rPr lang="en-CA" sz="2200" b="1" dirty="0">
                <a:solidFill>
                  <a:srgbClr val="00B050"/>
                </a:solidFill>
              </a:rPr>
              <a:t> orthonormal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5EA68-23B5-AC44-B24A-3B5355C2452E}"/>
              </a:ext>
            </a:extLst>
          </p:cNvPr>
          <p:cNvSpPr txBox="1"/>
          <p:nvPr/>
        </p:nvSpPr>
        <p:spPr>
          <a:xfrm>
            <a:off x="8243862" y="1819669"/>
            <a:ext cx="3536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Constraints on </a:t>
            </a:r>
            <a:r>
              <a:rPr lang="en-US" sz="2600" b="1" dirty="0">
                <a:solidFill>
                  <a:srgbClr val="FF40FF"/>
                </a:solidFill>
              </a:rPr>
              <a:t>W</a:t>
            </a:r>
            <a:r>
              <a:rPr lang="en-US" sz="2600" b="1" dirty="0"/>
              <a:t> and </a:t>
            </a:r>
            <a:r>
              <a:rPr lang="en-US" sz="2600" b="1" dirty="0">
                <a:solidFill>
                  <a:srgbClr val="FF40FF"/>
                </a:solidFill>
              </a:rPr>
              <a:t>H</a:t>
            </a:r>
            <a:r>
              <a:rPr lang="en-US" sz="2600" b="1" dirty="0"/>
              <a:t>: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A1EA4-D484-0A46-B1FF-C6082E14207D}"/>
              </a:ext>
            </a:extLst>
          </p:cNvPr>
          <p:cNvSpPr txBox="1"/>
          <p:nvPr/>
        </p:nvSpPr>
        <p:spPr>
          <a:xfrm>
            <a:off x="9275982" y="6405456"/>
            <a:ext cx="404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Lee and Seung, 1999</a:t>
            </a:r>
          </a:p>
        </p:txBody>
      </p:sp>
    </p:spTree>
    <p:extLst>
      <p:ext uri="{BB962C8B-B14F-4D97-AF65-F5344CB8AC3E}">
        <p14:creationId xmlns:p14="http://schemas.microsoft.com/office/powerpoint/2010/main" val="361069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E915-A77C-9D49-9DBB-79150D6D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Non-negative Matrix Factorization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en-US" b="1" dirty="0"/>
              <a:t>Feature-based and Composite </a:t>
            </a:r>
            <a:r>
              <a:rPr lang="en-US" sz="2400" b="1" dirty="0"/>
              <a:t>(Lee &amp; Seung, 1999)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57ED2-4059-7440-875D-827D0F93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6" b="65791"/>
          <a:stretch/>
        </p:blipFill>
        <p:spPr>
          <a:xfrm>
            <a:off x="937265" y="1562872"/>
            <a:ext cx="7582270" cy="40931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EDF43-E8E4-7842-B3D8-A20C4D93E6A1}"/>
              </a:ext>
            </a:extLst>
          </p:cNvPr>
          <p:cNvSpPr txBox="1"/>
          <p:nvPr/>
        </p:nvSpPr>
        <p:spPr>
          <a:xfrm>
            <a:off x="2032506" y="5761626"/>
            <a:ext cx="673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B9A9C-07CB-774C-82E1-659EA7212000}"/>
              </a:ext>
            </a:extLst>
          </p:cNvPr>
          <p:cNvSpPr txBox="1"/>
          <p:nvPr/>
        </p:nvSpPr>
        <p:spPr>
          <a:xfrm>
            <a:off x="5148492" y="5761626"/>
            <a:ext cx="5245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FECEC9-F601-7247-9CEF-87864E2D5EEB}"/>
              </a:ext>
            </a:extLst>
          </p:cNvPr>
          <p:cNvSpPr/>
          <p:nvPr/>
        </p:nvSpPr>
        <p:spPr>
          <a:xfrm>
            <a:off x="5697565" y="1630553"/>
            <a:ext cx="2304606" cy="2153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84408-81A8-BA4E-ADBB-1EEE8EEEE2AC}"/>
              </a:ext>
            </a:extLst>
          </p:cNvPr>
          <p:cNvSpPr txBox="1"/>
          <p:nvPr/>
        </p:nvSpPr>
        <p:spPr>
          <a:xfrm>
            <a:off x="6748264" y="5699680"/>
            <a:ext cx="2104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Linear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Combination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24B20-2EAE-504C-9D47-717C2EA2DBA9}"/>
              </a:ext>
            </a:extLst>
          </p:cNvPr>
          <p:cNvSpPr txBox="1"/>
          <p:nvPr/>
        </p:nvSpPr>
        <p:spPr>
          <a:xfrm>
            <a:off x="8635004" y="2732308"/>
            <a:ext cx="30628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All values of </a:t>
            </a:r>
            <a:r>
              <a:rPr lang="en-CA" sz="2200" b="1" dirty="0">
                <a:solidFill>
                  <a:srgbClr val="FF40FF"/>
                </a:solidFill>
              </a:rPr>
              <a:t>W</a:t>
            </a:r>
            <a:r>
              <a:rPr lang="en-CA" sz="2200" dirty="0"/>
              <a:t> and </a:t>
            </a:r>
            <a:r>
              <a:rPr lang="en-CA" sz="2200" b="1" dirty="0">
                <a:solidFill>
                  <a:srgbClr val="FF40FF"/>
                </a:solidFill>
              </a:rPr>
              <a:t>H</a:t>
            </a:r>
            <a:r>
              <a:rPr lang="en-CA" sz="2200" dirty="0"/>
              <a:t> are </a:t>
            </a:r>
            <a:r>
              <a:rPr lang="en-CA" sz="2200" b="1" dirty="0">
                <a:solidFill>
                  <a:srgbClr val="00B050"/>
                </a:solidFill>
              </a:rPr>
              <a:t>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Multiple basis images act as </a:t>
            </a:r>
            <a:r>
              <a:rPr lang="en-CA" sz="2200" b="1" dirty="0">
                <a:solidFill>
                  <a:srgbClr val="FF40FF"/>
                </a:solidFill>
              </a:rPr>
              <a:t>parts</a:t>
            </a:r>
            <a:r>
              <a:rPr lang="en-CA" sz="2200" dirty="0"/>
              <a:t> to </a:t>
            </a:r>
            <a:r>
              <a:rPr lang="en-CA" sz="2200" b="1" dirty="0">
                <a:solidFill>
                  <a:srgbClr val="00B050"/>
                </a:solidFill>
              </a:rPr>
              <a:t>constitute a whole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5D5B2-489E-4642-95B9-E429AA1E7000}"/>
              </a:ext>
            </a:extLst>
          </p:cNvPr>
          <p:cNvSpPr txBox="1"/>
          <p:nvPr/>
        </p:nvSpPr>
        <p:spPr>
          <a:xfrm>
            <a:off x="8034727" y="1996758"/>
            <a:ext cx="3536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Constraints on </a:t>
            </a:r>
            <a:r>
              <a:rPr lang="en-US" sz="2600" b="1" dirty="0">
                <a:solidFill>
                  <a:srgbClr val="FF40FF"/>
                </a:solidFill>
              </a:rPr>
              <a:t>W</a:t>
            </a:r>
            <a:r>
              <a:rPr lang="en-US" sz="2600" b="1" dirty="0"/>
              <a:t> and </a:t>
            </a:r>
            <a:r>
              <a:rPr lang="en-US" sz="2600" b="1" dirty="0">
                <a:solidFill>
                  <a:srgbClr val="FF40FF"/>
                </a:solidFill>
              </a:rPr>
              <a:t>H</a:t>
            </a:r>
            <a:r>
              <a:rPr lang="en-US" sz="2600" b="1" dirty="0"/>
              <a:t>: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C5315-1BA8-E742-83B8-DAFDD424A3B9}"/>
              </a:ext>
            </a:extLst>
          </p:cNvPr>
          <p:cNvSpPr/>
          <p:nvPr/>
        </p:nvSpPr>
        <p:spPr>
          <a:xfrm>
            <a:off x="937265" y="2129589"/>
            <a:ext cx="662935" cy="312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BFCD7-0634-F34D-BF6D-AF18D1F362A6}"/>
              </a:ext>
            </a:extLst>
          </p:cNvPr>
          <p:cNvSpPr txBox="1"/>
          <p:nvPr/>
        </p:nvSpPr>
        <p:spPr>
          <a:xfrm>
            <a:off x="9164769" y="6405456"/>
            <a:ext cx="404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Lee and Seung, 1999</a:t>
            </a:r>
          </a:p>
        </p:txBody>
      </p:sp>
    </p:spTree>
    <p:extLst>
      <p:ext uri="{BB962C8B-B14F-4D97-AF65-F5344CB8AC3E}">
        <p14:creationId xmlns:p14="http://schemas.microsoft.com/office/powerpoint/2010/main" val="216291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727C-D6D3-FD49-8115-9634D354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</a:t>
            </a:r>
            <a:r>
              <a:rPr lang="en-US" b="1"/>
              <a:t>does </a:t>
            </a:r>
            <a:r>
              <a:rPr lang="en-US" b="1">
                <a:solidFill>
                  <a:srgbClr val="FF40FF"/>
                </a:solidFill>
              </a:rPr>
              <a:t>NMF</a:t>
            </a:r>
            <a:r>
              <a:rPr lang="en-US" b="1"/>
              <a:t> </a:t>
            </a:r>
            <a:r>
              <a:rPr lang="en-US" b="1" dirty="0"/>
              <a:t>give us?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86619-2D3F-4647-BCF0-FBBA2FF014EE}"/>
              </a:ext>
            </a:extLst>
          </p:cNvPr>
          <p:cNvSpPr txBox="1"/>
          <p:nvPr/>
        </p:nvSpPr>
        <p:spPr>
          <a:xfrm>
            <a:off x="634745" y="2265374"/>
            <a:ext cx="47132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turns out that the notion of </a:t>
            </a:r>
            <a:r>
              <a:rPr lang="en-US" sz="2800" b="1" dirty="0"/>
              <a:t>composition</a:t>
            </a:r>
            <a:r>
              <a:rPr lang="en-US" sz="2800" dirty="0"/>
              <a:t> intuitively set by a constraint of positive factor matrix coefficients </a:t>
            </a:r>
            <a:r>
              <a:rPr lang="en-US" sz="2800" b="1" dirty="0"/>
              <a:t>results in a lot of ‘holes’</a:t>
            </a:r>
            <a:r>
              <a:rPr lang="en-US" sz="2800" dirty="0"/>
              <a:t> in both the basis and encoding matrices.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41E262-0FCD-624C-ABA1-0DDF7A497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577" y="1328198"/>
            <a:ext cx="7047423" cy="507414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883AF5-287F-5D47-99FF-A7455A8F52BC}"/>
              </a:ext>
            </a:extLst>
          </p:cNvPr>
          <p:cNvSpPr txBox="1"/>
          <p:nvPr/>
        </p:nvSpPr>
        <p:spPr>
          <a:xfrm>
            <a:off x="8719924" y="6405456"/>
            <a:ext cx="404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 c/o Wikimedia Commons 2016</a:t>
            </a:r>
          </a:p>
        </p:txBody>
      </p:sp>
    </p:spTree>
    <p:extLst>
      <p:ext uri="{BB962C8B-B14F-4D97-AF65-F5344CB8AC3E}">
        <p14:creationId xmlns:p14="http://schemas.microsoft.com/office/powerpoint/2010/main" val="147652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727C-D6D3-FD49-8115-9634D354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</a:t>
            </a:r>
            <a:r>
              <a:rPr lang="en-US" b="1" dirty="0">
                <a:solidFill>
                  <a:srgbClr val="FF40FF"/>
                </a:solidFill>
              </a:rPr>
              <a:t>NMF</a:t>
            </a:r>
            <a:r>
              <a:rPr lang="en-US" b="1" dirty="0"/>
              <a:t> give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CF1F-BE31-434F-9E0C-E7843B68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6" y="1759701"/>
            <a:ext cx="10515600" cy="45000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ground-level based topology of </a:t>
            </a:r>
            <a:r>
              <a:rPr lang="en-US" b="1" dirty="0">
                <a:solidFill>
                  <a:srgbClr val="0070C0"/>
                </a:solidFill>
              </a:rPr>
              <a:t>prominent and basic features of a individual datum</a:t>
            </a:r>
            <a:r>
              <a:rPr lang="en-US" b="1" dirty="0"/>
              <a:t> </a:t>
            </a:r>
            <a:r>
              <a:rPr lang="en-US" dirty="0"/>
              <a:t>that more realistically reflect our data’s attributes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Intuitive results</a:t>
            </a:r>
            <a:r>
              <a:rPr lang="en-US" dirty="0"/>
              <a:t> that can produce prototypical representations of hidden categories of records in a data set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And, in turn, </a:t>
            </a:r>
            <a:r>
              <a:rPr lang="en-US" b="1" dirty="0">
                <a:solidFill>
                  <a:srgbClr val="00B050"/>
                </a:solidFill>
              </a:rPr>
              <a:t>intuitive interpretations</a:t>
            </a:r>
            <a:r>
              <a:rPr lang="en-US" dirty="0"/>
              <a:t> of high dimensional data, particularly helpful if it is sparsely populated to begin with</a:t>
            </a:r>
          </a:p>
        </p:txBody>
      </p:sp>
    </p:spTree>
    <p:extLst>
      <p:ext uri="{BB962C8B-B14F-4D97-AF65-F5344CB8AC3E}">
        <p14:creationId xmlns:p14="http://schemas.microsoft.com/office/powerpoint/2010/main" val="95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H="1">
            <a:off x="6645415" y="3450313"/>
            <a:ext cx="823116" cy="113572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706929" y="3569346"/>
            <a:ext cx="648431" cy="107267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20185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NMF</a:t>
            </a:r>
            <a:r>
              <a:rPr lang="en-US" b="1" dirty="0"/>
              <a:t> Learns the Approximate </a:t>
            </a:r>
            <a:r>
              <a:rPr lang="en-US" b="1" dirty="0">
                <a:solidFill>
                  <a:srgbClr val="FF40FF"/>
                </a:solidFill>
              </a:rPr>
              <a:t>Probability Distribution</a:t>
            </a:r>
            <a:r>
              <a:rPr lang="en-US" b="1" dirty="0"/>
              <a:t> that ‘created our’ 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64"/>
          <a:stretch/>
        </p:blipFill>
        <p:spPr>
          <a:xfrm>
            <a:off x="1602317" y="1489830"/>
            <a:ext cx="2929927" cy="249520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9" t="54348" r="34517" b="5185"/>
          <a:stretch/>
        </p:blipFill>
        <p:spPr>
          <a:xfrm>
            <a:off x="6720725" y="1666606"/>
            <a:ext cx="3867032" cy="2159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54348" r="66949" b="5185"/>
          <a:stretch/>
        </p:blipFill>
        <p:spPr>
          <a:xfrm>
            <a:off x="6732882" y="1654566"/>
            <a:ext cx="3868858" cy="215935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26" name="TextBox 25"/>
          <p:cNvSpPr txBox="1"/>
          <p:nvPr/>
        </p:nvSpPr>
        <p:spPr>
          <a:xfrm>
            <a:off x="9422297" y="6386058"/>
            <a:ext cx="263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Mesh image </a:t>
            </a:r>
            <a:r>
              <a:rPr lang="en-US" sz="1400" i="1" dirty="0"/>
              <a:t>c/o </a:t>
            </a:r>
            <a:r>
              <a:rPr lang="en-US" sz="1400" i="1" dirty="0" err="1"/>
              <a:t>Modelab</a:t>
            </a:r>
            <a:r>
              <a:rPr lang="en-US" sz="1400" i="1" dirty="0"/>
              <a:t> 2015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6"/>
          <a:stretch/>
        </p:blipFill>
        <p:spPr>
          <a:xfrm>
            <a:off x="4253725" y="4710104"/>
            <a:ext cx="3827891" cy="20607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81616" y="3702218"/>
            <a:ext cx="2891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40FF"/>
                </a:solidFill>
              </a:rPr>
              <a:t>probability distribution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98504" y="2737432"/>
            <a:ext cx="2200638" cy="1689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6421" y="4041229"/>
            <a:ext cx="1260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our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3F270-2F87-3A49-8698-8CACE1927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62" y="5254679"/>
            <a:ext cx="4031303" cy="8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19100"/>
            <a:ext cx="110109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Probabilistic Models</a:t>
            </a:r>
            <a:r>
              <a:rPr lang="en-US" b="1" dirty="0"/>
              <a:t> like Topic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5565"/>
            <a:ext cx="10515600" cy="42814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Trying to </a:t>
            </a:r>
            <a:r>
              <a:rPr lang="en-US" b="1" dirty="0"/>
              <a:t>understand</a:t>
            </a:r>
            <a:r>
              <a:rPr lang="en-US" dirty="0"/>
              <a:t>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>
                <a:solidFill>
                  <a:srgbClr val="FF40FF"/>
                </a:solidFill>
              </a:rPr>
              <a:t>variables </a:t>
            </a:r>
            <a:r>
              <a:rPr lang="en-US" dirty="0"/>
              <a:t>that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/>
              <a:t>interact in a high dimensional space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Encourage us to think of humanities 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/>
              <a:t>new – and sometimes counterintuitive – ways</a:t>
            </a:r>
            <a:br>
              <a:rPr lang="en-US" b="1" dirty="0"/>
            </a:b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For instance, we'd like to develop an understanding of the </a:t>
            </a:r>
            <a:r>
              <a:rPr lang="en-US" b="1" dirty="0"/>
              <a:t>joint probability distributions</a:t>
            </a:r>
            <a:r>
              <a:rPr lang="en-US" dirty="0"/>
              <a:t> that could have </a:t>
            </a:r>
            <a:r>
              <a:rPr lang="en-US" b="1" i="1" dirty="0">
                <a:solidFill>
                  <a:srgbClr val="FF40FF"/>
                </a:solidFill>
              </a:rPr>
              <a:t>generated</a:t>
            </a:r>
            <a:r>
              <a:rPr lang="en-US" b="1" dirty="0">
                <a:solidFill>
                  <a:srgbClr val="FF40FF"/>
                </a:solidFill>
              </a:rPr>
              <a:t> </a:t>
            </a:r>
            <a:r>
              <a:rPr lang="en-US" dirty="0"/>
              <a:t>our</a:t>
            </a:r>
            <a:r>
              <a:rPr lang="en-US" b="1" dirty="0">
                <a:solidFill>
                  <a:srgbClr val="FF40FF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69756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7098-3E76-0D47-88F8-F2BED64F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Factorization Rank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Hidden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9CF-64AD-FA45-8CCD-E7A43EB39AE2}"/>
              </a:ext>
            </a:extLst>
          </p:cNvPr>
          <p:cNvSpPr txBox="1"/>
          <p:nvPr/>
        </p:nvSpPr>
        <p:spPr>
          <a:xfrm>
            <a:off x="838200" y="5754211"/>
            <a:ext cx="31870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/>
              <a:t>(</a:t>
            </a:r>
            <a:r>
              <a:rPr lang="en-US" sz="4200" b="1" dirty="0">
                <a:solidFill>
                  <a:srgbClr val="00B050"/>
                </a:solidFill>
              </a:rPr>
              <a:t>n</a:t>
            </a:r>
            <a:r>
              <a:rPr lang="en-US" sz="4200" b="1" dirty="0"/>
              <a:t> </a:t>
            </a:r>
            <a:r>
              <a:rPr lang="en-US" sz="4200" dirty="0"/>
              <a:t>+</a:t>
            </a:r>
            <a:r>
              <a:rPr lang="en-US" sz="4200" b="1" dirty="0"/>
              <a:t> </a:t>
            </a:r>
            <a:r>
              <a:rPr lang="en-US" sz="4200" b="1" dirty="0">
                <a:solidFill>
                  <a:srgbClr val="00B050"/>
                </a:solidFill>
              </a:rPr>
              <a:t>m</a:t>
            </a:r>
            <a:r>
              <a:rPr lang="en-US" sz="4200" dirty="0"/>
              <a:t>)</a:t>
            </a:r>
            <a:r>
              <a:rPr lang="en-US" sz="4200" b="1" dirty="0">
                <a:solidFill>
                  <a:srgbClr val="FF40FF"/>
                </a:solidFill>
              </a:rPr>
              <a:t>r</a:t>
            </a:r>
            <a:r>
              <a:rPr lang="en-US" sz="4200" b="1" dirty="0"/>
              <a:t> </a:t>
            </a:r>
            <a:r>
              <a:rPr lang="en-US" sz="4200" dirty="0"/>
              <a:t>&lt;</a:t>
            </a:r>
            <a:r>
              <a:rPr lang="en-US" sz="4200" b="1" dirty="0"/>
              <a:t> </a:t>
            </a:r>
            <a:r>
              <a:rPr lang="en-US" sz="4200" b="1" dirty="0">
                <a:solidFill>
                  <a:srgbClr val="00B050"/>
                </a:solidFill>
              </a:rPr>
              <a:t>nm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222C5-101C-F04C-BB3E-268AA793F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76" y="1782664"/>
            <a:ext cx="7497847" cy="3548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33A8F1-19C8-9D44-AD2B-5A17C994AE0A}"/>
              </a:ext>
            </a:extLst>
          </p:cNvPr>
          <p:cNvSpPr txBox="1"/>
          <p:nvPr/>
        </p:nvSpPr>
        <p:spPr>
          <a:xfrm>
            <a:off x="4946555" y="5936256"/>
            <a:ext cx="6493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Entries in encoding </a:t>
            </a:r>
            <a:r>
              <a:rPr lang="en-US" sz="2000" b="1" dirty="0">
                <a:solidFill>
                  <a:srgbClr val="FF40FF"/>
                </a:solidFill>
              </a:rPr>
              <a:t>matrix H</a:t>
            </a:r>
            <a:r>
              <a:rPr lang="en-US" sz="2000" dirty="0">
                <a:solidFill>
                  <a:srgbClr val="FF40FF"/>
                </a:solidFill>
              </a:rPr>
              <a:t> </a:t>
            </a:r>
            <a:r>
              <a:rPr lang="en-US" sz="2000" dirty="0"/>
              <a:t>can be considered to represent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hidden factors </a:t>
            </a:r>
            <a:r>
              <a:rPr lang="en-US" sz="2000" dirty="0"/>
              <a:t>that went into the production of </a:t>
            </a:r>
            <a:r>
              <a:rPr lang="en-US" sz="2000" b="1" dirty="0">
                <a:solidFill>
                  <a:srgbClr val="00B050"/>
                </a:solidFill>
              </a:rPr>
              <a:t>our data V </a:t>
            </a:r>
          </a:p>
        </p:txBody>
      </p:sp>
    </p:spTree>
    <p:extLst>
      <p:ext uri="{BB962C8B-B14F-4D97-AF65-F5344CB8AC3E}">
        <p14:creationId xmlns:p14="http://schemas.microsoft.com/office/powerpoint/2010/main" val="233888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Netflix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40FF"/>
                </a:solidFill>
              </a:rPr>
              <a:t>Recommender Systems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1634" y="1530355"/>
            <a:ext cx="8786191" cy="1411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$1,000,000 </a:t>
            </a:r>
            <a:r>
              <a:rPr lang="en-US" sz="3200" b="1" dirty="0"/>
              <a:t>Contest</a:t>
            </a:r>
            <a:r>
              <a:rPr lang="en-US" sz="3200" dirty="0"/>
              <a:t> in 2006</a:t>
            </a:r>
          </a:p>
          <a:p>
            <a:pPr lvl="1"/>
            <a:r>
              <a:rPr lang="en-US" sz="3200" dirty="0"/>
              <a:t>Goal: </a:t>
            </a:r>
            <a:r>
              <a:rPr lang="en-US" sz="3200" b="1" dirty="0"/>
              <a:t>Beat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Netflix’s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user rating</a:t>
            </a:r>
            <a:r>
              <a:rPr lang="en-US" sz="3200" b="1" dirty="0">
                <a:solidFill>
                  <a:srgbClr val="FF40FF"/>
                </a:solidFill>
              </a:rPr>
              <a:t> </a:t>
            </a:r>
            <a:r>
              <a:rPr lang="en-US" sz="3200" b="1" dirty="0"/>
              <a:t>accuracy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633" y="3008242"/>
            <a:ext cx="1068125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Winning </a:t>
            </a:r>
            <a:r>
              <a:rPr lang="en-US" sz="3200" b="1" dirty="0"/>
              <a:t>Solution</a:t>
            </a:r>
            <a:r>
              <a:rPr lang="en-US" sz="3200" dirty="0"/>
              <a:t> by </a:t>
            </a:r>
            <a:r>
              <a:rPr lang="en-US" sz="3200" i="1" dirty="0" err="1"/>
              <a:t>Koren</a:t>
            </a:r>
            <a:r>
              <a:rPr lang="en-US" sz="3200" i="1" dirty="0"/>
              <a:t>, Bell, and </a:t>
            </a:r>
            <a:r>
              <a:rPr lang="en-US" sz="3200" i="1" dirty="0" err="1"/>
              <a:t>Volinsky</a:t>
            </a:r>
            <a:r>
              <a:rPr lang="en-US" sz="3200" i="1" dirty="0"/>
              <a:t> </a:t>
            </a:r>
            <a:r>
              <a:rPr lang="en-US" sz="3200" dirty="0"/>
              <a:t>(2009):</a:t>
            </a:r>
            <a:br>
              <a:rPr lang="en-US" sz="3200" dirty="0"/>
            </a:br>
            <a:endParaRPr lang="en-US" sz="2200" dirty="0"/>
          </a:p>
          <a:p>
            <a:r>
              <a:rPr lang="en-US" sz="3200" b="1" dirty="0"/>
              <a:t>Based on:</a:t>
            </a:r>
            <a:endParaRPr lang="en-US" sz="3200" dirty="0"/>
          </a:p>
          <a:p>
            <a:pPr marL="800100" lvl="1" indent="-342900">
              <a:buFont typeface="Arial" charset="0"/>
              <a:buChar char="•"/>
            </a:pPr>
            <a:r>
              <a:rPr lang="en-US" sz="3200" dirty="0"/>
              <a:t>Custom-tailored, Bayesian probabilistic version of NMF</a:t>
            </a:r>
            <a:endParaRPr lang="en-US" sz="3200" b="1" dirty="0">
              <a:solidFill>
                <a:srgbClr val="FF40FF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3200" dirty="0"/>
              <a:t>Developed by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University of Toronto</a:t>
            </a:r>
            <a:r>
              <a:rPr lang="en-US" sz="3200" dirty="0"/>
              <a:t> researchers,</a:t>
            </a:r>
            <a:br>
              <a:rPr lang="en-US" sz="3200" dirty="0"/>
            </a:br>
            <a:r>
              <a:rPr lang="en-US" sz="3200" b="1" i="1" dirty="0" err="1"/>
              <a:t>Mnih</a:t>
            </a:r>
            <a:r>
              <a:rPr lang="en-US" sz="3200" i="1" dirty="0"/>
              <a:t> and </a:t>
            </a:r>
            <a:r>
              <a:rPr lang="en-US" sz="3200" b="1" i="1" dirty="0" err="1"/>
              <a:t>Salakhutdinov</a:t>
            </a:r>
            <a:r>
              <a:rPr lang="en-US" sz="3200" i="1" dirty="0"/>
              <a:t> </a:t>
            </a:r>
            <a:r>
              <a:rPr lang="en-US" sz="3200" dirty="0"/>
              <a:t>(2008)</a:t>
            </a:r>
            <a:endParaRPr lang="en-US" sz="3200" b="1" dirty="0"/>
          </a:p>
          <a:p>
            <a:pPr marL="342900" indent="-3429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55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Netflix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40FF"/>
                </a:solidFill>
              </a:rPr>
              <a:t>Recommender Systems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45" y="1372636"/>
            <a:ext cx="8666921" cy="35164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0417" y="5393636"/>
            <a:ext cx="89144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Factor matrices represent </a:t>
            </a:r>
            <a:r>
              <a:rPr lang="en-US" sz="2600" b="1" i="1" dirty="0">
                <a:solidFill>
                  <a:srgbClr val="FF40FF"/>
                </a:solidFill>
              </a:rPr>
              <a:t>basis</a:t>
            </a:r>
            <a:r>
              <a:rPr lang="en-US" sz="2600" dirty="0"/>
              <a:t> and</a:t>
            </a:r>
            <a:r>
              <a:rPr lang="en-US" sz="2600" i="1" dirty="0"/>
              <a:t> </a:t>
            </a:r>
            <a:r>
              <a:rPr lang="en-US" sz="2600" b="1" i="1" dirty="0">
                <a:solidFill>
                  <a:srgbClr val="FF40FF"/>
                </a:solidFill>
              </a:rPr>
              <a:t>hidden </a:t>
            </a:r>
            <a:r>
              <a:rPr lang="en-US" sz="2600" dirty="0"/>
              <a:t>(or encoded)</a:t>
            </a:r>
            <a:r>
              <a:rPr lang="en-US" sz="2600" b="1" i="1" dirty="0"/>
              <a:t> </a:t>
            </a:r>
            <a:r>
              <a:rPr lang="en-US" sz="2600" b="1" dirty="0"/>
              <a:t>factors</a:t>
            </a:r>
            <a:r>
              <a:rPr lang="en-US" sz="2600" dirty="0"/>
              <a:t>.</a:t>
            </a:r>
            <a:r>
              <a:rPr lang="en-US" sz="2600" b="1" dirty="0"/>
              <a:t> </a:t>
            </a:r>
          </a:p>
          <a:p>
            <a:r>
              <a:rPr lang="en-US" sz="2600" dirty="0"/>
              <a:t>In the case of </a:t>
            </a:r>
            <a:r>
              <a:rPr lang="en-US" sz="2600" dirty="0">
                <a:solidFill>
                  <a:srgbClr val="FF0000"/>
                </a:solidFill>
              </a:rPr>
              <a:t>Netflix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FF40FF"/>
                </a:solidFill>
              </a:rPr>
              <a:t>basis</a:t>
            </a:r>
            <a:r>
              <a:rPr lang="en-US" sz="2600" dirty="0"/>
              <a:t> </a:t>
            </a:r>
            <a:r>
              <a:rPr lang="en-US" sz="2600" b="1" dirty="0"/>
              <a:t>user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FF40FF"/>
                </a:solidFill>
              </a:rPr>
              <a:t>hidden</a:t>
            </a:r>
            <a:r>
              <a:rPr lang="en-US" sz="2600" dirty="0"/>
              <a:t> </a:t>
            </a:r>
            <a:r>
              <a:rPr lang="en-US" sz="2600" b="1" dirty="0"/>
              <a:t>movie</a:t>
            </a:r>
            <a:r>
              <a:rPr lang="en-US" sz="2600" dirty="0"/>
              <a:t> </a:t>
            </a:r>
            <a:r>
              <a:rPr lang="en-US" sz="2600" b="1" dirty="0"/>
              <a:t>factors</a:t>
            </a:r>
            <a:r>
              <a:rPr lang="en-US" sz="2600" dirty="0"/>
              <a:t>.</a:t>
            </a:r>
            <a:endParaRPr lang="en-US" sz="2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719924" y="6405456"/>
            <a:ext cx="404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 c/o data-</a:t>
            </a:r>
            <a:r>
              <a:rPr lang="en-US" sz="1400" i="1" dirty="0" err="1"/>
              <a:t>artisans.com</a:t>
            </a:r>
            <a:r>
              <a:rPr lang="en-US" sz="1400" i="1" dirty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96736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Emily Dickinson’s</a:t>
            </a:r>
            <a:r>
              <a:rPr lang="en-US" b="1" dirty="0"/>
              <a:t> Fascicles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617386"/>
            <a:ext cx="5151783" cy="2240614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b.</a:t>
            </a:r>
            <a:r>
              <a:rPr lang="en-US" sz="2600" b="1" dirty="0"/>
              <a:t> 1830, </a:t>
            </a:r>
            <a:r>
              <a:rPr lang="en-US" sz="2600" dirty="0"/>
              <a:t>d. </a:t>
            </a:r>
            <a:r>
              <a:rPr lang="en-US" sz="2600" b="1" dirty="0"/>
              <a:t>1886</a:t>
            </a:r>
          </a:p>
          <a:p>
            <a:r>
              <a:rPr lang="en-US" sz="2600" dirty="0"/>
              <a:t>authored</a:t>
            </a:r>
            <a:r>
              <a:rPr lang="en-US" sz="2600" b="1" dirty="0"/>
              <a:t> ~1800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40FF"/>
                </a:solidFill>
              </a:rPr>
              <a:t>“poems”</a:t>
            </a:r>
          </a:p>
          <a:p>
            <a:r>
              <a:rPr lang="en-US" sz="2600" dirty="0"/>
              <a:t>copied &amp; sewed </a:t>
            </a:r>
            <a:r>
              <a:rPr lang="en-US" sz="2600" b="1" dirty="0"/>
              <a:t>811 </a:t>
            </a:r>
            <a:r>
              <a:rPr lang="en-US" sz="2600" dirty="0"/>
              <a:t>of them into </a:t>
            </a:r>
            <a:br>
              <a:rPr lang="en-US" sz="2600" dirty="0"/>
            </a:br>
            <a:r>
              <a:rPr lang="en-US" sz="2600" b="1" dirty="0"/>
              <a:t>40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40FF"/>
                </a:solidFill>
              </a:rPr>
              <a:t>manuscript books</a:t>
            </a:r>
          </a:p>
          <a:p>
            <a:r>
              <a:rPr lang="en-US" sz="2600" dirty="0"/>
              <a:t>others were </a:t>
            </a:r>
            <a:r>
              <a:rPr lang="en-US" sz="2600" b="1" dirty="0"/>
              <a:t>stacked </a:t>
            </a:r>
            <a:r>
              <a:rPr lang="en-US" sz="2600" dirty="0"/>
              <a:t>in </a:t>
            </a:r>
            <a:r>
              <a:rPr lang="en-US" sz="2600" b="1" dirty="0"/>
              <a:t>15 </a:t>
            </a:r>
            <a:r>
              <a:rPr lang="en-US" sz="2600" dirty="0"/>
              <a:t>sets </a:t>
            </a:r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" t="6667" r="15616" b="7037"/>
          <a:stretch/>
        </p:blipFill>
        <p:spPr>
          <a:xfrm>
            <a:off x="952500" y="1109574"/>
            <a:ext cx="2781300" cy="3323296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TextBox 4"/>
          <p:cNvSpPr txBox="1"/>
          <p:nvPr/>
        </p:nvSpPr>
        <p:spPr>
          <a:xfrm>
            <a:off x="8934144" y="6204390"/>
            <a:ext cx="311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</a:t>
            </a:r>
            <a:r>
              <a:rPr lang="en-US" sz="1400" i="1" dirty="0">
                <a:hlinkClick r:id="rId3"/>
              </a:rPr>
              <a:t>fredbellpaintings.com</a:t>
            </a:r>
            <a:r>
              <a:rPr lang="en-US" sz="1400" i="1" dirty="0"/>
              <a:t>, 2013 and the Emily Dickinson Archive, 2013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67" y="406400"/>
            <a:ext cx="3767433" cy="5651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0550" y="1924009"/>
            <a:ext cx="29591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Fascicle 29:</a:t>
            </a:r>
          </a:p>
          <a:p>
            <a:r>
              <a:rPr lang="en-US" sz="2600" b="1" dirty="0"/>
              <a:t>(1)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of </a:t>
            </a:r>
            <a:r>
              <a:rPr lang="en-US" sz="2600" dirty="0"/>
              <a:t>The Night was wide, and furnished scant</a:t>
            </a:r>
          </a:p>
          <a:p>
            <a:r>
              <a:rPr lang="en-US" sz="2600" b="1" dirty="0"/>
              <a:t>(2)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40FF"/>
                </a:solidFill>
              </a:rPr>
              <a:t>To love thee Year by Year -</a:t>
            </a:r>
          </a:p>
        </p:txBody>
      </p:sp>
    </p:spTree>
    <p:extLst>
      <p:ext uri="{BB962C8B-B14F-4D97-AF65-F5344CB8AC3E}">
        <p14:creationId xmlns:p14="http://schemas.microsoft.com/office/powerpoint/2010/main" val="51803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Nimfa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FF40FF"/>
                </a:solidFill>
              </a:rPr>
              <a:t>nimfa.biolab.si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Python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library</a:t>
            </a:r>
            <a:r>
              <a:rPr lang="en-US" dirty="0"/>
              <a:t> for </a:t>
            </a:r>
            <a:r>
              <a:rPr lang="en-US" dirty="0">
                <a:solidFill>
                  <a:srgbClr val="FF40FF"/>
                </a:solidFill>
              </a:rPr>
              <a:t>N</a:t>
            </a:r>
            <a:r>
              <a:rPr lang="en-US" dirty="0"/>
              <a:t>onnegative </a:t>
            </a:r>
            <a:r>
              <a:rPr lang="en-US" dirty="0">
                <a:solidFill>
                  <a:srgbClr val="FF40FF"/>
                </a:solidFill>
              </a:rPr>
              <a:t>M</a:t>
            </a:r>
            <a:r>
              <a:rPr lang="en-US" dirty="0"/>
              <a:t>atrix </a:t>
            </a:r>
            <a:r>
              <a:rPr lang="en-US" dirty="0">
                <a:solidFill>
                  <a:srgbClr val="FF40FF"/>
                </a:solidFill>
              </a:rPr>
              <a:t>F</a:t>
            </a:r>
            <a:r>
              <a:rPr lang="en-US" dirty="0"/>
              <a:t>actorization, </a:t>
            </a:r>
            <a:r>
              <a:rPr lang="en-US" b="1" dirty="0" err="1"/>
              <a:t>Nimfa</a:t>
            </a:r>
            <a:r>
              <a:rPr lang="en-US" dirty="0"/>
              <a:t>, was originally designed for biological studies (e.g. genetics)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It includes:</a:t>
            </a:r>
          </a:p>
          <a:p>
            <a:pPr lvl="1"/>
            <a:r>
              <a:rPr lang="en-US" sz="2600" dirty="0"/>
              <a:t>Several factorization methods/models</a:t>
            </a:r>
          </a:p>
          <a:p>
            <a:pPr lvl="1"/>
            <a:r>
              <a:rPr lang="en-US" sz="2600" dirty="0"/>
              <a:t>Support for dense and sparse matrices</a:t>
            </a:r>
          </a:p>
          <a:p>
            <a:pPr lvl="1"/>
            <a:r>
              <a:rPr lang="en-US" sz="2600" dirty="0"/>
              <a:t>Internally stores fitted models across iterations/runs</a:t>
            </a:r>
          </a:p>
          <a:p>
            <a:pPr lvl="1"/>
            <a:r>
              <a:rPr lang="en-US" sz="2600" dirty="0"/>
              <a:t>Several matrix initialization options</a:t>
            </a:r>
          </a:p>
          <a:p>
            <a:pPr lvl="1"/>
            <a:r>
              <a:rPr lang="en-US" sz="2600" dirty="0"/>
              <a:t>Connectivity/consensus and scoring methods</a:t>
            </a:r>
          </a:p>
        </p:txBody>
      </p:sp>
    </p:spTree>
    <p:extLst>
      <p:ext uri="{BB962C8B-B14F-4D97-AF65-F5344CB8AC3E}">
        <p14:creationId xmlns:p14="http://schemas.microsoft.com/office/powerpoint/2010/main" val="147522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1"/>
            <a:ext cx="10515600" cy="1325563"/>
          </a:xfrm>
        </p:spPr>
        <p:txBody>
          <a:bodyPr/>
          <a:lstStyle/>
          <a:p>
            <a:r>
              <a:rPr lang="en-US" b="1" dirty="0"/>
              <a:t>Probabilistic Matrix Factorization (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0"/>
            <a:ext cx="10515600" cy="4876801"/>
          </a:xfrm>
        </p:spPr>
        <p:txBody>
          <a:bodyPr>
            <a:normAutofit/>
          </a:bodyPr>
          <a:lstStyle/>
          <a:p>
            <a:r>
              <a:rPr lang="en-US" b="1" dirty="0"/>
              <a:t>NMF </a:t>
            </a:r>
            <a:r>
              <a:rPr lang="en-US" dirty="0"/>
              <a:t>but as a multinomial mixture model</a:t>
            </a:r>
          </a:p>
          <a:p>
            <a:r>
              <a:rPr lang="en-US" dirty="0"/>
              <a:t>Treats </a:t>
            </a:r>
            <a:r>
              <a:rPr lang="en-US" b="1" dirty="0"/>
              <a:t>V</a:t>
            </a:r>
            <a:r>
              <a:rPr lang="en-US" dirty="0"/>
              <a:t> as a matrix of ‘counts’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DFB8B-5E7B-6D4C-8B05-25480678A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8"/>
          <a:stretch/>
        </p:blipFill>
        <p:spPr>
          <a:xfrm>
            <a:off x="1307757" y="2705735"/>
            <a:ext cx="9906000" cy="356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C8E2A-1C11-2841-B097-DB1202DEA83C}"/>
              </a:ext>
            </a:extLst>
          </p:cNvPr>
          <p:cNvSpPr txBox="1"/>
          <p:nvPr/>
        </p:nvSpPr>
        <p:spPr>
          <a:xfrm>
            <a:off x="8702043" y="2184861"/>
            <a:ext cx="2623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</a:t>
            </a:r>
            <a:r>
              <a:rPr lang="en-US" dirty="0"/>
              <a:t>matrix entries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, j</a:t>
            </a:r>
          </a:p>
          <a:p>
            <a:r>
              <a:rPr lang="en-US" dirty="0"/>
              <a:t>   factorization iterations</a:t>
            </a:r>
            <a:r>
              <a:rPr lang="en-US" b="1" dirty="0"/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1287214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1"/>
            <a:ext cx="10515600" cy="1325563"/>
          </a:xfrm>
        </p:spPr>
        <p:txBody>
          <a:bodyPr/>
          <a:lstStyle/>
          <a:p>
            <a:r>
              <a:rPr lang="en-US" b="1" dirty="0"/>
              <a:t>Probabilistic Matrix Factorization (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347"/>
            <a:ext cx="10515600" cy="3599578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Determine the </a:t>
            </a:r>
            <a:r>
              <a:rPr lang="en-US" b="1" dirty="0">
                <a:solidFill>
                  <a:srgbClr val="FF40FF"/>
                </a:solidFill>
              </a:rPr>
              <a:t>most probable factor matrices </a:t>
            </a:r>
            <a:r>
              <a:rPr lang="en-US" dirty="0"/>
              <a:t>that represent the hidden factors of the records and features of our matrix.</a:t>
            </a:r>
            <a:r>
              <a:rPr lang="en-US" b="1" dirty="0">
                <a:solidFill>
                  <a:srgbClr val="FF40FF"/>
                </a:solidFill>
              </a:rPr>
              <a:t> </a:t>
            </a:r>
          </a:p>
          <a:p>
            <a:endParaRPr lang="en-US" b="1" dirty="0"/>
          </a:p>
          <a:p>
            <a:r>
              <a:rPr lang="en-US" dirty="0"/>
              <a:t>What else could we do with this method? </a:t>
            </a:r>
            <a:r>
              <a:rPr lang="en-US" b="1" dirty="0"/>
              <a:t>Run</a:t>
            </a:r>
            <a:r>
              <a:rPr lang="en-US" dirty="0"/>
              <a:t> it on our </a:t>
            </a:r>
            <a:r>
              <a:rPr lang="en-US" b="1" dirty="0"/>
              <a:t>quantitative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b="1" dirty="0"/>
              <a:t>qualitative </a:t>
            </a:r>
            <a:r>
              <a:rPr lang="en-US" b="1" dirty="0">
                <a:solidFill>
                  <a:srgbClr val="FF40FF"/>
                </a:solidFill>
              </a:rPr>
              <a:t>humanities data</a:t>
            </a:r>
            <a:r>
              <a:rPr lang="en-US" dirty="0"/>
              <a:t> sets.</a:t>
            </a:r>
          </a:p>
          <a:p>
            <a:endParaRPr lang="en-US" dirty="0"/>
          </a:p>
          <a:p>
            <a:r>
              <a:rPr lang="en-US" sz="3400" dirty="0"/>
              <a:t>Like </a:t>
            </a:r>
            <a:r>
              <a:rPr lang="en-US" sz="3400" b="1" dirty="0">
                <a:solidFill>
                  <a:srgbClr val="FF40FF"/>
                </a:solidFill>
              </a:rPr>
              <a:t>POS </a:t>
            </a:r>
            <a:r>
              <a:rPr lang="en-US" sz="3400" b="1" i="1" dirty="0">
                <a:solidFill>
                  <a:srgbClr val="FF40FF"/>
                </a:solidFill>
              </a:rPr>
              <a:t>counts</a:t>
            </a:r>
            <a:r>
              <a:rPr lang="en-US" sz="3400" dirty="0"/>
              <a:t>.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141704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521" y="378700"/>
            <a:ext cx="7711895" cy="10954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Words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Vectors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Matrices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774700" y="3706376"/>
            <a:ext cx="5473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Emily </a:t>
            </a:r>
            <a:r>
              <a:rPr lang="en-US" sz="2600" dirty="0">
                <a:solidFill>
                  <a:srgbClr val="00B050"/>
                </a:solidFill>
              </a:rPr>
              <a:t>wrote</a:t>
            </a:r>
            <a:r>
              <a:rPr lang="en-US" sz="2600" dirty="0"/>
              <a:t> 1800 </a:t>
            </a:r>
            <a:r>
              <a:rPr lang="en-US" sz="2600" dirty="0">
                <a:solidFill>
                  <a:srgbClr val="FF0000"/>
                </a:solidFill>
              </a:rPr>
              <a:t>poems</a:t>
            </a:r>
            <a:r>
              <a:rPr lang="en-US" sz="2600" dirty="0"/>
              <a:t>.</a:t>
            </a:r>
          </a:p>
          <a:p>
            <a:r>
              <a:rPr lang="en-US" sz="2600" dirty="0"/>
              <a:t>She </a:t>
            </a:r>
            <a:r>
              <a:rPr lang="en-US" sz="2600" dirty="0">
                <a:solidFill>
                  <a:srgbClr val="00B050"/>
                </a:solidFill>
              </a:rPr>
              <a:t>sewed</a:t>
            </a:r>
            <a:r>
              <a:rPr lang="en-US" sz="2600" dirty="0"/>
              <a:t> 40 </a:t>
            </a:r>
            <a:r>
              <a:rPr lang="en-US" sz="2600" dirty="0">
                <a:solidFill>
                  <a:srgbClr val="FF0000"/>
                </a:solidFill>
              </a:rPr>
              <a:t>fascicles </a:t>
            </a:r>
            <a:r>
              <a:rPr lang="en-US" sz="2600" dirty="0"/>
              <a:t>and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00B050"/>
                </a:solidFill>
              </a:rPr>
              <a:t>left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15 </a:t>
            </a:r>
            <a:r>
              <a:rPr lang="en-US" sz="2600" dirty="0">
                <a:solidFill>
                  <a:srgbClr val="FF0000"/>
                </a:solidFill>
              </a:rPr>
              <a:t>sets</a:t>
            </a:r>
            <a:r>
              <a:rPr lang="en-US" sz="26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000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74700" y="2511958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Emily </a:t>
            </a:r>
            <a:r>
              <a:rPr lang="en-US" sz="3200" dirty="0">
                <a:solidFill>
                  <a:srgbClr val="00B050"/>
                </a:solidFill>
              </a:rPr>
              <a:t>wrote</a:t>
            </a:r>
            <a:r>
              <a:rPr lang="en-US" sz="3200" dirty="0"/>
              <a:t> 1800 </a:t>
            </a:r>
            <a:r>
              <a:rPr lang="en-US" sz="3200" dirty="0">
                <a:solidFill>
                  <a:srgbClr val="FF0000"/>
                </a:solidFill>
              </a:rPr>
              <a:t>poems</a:t>
            </a:r>
            <a:r>
              <a:rPr lang="en-US" sz="32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384" y="251195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3506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0756" y="2431270"/>
            <a:ext cx="181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[ 1   1 ]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1084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3101" y="3590264"/>
            <a:ext cx="19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b,</a:t>
            </a:r>
          </a:p>
          <a:p>
            <a:r>
              <a:rPr lang="en-US" sz="3600" dirty="0"/>
              <a:t>2a + 2b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66920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18134" y="3520257"/>
            <a:ext cx="1375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 1   1</a:t>
            </a:r>
          </a:p>
          <a:p>
            <a:r>
              <a:rPr lang="en-US" sz="4200" b="1" dirty="0">
                <a:solidFill>
                  <a:srgbClr val="FF40FF"/>
                </a:solidFill>
              </a:rPr>
              <a:t> 2   2</a:t>
            </a:r>
          </a:p>
        </p:txBody>
      </p:sp>
      <p:sp>
        <p:nvSpPr>
          <p:cNvPr id="17" name="Left Bracket 16"/>
          <p:cNvSpPr/>
          <p:nvPr/>
        </p:nvSpPr>
        <p:spPr>
          <a:xfrm>
            <a:off x="9400370" y="3585048"/>
            <a:ext cx="148582" cy="1234772"/>
          </a:xfrm>
          <a:prstGeom prst="leftBracket">
            <a:avLst/>
          </a:prstGeom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10516704" y="3577068"/>
            <a:ext cx="195564" cy="1242752"/>
          </a:xfrm>
          <a:prstGeom prst="rightBracket">
            <a:avLst/>
          </a:prstGeom>
          <a:noFill/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87832" y="1530142"/>
            <a:ext cx="2017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Nouns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Verbs</a:t>
            </a:r>
          </a:p>
        </p:txBody>
      </p:sp>
    </p:spTree>
    <p:extLst>
      <p:ext uri="{BB962C8B-B14F-4D97-AF65-F5344CB8AC3E}">
        <p14:creationId xmlns:p14="http://schemas.microsoft.com/office/powerpoint/2010/main" val="141829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75" y="365125"/>
            <a:ext cx="10823713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 on </a:t>
            </a:r>
            <a:r>
              <a:rPr lang="en-US" b="1" dirty="0">
                <a:solidFill>
                  <a:srgbClr val="7030A0"/>
                </a:solidFill>
              </a:rPr>
              <a:t>Emily Dickinson’s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Parts of Speech</a:t>
            </a:r>
            <a:r>
              <a:rPr lang="en-US" b="1" dirty="0"/>
              <a:t> (POS)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419"/>
            <a:ext cx="10515600" cy="48161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(1)</a:t>
            </a:r>
            <a:r>
              <a:rPr lang="en-US" dirty="0"/>
              <a:t> </a:t>
            </a:r>
            <a:r>
              <a:rPr lang="en-US" b="1" dirty="0"/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rgbClr val="FF40FF"/>
                </a:solidFill>
              </a:rPr>
              <a:t>POS </a:t>
            </a:r>
            <a:r>
              <a:rPr lang="en-US" dirty="0"/>
              <a:t>of</a:t>
            </a:r>
            <a:r>
              <a:rPr lang="en-US" b="1" dirty="0">
                <a:solidFill>
                  <a:srgbClr val="FF40FF"/>
                </a:solidFill>
              </a:rPr>
              <a:t> </a:t>
            </a:r>
            <a:r>
              <a:rPr lang="en-US" dirty="0"/>
              <a:t>texts/text segments through </a:t>
            </a:r>
            <a:r>
              <a:rPr lang="en-US" b="1" dirty="0"/>
              <a:t>spaCy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file"/>
              </a:rPr>
              <a:t>spacy.io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(2)</a:t>
            </a:r>
            <a:r>
              <a:rPr lang="en-US" dirty="0"/>
              <a:t> </a:t>
            </a:r>
            <a:r>
              <a:rPr lang="en-US" b="1" dirty="0"/>
              <a:t>Count (and normalize)</a:t>
            </a:r>
            <a:r>
              <a:rPr lang="en-US" dirty="0"/>
              <a:t> words of </a:t>
            </a:r>
            <a:r>
              <a:rPr lang="en-US" b="1" dirty="0"/>
              <a:t>16</a:t>
            </a:r>
            <a:r>
              <a:rPr lang="en-US" dirty="0"/>
              <a:t> </a:t>
            </a:r>
            <a:r>
              <a:rPr lang="en-US" b="1" dirty="0">
                <a:solidFill>
                  <a:srgbClr val="FF40FF"/>
                </a:solidFill>
              </a:rPr>
              <a:t>POS categories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(incl.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untaggable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/>
              <a:t> so each poem becomes a </a:t>
            </a:r>
            <a:r>
              <a:rPr lang="en-US" b="1" dirty="0">
                <a:solidFill>
                  <a:srgbClr val="FF40FF"/>
                </a:solidFill>
              </a:rPr>
              <a:t>vector</a:t>
            </a:r>
            <a:r>
              <a:rPr lang="en-US" dirty="0"/>
              <a:t>, and all poems together become a </a:t>
            </a:r>
            <a:r>
              <a:rPr lang="en-US" b="1" dirty="0">
                <a:solidFill>
                  <a:srgbClr val="FF40FF"/>
                </a:solidFill>
              </a:rPr>
              <a:t>matrix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(3) Run</a:t>
            </a:r>
            <a:r>
              <a:rPr lang="en-US" dirty="0"/>
              <a:t> </a:t>
            </a:r>
            <a:r>
              <a:rPr lang="en-US" b="1" dirty="0" err="1"/>
              <a:t>Nimfa’s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dirty="0"/>
              <a:t> on the poem matrix (</a:t>
            </a:r>
            <a:r>
              <a:rPr lang="en-US" dirty="0">
                <a:hlinkClick r:id="rId3" action="ppaction://hlinkfile"/>
              </a:rPr>
              <a:t>nimfa.biolab.si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(4) Examine Results and Revise </a:t>
            </a:r>
            <a:r>
              <a:rPr lang="en-US" dirty="0"/>
              <a:t>by experimenting with factorization rank, number of model iterations, program runs, and initializations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(5) Cluster</a:t>
            </a:r>
            <a:r>
              <a:rPr lang="en-US" b="1" dirty="0">
                <a:solidFill>
                  <a:srgbClr val="FF40FF"/>
                </a:solidFill>
              </a:rPr>
              <a:t> poems </a:t>
            </a:r>
            <a:r>
              <a:rPr lang="en-US" dirty="0"/>
              <a:t>by </a:t>
            </a:r>
            <a:r>
              <a:rPr lang="en-US" b="1" dirty="0">
                <a:solidFill>
                  <a:srgbClr val="0070C0"/>
                </a:solidFill>
              </a:rPr>
              <a:t>hidden</a:t>
            </a:r>
            <a:r>
              <a:rPr lang="en-US" b="1" dirty="0">
                <a:solidFill>
                  <a:srgbClr val="FF40FF"/>
                </a:solidFill>
              </a:rPr>
              <a:t> POS patterns</a:t>
            </a:r>
          </a:p>
        </p:txBody>
      </p:sp>
    </p:spTree>
    <p:extLst>
      <p:ext uri="{BB962C8B-B14F-4D97-AF65-F5344CB8AC3E}">
        <p14:creationId xmlns:p14="http://schemas.microsoft.com/office/powerpoint/2010/main" val="134271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052"/>
            <a:ext cx="10515600" cy="1507573"/>
          </a:xfrm>
        </p:spPr>
        <p:txBody>
          <a:bodyPr/>
          <a:lstStyle/>
          <a:p>
            <a:r>
              <a:rPr lang="en-US" b="1" dirty="0"/>
              <a:t>A Quick Exploration </a:t>
            </a:r>
            <a:br>
              <a:rPr lang="en-US" b="1" dirty="0"/>
            </a:br>
            <a:r>
              <a:rPr lang="en-US" b="1" dirty="0"/>
              <a:t>of a </a:t>
            </a:r>
            <a:r>
              <a:rPr lang="en-US" b="1" dirty="0">
                <a:solidFill>
                  <a:srgbClr val="FF40FF"/>
                </a:solidFill>
              </a:rPr>
              <a:t>PMF Model</a:t>
            </a:r>
            <a:r>
              <a:rPr lang="en-US" b="1" dirty="0"/>
              <a:t> based on </a:t>
            </a:r>
            <a:r>
              <a:rPr lang="en-US" b="1" dirty="0">
                <a:solidFill>
                  <a:srgbClr val="FF40FF"/>
                </a:solidFill>
              </a:rPr>
              <a:t>Parts of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34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Thinking of Clusters as Centroids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3600" b="1" dirty="0"/>
              <a:t>(1)</a:t>
            </a:r>
            <a:r>
              <a:rPr lang="en-US" sz="3600" dirty="0"/>
              <a:t> Calculate average</a:t>
            </a:r>
            <a:r>
              <a:rPr lang="en-US" sz="3600" dirty="0">
                <a:solidFill>
                  <a:srgbClr val="FF40FF"/>
                </a:solidFill>
              </a:rPr>
              <a:t> </a:t>
            </a:r>
            <a:r>
              <a:rPr lang="en-US" sz="3600" b="1" dirty="0">
                <a:solidFill>
                  <a:srgbClr val="FF40FF"/>
                </a:solidFill>
              </a:rPr>
              <a:t>POS profile vector</a:t>
            </a:r>
            <a:r>
              <a:rPr lang="en-US" sz="3600" b="1" dirty="0"/>
              <a:t> </a:t>
            </a:r>
            <a:r>
              <a:rPr lang="en-US" sz="3600" dirty="0"/>
              <a:t>of each cluster</a:t>
            </a:r>
            <a:r>
              <a:rPr lang="en-US" sz="3600" b="1" dirty="0"/>
              <a:t> as the </a:t>
            </a:r>
            <a:r>
              <a:rPr lang="en-US" sz="3600" b="1" dirty="0">
                <a:solidFill>
                  <a:srgbClr val="00B050"/>
                </a:solidFill>
              </a:rPr>
              <a:t>center of a centroid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(2)</a:t>
            </a:r>
            <a:r>
              <a:rPr lang="en-US" sz="3600" dirty="0"/>
              <a:t> Calculate the </a:t>
            </a:r>
            <a:r>
              <a:rPr lang="en-US" sz="3600" b="1" dirty="0">
                <a:solidFill>
                  <a:srgbClr val="FF40FF"/>
                </a:solidFill>
              </a:rPr>
              <a:t>variance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rgbClr val="00B050"/>
                </a:solidFill>
              </a:rPr>
              <a:t>each poem’s POS vector</a:t>
            </a:r>
            <a:r>
              <a:rPr lang="en-US" sz="3600" b="1" dirty="0"/>
              <a:t> </a:t>
            </a:r>
            <a:r>
              <a:rPr lang="en-US" sz="3600" dirty="0"/>
              <a:t>(normalized) from that average POS profile vector</a:t>
            </a:r>
            <a:endParaRPr lang="en-US" sz="36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6646" r="2206" b="5575"/>
          <a:stretch/>
        </p:blipFill>
        <p:spPr>
          <a:xfrm>
            <a:off x="1186866" y="1155940"/>
            <a:ext cx="9818268" cy="5219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38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(247)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Profiles</a:t>
            </a:r>
            <a:r>
              <a:rPr lang="en-US" b="1" dirty="0"/>
              <a:t> at Macroanalytic Scales</a:t>
            </a:r>
          </a:p>
        </p:txBody>
      </p:sp>
    </p:spTree>
    <p:extLst>
      <p:ext uri="{BB962C8B-B14F-4D97-AF65-F5344CB8AC3E}">
        <p14:creationId xmlns:p14="http://schemas.microsoft.com/office/powerpoint/2010/main" val="1242768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24" y="0"/>
            <a:ext cx="11745115" cy="1325563"/>
          </a:xfrm>
        </p:spPr>
        <p:txBody>
          <a:bodyPr/>
          <a:lstStyle/>
          <a:p>
            <a:r>
              <a:rPr lang="en-US" b="1" dirty="0"/>
              <a:t>Proportional Representation of PMF Profiles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6654" r="1432" b="4153"/>
          <a:stretch/>
        </p:blipFill>
        <p:spPr>
          <a:xfrm>
            <a:off x="1100947" y="1038978"/>
            <a:ext cx="9990107" cy="54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1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 t="21443" r="9299"/>
          <a:stretch/>
        </p:blipFill>
        <p:spPr>
          <a:xfrm>
            <a:off x="1547324" y="1340584"/>
            <a:ext cx="8566491" cy="5465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42" y="39756"/>
            <a:ext cx="11698858" cy="1484243"/>
          </a:xfrm>
        </p:spPr>
        <p:txBody>
          <a:bodyPr/>
          <a:lstStyle/>
          <a:p>
            <a:r>
              <a:rPr lang="en-US" b="1" dirty="0"/>
              <a:t>How much do poem profiles vary </a:t>
            </a:r>
            <a:br>
              <a:rPr lang="en-US" b="1" dirty="0"/>
            </a:br>
            <a:r>
              <a:rPr lang="en-US" b="1" dirty="0"/>
              <a:t>from the PMF Profile of the overall manuscript?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977809" y="1974574"/>
            <a:ext cx="1470991" cy="30480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81322" y="2126973"/>
            <a:ext cx="2173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40FF"/>
                </a:solidFill>
              </a:rPr>
              <a:t>What??</a:t>
            </a:r>
          </a:p>
        </p:txBody>
      </p:sp>
    </p:spTree>
    <p:extLst>
      <p:ext uri="{BB962C8B-B14F-4D97-AF65-F5344CB8AC3E}">
        <p14:creationId xmlns:p14="http://schemas.microsoft.com/office/powerpoint/2010/main" val="1093695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400" y="1030846"/>
            <a:ext cx="3048000" cy="4757766"/>
          </a:xfrm>
        </p:spPr>
        <p:txBody>
          <a:bodyPr/>
          <a:lstStyle/>
          <a:p>
            <a:r>
              <a:rPr lang="en-US" b="1" dirty="0"/>
              <a:t>The</a:t>
            </a:r>
            <a:br>
              <a:rPr lang="en-US" b="1" dirty="0"/>
            </a:br>
            <a:r>
              <a:rPr lang="en-US" b="1" dirty="0"/>
              <a:t>Wildly</a:t>
            </a:r>
            <a:br>
              <a:rPr lang="en-US" b="1" dirty="0"/>
            </a:br>
            <a:r>
              <a:rPr lang="en-US" b="1" dirty="0">
                <a:solidFill>
                  <a:srgbClr val="FF40FF"/>
                </a:solidFill>
              </a:rPr>
              <a:t>Varying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29</a:t>
            </a:r>
            <a:r>
              <a:rPr lang="en-US" b="1" baseline="30000" dirty="0"/>
              <a:t>th</a:t>
            </a:r>
            <a:r>
              <a:rPr lang="en-US" b="1" dirty="0"/>
              <a:t> Fascicle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t="6477" r="10465"/>
          <a:stretch/>
        </p:blipFill>
        <p:spPr>
          <a:xfrm>
            <a:off x="787400" y="477396"/>
            <a:ext cx="7277101" cy="58646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25951" y="1669774"/>
            <a:ext cx="1590536" cy="225287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2504" y="1289974"/>
            <a:ext cx="1245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rgbClr val="FF40FF"/>
                </a:solidFill>
              </a:rPr>
              <a:t>Hmm...</a:t>
            </a:r>
            <a:endParaRPr lang="en-US" sz="2600" b="1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220359"/>
            <a:ext cx="3111500" cy="4417283"/>
          </a:xfrm>
        </p:spPr>
        <p:txBody>
          <a:bodyPr/>
          <a:lstStyle/>
          <a:p>
            <a:r>
              <a:rPr lang="en-US" b="1" dirty="0"/>
              <a:t>So, you have </a:t>
            </a:r>
            <a:br>
              <a:rPr lang="en-US" b="1" dirty="0"/>
            </a:br>
            <a:r>
              <a:rPr lang="en-US" b="1" i="1" dirty="0"/>
              <a:t>a lot</a:t>
            </a:r>
            <a:r>
              <a:rPr lang="en-US" b="1" dirty="0"/>
              <a:t> </a:t>
            </a:r>
            <a:r>
              <a:rPr lang="en-US" b="1" i="1" dirty="0"/>
              <a:t>of </a:t>
            </a:r>
            <a:br>
              <a:rPr lang="en-US" b="1" i="1" dirty="0"/>
            </a:br>
            <a:r>
              <a:rPr lang="en-US" b="1" dirty="0">
                <a:solidFill>
                  <a:srgbClr val="FF40FF"/>
                </a:solidFill>
              </a:rPr>
              <a:t>data</a:t>
            </a:r>
            <a:r>
              <a:rPr lang="en-US" b="1" dirty="0"/>
              <a:t>...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Some of it</a:t>
            </a:r>
            <a:br>
              <a:rPr lang="en-US" b="1" dirty="0"/>
            </a:br>
            <a:r>
              <a:rPr lang="en-US" b="1" dirty="0">
                <a:solidFill>
                  <a:srgbClr val="FF40FF"/>
                </a:solidFill>
              </a:rPr>
              <a:t>sparse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172203"/>
            <a:ext cx="7446052" cy="4736649"/>
          </a:xfrm>
        </p:spPr>
      </p:pic>
    </p:spTree>
    <p:extLst>
      <p:ext uri="{BB962C8B-B14F-4D97-AF65-F5344CB8AC3E}">
        <p14:creationId xmlns:p14="http://schemas.microsoft.com/office/powerpoint/2010/main" val="953966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744" y="396769"/>
            <a:ext cx="11192256" cy="63825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200" b="1" dirty="0"/>
              <a:t>To love thee Year by Year —</a:t>
            </a:r>
            <a:br>
              <a:rPr lang="en-US" sz="4200" b="1" dirty="0"/>
            </a:br>
            <a:r>
              <a:rPr lang="en-US" sz="4200" b="1" dirty="0"/>
              <a:t>May less appear</a:t>
            </a:r>
            <a:br>
              <a:rPr lang="en-US" sz="4200" b="1" dirty="0"/>
            </a:br>
            <a:r>
              <a:rPr lang="en-US" sz="4200" b="1" dirty="0"/>
              <a:t>Than sacrifice, and cease —</a:t>
            </a:r>
            <a:br>
              <a:rPr lang="en-US" sz="4200" b="1" dirty="0"/>
            </a:br>
            <a:r>
              <a:rPr lang="en-US" sz="4200" b="1" dirty="0"/>
              <a:t>However, dear,</a:t>
            </a:r>
            <a:br>
              <a:rPr lang="en-US" sz="4200" b="1" dirty="0"/>
            </a:br>
            <a:r>
              <a:rPr lang="en-US" sz="4200" b="1" dirty="0"/>
              <a:t>Forever might be short, I thought to show —</a:t>
            </a:r>
            <a:br>
              <a:rPr lang="en-US" sz="4200" b="1" dirty="0"/>
            </a:br>
            <a:r>
              <a:rPr lang="en-US" sz="4200" b="1" dirty="0"/>
              <a:t>And so I pieced it, with a flower, now.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95930" y="6308035"/>
            <a:ext cx="465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poem of </a:t>
            </a:r>
            <a:r>
              <a:rPr lang="en-US" sz="2000" dirty="0">
                <a:solidFill>
                  <a:srgbClr val="7030A0"/>
                </a:solidFill>
              </a:rPr>
              <a:t>Emily Dickinson’s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fascicle</a:t>
            </a:r>
          </a:p>
        </p:txBody>
      </p:sp>
    </p:spTree>
    <p:extLst>
      <p:ext uri="{BB962C8B-B14F-4D97-AF65-F5344CB8AC3E}">
        <p14:creationId xmlns:p14="http://schemas.microsoft.com/office/powerpoint/2010/main" val="568445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92" y="1325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Cluster 55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7605" y="1258957"/>
            <a:ext cx="9436790" cy="53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Poem 9 of Fascicle 29: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To love thee Year by Year</a:t>
            </a:r>
            <a:br>
              <a:rPr lang="en-US" sz="22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PMF Part of Speech Cluster 55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Similar Poems: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   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19 of Fascicle 1: "Oh if remembering were forgetting -”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7 of Fascicle 2: "It did not surprise me”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23 of Fascicle 3: "If I should die”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 of Fascicle 4: "Perhaps you'd like to buy a flower”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13 of Fascicle 9: "I shall know why - when Time is over”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27 of Fascicle 9: "I should not dare to leave my friend”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8 of Fascicle 12: "I got so I could hear his name”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5 of Fascicle 16: "I felt a Funeral, in my Brain”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16 of Fascicle 19: "I cried at Pity - not at Pain”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 of Fascicle 21: "I Years had been from Home”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18 of Fascicle 22: "I was the slightest in the House”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8 of Fascicle 28: "The Winters are so short”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10 of Fascicle 29: "Did you ever stand in a Cavern's Mouth”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11 of Fascicle 38: "I play at Riches - to appease"</a:t>
            </a:r>
          </a:p>
        </p:txBody>
      </p:sp>
    </p:spTree>
    <p:extLst>
      <p:ext uri="{BB962C8B-B14F-4D97-AF65-F5344CB8AC3E}">
        <p14:creationId xmlns:p14="http://schemas.microsoft.com/office/powerpoint/2010/main" val="862539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32" y="1658853"/>
            <a:ext cx="3327400" cy="3104980"/>
          </a:xfrm>
        </p:spPr>
        <p:txBody>
          <a:bodyPr>
            <a:normAutofit/>
          </a:bodyPr>
          <a:lstStyle/>
          <a:p>
            <a:r>
              <a:rPr lang="en-US" b="1" dirty="0"/>
              <a:t>A Look</a:t>
            </a:r>
            <a:br>
              <a:rPr lang="en-US" b="1" dirty="0"/>
            </a:br>
            <a:r>
              <a:rPr lang="en-US" b="1" dirty="0"/>
              <a:t>Inside</a:t>
            </a:r>
            <a:br>
              <a:rPr lang="en-US" b="1" dirty="0"/>
            </a:br>
            <a:r>
              <a:rPr lang="en-US" b="1" dirty="0"/>
              <a:t>PMF Cluster</a:t>
            </a:r>
            <a:br>
              <a:rPr lang="en-US" b="1" dirty="0"/>
            </a:br>
            <a:r>
              <a:rPr lang="en-US" b="1" dirty="0"/>
              <a:t>55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 t="5493" r="2587" b="2649"/>
          <a:stretch/>
        </p:blipFill>
        <p:spPr>
          <a:xfrm>
            <a:off x="3657600" y="888999"/>
            <a:ext cx="7950200" cy="54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06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 b="7583"/>
          <a:stretch/>
        </p:blipFill>
        <p:spPr bwMode="auto">
          <a:xfrm>
            <a:off x="3098800" y="575873"/>
            <a:ext cx="8991600" cy="5734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41186"/>
            <a:ext cx="2857500" cy="4203701"/>
          </a:xfrm>
        </p:spPr>
        <p:txBody>
          <a:bodyPr>
            <a:normAutofit/>
          </a:bodyPr>
          <a:lstStyle/>
          <a:p>
            <a:r>
              <a:rPr lang="en-US" b="1" dirty="0"/>
              <a:t>Comparing</a:t>
            </a:r>
            <a:br>
              <a:rPr lang="en-US" b="1" dirty="0"/>
            </a:b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Hidden</a:t>
            </a:r>
            <a:br>
              <a:rPr lang="en-US" b="1" i="1" dirty="0"/>
            </a:br>
            <a:r>
              <a:rPr lang="en-US" b="1" dirty="0"/>
              <a:t>Factors </a:t>
            </a:r>
            <a:br>
              <a:rPr lang="en-US" b="1" dirty="0"/>
            </a:br>
            <a:r>
              <a:rPr lang="en-US" b="1" dirty="0"/>
              <a:t>to </a:t>
            </a:r>
            <a:br>
              <a:rPr lang="en-US" b="1" dirty="0"/>
            </a:br>
            <a:r>
              <a:rPr lang="en-US" b="1" i="1" dirty="0">
                <a:solidFill>
                  <a:srgbClr val="FF40FF"/>
                </a:solidFill>
              </a:rPr>
              <a:t>Visible</a:t>
            </a:r>
            <a:br>
              <a:rPr lang="en-US" b="1" dirty="0"/>
            </a:br>
            <a:r>
              <a:rPr lang="en-US" b="1" dirty="0"/>
              <a:t>Ones</a:t>
            </a:r>
          </a:p>
        </p:txBody>
      </p:sp>
    </p:spTree>
    <p:extLst>
      <p:ext uri="{BB962C8B-B14F-4D97-AF65-F5344CB8AC3E}">
        <p14:creationId xmlns:p14="http://schemas.microsoft.com/office/powerpoint/2010/main" val="321548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08" y="5294312"/>
            <a:ext cx="10856291" cy="1325563"/>
          </a:xfrm>
        </p:spPr>
        <p:txBody>
          <a:bodyPr/>
          <a:lstStyle/>
          <a:p>
            <a:r>
              <a:rPr lang="en-US" b="1" dirty="0"/>
              <a:t>Approaching </a:t>
            </a:r>
            <a:r>
              <a:rPr lang="en-US" b="1" dirty="0">
                <a:solidFill>
                  <a:srgbClr val="FF40FF"/>
                </a:solidFill>
              </a:rPr>
              <a:t>questions</a:t>
            </a:r>
            <a:r>
              <a:rPr lang="en-US" b="1" dirty="0"/>
              <a:t> at </a:t>
            </a:r>
            <a:r>
              <a:rPr lang="en-US" b="1" dirty="0">
                <a:solidFill>
                  <a:srgbClr val="FF40FF"/>
                </a:solidFill>
              </a:rPr>
              <a:t>multiple scales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" t="4591" r="8730" b="5975"/>
          <a:stretch/>
        </p:blipFill>
        <p:spPr>
          <a:xfrm>
            <a:off x="320263" y="544789"/>
            <a:ext cx="5473700" cy="383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941" y="4530994"/>
            <a:ext cx="424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Among Clusters: </a:t>
            </a:r>
            <a:r>
              <a:rPr lang="en-US" dirty="0"/>
              <a:t>Comparing PMF Profile 55 to other PMF Profiles</a:t>
            </a:r>
          </a:p>
        </p:txBody>
      </p:sp>
      <p:pic>
        <p:nvPicPr>
          <p:cNvPr id="8" name="Content Placehold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 t="5582" r="3770" b="7474"/>
          <a:stretch/>
        </p:blipFill>
        <p:spPr bwMode="auto">
          <a:xfrm>
            <a:off x="5867399" y="463605"/>
            <a:ext cx="5956300" cy="3975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2047" y="4536459"/>
            <a:ext cx="424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Inside a Cluster: </a:t>
            </a:r>
            <a:r>
              <a:rPr lang="en-US" dirty="0"/>
              <a:t>Comparing PMF Cluster 55 Poems to “To love thee Year by Year”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11826" y="1086679"/>
            <a:ext cx="967409" cy="278296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243391" y="1086679"/>
            <a:ext cx="967409" cy="278296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94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19065"/>
            <a:ext cx="10515600" cy="1325563"/>
          </a:xfrm>
        </p:spPr>
        <p:txBody>
          <a:bodyPr/>
          <a:lstStyle/>
          <a:p>
            <a:r>
              <a:rPr lang="en-US" b="1" dirty="0"/>
              <a:t>Some </a:t>
            </a:r>
            <a:r>
              <a:rPr lang="en-US" b="1" i="1" dirty="0"/>
              <a:t>Semantic</a:t>
            </a:r>
            <a:r>
              <a:rPr lang="en-US" b="1" dirty="0"/>
              <a:t> Notes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7" y="1408113"/>
            <a:ext cx="8139011" cy="404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500" y="1720840"/>
            <a:ext cx="3136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(7), know (6), wish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hear (5), look (4), hunt (2)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forget (5), remember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die (4), cease (3), begin (2), live (2)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leave (3), come (3), depart (2), fly (2), dare (2)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bear (3), hold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like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say (3), make (2), deem (2), beat (2)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700" y="5626100"/>
            <a:ext cx="701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Top 25 Verbs of PMF-POS Profile 55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(sans forms of be, have, should, and could)</a:t>
            </a:r>
          </a:p>
        </p:txBody>
      </p:sp>
    </p:spTree>
    <p:extLst>
      <p:ext uri="{BB962C8B-B14F-4D97-AF65-F5344CB8AC3E}">
        <p14:creationId xmlns:p14="http://schemas.microsoft.com/office/powerpoint/2010/main" val="1827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744" y="237745"/>
            <a:ext cx="11192256" cy="63825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200" b="1" dirty="0"/>
              <a:t>To </a:t>
            </a:r>
            <a:r>
              <a:rPr lang="en-US" sz="4200" b="1" dirty="0">
                <a:solidFill>
                  <a:srgbClr val="00B050"/>
                </a:solidFill>
              </a:rPr>
              <a:t>love</a:t>
            </a:r>
            <a:r>
              <a:rPr lang="en-US" sz="4200" b="1" dirty="0"/>
              <a:t> thee Year by Year —</a:t>
            </a:r>
            <a:br>
              <a:rPr lang="en-US" sz="4200" b="1" dirty="0"/>
            </a:br>
            <a:r>
              <a:rPr lang="en-US" sz="4200" b="1" dirty="0"/>
              <a:t>May less </a:t>
            </a:r>
            <a:r>
              <a:rPr lang="en-US" sz="4200" b="1" dirty="0">
                <a:solidFill>
                  <a:srgbClr val="00B050"/>
                </a:solidFill>
              </a:rPr>
              <a:t>appear</a:t>
            </a:r>
            <a:br>
              <a:rPr lang="en-US" sz="4200" b="1" dirty="0"/>
            </a:br>
            <a:r>
              <a:rPr lang="en-US" sz="4200" b="1" dirty="0"/>
              <a:t>Than </a:t>
            </a:r>
            <a:r>
              <a:rPr lang="en-US" sz="4200" b="1" dirty="0">
                <a:solidFill>
                  <a:srgbClr val="00B050"/>
                </a:solidFill>
              </a:rPr>
              <a:t>sacrifice</a:t>
            </a:r>
            <a:r>
              <a:rPr lang="en-US" sz="4200" b="1" dirty="0"/>
              <a:t>, and </a:t>
            </a:r>
            <a:r>
              <a:rPr lang="en-US" sz="4200" b="1" dirty="0">
                <a:solidFill>
                  <a:srgbClr val="FF40FF"/>
                </a:solidFill>
              </a:rPr>
              <a:t>cease</a:t>
            </a:r>
            <a:r>
              <a:rPr lang="en-US" sz="4200" b="1" dirty="0"/>
              <a:t> —</a:t>
            </a:r>
            <a:br>
              <a:rPr lang="en-US" sz="4200" b="1" dirty="0"/>
            </a:br>
            <a:r>
              <a:rPr lang="en-US" sz="4200" b="1" dirty="0"/>
              <a:t>However, dear,</a:t>
            </a:r>
            <a:br>
              <a:rPr lang="en-US" sz="4200" b="1" dirty="0"/>
            </a:br>
            <a:r>
              <a:rPr lang="en-US" sz="4200" b="1" dirty="0"/>
              <a:t>Forever might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en-US" sz="4200" b="1" dirty="0"/>
              <a:t> short, I </a:t>
            </a:r>
            <a:r>
              <a:rPr lang="en-US" sz="4200" b="1" dirty="0">
                <a:solidFill>
                  <a:srgbClr val="FF40FF"/>
                </a:solidFill>
              </a:rPr>
              <a:t>thought </a:t>
            </a:r>
            <a:r>
              <a:rPr lang="en-US" sz="4200" b="1" dirty="0"/>
              <a:t>to </a:t>
            </a:r>
            <a:r>
              <a:rPr lang="en-US" sz="4200" b="1" dirty="0">
                <a:solidFill>
                  <a:srgbClr val="00B050"/>
                </a:solidFill>
              </a:rPr>
              <a:t>show</a:t>
            </a:r>
            <a:r>
              <a:rPr lang="en-US" sz="4200" b="1" dirty="0"/>
              <a:t> —</a:t>
            </a:r>
            <a:br>
              <a:rPr lang="en-US" sz="4200" b="1" dirty="0"/>
            </a:br>
            <a:r>
              <a:rPr lang="en-US" sz="4200" b="1" dirty="0"/>
              <a:t>And so I </a:t>
            </a:r>
            <a:r>
              <a:rPr lang="en-US" sz="4200" b="1" dirty="0">
                <a:solidFill>
                  <a:srgbClr val="00B050"/>
                </a:solidFill>
              </a:rPr>
              <a:t>pieced</a:t>
            </a:r>
            <a:r>
              <a:rPr lang="en-US" sz="4200" b="1" dirty="0"/>
              <a:t> it, with a flower, now.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95930" y="6308035"/>
            <a:ext cx="465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poem of </a:t>
            </a:r>
            <a:r>
              <a:rPr lang="en-US" sz="2000" dirty="0">
                <a:solidFill>
                  <a:srgbClr val="7030A0"/>
                </a:solidFill>
              </a:rPr>
              <a:t>Emily Dickinson’s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fascicle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56106" y="237745"/>
            <a:ext cx="3723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40FF"/>
                </a:solidFill>
              </a:rPr>
              <a:t>verbs shared by cluster 55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verbs unique to this poem</a:t>
            </a:r>
          </a:p>
        </p:txBody>
      </p:sp>
    </p:spTree>
    <p:extLst>
      <p:ext uri="{BB962C8B-B14F-4D97-AF65-F5344CB8AC3E}">
        <p14:creationId xmlns:p14="http://schemas.microsoft.com/office/powerpoint/2010/main" val="1604413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993" y="689113"/>
            <a:ext cx="9332015" cy="5487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Poem 9 of Fascicle 29: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To love thee Year by Year</a:t>
            </a:r>
            <a:br>
              <a:rPr lang="en-US" sz="22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PMF Part of Speech Cluster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55</a:t>
            </a:r>
            <a:br>
              <a:rPr lang="en-US" sz="22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Similar Poems: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   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19 of Fascicle 1: "Oh if remembering were forgetting -”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</a:rPr>
              <a:t>Poem 7 of Fascicle 2: "It did not surprise me”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23 of Fascicle 3: "If I should die”</a:t>
            </a:r>
            <a:br>
              <a:rPr lang="en-US" sz="2200" b="1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 of Fascicle 4: "Perhaps you'd like to buy a flower”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13 of Fascicle 9: "I shall know why - when Time is over”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</a:rPr>
              <a:t>Poem 27 of Fascicle 9: "I should not dare to leave my friend”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8 of Fascicle 12: "I got so I could hear his name”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Poem 5 of Fascicle 16: "I felt a Funeral, in my Brain”</a:t>
            </a:r>
            <a:br>
              <a:rPr lang="en-US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16 of Fascicle 19: "I cried at Pity - not at Pain”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 of Fascicle 21: "I Years had been from Home”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18 of Fascicle 22: "I was the slightest in the House”</a:t>
            </a:r>
            <a:b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8 of Fascicle 28: "The Winters are so short”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10 of Fascicle 29: "Did you ever stand in a Cavern's Mouth”</a:t>
            </a:r>
            <a:b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11 of Fascicle 38: "I play at Riches - to appease"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5A7C3-D398-0444-A02F-135A57EF362F}"/>
              </a:ext>
            </a:extLst>
          </p:cNvPr>
          <p:cNvSpPr txBox="1"/>
          <p:nvPr/>
        </p:nvSpPr>
        <p:spPr>
          <a:xfrm>
            <a:off x="8414952" y="46956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40FF"/>
                </a:solidFill>
              </a:rPr>
              <a:t>–– references death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–– “about” death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–– “about” thought &amp; death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20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2" y="10862"/>
            <a:ext cx="2726636" cy="1325563"/>
          </a:xfrm>
        </p:spPr>
        <p:txBody>
          <a:bodyPr>
            <a:noAutofit/>
          </a:bodyPr>
          <a:lstStyle/>
          <a:p>
            <a:r>
              <a:rPr lang="en-US" sz="5200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041" y="5317554"/>
            <a:ext cx="3455505" cy="10500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: @</a:t>
            </a:r>
            <a:r>
              <a:rPr lang="en-US" b="1" dirty="0" err="1">
                <a:solidFill>
                  <a:srgbClr val="00B0F0"/>
                </a:solidFill>
              </a:rPr>
              <a:t>jonathangrams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github.com</a:t>
            </a:r>
            <a:r>
              <a:rPr lang="en-US" b="1" dirty="0">
                <a:solidFill>
                  <a:srgbClr val="7030A0"/>
                </a:solidFill>
              </a:rPr>
              <a:t>/jarmoza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4365" y="880134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spaCy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40FF"/>
                </a:solidFill>
              </a:rPr>
              <a:t>NLP magic</a:t>
            </a:r>
            <a:r>
              <a:rPr lang="en-US" sz="2800" dirty="0"/>
              <a:t>): </a:t>
            </a:r>
            <a:r>
              <a:rPr lang="en-US" sz="2800" dirty="0">
                <a:hlinkClick r:id="rId2" action="ppaction://hlinkfile"/>
              </a:rPr>
              <a:t>spacy.io</a:t>
            </a:r>
            <a:endParaRPr lang="en-US" sz="2800" dirty="0"/>
          </a:p>
          <a:p>
            <a:r>
              <a:rPr lang="en-US" sz="2800" b="1" dirty="0" err="1">
                <a:solidFill>
                  <a:srgbClr val="00B050"/>
                </a:solidFill>
              </a:rPr>
              <a:t>Nimfa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40FF"/>
                </a:solidFill>
              </a:rPr>
              <a:t>Matrix factorization</a:t>
            </a:r>
            <a:r>
              <a:rPr lang="en-US" sz="2800" dirty="0"/>
              <a:t>): </a:t>
            </a:r>
            <a:r>
              <a:rPr lang="en-US" sz="2800" dirty="0">
                <a:hlinkClick r:id="rId3" action="ppaction://hlinkfile"/>
              </a:rPr>
              <a:t>nimfa.biolab.si</a:t>
            </a:r>
            <a:endParaRPr lang="en-US" sz="2800" dirty="0"/>
          </a:p>
          <a:p>
            <a:r>
              <a:rPr lang="en-US" sz="2800" b="1" dirty="0" err="1"/>
              <a:t>plotly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40FF"/>
                </a:solidFill>
              </a:rPr>
              <a:t>Graphs</a:t>
            </a:r>
            <a:r>
              <a:rPr lang="en-US" sz="2800" dirty="0"/>
              <a:t>):</a:t>
            </a:r>
            <a:r>
              <a:rPr lang="en-US" sz="2800" b="1" dirty="0"/>
              <a:t> </a:t>
            </a:r>
            <a:r>
              <a:rPr lang="en-US" sz="2800" dirty="0">
                <a:hlinkClick r:id="rId4" action="ppaction://hlinkfile"/>
              </a:rPr>
              <a:t>plot.ly</a:t>
            </a:r>
            <a:endParaRPr lang="en-US" sz="2800" dirty="0"/>
          </a:p>
          <a:p>
            <a:r>
              <a:rPr lang="en-US" sz="2800" b="1" dirty="0"/>
              <a:t>Python</a:t>
            </a:r>
            <a:r>
              <a:rPr lang="en-US" sz="2800" dirty="0"/>
              <a:t> (</a:t>
            </a:r>
            <a:r>
              <a:rPr lang="en-US" sz="2600" dirty="0">
                <a:solidFill>
                  <a:srgbClr val="FF40FF"/>
                </a:solidFill>
              </a:rPr>
              <a:t>Sublime &amp; Elbow grease</a:t>
            </a:r>
            <a:r>
              <a:rPr lang="en-US" sz="2800" dirty="0"/>
              <a:t>): </a:t>
            </a:r>
            <a:r>
              <a:rPr lang="en-US" sz="2800" dirty="0">
                <a:hlinkClick r:id="rId5"/>
              </a:rPr>
              <a:t>python.org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74365" y="288302"/>
            <a:ext cx="1694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/>
              <a:t>Programs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4365" y="2877173"/>
            <a:ext cx="59319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(</a:t>
            </a:r>
            <a:r>
              <a:rPr lang="en-US" sz="3000" b="1" dirty="0">
                <a:solidFill>
                  <a:srgbClr val="FF40FF"/>
                </a:solidFill>
              </a:rPr>
              <a:t>Accessible</a:t>
            </a:r>
            <a:r>
              <a:rPr lang="en-US" sz="3000" b="1" dirty="0"/>
              <a:t>) </a:t>
            </a:r>
            <a:r>
              <a:rPr lang="en-US" sz="3000" b="1" u="sng" dirty="0"/>
              <a:t>Recommended Reading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4365" y="3519026"/>
            <a:ext cx="61390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B050"/>
                </a:solidFill>
              </a:rPr>
              <a:t>Koren</a:t>
            </a:r>
            <a:r>
              <a:rPr lang="en-US" sz="2200" b="1" dirty="0">
                <a:solidFill>
                  <a:srgbClr val="00B050"/>
                </a:solidFill>
              </a:rPr>
              <a:t> et al. (2009) </a:t>
            </a:r>
            <a:r>
              <a:rPr lang="en-US" sz="2200" dirty="0"/>
              <a:t>– “Matrix Factorization Techniques for Recommender Systems”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Lee and Seung (1999) </a:t>
            </a:r>
            <a:r>
              <a:rPr lang="en-US" sz="2200" dirty="0"/>
              <a:t>– “</a:t>
            </a:r>
            <a:r>
              <a:rPr lang="en-CA" sz="2200" dirty="0"/>
              <a:t>Learning the parts of objects by non-negative matrix factorization”</a:t>
            </a:r>
          </a:p>
          <a:p>
            <a:endParaRPr lang="en-US" sz="2200" dirty="0"/>
          </a:p>
          <a:p>
            <a:r>
              <a:rPr lang="en-US" sz="2200" dirty="0"/>
              <a:t>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18" y="1325221"/>
            <a:ext cx="3430446" cy="343044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93" y="5359081"/>
            <a:ext cx="504848" cy="410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4" y="5842602"/>
            <a:ext cx="657266" cy="54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8100" y="5212701"/>
            <a:ext cx="1334912" cy="13349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63" y="5207113"/>
            <a:ext cx="1345094" cy="13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580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Things</a:t>
            </a:r>
            <a:r>
              <a:rPr lang="en-US" b="1" dirty="0"/>
              <a:t> We’re Used To </a:t>
            </a:r>
            <a:r>
              <a:rPr lang="en-US" b="1" dirty="0">
                <a:solidFill>
                  <a:srgbClr val="FF40FF"/>
                </a:solidFill>
              </a:rPr>
              <a:t>Doing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4" y="1908782"/>
            <a:ext cx="3332226" cy="3084887"/>
          </a:xfrm>
        </p:spPr>
      </p:pic>
      <p:sp>
        <p:nvSpPr>
          <p:cNvPr id="4" name="TextBox 3"/>
          <p:cNvSpPr txBox="1"/>
          <p:nvPr/>
        </p:nvSpPr>
        <p:spPr>
          <a:xfrm>
            <a:off x="469900" y="5047575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Dimension Reduction</a:t>
            </a:r>
            <a:endParaRPr lang="en-US" sz="2800" dirty="0"/>
          </a:p>
          <a:p>
            <a:r>
              <a:rPr lang="en-US" sz="2800" i="1" dirty="0"/>
              <a:t>(e.g. </a:t>
            </a:r>
            <a:r>
              <a:rPr lang="en-US" sz="2800" dirty="0"/>
              <a:t>PCA)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6451" y="5047575"/>
            <a:ext cx="2400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Clustering</a:t>
            </a:r>
            <a:endParaRPr lang="en-US" sz="2800" dirty="0"/>
          </a:p>
          <a:p>
            <a:r>
              <a:rPr lang="en-US" sz="2800" dirty="0"/>
              <a:t>(</a:t>
            </a:r>
            <a:r>
              <a:rPr lang="en-US" sz="2800" i="1" dirty="0"/>
              <a:t>e.g.</a:t>
            </a:r>
            <a:r>
              <a:rPr lang="en-US" sz="2800" dirty="0"/>
              <a:t> K-means)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6613" y="5047575"/>
            <a:ext cx="340509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Machine Learning</a:t>
            </a:r>
            <a:endParaRPr lang="en-US" sz="2800" dirty="0"/>
          </a:p>
          <a:p>
            <a:r>
              <a:rPr lang="en-US" sz="2800" dirty="0"/>
              <a:t>(</a:t>
            </a:r>
            <a:r>
              <a:rPr lang="en-US" sz="2800" i="1" dirty="0"/>
              <a:t>e.g.</a:t>
            </a:r>
            <a:r>
              <a:rPr lang="en-US" sz="2800" dirty="0"/>
              <a:t> supervised and</a:t>
            </a:r>
          </a:p>
          <a:p>
            <a:r>
              <a:rPr lang="en-US" sz="2800" dirty="0"/>
              <a:t>unsupervised models)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6496070"/>
            <a:ext cx="83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</a:t>
            </a:r>
            <a:r>
              <a:rPr lang="en-US" sz="1400" i="1" dirty="0" err="1"/>
              <a:t>sebastianraschka.com</a:t>
            </a:r>
            <a:r>
              <a:rPr lang="en-US" sz="1400" i="1" dirty="0"/>
              <a:t> 2013, Yi </a:t>
            </a:r>
            <a:r>
              <a:rPr lang="en-US" sz="1400" i="1" dirty="0" err="1"/>
              <a:t>Cao@mathworks.com</a:t>
            </a:r>
            <a:r>
              <a:rPr lang="en-US" sz="1400" i="1" dirty="0"/>
              <a:t> 2008, and Elizabeth Godspeed @</a:t>
            </a:r>
            <a:r>
              <a:rPr lang="en-US" sz="1400" i="1" dirty="0" err="1"/>
              <a:t>wikipedia.org</a:t>
            </a:r>
            <a:r>
              <a:rPr lang="en-US" sz="1400" i="1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0" t="4520" r="5834" b="2922"/>
          <a:stretch/>
        </p:blipFill>
        <p:spPr>
          <a:xfrm>
            <a:off x="4000500" y="1908782"/>
            <a:ext cx="3572202" cy="288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613" y="1314693"/>
            <a:ext cx="3534102" cy="35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2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521" y="378700"/>
            <a:ext cx="7711895" cy="10954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Words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Vectors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699" y="5506929"/>
            <a:ext cx="10754691" cy="895995"/>
          </a:xfrm>
        </p:spPr>
        <p:txBody>
          <a:bodyPr>
            <a:normAutofit/>
          </a:bodyPr>
          <a:lstStyle/>
          <a:p>
            <a:r>
              <a:rPr lang="en-US" dirty="0"/>
              <a:t>Can enable us to understand shared </a:t>
            </a:r>
            <a:r>
              <a:rPr lang="en-US" b="1" dirty="0">
                <a:solidFill>
                  <a:srgbClr val="FF40FF"/>
                </a:solidFill>
              </a:rPr>
              <a:t>statistical qualities</a:t>
            </a:r>
            <a:r>
              <a:rPr lang="en-US" dirty="0"/>
              <a:t> of these values, e.g. </a:t>
            </a:r>
            <a:r>
              <a:rPr lang="en-US" b="1" dirty="0">
                <a:solidFill>
                  <a:srgbClr val="FF40FF"/>
                </a:solidFill>
              </a:rPr>
              <a:t>average</a:t>
            </a:r>
            <a:r>
              <a:rPr lang="en-US" dirty="0"/>
              <a:t>, </a:t>
            </a:r>
            <a:r>
              <a:rPr lang="en-US" b="1" dirty="0">
                <a:solidFill>
                  <a:srgbClr val="FF40FF"/>
                </a:solidFill>
              </a:rPr>
              <a:t>variance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774700" y="3706376"/>
            <a:ext cx="5473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Emily </a:t>
            </a:r>
            <a:r>
              <a:rPr lang="en-US" sz="2600" dirty="0">
                <a:solidFill>
                  <a:srgbClr val="00B050"/>
                </a:solidFill>
              </a:rPr>
              <a:t>wrote</a:t>
            </a:r>
            <a:r>
              <a:rPr lang="en-US" sz="2600" dirty="0"/>
              <a:t> 1800 </a:t>
            </a:r>
            <a:r>
              <a:rPr lang="en-US" sz="2600" dirty="0">
                <a:solidFill>
                  <a:srgbClr val="FF0000"/>
                </a:solidFill>
              </a:rPr>
              <a:t>poems</a:t>
            </a:r>
            <a:r>
              <a:rPr lang="en-US" sz="2600" dirty="0"/>
              <a:t>.</a:t>
            </a:r>
          </a:p>
          <a:p>
            <a:r>
              <a:rPr lang="en-US" sz="2600" dirty="0"/>
              <a:t>She </a:t>
            </a:r>
            <a:r>
              <a:rPr lang="en-US" sz="2600" dirty="0">
                <a:solidFill>
                  <a:srgbClr val="00B050"/>
                </a:solidFill>
              </a:rPr>
              <a:t>sewed</a:t>
            </a:r>
            <a:r>
              <a:rPr lang="en-US" sz="2600" dirty="0"/>
              <a:t> 40 </a:t>
            </a:r>
            <a:r>
              <a:rPr lang="en-US" sz="2600" dirty="0">
                <a:solidFill>
                  <a:srgbClr val="FF0000"/>
                </a:solidFill>
              </a:rPr>
              <a:t>fascicles </a:t>
            </a:r>
            <a:r>
              <a:rPr lang="en-US" sz="2600" dirty="0"/>
              <a:t>and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00B050"/>
                </a:solidFill>
              </a:rPr>
              <a:t>left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15 </a:t>
            </a:r>
            <a:r>
              <a:rPr lang="en-US" sz="2600" dirty="0">
                <a:solidFill>
                  <a:srgbClr val="FF0000"/>
                </a:solidFill>
              </a:rPr>
              <a:t>sets</a:t>
            </a:r>
            <a:r>
              <a:rPr lang="en-US" sz="26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000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74700" y="2511958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Emily </a:t>
            </a:r>
            <a:r>
              <a:rPr lang="en-US" sz="3200" dirty="0">
                <a:solidFill>
                  <a:srgbClr val="00B050"/>
                </a:solidFill>
              </a:rPr>
              <a:t>wrote</a:t>
            </a:r>
            <a:r>
              <a:rPr lang="en-US" sz="3200" dirty="0"/>
              <a:t> 1800 </a:t>
            </a:r>
            <a:r>
              <a:rPr lang="en-US" sz="3200" dirty="0">
                <a:solidFill>
                  <a:srgbClr val="FF0000"/>
                </a:solidFill>
              </a:rPr>
              <a:t>poems</a:t>
            </a:r>
            <a:r>
              <a:rPr lang="en-US" sz="32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384" y="251195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3506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0756" y="2431270"/>
            <a:ext cx="181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[ 1   1 ]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1084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3101" y="3590264"/>
            <a:ext cx="19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b,</a:t>
            </a:r>
          </a:p>
          <a:p>
            <a:r>
              <a:rPr lang="en-US" sz="3600" dirty="0"/>
              <a:t>2a + 2b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66920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18134" y="3520257"/>
            <a:ext cx="1375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 1   1</a:t>
            </a:r>
          </a:p>
          <a:p>
            <a:r>
              <a:rPr lang="en-US" sz="4200" b="1" dirty="0">
                <a:solidFill>
                  <a:srgbClr val="FF40FF"/>
                </a:solidFill>
              </a:rPr>
              <a:t> 2   2</a:t>
            </a:r>
          </a:p>
        </p:txBody>
      </p:sp>
      <p:sp>
        <p:nvSpPr>
          <p:cNvPr id="17" name="Left Bracket 16"/>
          <p:cNvSpPr/>
          <p:nvPr/>
        </p:nvSpPr>
        <p:spPr>
          <a:xfrm>
            <a:off x="9400370" y="3585048"/>
            <a:ext cx="148582" cy="1234772"/>
          </a:xfrm>
          <a:prstGeom prst="leftBracket">
            <a:avLst/>
          </a:prstGeom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10516704" y="3577068"/>
            <a:ext cx="195564" cy="1242752"/>
          </a:xfrm>
          <a:prstGeom prst="rightBracket">
            <a:avLst/>
          </a:prstGeom>
          <a:noFill/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87832" y="1530142"/>
            <a:ext cx="2017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Nouns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Verbs</a:t>
            </a:r>
          </a:p>
        </p:txBody>
      </p:sp>
    </p:spTree>
    <p:extLst>
      <p:ext uri="{BB962C8B-B14F-4D97-AF65-F5344CB8AC3E}">
        <p14:creationId xmlns:p14="http://schemas.microsoft.com/office/powerpoint/2010/main" val="58898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3389"/>
            <a:ext cx="10947400" cy="1325563"/>
          </a:xfrm>
        </p:spPr>
        <p:txBody>
          <a:bodyPr/>
          <a:lstStyle/>
          <a:p>
            <a:r>
              <a:rPr lang="en-US" b="1" dirty="0"/>
              <a:t>Matrix Math and the Qualities of our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4" b="1283"/>
          <a:stretch/>
        </p:blipFill>
        <p:spPr>
          <a:xfrm>
            <a:off x="6464300" y="1042988"/>
            <a:ext cx="3387246" cy="5256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135" y="1291434"/>
            <a:ext cx="1728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addition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5564" y="2816455"/>
            <a:ext cx="216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subtraction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548" y="4094489"/>
            <a:ext cx="381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matrix multiplication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4815" y="5556274"/>
            <a:ext cx="381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scalar multiplication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5330" y="4352141"/>
            <a:ext cx="50468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charset="0"/>
                <a:ea typeface="Times" charset="0"/>
                <a:cs typeface="Times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87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3389"/>
            <a:ext cx="10947400" cy="1325563"/>
          </a:xfrm>
        </p:spPr>
        <p:txBody>
          <a:bodyPr/>
          <a:lstStyle/>
          <a:p>
            <a:r>
              <a:rPr lang="en-US" b="1" dirty="0"/>
              <a:t>Matrix Math and the Qualities of our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4" b="1283"/>
          <a:stretch/>
        </p:blipFill>
        <p:spPr>
          <a:xfrm>
            <a:off x="6464300" y="1042988"/>
            <a:ext cx="3387246" cy="5256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135" y="1291434"/>
            <a:ext cx="1728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addition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5564" y="2816455"/>
            <a:ext cx="216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subtraction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548" y="4094489"/>
            <a:ext cx="381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matrix multiplication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4815" y="5556274"/>
            <a:ext cx="381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scalar multiplication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5330" y="4352141"/>
            <a:ext cx="50468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charset="0"/>
                <a:ea typeface="Times" charset="0"/>
                <a:cs typeface="Times" charset="0"/>
              </a:rPr>
              <a:t>25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C81848B-CEB7-A14B-9F93-CE66EA0A466D}"/>
              </a:ext>
            </a:extLst>
          </p:cNvPr>
          <p:cNvSpPr/>
          <p:nvPr/>
        </p:nvSpPr>
        <p:spPr>
          <a:xfrm>
            <a:off x="1272746" y="3632886"/>
            <a:ext cx="9551773" cy="1495168"/>
          </a:xfrm>
          <a:prstGeom prst="frame">
            <a:avLst/>
          </a:prstGeom>
          <a:solidFill>
            <a:srgbClr val="00B050"/>
          </a:solidFill>
          <a:ln w="127000" cap="flat" cmpd="sng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4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91B3-1D2F-B640-8689-54B44EC2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Matrix Multiplication &amp; </a:t>
            </a:r>
            <a:r>
              <a:rPr lang="en-US" b="1" dirty="0">
                <a:solidFill>
                  <a:srgbClr val="FF40FF"/>
                </a:solidFill>
              </a:rPr>
              <a:t>Linear Combinations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B5D6B3-7197-7349-95A7-C26421A9A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443"/>
          <a:stretch/>
        </p:blipFill>
        <p:spPr>
          <a:xfrm>
            <a:off x="463440" y="1663282"/>
            <a:ext cx="3237289" cy="185805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F27670-185E-0A4B-AC60-20E28873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59" y="3773606"/>
            <a:ext cx="2420035" cy="163920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76750D3-BA96-AD43-8E5C-02D63450763D}"/>
              </a:ext>
            </a:extLst>
          </p:cNvPr>
          <p:cNvGrpSpPr/>
          <p:nvPr/>
        </p:nvGrpSpPr>
        <p:grpSpPr>
          <a:xfrm>
            <a:off x="4258904" y="1690688"/>
            <a:ext cx="7283154" cy="1672932"/>
            <a:chOff x="4205116" y="1677241"/>
            <a:chExt cx="7283154" cy="16729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38E215-64AB-0B45-B26A-B181BA64B370}"/>
                </a:ext>
              </a:extLst>
            </p:cNvPr>
            <p:cNvSpPr txBox="1"/>
            <p:nvPr/>
          </p:nvSpPr>
          <p:spPr>
            <a:xfrm>
              <a:off x="4446080" y="1908922"/>
              <a:ext cx="6779420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 x 1) + (1 x 2)   (2 x 0) + (1 x 3)</a:t>
              </a:r>
            </a:p>
            <a:p>
              <a:r>
                <a: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 x 1) + (9 x 2)   (7 x 0) + (9 x 3)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63F1C93-0E43-9546-B0FE-2A7489854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5116" y="1834953"/>
              <a:ext cx="240964" cy="15152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C2F2F59-5F06-BF40-979A-2E06A157F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09707" y="1677241"/>
              <a:ext cx="378563" cy="165832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6998F41-684B-D643-B596-45929CFDB89E}"/>
              </a:ext>
            </a:extLst>
          </p:cNvPr>
          <p:cNvSpPr txBox="1"/>
          <p:nvPr/>
        </p:nvSpPr>
        <p:spPr>
          <a:xfrm>
            <a:off x="6453634" y="4210317"/>
            <a:ext cx="5088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40FF"/>
                </a:solidFill>
              </a:rPr>
              <a:t>4a + 3b</a:t>
            </a:r>
            <a:r>
              <a:rPr lang="en-US" sz="4200" dirty="0"/>
              <a:t>  and </a:t>
            </a:r>
            <a:r>
              <a:rPr lang="en-US" sz="4200" dirty="0">
                <a:solidFill>
                  <a:srgbClr val="FF40FF"/>
                </a:solidFill>
              </a:rPr>
              <a:t>25a + 27b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EE7669-706B-B34C-B727-36913BDAF1AB}"/>
              </a:ext>
            </a:extLst>
          </p:cNvPr>
          <p:cNvSpPr txBox="1"/>
          <p:nvPr/>
        </p:nvSpPr>
        <p:spPr>
          <a:xfrm>
            <a:off x="3764759" y="2244828"/>
            <a:ext cx="7637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6987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688" y="13389"/>
            <a:ext cx="11144624" cy="1325563"/>
          </a:xfrm>
        </p:spPr>
        <p:txBody>
          <a:bodyPr/>
          <a:lstStyle/>
          <a:p>
            <a:r>
              <a:rPr lang="en-US" b="1" dirty="0"/>
              <a:t>Matrix Math and the </a:t>
            </a:r>
            <a:r>
              <a:rPr lang="en-US" b="1" dirty="0">
                <a:solidFill>
                  <a:srgbClr val="FF40FF"/>
                </a:solidFill>
              </a:rPr>
              <a:t>Latent Features</a:t>
            </a:r>
            <a:r>
              <a:rPr lang="en-US" b="1" dirty="0"/>
              <a:t> in our Data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64"/>
          <a:stretch/>
        </p:blipFill>
        <p:spPr>
          <a:xfrm>
            <a:off x="1031332" y="2181398"/>
            <a:ext cx="2929927" cy="2495204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6"/>
          <a:stretch/>
        </p:blipFill>
        <p:spPr>
          <a:xfrm>
            <a:off x="6874158" y="2217508"/>
            <a:ext cx="4394086" cy="2365519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4207205" y="3223941"/>
            <a:ext cx="2200638" cy="1689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56702" y="1425469"/>
            <a:ext cx="2124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our </a:t>
            </a:r>
            <a:r>
              <a:rPr lang="en-US" sz="3000" b="1" dirty="0">
                <a:solidFill>
                  <a:srgbClr val="00B050"/>
                </a:solidFill>
              </a:rPr>
              <a:t>data</a:t>
            </a:r>
            <a:r>
              <a:rPr lang="en-US" sz="3000" b="1" dirty="0"/>
              <a:t>: </a:t>
            </a:r>
            <a:r>
              <a:rPr lang="en-US" sz="3000" b="1" dirty="0">
                <a:solidFill>
                  <a:srgbClr val="00B050"/>
                </a:solidFill>
              </a:rPr>
              <a:t>V</a:t>
            </a:r>
            <a:endParaRPr lang="en-US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7FE31-1E56-094A-A2B5-10DD8871F9B5}"/>
              </a:ext>
            </a:extLst>
          </p:cNvPr>
          <p:cNvSpPr txBox="1"/>
          <p:nvPr/>
        </p:nvSpPr>
        <p:spPr>
          <a:xfrm>
            <a:off x="6855361" y="1523598"/>
            <a:ext cx="44128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potential</a:t>
            </a:r>
            <a:r>
              <a:rPr lang="en-US" sz="3000" b="1" dirty="0">
                <a:solidFill>
                  <a:srgbClr val="FF40FF"/>
                </a:solidFill>
              </a:rPr>
              <a:t> factors</a:t>
            </a:r>
            <a:r>
              <a:rPr lang="en-US" sz="3000" b="1" dirty="0"/>
              <a:t>:</a:t>
            </a:r>
            <a:r>
              <a:rPr lang="en-US" sz="3000" b="1" dirty="0">
                <a:solidFill>
                  <a:srgbClr val="FF40FF"/>
                </a:solidFill>
              </a:rPr>
              <a:t> W </a:t>
            </a:r>
            <a:r>
              <a:rPr lang="en-US" sz="3000" b="1" dirty="0"/>
              <a:t>and</a:t>
            </a:r>
            <a:r>
              <a:rPr lang="en-US" sz="3000" b="1" dirty="0">
                <a:solidFill>
                  <a:srgbClr val="FF40FF"/>
                </a:solidFill>
              </a:rPr>
              <a:t> 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2095C-12D9-9C4D-B078-3472956F44DD}"/>
              </a:ext>
            </a:extLst>
          </p:cNvPr>
          <p:cNvSpPr txBox="1"/>
          <p:nvPr/>
        </p:nvSpPr>
        <p:spPr>
          <a:xfrm>
            <a:off x="2234205" y="4697764"/>
            <a:ext cx="52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B5ABA-C28E-DC44-A925-AFEFC5E63963}"/>
              </a:ext>
            </a:extLst>
          </p:cNvPr>
          <p:cNvSpPr txBox="1"/>
          <p:nvPr/>
        </p:nvSpPr>
        <p:spPr>
          <a:xfrm>
            <a:off x="1673698" y="5429084"/>
            <a:ext cx="16451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b="1" dirty="0"/>
              <a:t> </a:t>
            </a:r>
            <a:r>
              <a:rPr lang="en-US" sz="2600" dirty="0"/>
              <a:t>records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600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D515-3879-BF41-A303-31387BEC30B0}"/>
              </a:ext>
            </a:extLst>
          </p:cNvPr>
          <p:cNvSpPr txBox="1"/>
          <p:nvPr/>
        </p:nvSpPr>
        <p:spPr>
          <a:xfrm>
            <a:off x="453177" y="31673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ACD70-88F7-6D43-8055-A6B931CDD74A}"/>
              </a:ext>
            </a:extLst>
          </p:cNvPr>
          <p:cNvSpPr txBox="1"/>
          <p:nvPr/>
        </p:nvSpPr>
        <p:spPr>
          <a:xfrm>
            <a:off x="6445273" y="3098493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n</a:t>
            </a:r>
            <a:endParaRPr lang="en-US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6ED28-066F-CD4D-8BA6-FD483B4F58B7}"/>
              </a:ext>
            </a:extLst>
          </p:cNvPr>
          <p:cNvSpPr txBox="1"/>
          <p:nvPr/>
        </p:nvSpPr>
        <p:spPr>
          <a:xfrm>
            <a:off x="7185212" y="4583027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40FF"/>
                </a:solidFill>
              </a:rPr>
              <a:t>r</a:t>
            </a:r>
            <a:endParaRPr lang="en-US" sz="3000" dirty="0">
              <a:solidFill>
                <a:srgbClr val="FF4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4D291-A86A-9741-A030-DE666AAE1F5F}"/>
              </a:ext>
            </a:extLst>
          </p:cNvPr>
          <p:cNvSpPr txBox="1"/>
          <p:nvPr/>
        </p:nvSpPr>
        <p:spPr>
          <a:xfrm>
            <a:off x="9749626" y="3437869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40FF"/>
                </a:solidFill>
              </a:rPr>
              <a:t>r</a:t>
            </a:r>
            <a:endParaRPr lang="en-US" sz="3000" dirty="0">
              <a:solidFill>
                <a:srgbClr val="FF4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E9ADD-4E17-C94A-AED3-938E87E2761D}"/>
              </a:ext>
            </a:extLst>
          </p:cNvPr>
          <p:cNvSpPr txBox="1"/>
          <p:nvPr/>
        </p:nvSpPr>
        <p:spPr>
          <a:xfrm>
            <a:off x="11323680" y="2469564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m</a:t>
            </a:r>
            <a:endParaRPr lang="en-US" sz="3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C6942B-70A6-D541-9C85-3679F230BC77}"/>
              </a:ext>
            </a:extLst>
          </p:cNvPr>
          <p:cNvSpPr txBox="1"/>
          <p:nvPr/>
        </p:nvSpPr>
        <p:spPr>
          <a:xfrm>
            <a:off x="7945544" y="4860026"/>
            <a:ext cx="27983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40FF"/>
                </a:solidFill>
              </a:rPr>
              <a:t>r </a:t>
            </a:r>
            <a:r>
              <a:rPr lang="en-US" sz="2600" dirty="0"/>
              <a:t>factorization rank</a:t>
            </a:r>
          </a:p>
          <a:p>
            <a:endParaRPr lang="en-US" sz="2600" b="1" dirty="0"/>
          </a:p>
          <a:p>
            <a:r>
              <a:rPr lang="en-US" sz="2800" dirty="0"/>
              <a:t>(</a:t>
            </a:r>
            <a:r>
              <a:rPr lang="en-US" sz="2800" b="1" dirty="0">
                <a:solidFill>
                  <a:srgbClr val="00B050"/>
                </a:solidFill>
              </a:rPr>
              <a:t>n</a:t>
            </a:r>
            <a:r>
              <a:rPr lang="en-US" sz="2800" b="1" dirty="0"/>
              <a:t> </a:t>
            </a:r>
            <a:r>
              <a:rPr lang="en-US" sz="2800" dirty="0"/>
              <a:t>+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m</a:t>
            </a:r>
            <a:r>
              <a:rPr lang="en-US" sz="2800" dirty="0"/>
              <a:t>)</a:t>
            </a:r>
            <a:r>
              <a:rPr lang="en-US" sz="2800" b="1" dirty="0">
                <a:solidFill>
                  <a:srgbClr val="FF40FF"/>
                </a:solidFill>
              </a:rPr>
              <a:t>r</a:t>
            </a:r>
            <a:r>
              <a:rPr lang="en-US" sz="2800" b="1" dirty="0"/>
              <a:t> </a:t>
            </a:r>
            <a:r>
              <a:rPr lang="en-US" sz="2800" dirty="0"/>
              <a:t>&lt;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nm</a:t>
            </a:r>
          </a:p>
        </p:txBody>
      </p:sp>
    </p:spTree>
    <p:extLst>
      <p:ext uri="{BB962C8B-B14F-4D97-AF65-F5344CB8AC3E}">
        <p14:creationId xmlns:p14="http://schemas.microsoft.com/office/powerpoint/2010/main" val="51585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8825</TotalTime>
  <Words>1396</Words>
  <Application>Microsoft Macintosh PowerPoint</Application>
  <PresentationFormat>Widescreen</PresentationFormat>
  <Paragraphs>221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</vt:lpstr>
      <vt:lpstr>Times New Roman</vt:lpstr>
      <vt:lpstr>Office Theme</vt:lpstr>
      <vt:lpstr>Non-negative Matrix Factorization and The Fascicles of Emily Dickinson</vt:lpstr>
      <vt:lpstr>Emily Dickinson’s Fascicles</vt:lpstr>
      <vt:lpstr>So, you have  a lot of  data...  Some of it sparse</vt:lpstr>
      <vt:lpstr>Things We’re Used To Doing</vt:lpstr>
      <vt:lpstr>Words and Vectors and Matrices</vt:lpstr>
      <vt:lpstr>Matrix Math and the Qualities of our Data </vt:lpstr>
      <vt:lpstr>Matrix Math and the Qualities of our Data </vt:lpstr>
      <vt:lpstr>Matrix Multiplication &amp; Linear Combinations</vt:lpstr>
      <vt:lpstr>Matrix Math and the Latent Features in our Data </vt:lpstr>
      <vt:lpstr>Vector Quantization (VQ) –  Comprehensive</vt:lpstr>
      <vt:lpstr>Principle Components Analysis (PCA) – Comprehensive, More Accurate, Less Intuitive</vt:lpstr>
      <vt:lpstr>Non-negative Matrix Factorization – Feature-based and Composite (Lee &amp; Seung, 1999)</vt:lpstr>
      <vt:lpstr>What does NMF give us?</vt:lpstr>
      <vt:lpstr>What does NMF give us?</vt:lpstr>
      <vt:lpstr>NMF Learns the Approximate Probability Distribution that ‘created our’ data</vt:lpstr>
      <vt:lpstr>Probabilistic Models like Topic Models</vt:lpstr>
      <vt:lpstr>Factorization Rank and Hidden Factors</vt:lpstr>
      <vt:lpstr>Netflix and Recommender Systems</vt:lpstr>
      <vt:lpstr>Netflix and Recommender Systems</vt:lpstr>
      <vt:lpstr>Nimfa (nimfa.biolab.si)</vt:lpstr>
      <vt:lpstr>Probabilistic Matrix Factorization (PMF)</vt:lpstr>
      <vt:lpstr>Probabilistic Matrix Factorization (PMF)</vt:lpstr>
      <vt:lpstr>Words and Vectors and Matrices</vt:lpstr>
      <vt:lpstr>PMF on Emily Dickinson’s Parts of Speech (POS)</vt:lpstr>
      <vt:lpstr>A Quick Exploration  of a PMF Model based on Parts of Speech</vt:lpstr>
      <vt:lpstr>(247) PMF Profiles at Macroanalytic Scales</vt:lpstr>
      <vt:lpstr>Proportional Representation of PMF Profiles</vt:lpstr>
      <vt:lpstr>How much do poem profiles vary  from the PMF Profile of the overall manuscript?</vt:lpstr>
      <vt:lpstr>The Wildly Varying  29th Fascicle</vt:lpstr>
      <vt:lpstr>PowerPoint Presentation</vt:lpstr>
      <vt:lpstr>PMF Cluster 55</vt:lpstr>
      <vt:lpstr>A Look Inside PMF Cluster 55</vt:lpstr>
      <vt:lpstr>Comparing Hidden Factors  to  Visible Ones</vt:lpstr>
      <vt:lpstr>Approaching questions at multiple scales</vt:lpstr>
      <vt:lpstr>Some Semantic Notes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Matrix Factorization for Humanists</dc:title>
  <dc:creator>Jonathan Armoza</dc:creator>
  <cp:lastModifiedBy>Jonathan Armoza</cp:lastModifiedBy>
  <cp:revision>350</cp:revision>
  <cp:lastPrinted>2019-02-21T14:57:37Z</cp:lastPrinted>
  <dcterms:created xsi:type="dcterms:W3CDTF">2017-05-26T14:43:14Z</dcterms:created>
  <dcterms:modified xsi:type="dcterms:W3CDTF">2019-02-26T12:53:54Z</dcterms:modified>
</cp:coreProperties>
</file>