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302-3678-FE4C-84F1-36A79082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F6BD-8E79-5545-8C56-8FB54131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8FB-49AE-F540-8666-ED3AA1FB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F7AB-11CB-5C4C-BD27-4FDCFE6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641B-6BC5-B042-8D40-AB1D803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8F4-BE52-544E-954A-0CF931D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21B6-D4FE-D746-99E2-948F3017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34A0-C6EB-A64D-9FFD-79AD7AB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EAEB-1EE2-D343-A456-8B1104D4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0BF-02B6-EE40-B528-2B1C5D6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A6F8-DF91-944C-A518-005789AA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002F-337F-EE42-B615-7916AF4B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E89A-DBF6-0246-A919-FDCF317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B464-50A9-6B44-BCF0-F66D3335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EC18-3392-C34A-9CD3-65C7FE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43E-659E-6C4F-B0B0-C2CF964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0A86-4B4B-DE45-BC72-B7670E5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08-CE37-C44E-AD4B-0286563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FC01-1387-874F-AB60-20A4639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298D-9A9B-9B40-8C1E-DCE5597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0974-7AAF-5249-BCC8-7931DD14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D954-3D5F-FC46-A93B-335E4175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7C7F-BD2D-1644-91A4-656F65C3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D10C-269A-A54D-AD16-05E00FC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CEBC-21E6-7644-B725-E4052BA2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C909-260C-4D49-94B5-454B587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EBBD-B378-CC46-BF01-58AE216F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43552-DD85-0E4C-919C-77705AB7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169D-5A61-A34F-BBC6-1B290A9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579C-BEBC-C941-AD94-F94933B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2058-B754-8346-AC6B-D9E8296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6C-0930-1E4C-AA3F-48252D8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43CE-3922-D440-A5BF-E122DC5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C904-3197-5146-91F6-FAD9DAF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589B-6D2C-3440-B78B-02503E87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6D48-512D-624D-A254-EE777573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DD7F2-8C62-D642-9ACD-370E7A8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3364A-DBFD-6A4F-A36A-9681A0F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C022-45E0-6946-AA15-F4E75CA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63E-F211-3D41-B2BE-AD5955C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C352-E26E-B245-966B-D3EA869D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6CE2-7C4D-3948-828F-416ABF75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54A2-EA05-0247-95C2-26285E1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4894-53F1-EA47-BA61-67C13D8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2E932-440A-0545-90FB-F11B08E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D40D-239E-CE46-BD05-9CFA51E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14F-2CB2-404F-99B4-0D39021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26E-50BA-9F44-B77D-FE9C38AE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1E24-6570-4249-9996-25440675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D310-75CA-0649-A438-7385451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9424-2643-1843-8AFC-7F629FA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24A9-7534-0F46-9D96-70A915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CAF-16D0-E040-BBC0-29C7A481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D421-2AE8-D54D-9476-09AD91556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8188-A1BD-584E-B79E-6C699627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AEEF-BAA1-9240-B0C4-BD36036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6CD7-2429-AE4D-8C6F-0C10261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3DA7-9F0A-5844-ACB3-2A0C2498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4459-8DB7-DC4C-9D0A-1BCE886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B8BF-8836-FD44-B2C6-CF5EB2F2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FDE-0657-C846-A92A-4512BF2B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0D7C-C829-224E-B39E-143D870B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B0F1-C3FF-5849-94D2-C26CDAF4E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B24-66F5-E448-AFA7-F6B3398D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Model Quality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Digital Humanities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E417-8DB9-914C-975F-BD8A77B99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Feat. </a:t>
            </a:r>
            <a:r>
              <a:rPr lang="en-US" sz="2800" dirty="0">
                <a:solidFill>
                  <a:srgbClr val="B24CFF"/>
                </a:solidFill>
              </a:rPr>
              <a:t>Mark Twain</a:t>
            </a:r>
            <a:r>
              <a:rPr lang="en-US" sz="2800" dirty="0">
                <a:solidFill>
                  <a:schemeClr val="bg1"/>
                </a:solidFill>
              </a:rPr>
              <a:t> and the 2,300 pages of his </a:t>
            </a:r>
            <a:r>
              <a:rPr lang="en-US" sz="2800" dirty="0">
                <a:solidFill>
                  <a:srgbClr val="B24CFF"/>
                </a:solidFill>
              </a:rPr>
              <a:t>Autobiography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D10B-663D-CC4F-82BA-47DB983442D1}"/>
              </a:ext>
            </a:extLst>
          </p:cNvPr>
          <p:cNvSpPr txBox="1"/>
          <p:nvPr/>
        </p:nvSpPr>
        <p:spPr>
          <a:xfrm>
            <a:off x="7710564" y="5273972"/>
            <a:ext cx="25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Armoza</a:t>
            </a:r>
          </a:p>
          <a:p>
            <a:r>
              <a:rPr lang="en-US" dirty="0">
                <a:solidFill>
                  <a:schemeClr val="bg1"/>
                </a:solidFill>
              </a:rPr>
              <a:t>NYU English Department</a:t>
            </a:r>
          </a:p>
          <a:p>
            <a:r>
              <a:rPr lang="en-US" dirty="0">
                <a:solidFill>
                  <a:schemeClr val="bg1"/>
                </a:solidFill>
              </a:rPr>
              <a:t>October 7, 2021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A12ACF6-070F-FA41-A188-42A7E9D6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3" y="4727558"/>
            <a:ext cx="1453572" cy="145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CAA49-7D93-4D47-80F3-8A0EC10142C5}"/>
              </a:ext>
            </a:extLst>
          </p:cNvPr>
          <p:cNvSpPr txBox="1"/>
          <p:nvPr/>
        </p:nvSpPr>
        <p:spPr>
          <a:xfrm>
            <a:off x="524165" y="5827970"/>
            <a:ext cx="329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DH Graduate Summer Fellowship</a:t>
            </a:r>
          </a:p>
        </p:txBody>
      </p:sp>
    </p:spTree>
    <p:extLst>
      <p:ext uri="{BB962C8B-B14F-4D97-AF65-F5344CB8AC3E}">
        <p14:creationId xmlns:p14="http://schemas.microsoft.com/office/powerpoint/2010/main" val="30100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3B36-32B4-9E4C-A8D2-A4833DC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Twain’s Autobiography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2553-EC08-2046-BB8A-2DE3725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5" y="1842634"/>
            <a:ext cx="6578600" cy="3957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Began in 1870, eventually completed 1909</a:t>
            </a:r>
          </a:p>
          <a:p>
            <a:r>
              <a:rPr lang="en-US" dirty="0">
                <a:solidFill>
                  <a:schemeClr val="bg1"/>
                </a:solidFill>
              </a:rPr>
              <a:t>Planned for bulk of the material to be published posthumously</a:t>
            </a:r>
          </a:p>
          <a:p>
            <a:r>
              <a:rPr lang="en-US" dirty="0">
                <a:solidFill>
                  <a:schemeClr val="bg1"/>
                </a:solidFill>
              </a:rPr>
              <a:t>Mark Twain Project edition</a:t>
            </a:r>
          </a:p>
          <a:p>
            <a:r>
              <a:rPr lang="en-US" dirty="0">
                <a:solidFill>
                  <a:schemeClr val="bg1"/>
                </a:solidFill>
              </a:rPr>
              <a:t>Comprehensive edition published in 3 volumes starting in 2010, one volume every 2 years</a:t>
            </a:r>
          </a:p>
          <a:p>
            <a:r>
              <a:rPr lang="en-US" dirty="0">
                <a:solidFill>
                  <a:schemeClr val="bg1"/>
                </a:solidFill>
              </a:rPr>
              <a:t>Over 2,300 pages</a:t>
            </a:r>
          </a:p>
        </p:txBody>
      </p:sp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2299380-4B53-CD49-815F-B73CB66E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39" y="2996911"/>
            <a:ext cx="2430787" cy="3495964"/>
          </a:xfrm>
          <a:prstGeom prst="rect">
            <a:avLst/>
          </a:prstGeom>
        </p:spPr>
      </p:pic>
      <p:pic>
        <p:nvPicPr>
          <p:cNvPr id="9" name="Picture 8" descr="A picture containing text, person, posing, black&#10;&#10;Description automatically generated">
            <a:extLst>
              <a:ext uri="{FF2B5EF4-FFF2-40B4-BE49-F238E27FC236}">
                <a16:creationId xmlns:a16="http://schemas.microsoft.com/office/drawing/2014/main" id="{9E28D550-847C-9645-BC5E-9443AF1AF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994" r="3509" b="1452"/>
          <a:stretch/>
        </p:blipFill>
        <p:spPr>
          <a:xfrm>
            <a:off x="6761448" y="2996911"/>
            <a:ext cx="2499033" cy="3530651"/>
          </a:xfrm>
          <a:prstGeom prst="rect">
            <a:avLst/>
          </a:pr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711FB7B-8234-C14A-A0B4-6E11974F6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" r="3471"/>
          <a:stretch/>
        </p:blipFill>
        <p:spPr>
          <a:xfrm>
            <a:off x="8113794" y="198292"/>
            <a:ext cx="2435132" cy="353065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83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16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Akaike Information Criteria (AIC)</a:t>
            </a:r>
          </a:p>
          <a:p>
            <a:r>
              <a:rPr lang="en-US" dirty="0">
                <a:solidFill>
                  <a:schemeClr val="bg1"/>
                </a:solidFill>
              </a:rPr>
              <a:t>Hirotugu Akaike (1971)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Still used today in modified  and advanced forms</a:t>
            </a:r>
          </a:p>
          <a:p>
            <a:r>
              <a:rPr lang="en-US" dirty="0">
                <a:solidFill>
                  <a:schemeClr val="bg1"/>
                </a:solidFill>
              </a:rPr>
              <a:t>Estimator of prediction error – e.g. </a:t>
            </a:r>
            <a:r>
              <a:rPr lang="en-US" dirty="0">
                <a:solidFill>
                  <a:srgbClr val="00B050"/>
                </a:solidFill>
              </a:rPr>
              <a:t>Model Quality</a:t>
            </a:r>
          </a:p>
          <a:p>
            <a:r>
              <a:rPr lang="en-US" dirty="0">
                <a:solidFill>
                  <a:schemeClr val="bg1"/>
                </a:solidFill>
              </a:rPr>
              <a:t>Used when no out of sample data is available or small </a:t>
            </a:r>
            <a:r>
              <a:rPr lang="en-US">
                <a:solidFill>
                  <a:schemeClr val="bg1"/>
                </a:solidFill>
              </a:rPr>
              <a:t>data size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 alternative to traditional hypothesis testing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3B7C476-113C-5D4F-9145-89F399B0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1" y="2050472"/>
            <a:ext cx="4569549" cy="33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i="1" dirty="0">
                <a:solidFill>
                  <a:schemeClr val="bg1"/>
                </a:solidFill>
              </a:rPr>
              <a:t>AIC</a:t>
            </a:r>
            <a:r>
              <a:rPr lang="en-US" sz="6600" dirty="0">
                <a:solidFill>
                  <a:schemeClr val="bg1"/>
                </a:solidFill>
              </a:rPr>
              <a:t> = -2 ln(L) + 2k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AIC uses a model’s maximum likelihood estimation (log-likelihood) as a measure of fit</a:t>
            </a:r>
          </a:p>
          <a:p>
            <a:r>
              <a:rPr lang="en-US" dirty="0">
                <a:solidFill>
                  <a:schemeClr val="bg1"/>
                </a:solidFill>
              </a:rPr>
              <a:t>L = likelihood, k = #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2537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25A-6E79-9848-BD79-F5603043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6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Aphorism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156-2DA4-664C-B47B-BD8FED3B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0169"/>
            <a:ext cx="612601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 of Twain’s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Autobiography</a:t>
            </a:r>
          </a:p>
          <a:p>
            <a:r>
              <a:rPr lang="en-US" dirty="0">
                <a:solidFill>
                  <a:schemeClr val="bg1"/>
                </a:solidFill>
              </a:rPr>
              <a:t>List of Twain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aphorisms</a:t>
            </a:r>
          </a:p>
          <a:p>
            <a:r>
              <a:rPr lang="en-US" dirty="0">
                <a:solidFill>
                  <a:srgbClr val="00B050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How alike is each sentence of the autobiography to Twain’s aphorisms?</a:t>
            </a:r>
          </a:p>
          <a:p>
            <a:r>
              <a:rPr lang="en-US" dirty="0">
                <a:solidFill>
                  <a:schemeClr val="bg1"/>
                </a:solidFill>
              </a:rPr>
              <a:t>Aphorism score for each sentence</a:t>
            </a:r>
          </a:p>
        </p:txBody>
      </p:sp>
      <p:pic>
        <p:nvPicPr>
          <p:cNvPr id="4" name="Picture 3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B541CE5D-ED05-254A-8EE8-3A8D891C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45" y="2092015"/>
            <a:ext cx="4273155" cy="311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770C7-190E-1547-B15D-E56F49DAFFC2}"/>
              </a:ext>
            </a:extLst>
          </p:cNvPr>
          <p:cNvSpPr txBox="1"/>
          <p:nvPr/>
        </p:nvSpPr>
        <p:spPr>
          <a:xfrm>
            <a:off x="450272" y="413616"/>
            <a:ext cx="1090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“One mustn’t criticize other people on grounds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where he can’t stand perpendicular himself.”</a:t>
            </a:r>
          </a:p>
        </p:txBody>
      </p:sp>
      <p:pic>
        <p:nvPicPr>
          <p:cNvPr id="7" name="Picture 6" descr="A picture containing hat, dark&#10;&#10;Description automatically generated">
            <a:extLst>
              <a:ext uri="{FF2B5EF4-FFF2-40B4-BE49-F238E27FC236}">
                <a16:creationId xmlns:a16="http://schemas.microsoft.com/office/drawing/2014/main" id="{4BB21BE4-7442-1F40-B26F-E4C249A9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0" y="3833959"/>
            <a:ext cx="381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982" y="1362652"/>
            <a:ext cx="3549073" cy="3652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rgbClr val="B24CFF"/>
                </a:solidFill>
              </a:rPr>
              <a:t>Autobiography’s sentences </a:t>
            </a:r>
            <a:r>
              <a:rPr lang="en-US" sz="4000" dirty="0">
                <a:solidFill>
                  <a:schemeClr val="bg1"/>
                </a:solidFill>
              </a:rPr>
              <a:t>and</a:t>
            </a:r>
            <a:r>
              <a:rPr lang="en-US" sz="4000" dirty="0">
                <a:solidFill>
                  <a:srgbClr val="B24CFF"/>
                </a:solidFill>
              </a:rPr>
              <a:t> Twain’s Aphorisms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907446"/>
            <a:ext cx="6883400" cy="5043108"/>
          </a:xfrm>
        </p:spPr>
      </p:pic>
    </p:spTree>
    <p:extLst>
      <p:ext uri="{BB962C8B-B14F-4D97-AF65-F5344CB8AC3E}">
        <p14:creationId xmlns:p14="http://schemas.microsoft.com/office/powerpoint/2010/main" val="21662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717-0C38-8445-993B-CF9657CF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1390362"/>
            <a:ext cx="3659909" cy="33756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rgbClr val="00B050"/>
                </a:solidFill>
              </a:rPr>
              <a:t>Using AIC to Select Models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40B2D-0A31-1B4F-BB76-1EB7C7D2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44877" y="1132480"/>
            <a:ext cx="7641383" cy="4584830"/>
          </a:xfrm>
        </p:spPr>
      </p:pic>
    </p:spTree>
    <p:extLst>
      <p:ext uri="{BB962C8B-B14F-4D97-AF65-F5344CB8AC3E}">
        <p14:creationId xmlns:p14="http://schemas.microsoft.com/office/powerpoint/2010/main" val="38593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AC0E7F0-F059-AF41-BD9D-DCCBBBC7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465" y="1730905"/>
            <a:ext cx="2593170" cy="2593170"/>
          </a:xfrm>
          <a:prstGeom prst="rect">
            <a:avLst/>
          </a:prstGeom>
        </p:spPr>
      </p:pic>
      <p:pic>
        <p:nvPicPr>
          <p:cNvPr id="12" name="Picture 11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163D5F1-21C8-7748-BD1E-7C93D151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45"/>
            <a:ext cx="4469122" cy="374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AB00-C290-8C46-837A-C73A3110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Thanks, and 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59A-D579-C546-BC54-1B4A0E4C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74"/>
            <a:ext cx="10102849" cy="145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Twitter: </a:t>
            </a:r>
            <a:r>
              <a:rPr lang="en-US" dirty="0">
                <a:solidFill>
                  <a:schemeClr val="bg1"/>
                </a:solidFill>
              </a:rPr>
              <a:t>jonathangrams</a:t>
            </a:r>
            <a:endParaRPr lang="en-US" dirty="0">
              <a:solidFill>
                <a:srgbClr val="B24CFF"/>
              </a:solidFill>
            </a:endParaRPr>
          </a:p>
          <a:p>
            <a:r>
              <a:rPr lang="en-US" dirty="0">
                <a:solidFill>
                  <a:srgbClr val="B24CFF"/>
                </a:solidFill>
              </a:rPr>
              <a:t>Github:</a:t>
            </a:r>
            <a:r>
              <a:rPr lang="en-US" dirty="0">
                <a:solidFill>
                  <a:schemeClr val="bg1"/>
                </a:solidFill>
              </a:rPr>
              <a:t> github.com/jarmoza/twain_autobio_modelquality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72BBB7-D58F-7B4B-AB25-5029FAEA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47" y="3268532"/>
            <a:ext cx="2593170" cy="2593170"/>
          </a:xfrm>
          <a:prstGeom prst="rect">
            <a:avLst/>
          </a:prstGeom>
        </p:spPr>
      </p:pic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AB8527A-5A0D-A04F-81CB-301C3627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0" y="3403600"/>
            <a:ext cx="3060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 Quality for Digital Humanities</vt:lpstr>
      <vt:lpstr>Twain’s Autobiography</vt:lpstr>
      <vt:lpstr>Information Criteria for Model Selection</vt:lpstr>
      <vt:lpstr>Information Criteria for Model Selection</vt:lpstr>
      <vt:lpstr>Aphorism Detector</vt:lpstr>
      <vt:lpstr>Results: Autobiography’s sentences and Twain’s Aphorisms</vt:lpstr>
      <vt:lpstr>Results: Using AIC to Select Models</vt:lpstr>
      <vt:lpstr>Thanks, and Stay Tuned!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Criteria for Digital Humanities</dc:title>
  <dc:creator>Jonathan Armoza</dc:creator>
  <cp:lastModifiedBy>Jonathan Armoza</cp:lastModifiedBy>
  <cp:revision>18</cp:revision>
  <dcterms:created xsi:type="dcterms:W3CDTF">2021-10-07T01:53:37Z</dcterms:created>
  <dcterms:modified xsi:type="dcterms:W3CDTF">2021-10-07T05:06:46Z</dcterms:modified>
</cp:coreProperties>
</file>