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theme/theme2.xml" ContentType="application/vnd.openxmlformats-officedocument.theme+xml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371600" y="3963283"/>
            <a:ext cx="6692905" cy="1040845"/>
          </a:xfrm>
          <a:prstGeom prst="rect">
            <a:avLst/>
          </a:prstGeom>
        </p:spPr>
        <p:txBody>
          <a:bodyPr/>
          <a:lstStyle>
            <a:lvl1pPr algn="l">
              <a:defRPr b="1"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400"/>
              <a:t>Click to edit Master title style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5004127"/>
            <a:ext cx="6400800" cy="1853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subtitle style</a:t>
            </a:r>
          </a:p>
        </p:txBody>
      </p:sp>
      <p:pic>
        <p:nvPicPr>
          <p:cNvPr id="8" name="image1.jpg" descr="grünerBalken.jpg                                               0016006EMacintosh HD                   CA012640: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5589" cy="538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2.jpg" descr="LogoRWTH.jpg                                                   0016006EMacintosh HD                   CA012640: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5489" y="5866789"/>
            <a:ext cx="1809751" cy="4651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3.jpg" descr="inets-grün.jpg                                                 0016006EMacintosh HD                   CA012640: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8639" y="5790589"/>
            <a:ext cx="1660526" cy="74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457200" y="512875"/>
            <a:ext cx="8229600" cy="1087325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pPr lvl="0">
              <a:defRPr sz="1800"/>
            </a:pPr>
            <a:r>
              <a:rPr sz="3200"/>
              <a:t>Click to edit Master title style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rgbClr val="008000"/>
              </a:buClr>
              <a:defRPr sz="2800"/>
            </a:lvl1pPr>
            <a:lvl2pPr marL="990600" indent="-533400">
              <a:spcBef>
                <a:spcPts val="600"/>
              </a:spcBef>
              <a:buClr>
                <a:srgbClr val="008000"/>
              </a:buClr>
              <a:buChar char="•"/>
              <a:defRPr sz="2800"/>
            </a:lvl2pPr>
            <a:lvl3pPr marL="1394460" indent="-480060">
              <a:spcBef>
                <a:spcPts val="600"/>
              </a:spcBef>
              <a:buClr>
                <a:srgbClr val="008000"/>
              </a:buClr>
              <a:defRPr sz="2800"/>
            </a:lvl3pPr>
            <a:lvl4pPr marL="1905000" indent="-533400">
              <a:spcBef>
                <a:spcPts val="600"/>
              </a:spcBef>
              <a:buClr>
                <a:srgbClr val="008000"/>
              </a:buClr>
              <a:buChar char="•"/>
              <a:defRPr sz="2800"/>
            </a:lvl4pPr>
            <a:lvl5pPr marL="2362200" indent="-533400">
              <a:spcBef>
                <a:spcPts val="600"/>
              </a:spcBef>
              <a:buClr>
                <a:srgbClr val="008000"/>
              </a:buClr>
              <a:buChar char="•"/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pic>
        <p:nvPicPr>
          <p:cNvPr id="14" name="image4.jpg" descr="grünerBalkenmitLogo.jpg                                        0016006EMacintosh HD                   CA012640: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5589" cy="538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5.jpg" descr="inets-kleingrau.jpg                                            0016006EMacintosh HD                   CA012640: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1000" y="6522587"/>
            <a:ext cx="795338" cy="233363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6648949" y="6471089"/>
            <a:ext cx="146177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A6A6A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A6A6A6"/>
                </a:solidFill>
              </a:rPr>
              <a:t>Slide ‹Nr.›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2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 cap="none" sz="1800"/>
            </a:pPr>
            <a:r>
              <a:rPr b="1" cap="all" sz="2800"/>
              <a:t>Click to edit Master title style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722312" y="3703963"/>
            <a:ext cx="7772401" cy="70293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21" name="image6.jpg" descr="grüneFläche.jpg                                                0016006EMacintosh HD                   CA012640: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5589" cy="3511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457200" y="355599"/>
            <a:ext cx="8229600" cy="12446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Click to edit Master title style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pic>
        <p:nvPicPr>
          <p:cNvPr id="25" name="image5.jpg" descr="inets-kleingrau.jpg                                            0016006EMacintosh HD                   CA012640: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1000" y="6522587"/>
            <a:ext cx="795338" cy="233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image4.jpg" descr="grünerBalkenmitLogo.jpg                                        0016006EMacintosh HD                   CA012640: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5589" cy="538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Click to edit Master text styles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1405053" y="4066797"/>
            <a:ext cx="7147932" cy="833818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sz="2400">
                <a:latin typeface="Arial Bold"/>
                <a:ea typeface="Arial Bold"/>
                <a:cs typeface="Arial Bold"/>
                <a:sym typeface="Arial Bold"/>
              </a:rPr>
              <a:t>TeloTalkie - </a:t>
            </a:r>
            <a:endParaRPr sz="2400"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defRPr b="0" sz="1800"/>
            </a:pPr>
            <a:r>
              <a:rPr sz="2400">
                <a:latin typeface="Arial Bold"/>
                <a:ea typeface="Arial Bold"/>
                <a:cs typeface="Arial Bold"/>
                <a:sym typeface="Arial Bold"/>
              </a:rPr>
              <a:t>Digital Audio Transmission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1405048" y="5004127"/>
            <a:ext cx="6623826" cy="664908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Fabian Fischer, Julian Arnold</a:t>
            </a:r>
            <a:endParaRPr>
              <a:solidFill>
                <a:srgbClr val="888888"/>
              </a:solidFill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888888"/>
                </a:solidFill>
              </a:rPr>
              <a:t>17</a:t>
            </a:r>
            <a:r>
              <a:rPr baseline="30000">
                <a:solidFill>
                  <a:srgbClr val="888888"/>
                </a:solidFill>
              </a:rPr>
              <a:t>th</a:t>
            </a:r>
            <a:r>
              <a:rPr>
                <a:solidFill>
                  <a:srgbClr val="888888"/>
                </a:solidFill>
              </a:rPr>
              <a:t> July 2014</a:t>
            </a:r>
          </a:p>
        </p:txBody>
      </p:sp>
      <p:pic>
        <p:nvPicPr>
          <p:cNvPr id="57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9760" y="640080"/>
            <a:ext cx="5906881" cy="33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457200" y="695437"/>
            <a:ext cx="8229600" cy="7222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Samples Pipeline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Tripel Buffering</a:t>
            </a:r>
            <a:endParaRPr sz="2800"/>
          </a:p>
          <a:p>
            <a:pPr lvl="1" marL="914400" indent="-457200">
              <a:spcBef>
                <a:spcPts val="500"/>
              </a:spcBef>
              <a:defRPr sz="1800"/>
            </a:pPr>
            <a:r>
              <a:rPr sz="2400"/>
              <a:t>At least Double Buffering to prevent underflow</a:t>
            </a:r>
            <a:endParaRPr sz="2400"/>
          </a:p>
          <a:p>
            <a:pPr lvl="1" marL="914400" indent="-457200">
              <a:spcBef>
                <a:spcPts val="500"/>
              </a:spcBef>
              <a:defRPr sz="1800"/>
            </a:pPr>
            <a:r>
              <a:rPr sz="2400"/>
              <a:t>RF Chip has the capability to send data only when channel is clear</a:t>
            </a:r>
            <a:endParaRPr sz="2400"/>
          </a:p>
          <a:p>
            <a:pPr lvl="2" marL="1257300" indent="-342900">
              <a:spcBef>
                <a:spcPts val="400"/>
              </a:spcBef>
              <a:defRPr sz="1800"/>
            </a:pPr>
            <a:r>
              <a:rPr sz="2000"/>
              <a:t>The time between consecutive received samples is not constant</a:t>
            </a:r>
            <a:endParaRPr sz="2000"/>
          </a:p>
          <a:p>
            <a:pPr lvl="2" marL="1257300" indent="-342900">
              <a:spcBef>
                <a:spcPts val="400"/>
              </a:spcBef>
              <a:defRPr sz="1800"/>
            </a:pPr>
            <a:r>
              <a:rPr sz="2000"/>
              <a:t>We need buffering for under- and overflow</a:t>
            </a:r>
            <a:endParaRPr sz="2000"/>
          </a:p>
          <a:p>
            <a:pPr lvl="1" marL="914400" indent="-457200">
              <a:spcBef>
                <a:spcPts val="500"/>
              </a:spcBef>
              <a:defRPr sz="1800"/>
            </a:pPr>
            <a:r>
              <a:rPr sz="2400"/>
              <a:t>Supports voice effects/enhancement, which needs computation time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457200" y="695437"/>
            <a:ext cx="8229600" cy="7222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Conclusion / Future Work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Good quality voice transmission</a:t>
            </a:r>
            <a:endParaRPr sz="2800"/>
          </a:p>
          <a:p>
            <a:pPr lvl="0">
              <a:defRPr sz="1800"/>
            </a:pPr>
            <a:r>
              <a:rPr sz="2800"/>
              <a:t>Interference fee design challenging </a:t>
            </a:r>
            <a:endParaRPr sz="2800"/>
          </a:p>
          <a:p>
            <a:pPr lvl="0">
              <a:defRPr sz="1800"/>
            </a:pPr>
            <a:r>
              <a:rPr sz="2800"/>
              <a:t>Sensor motes pretty constrained</a:t>
            </a: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Add better interference immunity</a:t>
            </a:r>
            <a:endParaRPr sz="2800"/>
          </a:p>
          <a:p>
            <a:pPr lvl="0">
              <a:defRPr sz="1800"/>
            </a:pPr>
            <a:r>
              <a:rPr sz="2800"/>
              <a:t>Add voice effects</a:t>
            </a:r>
            <a:endParaRPr sz="2800"/>
          </a:p>
          <a:p>
            <a:pPr lvl="0">
              <a:defRPr sz="1800"/>
            </a:pPr>
            <a:r>
              <a:rPr sz="2800"/>
              <a:t>Implement control protocol 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457200" y="695437"/>
            <a:ext cx="8229600" cy="7222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Questions?</a:t>
            </a:r>
          </a:p>
        </p:txBody>
      </p:sp>
      <p:pic>
        <p:nvPicPr>
          <p:cNvPr id="140" name="image10.jpg" descr="C:\Users\Julian\Downloads\MP90042781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9336" y="1600200"/>
            <a:ext cx="6085329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695437"/>
            <a:ext cx="8229600" cy="7222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Introduction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8229600" cy="491935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1" name="Shape 61"/>
          <p:cNvSpPr/>
          <p:nvPr/>
        </p:nvSpPr>
        <p:spPr>
          <a:xfrm>
            <a:off x="548640" y="2651760"/>
            <a:ext cx="548641" cy="54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8360">
            <a:solidFill>
              <a:srgbClr val="729FCF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62" name="Shape 62"/>
          <p:cNvSpPr/>
          <p:nvPr/>
        </p:nvSpPr>
        <p:spPr>
          <a:xfrm flipH="1">
            <a:off x="548640" y="2651760"/>
            <a:ext cx="1" cy="548641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1737360" y="2651760"/>
            <a:ext cx="1097281" cy="548641"/>
          </a:xfrm>
          <a:prstGeom prst="rect">
            <a:avLst/>
          </a:prstGeom>
          <a:ln w="18360">
            <a:solidFill>
              <a:srgbClr val="729FCF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66" name="Group 66"/>
          <p:cNvGrpSpPr/>
          <p:nvPr/>
        </p:nvGrpSpPr>
        <p:grpSpPr>
          <a:xfrm>
            <a:off x="3474720" y="2651760"/>
            <a:ext cx="1097281" cy="548641"/>
            <a:chOff x="0" y="0"/>
            <a:chExt cx="1097280" cy="548640"/>
          </a:xfrm>
        </p:grpSpPr>
        <p:sp>
          <p:nvSpPr>
            <p:cNvPr id="64" name="Shape 64"/>
            <p:cNvSpPr/>
            <p:nvPr/>
          </p:nvSpPr>
          <p:spPr>
            <a:xfrm>
              <a:off x="-1" y="-1"/>
              <a:ext cx="1097282" cy="548642"/>
            </a:xfrm>
            <a:prstGeom prst="rect">
              <a:avLst/>
            </a:prstGeom>
            <a:noFill/>
            <a:ln w="18360" cap="flat">
              <a:solidFill>
                <a:srgbClr val="729FC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65" name="Shape 65"/>
            <p:cNvSpPr/>
            <p:nvPr/>
          </p:nvSpPr>
          <p:spPr>
            <a:xfrm>
              <a:off x="157891" y="90709"/>
              <a:ext cx="781498" cy="367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3999" tIns="53999" rIns="53999" bIns="5399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Telosb</a:t>
              </a:r>
            </a:p>
          </p:txBody>
        </p:sp>
      </p:grpSp>
      <p:sp>
        <p:nvSpPr>
          <p:cNvPr id="67" name="Shape 67"/>
          <p:cNvSpPr/>
          <p:nvPr/>
        </p:nvSpPr>
        <p:spPr>
          <a:xfrm>
            <a:off x="2834639" y="2926079"/>
            <a:ext cx="640081" cy="1"/>
          </a:xfrm>
          <a:prstGeom prst="line">
            <a:avLst/>
          </a:prstGeom>
          <a:ln w="18360">
            <a:solidFill>
              <a:srgbClr val="729FCF"/>
            </a:solidFill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1097280" y="2926079"/>
            <a:ext cx="640081" cy="1"/>
          </a:xfrm>
          <a:prstGeom prst="line">
            <a:avLst/>
          </a:prstGeom>
          <a:ln w="18360">
            <a:solidFill>
              <a:srgbClr val="729FCF"/>
            </a:solidFill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9" name="Shape 69"/>
          <p:cNvSpPr/>
          <p:nvPr/>
        </p:nvSpPr>
        <p:spPr>
          <a:xfrm>
            <a:off x="1779118" y="2752919"/>
            <a:ext cx="1165962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Mic Amp</a:t>
            </a:r>
          </a:p>
        </p:txBody>
      </p:sp>
      <p:sp>
        <p:nvSpPr>
          <p:cNvPr id="70" name="Shape 70"/>
          <p:cNvSpPr/>
          <p:nvPr/>
        </p:nvSpPr>
        <p:spPr>
          <a:xfrm>
            <a:off x="4746959" y="4389120"/>
            <a:ext cx="1097281" cy="548641"/>
          </a:xfrm>
          <a:prstGeom prst="rect">
            <a:avLst/>
          </a:prstGeom>
          <a:ln w="18360">
            <a:solidFill>
              <a:srgbClr val="729FCF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71" name="Shape 71"/>
          <p:cNvSpPr/>
          <p:nvPr/>
        </p:nvSpPr>
        <p:spPr>
          <a:xfrm>
            <a:off x="4830300" y="4500000"/>
            <a:ext cx="93060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Telosb</a:t>
            </a:r>
          </a:p>
        </p:txBody>
      </p:sp>
      <p:grpSp>
        <p:nvGrpSpPr>
          <p:cNvPr id="74" name="Group 74"/>
          <p:cNvGrpSpPr/>
          <p:nvPr/>
        </p:nvGrpSpPr>
        <p:grpSpPr>
          <a:xfrm>
            <a:off x="6419806" y="4389120"/>
            <a:ext cx="1226308" cy="548641"/>
            <a:chOff x="0" y="0"/>
            <a:chExt cx="1226306" cy="548640"/>
          </a:xfrm>
        </p:grpSpPr>
        <p:sp>
          <p:nvSpPr>
            <p:cNvPr id="72" name="Shape 72"/>
            <p:cNvSpPr/>
            <p:nvPr/>
          </p:nvSpPr>
          <p:spPr>
            <a:xfrm>
              <a:off x="64513" y="0"/>
              <a:ext cx="1097281" cy="548641"/>
            </a:xfrm>
            <a:prstGeom prst="rect">
              <a:avLst/>
            </a:prstGeom>
            <a:noFill/>
            <a:ln w="18360" cap="flat">
              <a:solidFill>
                <a:srgbClr val="729FC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90709"/>
              <a:ext cx="1226307" cy="367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3999" tIns="53999" rIns="53999" bIns="53999" numCol="1" anchor="ctr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/>
              <a:r>
                <a:t>Audio Amp</a:t>
              </a:r>
            </a:p>
          </p:txBody>
        </p:sp>
      </p:grpSp>
      <p:sp>
        <p:nvSpPr>
          <p:cNvPr id="75" name="Shape 75"/>
          <p:cNvSpPr/>
          <p:nvPr/>
        </p:nvSpPr>
        <p:spPr>
          <a:xfrm>
            <a:off x="5844240" y="4663440"/>
            <a:ext cx="640081" cy="1"/>
          </a:xfrm>
          <a:prstGeom prst="line">
            <a:avLst/>
          </a:prstGeom>
          <a:ln w="18360">
            <a:solidFill>
              <a:srgbClr val="729FCF"/>
            </a:solidFill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8503919" y="4206240"/>
            <a:ext cx="1" cy="914401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7" name="Shape 77"/>
          <p:cNvSpPr/>
          <p:nvPr/>
        </p:nvSpPr>
        <p:spPr>
          <a:xfrm flipH="1">
            <a:off x="8229600" y="4206240"/>
            <a:ext cx="274321" cy="274321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8" name="Shape 78"/>
          <p:cNvSpPr/>
          <p:nvPr/>
        </p:nvSpPr>
        <p:spPr>
          <a:xfrm flipH="1" flipV="1">
            <a:off x="8221680" y="4854240"/>
            <a:ext cx="282241" cy="266401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9" name="Shape 79"/>
          <p:cNvSpPr/>
          <p:nvPr/>
        </p:nvSpPr>
        <p:spPr>
          <a:xfrm flipH="1">
            <a:off x="8221680" y="4480559"/>
            <a:ext cx="7921" cy="373681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7589519" y="4663440"/>
            <a:ext cx="640081" cy="1"/>
          </a:xfrm>
          <a:prstGeom prst="line">
            <a:avLst/>
          </a:prstGeom>
          <a:ln w="18360">
            <a:solidFill>
              <a:srgbClr val="729FCF"/>
            </a:solidFill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1" name="Shape 81"/>
          <p:cNvSpPr/>
          <p:nvPr/>
        </p:nvSpPr>
        <p:spPr>
          <a:xfrm flipH="1">
            <a:off x="4937759" y="3291840"/>
            <a:ext cx="548641" cy="365761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2" name="Shape 82"/>
          <p:cNvSpPr/>
          <p:nvPr/>
        </p:nvSpPr>
        <p:spPr>
          <a:xfrm flipH="1">
            <a:off x="4937759" y="3566159"/>
            <a:ext cx="365761" cy="91441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3" name="Shape 83"/>
          <p:cNvSpPr/>
          <p:nvPr/>
        </p:nvSpPr>
        <p:spPr>
          <a:xfrm flipH="1">
            <a:off x="4754879" y="3566159"/>
            <a:ext cx="548641" cy="365761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4" name="Shape 84"/>
          <p:cNvSpPr/>
          <p:nvPr/>
        </p:nvSpPr>
        <p:spPr>
          <a:xfrm flipH="1">
            <a:off x="4754879" y="3566159"/>
            <a:ext cx="548641" cy="365761"/>
          </a:xfrm>
          <a:prstGeom prst="line">
            <a:avLst/>
          </a:prstGeom>
          <a:ln w="18360">
            <a:solidFill>
              <a:srgbClr val="729FCF"/>
            </a:solidFill>
            <a:round/>
            <a:tailEnd type="triangle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5" name="Shape 85"/>
          <p:cNvSpPr/>
          <p:nvPr/>
        </p:nvSpPr>
        <p:spPr>
          <a:xfrm>
            <a:off x="4571999" y="2926079"/>
            <a:ext cx="640081" cy="1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5212079" y="2011679"/>
            <a:ext cx="1" cy="914401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7" name="Shape 87"/>
          <p:cNvSpPr/>
          <p:nvPr/>
        </p:nvSpPr>
        <p:spPr>
          <a:xfrm flipH="1" flipV="1">
            <a:off x="5120640" y="1920239"/>
            <a:ext cx="91441" cy="91441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8" name="Shape 88"/>
          <p:cNvSpPr/>
          <p:nvPr/>
        </p:nvSpPr>
        <p:spPr>
          <a:xfrm flipV="1">
            <a:off x="5212079" y="1910880"/>
            <a:ext cx="82081" cy="100801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9" name="Shape 89"/>
          <p:cNvSpPr/>
          <p:nvPr/>
        </p:nvSpPr>
        <p:spPr>
          <a:xfrm flipH="1">
            <a:off x="4023359" y="4663440"/>
            <a:ext cx="723601" cy="1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0" name="Shape 90"/>
          <p:cNvSpPr/>
          <p:nvPr/>
        </p:nvSpPr>
        <p:spPr>
          <a:xfrm>
            <a:off x="4023359" y="3749040"/>
            <a:ext cx="1" cy="914401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1" name="Shape 91"/>
          <p:cNvSpPr/>
          <p:nvPr/>
        </p:nvSpPr>
        <p:spPr>
          <a:xfrm flipH="1" flipV="1">
            <a:off x="3931920" y="3657599"/>
            <a:ext cx="91441" cy="91441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2" name="Shape 92"/>
          <p:cNvSpPr/>
          <p:nvPr/>
        </p:nvSpPr>
        <p:spPr>
          <a:xfrm flipV="1">
            <a:off x="4023359" y="3648240"/>
            <a:ext cx="82081" cy="100801"/>
          </a:xfrm>
          <a:prstGeom prst="line">
            <a:avLst/>
          </a:prstGeom>
          <a:ln w="18360">
            <a:solidFill>
              <a:srgbClr val="729FCF"/>
            </a:solidFill>
            <a:round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457200" y="695437"/>
            <a:ext cx="8229600" cy="7222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Introduction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Digital audio transmission between two nodes</a:t>
            </a:r>
            <a:endParaRPr sz="2800"/>
          </a:p>
          <a:p>
            <a:pPr lvl="0">
              <a:defRPr sz="1800"/>
            </a:pPr>
            <a:r>
              <a:rPr sz="2800"/>
              <a:t>Telosb sensor mote</a:t>
            </a:r>
            <a:endParaRPr sz="2800"/>
          </a:p>
          <a:p>
            <a:pPr lvl="1" marL="914400" indent="-457200">
              <a:spcBef>
                <a:spcPts val="500"/>
              </a:spcBef>
              <a:defRPr sz="1800"/>
            </a:pPr>
            <a:r>
              <a:rPr sz="2400"/>
              <a:t>ADC and DAC</a:t>
            </a:r>
            <a:endParaRPr sz="2400"/>
          </a:p>
          <a:p>
            <a:pPr lvl="1" marL="914400" indent="-457200">
              <a:spcBef>
                <a:spcPts val="500"/>
              </a:spcBef>
              <a:defRPr sz="1800"/>
            </a:pPr>
            <a:r>
              <a:rPr sz="2400"/>
              <a:t>Normally used with TinyOS</a:t>
            </a:r>
            <a:endParaRPr sz="2400"/>
          </a:p>
          <a:p>
            <a:pPr lvl="0">
              <a:defRPr sz="1800"/>
            </a:pPr>
            <a:r>
              <a:rPr sz="2800"/>
              <a:t>Microphone amplifier</a:t>
            </a:r>
            <a:endParaRPr sz="2800"/>
          </a:p>
          <a:p>
            <a:pPr lvl="0">
              <a:defRPr sz="1800"/>
            </a:pPr>
            <a:r>
              <a:rPr sz="2800"/>
              <a:t>Audio amplifier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xfrm>
            <a:off x="457200" y="695437"/>
            <a:ext cx="8229600" cy="7222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Microphone Amplifier</a:t>
            </a:r>
          </a:p>
        </p:txBody>
      </p:sp>
      <p:pic>
        <p:nvPicPr>
          <p:cNvPr id="98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7369" y="1600200"/>
            <a:ext cx="6569260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457200" y="695437"/>
            <a:ext cx="8229600" cy="7222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Microphone Amplifier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199"/>
            <a:ext cx="8229600" cy="47412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Signals coming from microphone very weak</a:t>
            </a:r>
            <a:endParaRPr sz="2800"/>
          </a:p>
          <a:p>
            <a:pPr lvl="1" marL="914400" indent="-457200">
              <a:spcBef>
                <a:spcPts val="500"/>
              </a:spcBef>
              <a:defRPr sz="1800"/>
            </a:pPr>
            <a:r>
              <a:rPr sz="2400"/>
              <a:t>OpAmp circuit to boost signal to match ADC input range</a:t>
            </a:r>
            <a:endParaRPr sz="2400"/>
          </a:p>
          <a:p>
            <a:pPr lvl="1" marL="914400" indent="-457200">
              <a:spcBef>
                <a:spcPts val="500"/>
              </a:spcBef>
              <a:defRPr sz="1800"/>
            </a:pPr>
            <a:r>
              <a:rPr sz="2400"/>
              <a:t>Low pass filter to band limit signal before sampling</a:t>
            </a:r>
            <a:endParaRPr sz="2400"/>
          </a:p>
          <a:p>
            <a:pPr lvl="1" marL="914400" indent="-457200">
              <a:spcBef>
                <a:spcPts val="500"/>
              </a:spcBef>
              <a:defRPr sz="1800"/>
            </a:pPr>
            <a:r>
              <a:rPr sz="2400"/>
              <a:t>Custom PCB</a:t>
            </a:r>
            <a:endParaRPr sz="2400"/>
          </a:p>
          <a:p>
            <a:pPr lvl="0">
              <a:defRPr sz="1800"/>
            </a:pPr>
            <a:r>
              <a:rPr sz="2800"/>
              <a:t>Remember: Active circuit which resides next to transmitter</a:t>
            </a:r>
            <a:endParaRPr sz="2800"/>
          </a:p>
          <a:p>
            <a:pPr lvl="1" marL="914400" indent="-457200">
              <a:spcBef>
                <a:spcPts val="500"/>
              </a:spcBef>
              <a:defRPr sz="1800"/>
            </a:pPr>
            <a:r>
              <a:rPr sz="2400"/>
              <a:t>While transmitting large drops in supply voltage</a:t>
            </a:r>
            <a:endParaRPr sz="2400"/>
          </a:p>
          <a:p>
            <a:pPr lvl="1" marL="914400" indent="-457200">
              <a:spcBef>
                <a:spcPts val="500"/>
              </a:spcBef>
              <a:defRPr sz="1800"/>
            </a:pPr>
            <a:r>
              <a:rPr sz="2400"/>
              <a:t>Disturbed power supply couples into signal path</a:t>
            </a:r>
            <a:endParaRPr sz="2400"/>
          </a:p>
          <a:p>
            <a:pPr lvl="2" marL="1257300" indent="-342900">
              <a:spcBef>
                <a:spcPts val="400"/>
              </a:spcBef>
              <a:defRPr sz="1800"/>
            </a:pPr>
            <a:r>
              <a:rPr sz="2000"/>
              <a:t>Amplified by OpAmp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xfrm>
            <a:off x="457200" y="695437"/>
            <a:ext cx="8229600" cy="7222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Audio Amplifier</a:t>
            </a:r>
          </a:p>
        </p:txBody>
      </p:sp>
      <p:pic>
        <p:nvPicPr>
          <p:cNvPr id="104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7369" y="1600200"/>
            <a:ext cx="6569260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457200" y="695437"/>
            <a:ext cx="8229600" cy="7222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Audio Amplifier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457200" y="1600199"/>
            <a:ext cx="8229600" cy="483622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DAC not capable of driving headphones directly</a:t>
            </a:r>
            <a:endParaRPr sz="2800"/>
          </a:p>
          <a:p>
            <a:pPr lvl="1" marL="914400" indent="-457200">
              <a:spcBef>
                <a:spcPts val="500"/>
              </a:spcBef>
              <a:defRPr sz="1800"/>
            </a:pPr>
            <a:r>
              <a:rPr sz="2400"/>
              <a:t>Use audio OpAmp to deliver enough power</a:t>
            </a:r>
            <a:endParaRPr sz="2400"/>
          </a:p>
          <a:p>
            <a:pPr lvl="1" marL="914400" indent="-457200">
              <a:spcBef>
                <a:spcPts val="500"/>
              </a:spcBef>
              <a:defRPr sz="1800"/>
            </a:pPr>
            <a:r>
              <a:rPr sz="2400"/>
              <a:t>Interpolation filter required</a:t>
            </a:r>
            <a:endParaRPr sz="2400"/>
          </a:p>
          <a:p>
            <a:pPr lvl="1" marL="914400" indent="-457200">
              <a:spcBef>
                <a:spcPts val="500"/>
              </a:spcBef>
              <a:defRPr sz="1800"/>
            </a:pPr>
            <a:r>
              <a:rPr sz="2400"/>
              <a:t>Variable gain required</a:t>
            </a:r>
            <a:endParaRPr sz="2400"/>
          </a:p>
          <a:p>
            <a:pPr lvl="1" marL="914400" indent="-457200">
              <a:spcBef>
                <a:spcPts val="500"/>
              </a:spcBef>
              <a:defRPr sz="1800"/>
            </a:pPr>
            <a:r>
              <a:rPr sz="2400"/>
              <a:t>Custom PCB</a:t>
            </a:r>
            <a:endParaRPr sz="2400"/>
          </a:p>
          <a:p>
            <a:pPr lvl="0">
              <a:defRPr sz="1800"/>
            </a:pPr>
            <a:r>
              <a:rPr sz="2800"/>
              <a:t>Support for headphones and speaker</a:t>
            </a:r>
            <a:endParaRPr sz="2800"/>
          </a:p>
          <a:p>
            <a:pPr lvl="1" marL="914400" indent="-457200">
              <a:spcBef>
                <a:spcPts val="500"/>
              </a:spcBef>
              <a:defRPr sz="1800"/>
            </a:pPr>
            <a:r>
              <a:rPr sz="2400"/>
              <a:t>Only mono audio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xfrm>
            <a:off x="457200" y="695437"/>
            <a:ext cx="8229600" cy="7222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Software Overview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ADC samples at 10kHz</a:t>
            </a:r>
            <a:endParaRPr sz="2800"/>
          </a:p>
          <a:p>
            <a:pPr lvl="0">
              <a:defRPr sz="1800"/>
            </a:pPr>
            <a:r>
              <a:rPr sz="2800"/>
              <a:t>ADC sample width 12bit</a:t>
            </a:r>
            <a:endParaRPr sz="2800"/>
          </a:p>
          <a:p>
            <a:pPr lvl="1" marL="914400" indent="-457200">
              <a:spcBef>
                <a:spcPts val="500"/>
              </a:spcBef>
              <a:defRPr sz="1800"/>
            </a:pPr>
            <a:r>
              <a:rPr sz="2400"/>
              <a:t>Required data rate 120kbits/s</a:t>
            </a:r>
            <a:endParaRPr sz="2400"/>
          </a:p>
          <a:p>
            <a:pPr lvl="0">
              <a:defRPr sz="1800"/>
            </a:pPr>
            <a:r>
              <a:rPr sz="2800"/>
              <a:t>Data rate not achievable using TinyOS</a:t>
            </a:r>
            <a:endParaRPr sz="2800"/>
          </a:p>
          <a:p>
            <a:pPr lvl="1" marL="914400" indent="-457200">
              <a:spcBef>
                <a:spcPts val="500"/>
              </a:spcBef>
              <a:defRPr sz="1800"/>
            </a:pPr>
            <a:r>
              <a:rPr sz="2400"/>
              <a:t>Do not use operating system at all</a:t>
            </a:r>
            <a:endParaRPr sz="2400"/>
          </a:p>
          <a:p>
            <a:pPr lvl="1" marL="914400" indent="-457200">
              <a:spcBef>
                <a:spcPts val="500"/>
              </a:spcBef>
              <a:defRPr sz="1800"/>
            </a:pPr>
            <a:r>
              <a:rPr sz="2400"/>
              <a:t>Bare-metal programming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457200" y="695437"/>
            <a:ext cx="8229600" cy="7222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Samples Pipeline</a:t>
            </a:r>
          </a:p>
        </p:txBody>
      </p:sp>
      <p:sp>
        <p:nvSpPr>
          <p:cNvPr id="113" name="Shape 113"/>
          <p:cNvSpPr/>
          <p:nvPr/>
        </p:nvSpPr>
        <p:spPr>
          <a:xfrm>
            <a:off x="1848169" y="2088245"/>
            <a:ext cx="1270001" cy="696801"/>
          </a:xfrm>
          <a:prstGeom prst="rect">
            <a:avLst/>
          </a:prstGeom>
          <a:solidFill>
            <a:srgbClr val="A7C0D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     ADC</a:t>
            </a:r>
          </a:p>
        </p:txBody>
      </p:sp>
      <p:sp>
        <p:nvSpPr>
          <p:cNvPr id="114" name="Shape 114"/>
          <p:cNvSpPr/>
          <p:nvPr/>
        </p:nvSpPr>
        <p:spPr>
          <a:xfrm>
            <a:off x="3803969" y="2088245"/>
            <a:ext cx="1270001" cy="696801"/>
          </a:xfrm>
          <a:prstGeom prst="rect">
            <a:avLst/>
          </a:prstGeom>
          <a:solidFill>
            <a:srgbClr val="A7C0D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     2x</a:t>
            </a:r>
          </a:p>
          <a:p>
            <a:pPr lvl="0"/>
            <a:r>
              <a:t> Buffering</a:t>
            </a:r>
          </a:p>
        </p:txBody>
      </p:sp>
      <p:sp>
        <p:nvSpPr>
          <p:cNvPr id="115" name="Shape 115"/>
          <p:cNvSpPr/>
          <p:nvPr/>
        </p:nvSpPr>
        <p:spPr>
          <a:xfrm>
            <a:off x="5759769" y="2088245"/>
            <a:ext cx="1270001" cy="696801"/>
          </a:xfrm>
          <a:prstGeom prst="rect">
            <a:avLst/>
          </a:prstGeom>
          <a:solidFill>
            <a:srgbClr val="A7C0D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      TX</a:t>
            </a:r>
          </a:p>
        </p:txBody>
      </p:sp>
      <p:sp>
        <p:nvSpPr>
          <p:cNvPr id="116" name="Shape 116"/>
          <p:cNvSpPr/>
          <p:nvPr/>
        </p:nvSpPr>
        <p:spPr>
          <a:xfrm>
            <a:off x="1848169" y="4466539"/>
            <a:ext cx="1270001" cy="696801"/>
          </a:xfrm>
          <a:prstGeom prst="rect">
            <a:avLst/>
          </a:prstGeom>
          <a:solidFill>
            <a:srgbClr val="A7C0D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      RX</a:t>
            </a:r>
          </a:p>
        </p:txBody>
      </p:sp>
      <p:sp>
        <p:nvSpPr>
          <p:cNvPr id="117" name="Shape 117"/>
          <p:cNvSpPr/>
          <p:nvPr/>
        </p:nvSpPr>
        <p:spPr>
          <a:xfrm>
            <a:off x="3803969" y="4466539"/>
            <a:ext cx="1270001" cy="696801"/>
          </a:xfrm>
          <a:prstGeom prst="rect">
            <a:avLst/>
          </a:prstGeom>
          <a:solidFill>
            <a:srgbClr val="A7C0D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     3x</a:t>
            </a:r>
          </a:p>
          <a:p>
            <a:pPr lvl="0"/>
            <a:r>
              <a:t> Buffering</a:t>
            </a:r>
          </a:p>
        </p:txBody>
      </p:sp>
      <p:sp>
        <p:nvSpPr>
          <p:cNvPr id="118" name="Shape 118"/>
          <p:cNvSpPr/>
          <p:nvPr/>
        </p:nvSpPr>
        <p:spPr>
          <a:xfrm>
            <a:off x="5759769" y="4466539"/>
            <a:ext cx="1270001" cy="696801"/>
          </a:xfrm>
          <a:prstGeom prst="rect">
            <a:avLst/>
          </a:prstGeom>
          <a:solidFill>
            <a:srgbClr val="A7C0DE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/>
            <a:r>
              <a:t>     DAC</a:t>
            </a:r>
          </a:p>
        </p:txBody>
      </p:sp>
      <p:sp>
        <p:nvSpPr>
          <p:cNvPr id="119" name="Shape 119"/>
          <p:cNvSpPr/>
          <p:nvPr/>
        </p:nvSpPr>
        <p:spPr>
          <a:xfrm>
            <a:off x="3180180" y="2461196"/>
            <a:ext cx="561778" cy="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5135980" y="2436645"/>
            <a:ext cx="561778" cy="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3180180" y="4814939"/>
            <a:ext cx="561778" cy="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5135980" y="4814939"/>
            <a:ext cx="561778" cy="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765161" y="4814939"/>
            <a:ext cx="1020997" cy="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4" name="Shape 124"/>
          <p:cNvSpPr/>
          <p:nvPr/>
        </p:nvSpPr>
        <p:spPr>
          <a:xfrm flipH="1">
            <a:off x="7100761" y="2354945"/>
            <a:ext cx="292095" cy="1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7370253" y="2361772"/>
            <a:ext cx="1" cy="1278116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6" name="Shape 126"/>
          <p:cNvSpPr/>
          <p:nvPr/>
        </p:nvSpPr>
        <p:spPr>
          <a:xfrm flipV="1">
            <a:off x="780763" y="3625792"/>
            <a:ext cx="6581057" cy="1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7" name="Shape 127"/>
          <p:cNvSpPr/>
          <p:nvPr/>
        </p:nvSpPr>
        <p:spPr>
          <a:xfrm flipH="1">
            <a:off x="766253" y="3619072"/>
            <a:ext cx="1" cy="1181491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1211737" y="1777093"/>
            <a:ext cx="6568357" cy="1319104"/>
          </a:xfrm>
          <a:prstGeom prst="rect">
            <a:avLst/>
          </a:prstGeom>
          <a:ln w="12700">
            <a:solidFill>
              <a:srgbClr val="4F81BD"/>
            </a:solidFill>
            <a:custDash>
              <a:ds d="600000" sp="6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9" name="Shape 129"/>
          <p:cNvSpPr/>
          <p:nvPr/>
        </p:nvSpPr>
        <p:spPr>
          <a:xfrm>
            <a:off x="1211737" y="4155388"/>
            <a:ext cx="6568357" cy="1319104"/>
          </a:xfrm>
          <a:prstGeom prst="rect">
            <a:avLst/>
          </a:prstGeom>
          <a:ln w="12700">
            <a:solidFill>
              <a:srgbClr val="4F81BD"/>
            </a:solidFill>
            <a:custDash>
              <a:ds d="600000" sp="6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0" name="Shape 130"/>
          <p:cNvSpPr/>
          <p:nvPr/>
        </p:nvSpPr>
        <p:spPr>
          <a:xfrm>
            <a:off x="7497592" y="1377158"/>
            <a:ext cx="8045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Sender</a:t>
            </a:r>
          </a:p>
        </p:txBody>
      </p:sp>
      <p:sp>
        <p:nvSpPr>
          <p:cNvPr id="131" name="Shape 131"/>
          <p:cNvSpPr/>
          <p:nvPr/>
        </p:nvSpPr>
        <p:spPr>
          <a:xfrm>
            <a:off x="7409299" y="3715393"/>
            <a:ext cx="98114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Receiver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