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6" r:id="rId3"/>
    <p:sldId id="271" r:id="rId4"/>
    <p:sldId id="267" r:id="rId5"/>
    <p:sldId id="272" r:id="rId6"/>
    <p:sldId id="274" r:id="rId7"/>
    <p:sldId id="273" r:id="rId8"/>
    <p:sldId id="289" r:id="rId9"/>
    <p:sldId id="290" r:id="rId10"/>
    <p:sldId id="291" r:id="rId11"/>
    <p:sldId id="292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3C9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82014" autoAdjust="0"/>
  </p:normalViewPr>
  <p:slideViewPr>
    <p:cSldViewPr snapToGrid="0" snapToObjects="1">
      <p:cViewPr>
        <p:scale>
          <a:sx n="80" d="100"/>
          <a:sy n="80" d="100"/>
        </p:scale>
        <p:origin x="-1782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80F2-796B-46B5-8991-89CE321C2ACD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7CAE-4359-434D-B0E2-E44E52F9A61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7CAE-4359-434D-B0E2-E44E52F9A6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66797"/>
            <a:ext cx="6692905" cy="833817"/>
          </a:xfrm>
        </p:spPr>
        <p:txBody>
          <a:bodyPr>
            <a:normAutofit/>
          </a:bodyPr>
          <a:lstStyle>
            <a:lvl1pPr algn="l">
              <a:defRPr sz="2400" b="1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04128"/>
            <a:ext cx="6400800" cy="66490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subtitle</a:t>
            </a:r>
            <a:r>
              <a:rPr lang="de-DE" dirty="0" smtClean="0"/>
              <a:t> style</a:t>
            </a:r>
            <a:endParaRPr lang="en-US" dirty="0"/>
          </a:p>
        </p:txBody>
      </p:sp>
      <p:pic>
        <p:nvPicPr>
          <p:cNvPr id="7" name="Picture 8" descr="grünerBalken.jpg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LogoRWTH.jpg  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90" y="5866790"/>
            <a:ext cx="18097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nets-grün.jpg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40" y="5790590"/>
            <a:ext cx="166052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7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438"/>
            <a:ext cx="8229600" cy="7222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000"/>
              </a:buClr>
              <a:defRPr sz="2800"/>
            </a:lvl1pPr>
            <a:lvl2pPr marL="914400" indent="-457200">
              <a:buClr>
                <a:srgbClr val="008000"/>
              </a:buClr>
              <a:buFont typeface="Arial"/>
              <a:buChar char="•"/>
              <a:defRPr sz="2400"/>
            </a:lvl2pPr>
            <a:lvl3pPr marL="1257300" indent="-342900">
              <a:buClr>
                <a:srgbClr val="008000"/>
              </a:buClr>
              <a:buFont typeface="Arial"/>
              <a:buChar char="•"/>
              <a:defRPr sz="2000"/>
            </a:lvl3pPr>
            <a:lvl4pPr marL="1714500" indent="-342900">
              <a:buClr>
                <a:srgbClr val="008000"/>
              </a:buClr>
              <a:buFont typeface="Arial"/>
              <a:buChar char="•"/>
              <a:defRPr sz="1800"/>
            </a:lvl4pPr>
            <a:lvl5pPr marL="2171700" indent="-342900">
              <a:buClr>
                <a:srgbClr val="00800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7" name="Picture 6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164263" y="3885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 userDrawn="1"/>
        </p:nvSpPr>
        <p:spPr>
          <a:xfrm>
            <a:off x="6648950" y="6471089"/>
            <a:ext cx="146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7F4A72D9-62F9-49FE-B02F-0292C85AF654}" type="slidenum">
              <a:rPr lang="en-US" sz="2000" baseline="0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44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03963"/>
            <a:ext cx="7772400" cy="702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162"/>
            <a:ext cx="8229600" cy="879475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pic>
        <p:nvPicPr>
          <p:cNvPr id="8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5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3" y="4066797"/>
            <a:ext cx="7147932" cy="8338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 err="1">
                <a:solidFill>
                  <a:srgbClr val="000000"/>
                </a:solidFill>
                <a:latin typeface="Arial"/>
              </a:rPr>
              <a:t>TeloTalkie</a:t>
            </a:r>
            <a:r>
              <a:rPr lang="en-US" sz="2700" dirty="0">
                <a:solidFill>
                  <a:srgbClr val="000000"/>
                </a:solidFill>
                <a:latin typeface="Arial"/>
              </a:rPr>
              <a:t> - 
Digital Audio Transmission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49" y="5004128"/>
            <a:ext cx="6623824" cy="664907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Fabian Fischer, Julian </a:t>
            </a:r>
            <a:r>
              <a:rPr lang="en-US" noProof="0" dirty="0" smtClean="0"/>
              <a:t>Arnold</a:t>
            </a:r>
          </a:p>
          <a:p>
            <a:r>
              <a:rPr lang="en-US" noProof="0" dirty="0" smtClean="0"/>
              <a:t>17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</a:t>
            </a:r>
            <a:r>
              <a:rPr lang="en-US" noProof="0" dirty="0" smtClean="0"/>
              <a:t>July</a:t>
            </a:r>
            <a:r>
              <a:rPr lang="en-US" noProof="0" dirty="0" smtClean="0"/>
              <a:t> 2014</a:t>
            </a:r>
            <a:endParaRPr lang="en-US" noProof="0" dirty="0" smtClean="0"/>
          </a:p>
          <a:p>
            <a:endParaRPr lang="en-US" noProof="0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99760" y="640080"/>
            <a:ext cx="5906880" cy="3319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Samples Pipeline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Tripel</a:t>
            </a:r>
            <a:r>
              <a:rPr lang="en-US" dirty="0" smtClean="0"/>
              <a:t> Buffering</a:t>
            </a:r>
          </a:p>
          <a:p>
            <a:pPr lvl="1"/>
            <a:r>
              <a:rPr lang="en-US" dirty="0" smtClean="0"/>
              <a:t>At least Double Buffering to prevent underflow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RF Chip has the capability to send data only when channel is clear</a:t>
            </a:r>
            <a:endParaRPr lang="en-US" dirty="0"/>
          </a:p>
          <a:p>
            <a:pPr lvl="2"/>
            <a:r>
              <a:rPr lang="en-US" dirty="0">
                <a:solidFill>
                  <a:srgbClr val="000000"/>
                </a:solidFill>
              </a:rPr>
              <a:t>The time between consecutive received samples is not constant</a:t>
            </a:r>
            <a:endParaRPr lang="en-US" dirty="0"/>
          </a:p>
          <a:p>
            <a:pPr lvl="2"/>
            <a:r>
              <a:rPr lang="en-US" dirty="0">
                <a:solidFill>
                  <a:srgbClr val="000000"/>
                </a:solidFill>
              </a:rPr>
              <a:t>We need buffering for under- and overflow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Supports voice effects/enhancement, which needs computation time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0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Conclusion /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quality voice transmission</a:t>
            </a:r>
          </a:p>
          <a:p>
            <a:r>
              <a:rPr lang="en-US" dirty="0" smtClean="0"/>
              <a:t>Interference fee design challenging </a:t>
            </a:r>
          </a:p>
          <a:p>
            <a:r>
              <a:rPr lang="en-US" dirty="0" smtClean="0"/>
              <a:t>Sensor motes pretty constrained</a:t>
            </a:r>
          </a:p>
          <a:p>
            <a:endParaRPr lang="en-US" dirty="0"/>
          </a:p>
          <a:p>
            <a:r>
              <a:rPr lang="en-US" dirty="0" smtClean="0"/>
              <a:t>Add better interference immunity</a:t>
            </a:r>
          </a:p>
          <a:p>
            <a:r>
              <a:rPr lang="en-US" dirty="0" smtClean="0"/>
              <a:t>Add voice effects</a:t>
            </a:r>
          </a:p>
          <a:p>
            <a:r>
              <a:rPr lang="en-US" dirty="0" smtClean="0"/>
              <a:t>Implement control protocol </a:t>
            </a:r>
          </a:p>
        </p:txBody>
      </p:sp>
    </p:spTree>
    <p:extLst>
      <p:ext uri="{BB962C8B-B14F-4D97-AF65-F5344CB8AC3E}">
        <p14:creationId xmlns:p14="http://schemas.microsoft.com/office/powerpoint/2010/main" val="26439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2" descr="C:\Users\Julian\Downloads\MP9004278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1600200"/>
            <a:ext cx="60853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48640" y="2651760"/>
            <a:ext cx="548640" cy="548640"/>
          </a:xfrm>
          <a:prstGeom prst="ellipse">
            <a:avLst/>
          </a:prstGeom>
          <a:noFill/>
          <a:ln w="18360">
            <a:solidFill>
              <a:srgbClr val="729FCF"/>
            </a:solidFill>
            <a:round/>
          </a:ln>
        </p:spPr>
      </p:sp>
      <p:sp>
        <p:nvSpPr>
          <p:cNvPr id="5" name="Line 4"/>
          <p:cNvSpPr/>
          <p:nvPr/>
        </p:nvSpPr>
        <p:spPr>
          <a:xfrm>
            <a:off x="548640" y="2651760"/>
            <a:ext cx="0" cy="54864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6" name="CustomShape 5"/>
          <p:cNvSpPr/>
          <p:nvPr/>
        </p:nvSpPr>
        <p:spPr>
          <a:xfrm>
            <a:off x="1737360" y="2651760"/>
            <a:ext cx="1097280" cy="548640"/>
          </a:xfrm>
          <a:prstGeom prst="rect">
            <a:avLst/>
          </a:prstGeom>
          <a:noFill/>
          <a:ln w="18360">
            <a:solidFill>
              <a:srgbClr val="729FCF"/>
            </a:solidFill>
            <a:round/>
          </a:ln>
        </p:spPr>
      </p:sp>
      <p:sp>
        <p:nvSpPr>
          <p:cNvPr id="7" name="CustomShape 6"/>
          <p:cNvSpPr/>
          <p:nvPr/>
        </p:nvSpPr>
        <p:spPr>
          <a:xfrm>
            <a:off x="3474720" y="2651760"/>
            <a:ext cx="1097280" cy="548640"/>
          </a:xfrm>
          <a:prstGeom prst="rect">
            <a:avLst/>
          </a:prstGeom>
          <a:noFill/>
          <a:ln w="18360">
            <a:solidFill>
              <a:srgbClr val="729FCF"/>
            </a:solidFill>
            <a:round/>
          </a:ln>
        </p:spPr>
        <p:txBody>
          <a:bodyPr wrap="none" lIns="99000" tIns="54000" rIns="99000" bIns="54000" anchor="ctr"/>
          <a:lstStyle/>
          <a:p>
            <a:pPr algn="ctr"/>
            <a:r>
              <a:rPr lang="en-US">
                <a:latin typeface="Arial"/>
              </a:rPr>
              <a:t>Telosb</a:t>
            </a:r>
            <a:endParaRPr/>
          </a:p>
        </p:txBody>
      </p:sp>
      <p:sp>
        <p:nvSpPr>
          <p:cNvPr id="8" name="Line 7"/>
          <p:cNvSpPr/>
          <p:nvPr/>
        </p:nvSpPr>
        <p:spPr>
          <a:xfrm>
            <a:off x="2834640" y="2926080"/>
            <a:ext cx="640080" cy="0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 w="med" len="med"/>
          </a:ln>
        </p:spPr>
      </p:sp>
      <p:sp>
        <p:nvSpPr>
          <p:cNvPr id="9" name="Line 8"/>
          <p:cNvSpPr/>
          <p:nvPr/>
        </p:nvSpPr>
        <p:spPr>
          <a:xfrm>
            <a:off x="1097280" y="2926080"/>
            <a:ext cx="640080" cy="0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 w="med" len="med"/>
          </a:ln>
        </p:spPr>
      </p:sp>
      <p:sp>
        <p:nvSpPr>
          <p:cNvPr id="10" name="TextShape 9"/>
          <p:cNvSpPr txBox="1"/>
          <p:nvPr/>
        </p:nvSpPr>
        <p:spPr>
          <a:xfrm>
            <a:off x="1779119" y="2752920"/>
            <a:ext cx="1165961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Mic</a:t>
            </a:r>
            <a:r>
              <a:rPr lang="en-US" dirty="0">
                <a:latin typeface="Arial"/>
              </a:rPr>
              <a:t> Amp</a:t>
            </a:r>
            <a:endParaRPr dirty="0"/>
          </a:p>
        </p:txBody>
      </p:sp>
      <p:sp>
        <p:nvSpPr>
          <p:cNvPr id="11" name="CustomShape 10"/>
          <p:cNvSpPr/>
          <p:nvPr/>
        </p:nvSpPr>
        <p:spPr>
          <a:xfrm>
            <a:off x="4746960" y="4389120"/>
            <a:ext cx="1097280" cy="548640"/>
          </a:xfrm>
          <a:prstGeom prst="rect">
            <a:avLst/>
          </a:prstGeom>
          <a:noFill/>
          <a:ln w="18360">
            <a:solidFill>
              <a:srgbClr val="729FCF"/>
            </a:solidFill>
            <a:round/>
          </a:ln>
        </p:spPr>
      </p:sp>
      <p:sp>
        <p:nvSpPr>
          <p:cNvPr id="12" name="TextShape 11"/>
          <p:cNvSpPr txBox="1"/>
          <p:nvPr/>
        </p:nvSpPr>
        <p:spPr>
          <a:xfrm>
            <a:off x="4830300" y="4500000"/>
            <a:ext cx="9306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Telosb</a:t>
            </a:r>
            <a:endParaRPr dirty="0"/>
          </a:p>
        </p:txBody>
      </p:sp>
      <p:sp>
        <p:nvSpPr>
          <p:cNvPr id="13" name="CustomShape 12"/>
          <p:cNvSpPr/>
          <p:nvPr/>
        </p:nvSpPr>
        <p:spPr>
          <a:xfrm>
            <a:off x="6484320" y="4389120"/>
            <a:ext cx="1097280" cy="548640"/>
          </a:xfrm>
          <a:prstGeom prst="rect">
            <a:avLst/>
          </a:prstGeom>
          <a:noFill/>
          <a:ln w="18360">
            <a:solidFill>
              <a:srgbClr val="729FCF"/>
            </a:solidFill>
            <a:round/>
          </a:ln>
        </p:spPr>
        <p:txBody>
          <a:bodyPr wrap="none" lIns="99000" tIns="54000" rIns="99000" bIns="54000" anchor="ctr"/>
          <a:lstStyle/>
          <a:p>
            <a:pPr algn="ctr"/>
            <a:r>
              <a:rPr lang="en-US">
                <a:latin typeface="Arial"/>
              </a:rPr>
              <a:t>Audio Amp</a:t>
            </a:r>
            <a:endParaRPr/>
          </a:p>
        </p:txBody>
      </p:sp>
      <p:sp>
        <p:nvSpPr>
          <p:cNvPr id="14" name="Line 13"/>
          <p:cNvSpPr/>
          <p:nvPr/>
        </p:nvSpPr>
        <p:spPr>
          <a:xfrm>
            <a:off x="5844240" y="4663440"/>
            <a:ext cx="640080" cy="0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 w="med" len="med"/>
          </a:ln>
        </p:spPr>
      </p:sp>
      <p:sp>
        <p:nvSpPr>
          <p:cNvPr id="15" name="Line 14"/>
          <p:cNvSpPr/>
          <p:nvPr/>
        </p:nvSpPr>
        <p:spPr>
          <a:xfrm>
            <a:off x="8503920" y="4206240"/>
            <a:ext cx="0" cy="9144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16" name="Line 15"/>
          <p:cNvSpPr/>
          <p:nvPr/>
        </p:nvSpPr>
        <p:spPr>
          <a:xfrm flipH="1">
            <a:off x="8229600" y="4206240"/>
            <a:ext cx="274320" cy="27432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17" name="Line 16"/>
          <p:cNvSpPr/>
          <p:nvPr/>
        </p:nvSpPr>
        <p:spPr>
          <a:xfrm flipH="1" flipV="1">
            <a:off x="8221680" y="4854240"/>
            <a:ext cx="282240" cy="2664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18" name="Line 17"/>
          <p:cNvSpPr/>
          <p:nvPr/>
        </p:nvSpPr>
        <p:spPr>
          <a:xfrm flipH="1">
            <a:off x="8221680" y="4480560"/>
            <a:ext cx="7920" cy="37368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19" name="Line 18"/>
          <p:cNvSpPr/>
          <p:nvPr/>
        </p:nvSpPr>
        <p:spPr>
          <a:xfrm>
            <a:off x="7589520" y="4663440"/>
            <a:ext cx="640080" cy="0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 w="med" len="med"/>
          </a:ln>
        </p:spPr>
      </p:sp>
      <p:sp>
        <p:nvSpPr>
          <p:cNvPr id="20" name="Line 19"/>
          <p:cNvSpPr/>
          <p:nvPr/>
        </p:nvSpPr>
        <p:spPr>
          <a:xfrm flipH="1">
            <a:off x="4937760" y="3291840"/>
            <a:ext cx="548640" cy="36576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1" name="Line 20"/>
          <p:cNvSpPr/>
          <p:nvPr/>
        </p:nvSpPr>
        <p:spPr>
          <a:xfrm flipH="1">
            <a:off x="4937760" y="3566160"/>
            <a:ext cx="365760" cy="9144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2" name="Line 21"/>
          <p:cNvSpPr/>
          <p:nvPr/>
        </p:nvSpPr>
        <p:spPr>
          <a:xfrm flipH="1">
            <a:off x="4754880" y="3566160"/>
            <a:ext cx="548640" cy="36576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3" name="Line 22"/>
          <p:cNvSpPr/>
          <p:nvPr/>
        </p:nvSpPr>
        <p:spPr>
          <a:xfrm flipH="1">
            <a:off x="4754880" y="3566160"/>
            <a:ext cx="548640" cy="365760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 w="med" len="med"/>
          </a:ln>
        </p:spPr>
      </p:sp>
      <p:sp>
        <p:nvSpPr>
          <p:cNvPr id="24" name="Line 23"/>
          <p:cNvSpPr/>
          <p:nvPr/>
        </p:nvSpPr>
        <p:spPr>
          <a:xfrm>
            <a:off x="4572000" y="2926080"/>
            <a:ext cx="640080" cy="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5" name="Line 24"/>
          <p:cNvSpPr/>
          <p:nvPr/>
        </p:nvSpPr>
        <p:spPr>
          <a:xfrm>
            <a:off x="5212080" y="2011680"/>
            <a:ext cx="0" cy="9144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6" name="Line 25"/>
          <p:cNvSpPr/>
          <p:nvPr/>
        </p:nvSpPr>
        <p:spPr>
          <a:xfrm flipH="1" flipV="1">
            <a:off x="5120640" y="1920240"/>
            <a:ext cx="91440" cy="9144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7" name="Line 26"/>
          <p:cNvSpPr/>
          <p:nvPr/>
        </p:nvSpPr>
        <p:spPr>
          <a:xfrm flipV="1">
            <a:off x="5212080" y="1910880"/>
            <a:ext cx="82080" cy="1008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8" name="Line 27"/>
          <p:cNvSpPr/>
          <p:nvPr/>
        </p:nvSpPr>
        <p:spPr>
          <a:xfrm flipH="1">
            <a:off x="4023360" y="4663440"/>
            <a:ext cx="723600" cy="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29" name="Line 28"/>
          <p:cNvSpPr/>
          <p:nvPr/>
        </p:nvSpPr>
        <p:spPr>
          <a:xfrm>
            <a:off x="4023360" y="3749040"/>
            <a:ext cx="0" cy="9144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30" name="Line 29"/>
          <p:cNvSpPr/>
          <p:nvPr/>
        </p:nvSpPr>
        <p:spPr>
          <a:xfrm flipH="1" flipV="1">
            <a:off x="3931920" y="3657600"/>
            <a:ext cx="91440" cy="9144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  <p:sp>
        <p:nvSpPr>
          <p:cNvPr id="31" name="Line 30"/>
          <p:cNvSpPr/>
          <p:nvPr/>
        </p:nvSpPr>
        <p:spPr>
          <a:xfrm flipV="1">
            <a:off x="4023360" y="3648240"/>
            <a:ext cx="82080" cy="100800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479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audio transmission between two nodes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Telosb</a:t>
            </a:r>
            <a:r>
              <a:rPr lang="en-US" dirty="0" smtClean="0"/>
              <a:t> sensor mote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ADC and DAC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Normally used with </a:t>
            </a:r>
            <a:r>
              <a:rPr lang="en-US" dirty="0" err="1" smtClean="0"/>
              <a:t>TinyOS</a:t>
            </a:r>
            <a:endParaRPr lang="en-US" dirty="0"/>
          </a:p>
          <a:p>
            <a:r>
              <a:rPr lang="en-US" dirty="0" smtClean="0"/>
              <a:t>Microphone amplifier</a:t>
            </a:r>
          </a:p>
          <a:p>
            <a:r>
              <a:rPr lang="en-US" dirty="0" smtClean="0"/>
              <a:t>Audio amplifier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6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Microphone Amplifier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0" y="1600200"/>
            <a:ext cx="6569259" cy="4525963"/>
          </a:xfrm>
        </p:spPr>
      </p:pic>
    </p:spTree>
    <p:extLst>
      <p:ext uri="{BB962C8B-B14F-4D97-AF65-F5344CB8AC3E}">
        <p14:creationId xmlns:p14="http://schemas.microsoft.com/office/powerpoint/2010/main" val="34405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223"/>
          </a:xfrm>
        </p:spPr>
        <p:txBody>
          <a:bodyPr/>
          <a:lstStyle/>
          <a:p>
            <a:r>
              <a:rPr lang="en-US" dirty="0" smtClean="0"/>
              <a:t>Signals coming from microphone very weak</a:t>
            </a:r>
          </a:p>
          <a:p>
            <a:pPr lvl="1"/>
            <a:r>
              <a:rPr lang="en-US" dirty="0" err="1" smtClean="0"/>
              <a:t>OpAmp</a:t>
            </a:r>
            <a:r>
              <a:rPr lang="en-US" dirty="0" smtClean="0"/>
              <a:t> circuit to boost signal to match ADC input range</a:t>
            </a:r>
          </a:p>
          <a:p>
            <a:pPr lvl="1"/>
            <a:r>
              <a:rPr lang="en-US" dirty="0" smtClean="0"/>
              <a:t>Low pass filter to band limit signal before sampling</a:t>
            </a:r>
          </a:p>
          <a:p>
            <a:pPr lvl="1"/>
            <a:r>
              <a:rPr lang="en-US" dirty="0" smtClean="0"/>
              <a:t>Custom PCB</a:t>
            </a:r>
          </a:p>
          <a:p>
            <a:r>
              <a:rPr lang="en-US" dirty="0" smtClean="0"/>
              <a:t>Remember: Active circuit which resides next to transmitter</a:t>
            </a:r>
          </a:p>
          <a:p>
            <a:pPr lvl="1"/>
            <a:r>
              <a:rPr lang="en-US" dirty="0" smtClean="0"/>
              <a:t>While transmitting large drops in supply voltag</a:t>
            </a:r>
            <a:r>
              <a:rPr lang="en-US" dirty="0" smtClean="0"/>
              <a:t>e</a:t>
            </a:r>
          </a:p>
          <a:p>
            <a:pPr lvl="1"/>
            <a:r>
              <a:rPr lang="en-US" dirty="0" smtClean="0"/>
              <a:t>Disturbed power supply couples into signal path</a:t>
            </a:r>
          </a:p>
          <a:p>
            <a:pPr lvl="2"/>
            <a:r>
              <a:rPr lang="en-US" dirty="0" smtClean="0"/>
              <a:t>Amplified by </a:t>
            </a:r>
            <a:r>
              <a:rPr lang="en-US" dirty="0" err="1" smtClean="0"/>
              <a:t>OpAmp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Amplifier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0" y="1600200"/>
            <a:ext cx="6569259" cy="4525963"/>
          </a:xfrm>
        </p:spPr>
      </p:pic>
    </p:spTree>
    <p:extLst>
      <p:ext uri="{BB962C8B-B14F-4D97-AF65-F5344CB8AC3E}">
        <p14:creationId xmlns:p14="http://schemas.microsoft.com/office/powerpoint/2010/main" val="2307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6226"/>
          </a:xfrm>
        </p:spPr>
        <p:txBody>
          <a:bodyPr>
            <a:normAutofit/>
          </a:bodyPr>
          <a:lstStyle/>
          <a:p>
            <a:r>
              <a:rPr lang="en-US" dirty="0" smtClean="0"/>
              <a:t>DAC not capable of driving headphones directly</a:t>
            </a:r>
            <a:endParaRPr lang="en-US" dirty="0" smtClean="0"/>
          </a:p>
          <a:p>
            <a:pPr lvl="1"/>
            <a:r>
              <a:rPr lang="en-US" dirty="0" smtClean="0"/>
              <a:t>Use audio </a:t>
            </a:r>
            <a:r>
              <a:rPr lang="en-US" dirty="0" err="1" smtClean="0"/>
              <a:t>OpAmp</a:t>
            </a:r>
            <a:r>
              <a:rPr lang="en-US" dirty="0" smtClean="0"/>
              <a:t> to deliver enough power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Interpolation filte</a:t>
            </a:r>
            <a:r>
              <a:rPr lang="en-US" dirty="0" smtClean="0"/>
              <a:t>r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Variable gain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 PCB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Support for headphones and speaker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mono audio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Software </a:t>
            </a:r>
            <a:r>
              <a:rPr lang="en-US" dirty="0" smtClean="0">
                <a:solidFill>
                  <a:srgbClr val="000000"/>
                </a:solidFill>
              </a:rPr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samples at 10kHz</a:t>
            </a:r>
          </a:p>
          <a:p>
            <a:r>
              <a:rPr lang="en-US" dirty="0" smtClean="0"/>
              <a:t>ADC sample width 12bit</a:t>
            </a:r>
          </a:p>
          <a:p>
            <a:pPr lvl="1"/>
            <a:r>
              <a:rPr lang="en-US" dirty="0" smtClean="0"/>
              <a:t>Required data rate 120kbits/s</a:t>
            </a:r>
          </a:p>
          <a:p>
            <a:r>
              <a:rPr lang="en-US" dirty="0" smtClean="0"/>
              <a:t>Data rate not achievable using </a:t>
            </a:r>
            <a:r>
              <a:rPr lang="en-US" dirty="0" err="1" smtClean="0"/>
              <a:t>TinyOS</a:t>
            </a:r>
            <a:endParaRPr lang="en-US" dirty="0" smtClean="0"/>
          </a:p>
          <a:p>
            <a:pPr lvl="1"/>
            <a:r>
              <a:rPr lang="en-US" dirty="0" smtClean="0"/>
              <a:t>Do not use operating system at all</a:t>
            </a:r>
          </a:p>
          <a:p>
            <a:pPr lvl="1"/>
            <a:r>
              <a:rPr lang="en-US" dirty="0" smtClean="0"/>
              <a:t>Bare-metal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Samples Pipeline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TeloTalkie - 
Digital Audio Transmission</vt:lpstr>
      <vt:lpstr>Introduction</vt:lpstr>
      <vt:lpstr>Introduction</vt:lpstr>
      <vt:lpstr>Microphone Amplifier</vt:lpstr>
      <vt:lpstr>Microphone Amplifier</vt:lpstr>
      <vt:lpstr>Audio Amplifier</vt:lpstr>
      <vt:lpstr>Audio Amplifier</vt:lpstr>
      <vt:lpstr>Software Overview</vt:lpstr>
      <vt:lpstr>Samples Pipeline</vt:lpstr>
      <vt:lpstr>Samples Pipeline</vt:lpstr>
      <vt:lpstr>Conclusion / Future Work</vt:lpstr>
      <vt:lpstr>Questions?</vt:lpstr>
    </vt:vector>
  </TitlesOfParts>
  <Company>RWTH Aachen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RWTH MobNets</dc:creator>
  <cp:lastModifiedBy>Julian Arnold</cp:lastModifiedBy>
  <cp:revision>334</cp:revision>
  <dcterms:created xsi:type="dcterms:W3CDTF">2012-04-09T16:48:55Z</dcterms:created>
  <dcterms:modified xsi:type="dcterms:W3CDTF">2014-07-16T17:45:30Z</dcterms:modified>
</cp:coreProperties>
</file>