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3562" autoAdjust="0"/>
  </p:normalViewPr>
  <p:slideViewPr>
    <p:cSldViewPr snapToGrid="0">
      <p:cViewPr varScale="1">
        <p:scale>
          <a:sx n="57" d="100"/>
          <a:sy n="57" d="100"/>
        </p:scale>
        <p:origin x="108"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6F58B-67DF-45A4-A0E3-D7A6459F10DA}" type="datetimeFigureOut">
              <a:rPr lang="en-US" smtClean="0"/>
              <a:t>3/12/2015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C6085-1858-4A6D-A8EF-710FE09D7F43}" type="slidenum">
              <a:rPr lang="en-US" smtClean="0"/>
              <a:t>‹#›</a:t>
            </a:fld>
            <a:endParaRPr lang="en-US"/>
          </a:p>
        </p:txBody>
      </p:sp>
    </p:spTree>
    <p:extLst>
      <p:ext uri="{BB962C8B-B14F-4D97-AF65-F5344CB8AC3E}">
        <p14:creationId xmlns:p14="http://schemas.microsoft.com/office/powerpoint/2010/main" val="231006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1</a:t>
            </a:fld>
            <a:endParaRPr lang="en-US"/>
          </a:p>
        </p:txBody>
      </p:sp>
    </p:spTree>
    <p:extLst>
      <p:ext uri="{BB962C8B-B14F-4D97-AF65-F5344CB8AC3E}">
        <p14:creationId xmlns:p14="http://schemas.microsoft.com/office/powerpoint/2010/main" val="1369522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100">
                <a:latin typeface="Arial"/>
                <a:cs typeface="Arial"/>
              </a:rPr>
              <a:t>(undefined is a constant)  </a:t>
            </a:r>
          </a:p>
          <a:p>
            <a:r>
              <a:rPr lang="en-US" sz="1100">
                <a:latin typeface="Arial"/>
                <a:cs typeface="Arial"/>
              </a:rPr>
              <a:t>JavaScript has a boolean type, with possible values true and false (both of which are keywords). Any value can be converted to a boolean according to the following rules:  </a:t>
            </a:r>
          </a:p>
          <a:p>
            <a:pPr marL="171450" indent="-171450">
              <a:buFont typeface="Arial" panose="020B0604020202020204" pitchFamily="34" charset="0"/>
              <a:buChar char="•"/>
            </a:pPr>
            <a:r>
              <a:rPr lang="en-US" sz="1100">
                <a:latin typeface="Arial"/>
                <a:cs typeface="Arial"/>
              </a:rPr>
              <a:t>false, 0, the empty string (""), NaN, null, and undefined all become false.  </a:t>
            </a:r>
          </a:p>
          <a:p>
            <a:pPr marL="171450" indent="-171450">
              <a:buFont typeface="Arial" panose="020B0604020202020204" pitchFamily="34" charset="0"/>
              <a:buChar char="•"/>
            </a:pPr>
            <a:r>
              <a:rPr lang="en-US" sz="1100">
                <a:latin typeface="Arial"/>
                <a:cs typeface="Arial"/>
              </a:rPr>
              <a:t>all other values become true.  </a:t>
            </a:r>
          </a:p>
          <a:p>
            <a:r>
              <a:rPr lang="en-US" sz="1100">
                <a:latin typeface="Arial"/>
                <a:cs typeface="Arial"/>
              </a:rPr>
              <a:t>(Use Boolean function for checking)  </a:t>
            </a:r>
          </a:p>
          <a:p>
            <a:endParaRPr lang="en-US"/>
          </a:p>
          <a:p>
            <a:r>
              <a:rPr lang="en-US"/>
              <a:t/>
            </a:r>
            <a:br>
              <a:rPr lang="en-US"/>
            </a:br>
            <a:endParaRPr lang="es-ES"/>
          </a:p>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10</a:t>
            </a:fld>
            <a:endParaRPr lang="en-US"/>
          </a:p>
        </p:txBody>
      </p:sp>
    </p:spTree>
    <p:extLst>
      <p:ext uri="{BB962C8B-B14F-4D97-AF65-F5344CB8AC3E}">
        <p14:creationId xmlns:p14="http://schemas.microsoft.com/office/powerpoint/2010/main" val="197760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difference from other languages like Java is that in JavaScript, blocks do not have scope; only functions have scope. However, starting with ECMAScript Edition 6, let and </a:t>
            </a:r>
            <a:r>
              <a:rPr lang="en-US" sz="1200" kern="1200" dirty="0" err="1" smtClean="0">
                <a:solidFill>
                  <a:schemeClr val="tx1"/>
                </a:solidFill>
                <a:effectLst/>
                <a:latin typeface="+mn-lt"/>
                <a:ea typeface="+mn-ea"/>
                <a:cs typeface="+mn-cs"/>
              </a:rPr>
              <a:t>const</a:t>
            </a:r>
            <a:r>
              <a:rPr lang="en-US" sz="1200" kern="1200" dirty="0" smtClean="0">
                <a:solidFill>
                  <a:schemeClr val="tx1"/>
                </a:solidFill>
                <a:effectLst/>
                <a:latin typeface="+mn-lt"/>
                <a:ea typeface="+mn-ea"/>
                <a:cs typeface="+mn-cs"/>
              </a:rPr>
              <a:t> declarations allow you to create block-scoped variables</a:t>
            </a:r>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11</a:t>
            </a:fld>
            <a:endParaRPr lang="en-US"/>
          </a:p>
        </p:txBody>
      </p:sp>
    </p:spTree>
    <p:extLst>
      <p:ext uri="{BB962C8B-B14F-4D97-AF65-F5344CB8AC3E}">
        <p14:creationId xmlns:p14="http://schemas.microsoft.com/office/powerpoint/2010/main" val="197229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use ++ and -- to increment and decrement respectively. These can be used as prefix or postfix operators.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12</a:t>
            </a:fld>
            <a:endParaRPr lang="en-US"/>
          </a:p>
        </p:txBody>
      </p:sp>
    </p:spTree>
    <p:extLst>
      <p:ext uri="{BB962C8B-B14F-4D97-AF65-F5344CB8AC3E}">
        <p14:creationId xmlns:p14="http://schemas.microsoft.com/office/powerpoint/2010/main" val="203770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add a string to a number (or other value) everything is converted in to a string first. This might catch you up: </a:t>
            </a:r>
          </a:p>
          <a:p>
            <a:r>
              <a:rPr lang="en-US" sz="1200" kern="1200" dirty="0" smtClean="0">
                <a:solidFill>
                  <a:schemeClr val="tx1"/>
                </a:solidFill>
                <a:effectLst/>
                <a:latin typeface="+mn-lt"/>
                <a:ea typeface="+mn-ea"/>
                <a:cs typeface="+mn-cs"/>
              </a:rPr>
              <a:t>"3" + 4 + 5;  // "345"   </a:t>
            </a:r>
          </a:p>
          <a:p>
            <a:r>
              <a:rPr lang="en-US" sz="1200" kern="1200" dirty="0" smtClean="0">
                <a:solidFill>
                  <a:schemeClr val="tx1"/>
                </a:solidFill>
                <a:effectLst/>
                <a:latin typeface="+mn-lt"/>
                <a:ea typeface="+mn-ea"/>
                <a:cs typeface="+mn-cs"/>
              </a:rPr>
              <a:t>3 + 4 + "5"; // "75"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Adding an empty string to something is a useful way of converting it.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13</a:t>
            </a:fld>
            <a:endParaRPr lang="en-US"/>
          </a:p>
        </p:txBody>
      </p:sp>
    </p:spTree>
    <p:extLst>
      <p:ext uri="{BB962C8B-B14F-4D97-AF65-F5344CB8AC3E}">
        <p14:creationId xmlns:p14="http://schemas.microsoft.com/office/powerpoint/2010/main" val="1306115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also != and !== operators. </a:t>
            </a:r>
          </a:p>
          <a:p>
            <a:r>
              <a:rPr lang="en-US" sz="1200" kern="1200" dirty="0" smtClean="0">
                <a:solidFill>
                  <a:schemeClr val="tx1"/>
                </a:solidFill>
                <a:effectLst/>
                <a:latin typeface="+mn-lt"/>
                <a:ea typeface="+mn-ea"/>
                <a:cs typeface="+mn-cs"/>
              </a:rPr>
              <a:t>JavaScript also has bitwise operations.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14</a:t>
            </a:fld>
            <a:endParaRPr lang="en-US"/>
          </a:p>
        </p:txBody>
      </p:sp>
    </p:spTree>
    <p:extLst>
      <p:ext uri="{BB962C8B-B14F-4D97-AF65-F5344CB8AC3E}">
        <p14:creationId xmlns:p14="http://schemas.microsoft.com/office/powerpoint/2010/main" val="299794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&amp;&amp; and || operators use short-circuit logic, which means whether they will execute their second operand is dependent on the first. This is useful for checking for null objects before accessing their attributes: </a:t>
            </a: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name = o &amp;&amp; </a:t>
            </a:r>
            <a:r>
              <a:rPr lang="en-US" sz="1200" kern="1200" dirty="0" err="1" smtClean="0">
                <a:solidFill>
                  <a:schemeClr val="tx1"/>
                </a:solidFill>
                <a:effectLst/>
                <a:latin typeface="+mn-lt"/>
                <a:ea typeface="+mn-ea"/>
                <a:cs typeface="+mn-cs"/>
              </a:rPr>
              <a:t>o.getName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 for setting default values: </a:t>
            </a: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name = </a:t>
            </a:r>
            <a:r>
              <a:rPr lang="en-US" sz="1200" kern="1200" dirty="0" err="1" smtClean="0">
                <a:solidFill>
                  <a:schemeClr val="tx1"/>
                </a:solidFill>
                <a:effectLst/>
                <a:latin typeface="+mn-lt"/>
                <a:ea typeface="+mn-ea"/>
                <a:cs typeface="+mn-cs"/>
              </a:rPr>
              <a:t>otherName</a:t>
            </a:r>
            <a:r>
              <a:rPr lang="en-US" sz="1200" kern="1200" dirty="0" smtClean="0">
                <a:solidFill>
                  <a:schemeClr val="tx1"/>
                </a:solidFill>
                <a:effectLst/>
                <a:latin typeface="+mn-lt"/>
                <a:ea typeface="+mn-ea"/>
                <a:cs typeface="+mn-cs"/>
              </a:rPr>
              <a:t> || "default"; </a:t>
            </a:r>
          </a:p>
          <a:p>
            <a:r>
              <a:rPr lang="en-US" sz="1200" kern="1200" dirty="0" smtClean="0">
                <a:solidFill>
                  <a:schemeClr val="tx1"/>
                </a:solidFill>
                <a:effectLst/>
                <a:latin typeface="+mn-lt"/>
                <a:ea typeface="+mn-ea"/>
                <a:cs typeface="+mn-cs"/>
              </a:rPr>
              <a:t>JavaScript has a ternary operator for conditional expressions: </a:t>
            </a: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allowed = (age &gt; 18) ? "yes" : "no";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17</a:t>
            </a:fld>
            <a:endParaRPr lang="en-US"/>
          </a:p>
        </p:txBody>
      </p:sp>
    </p:spTree>
    <p:extLst>
      <p:ext uri="{BB962C8B-B14F-4D97-AF65-F5344CB8AC3E}">
        <p14:creationId xmlns:p14="http://schemas.microsoft.com/office/powerpoint/2010/main" val="1073349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are also semantically equivalent. The second method has the advantage that the name of the property is provided as a string, which means it can be calculated at run-time though using this method prevents some JavaScript engine and </a:t>
            </a:r>
            <a:r>
              <a:rPr lang="en-US" sz="1200" kern="1200" dirty="0" err="1" smtClean="0">
                <a:solidFill>
                  <a:schemeClr val="tx1"/>
                </a:solidFill>
                <a:effectLst/>
                <a:latin typeface="+mn-lt"/>
                <a:ea typeface="+mn-ea"/>
                <a:cs typeface="+mn-cs"/>
              </a:rPr>
              <a:t>minifier</a:t>
            </a:r>
            <a:r>
              <a:rPr lang="en-US" sz="1200" kern="1200" dirty="0" smtClean="0">
                <a:solidFill>
                  <a:schemeClr val="tx1"/>
                </a:solidFill>
                <a:effectLst/>
                <a:latin typeface="+mn-lt"/>
                <a:ea typeface="+mn-ea"/>
                <a:cs typeface="+mn-cs"/>
              </a:rPr>
              <a:t> optimizations being applied. It can also be used to set and get properties with names that are reserved words: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20</a:t>
            </a:fld>
            <a:endParaRPr lang="en-US"/>
          </a:p>
        </p:txBody>
      </p:sp>
    </p:spTree>
    <p:extLst>
      <p:ext uri="{BB962C8B-B14F-4D97-AF65-F5344CB8AC3E}">
        <p14:creationId xmlns:p14="http://schemas.microsoft.com/office/powerpoint/2010/main" val="1680531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take the above into account, you can iterate over an array using the following: </a:t>
            </a:r>
          </a:p>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a:t>
            </a:r>
            <a:r>
              <a:rPr lang="en-US" sz="1200" kern="1200" dirty="0" err="1" smtClean="0">
                <a:solidFill>
                  <a:schemeClr val="tx1"/>
                </a:solidFill>
                <a:effectLst/>
                <a:latin typeface="+mn-lt"/>
                <a:ea typeface="+mn-ea"/>
                <a:cs typeface="+mn-cs"/>
              </a:rPr>
              <a:t>a.length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Do something with a[</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This is slightly inefficient as you are looking up the length property once every loop. An improvement is this: </a:t>
            </a:r>
          </a:p>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a.length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 Do something with a[</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An even nicer idiom is: </a:t>
            </a:r>
          </a:p>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item; item = a[</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Do something with item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Another way to iterate is to use the for...in loop. Note that if someone added new properties to </a:t>
            </a:r>
            <a:r>
              <a:rPr lang="en-US" sz="1200" kern="1200" dirty="0" err="1" smtClean="0">
                <a:solidFill>
                  <a:schemeClr val="tx1"/>
                </a:solidFill>
                <a:effectLst/>
                <a:latin typeface="+mn-lt"/>
                <a:ea typeface="+mn-ea"/>
                <a:cs typeface="+mn-cs"/>
              </a:rPr>
              <a:t>Array.prototype</a:t>
            </a:r>
            <a:r>
              <a:rPr lang="en-US" sz="1200" kern="1200" dirty="0" smtClean="0">
                <a:solidFill>
                  <a:schemeClr val="tx1"/>
                </a:solidFill>
                <a:effectLst/>
                <a:latin typeface="+mn-lt"/>
                <a:ea typeface="+mn-ea"/>
                <a:cs typeface="+mn-cs"/>
              </a:rPr>
              <a:t>, they will also be iterated over by this loop: </a:t>
            </a:r>
          </a:p>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in a) {</a:t>
            </a:r>
          </a:p>
          <a:p>
            <a:r>
              <a:rPr lang="en-US" sz="1200" kern="1200" dirty="0" smtClean="0">
                <a:solidFill>
                  <a:schemeClr val="tx1"/>
                </a:solidFill>
                <a:effectLst/>
                <a:latin typeface="+mn-lt"/>
                <a:ea typeface="+mn-ea"/>
                <a:cs typeface="+mn-cs"/>
              </a:rPr>
              <a:t>     // Do something with a[</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23</a:t>
            </a:fld>
            <a:endParaRPr lang="en-US"/>
          </a:p>
        </p:txBody>
      </p:sp>
    </p:spTree>
    <p:extLst>
      <p:ext uri="{BB962C8B-B14F-4D97-AF65-F5344CB8AC3E}">
        <p14:creationId xmlns:p14="http://schemas.microsoft.com/office/powerpoint/2010/main" val="393350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2</a:t>
            </a:fld>
            <a:endParaRPr lang="en-US"/>
          </a:p>
        </p:txBody>
      </p:sp>
    </p:spTree>
    <p:extLst>
      <p:ext uri="{BB962C8B-B14F-4D97-AF65-F5344CB8AC3E}">
        <p14:creationId xmlns:p14="http://schemas.microsoft.com/office/powerpoint/2010/main" val="396025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Unlike most programming languages, the JavaScript language has no concept of input or output. It is designed to run as a scripting language in a host environment, and it is up to the host environment to provide mechanisms for communicating with the outside world. The most common host environment is the browser, but JavaScript interpreters can also be found in Adobe Acrobat, Photoshop, SVG images, Yahoo!'s Widget engine, as well as server side environments such as node.js. However the list of the areas where JavaScript is used just begins here. It also includes NoSQL databases, like the open source Apache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embedded computers, or complete desktop environments, like GNOME (one of the most popular GUIs for GNU/Linux operating systems).  </a:t>
            </a:r>
          </a:p>
          <a:p>
            <a:endParaRPr lang="en-US" dirty="0"/>
          </a:p>
        </p:txBody>
      </p:sp>
      <p:sp>
        <p:nvSpPr>
          <p:cNvPr id="4" name="Slide Number Placeholder 3"/>
          <p:cNvSpPr>
            <a:spLocks noGrp="1"/>
          </p:cNvSpPr>
          <p:nvPr>
            <p:ph type="sldNum" sz="quarter" idx="10"/>
          </p:nvPr>
        </p:nvSpPr>
        <p:spPr/>
        <p:txBody>
          <a:bodyPr/>
          <a:lstStyle/>
          <a:p>
            <a:fld id="{F98C6085-1858-4A6D-A8EF-710FE09D7F43}" type="slidenum">
              <a:rPr lang="en-US" smtClean="0"/>
              <a:t>3</a:t>
            </a:fld>
            <a:endParaRPr lang="en-US"/>
          </a:p>
        </p:txBody>
      </p:sp>
    </p:spTree>
    <p:extLst>
      <p:ext uri="{BB962C8B-B14F-4D97-AF65-F5344CB8AC3E}">
        <p14:creationId xmlns:p14="http://schemas.microsoft.com/office/powerpoint/2010/main" val="25790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4</a:t>
            </a:fld>
            <a:endParaRPr lang="en-US"/>
          </a:p>
        </p:txBody>
      </p:sp>
    </p:spTree>
    <p:extLst>
      <p:ext uri="{BB962C8B-B14F-4D97-AF65-F5344CB8AC3E}">
        <p14:creationId xmlns:p14="http://schemas.microsoft.com/office/powerpoint/2010/main" val="305750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5</a:t>
            </a:fld>
            <a:endParaRPr lang="en-US"/>
          </a:p>
        </p:txBody>
      </p:sp>
    </p:spTree>
    <p:extLst>
      <p:ext uri="{BB962C8B-B14F-4D97-AF65-F5344CB8AC3E}">
        <p14:creationId xmlns:p14="http://schemas.microsoft.com/office/powerpoint/2010/main" val="22186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6</a:t>
            </a:fld>
            <a:endParaRPr lang="en-US"/>
          </a:p>
        </p:txBody>
      </p:sp>
    </p:spTree>
    <p:extLst>
      <p:ext uri="{BB962C8B-B14F-4D97-AF65-F5344CB8AC3E}">
        <p14:creationId xmlns:p14="http://schemas.microsoft.com/office/powerpoint/2010/main" val="263651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a:p>
            <a:r>
              <a:rPr lang="en-US" sz="1100">
                <a:latin typeface="Arial"/>
                <a:cs typeface="Arial"/>
              </a:rPr>
              <a:t>One of the key differences is that JavaScript does</a:t>
            </a:r>
            <a:r>
              <a:rPr lang="en-US" sz="1100">
                <a:latin typeface="Arial"/>
              </a:rPr>
              <a:t> not have classes; instead, the class functionality is accomplished by object prototypes. The other main difference is that functions are objects, giving functions the capacity to hold executable code and be passed around like any other object.  </a:t>
            </a:r>
            <a:endParaRPr lang="es-ES" sz="1100">
              <a:latin typeface="Arial"/>
            </a:endParaRPr>
          </a:p>
          <a:p>
            <a:pPr marL="171450" indent="-171450" algn="just">
              <a:buFont typeface="Arial" panose="020B0604020202020204" pitchFamily="34" charset="0"/>
              <a:buChar char="•"/>
            </a:pPr>
            <a:r>
              <a:rPr lang="en-US" sz="1100">
                <a:latin typeface="Arial"/>
                <a:cs typeface="Arial"/>
              </a:rPr>
              <a:t>Number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String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Boolean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Object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Function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Array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Date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RegExp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null  </a:t>
            </a:r>
            <a:endParaRPr lang="es-ES" sz="1100">
              <a:latin typeface="Arial"/>
              <a:cs typeface="Arial"/>
            </a:endParaRPr>
          </a:p>
          <a:p>
            <a:pPr marL="171450" indent="-171450" algn="just">
              <a:buFont typeface="Arial" panose="020B0604020202020204" pitchFamily="34" charset="0"/>
              <a:buChar char="•"/>
            </a:pPr>
            <a:r>
              <a:rPr lang="en-US" sz="1100">
                <a:latin typeface="Arial"/>
                <a:cs typeface="Arial"/>
              </a:rPr>
              <a:t>undefined  </a:t>
            </a:r>
            <a:endParaRPr lang="es-ES" sz="1100">
              <a:latin typeface="Arial"/>
              <a:cs typeface="Arial"/>
            </a:endParaRPr>
          </a:p>
          <a:p>
            <a:r>
              <a:rPr lang="en-US"/>
              <a:t/>
            </a:r>
            <a:br>
              <a:rPr lang="en-US"/>
            </a:br>
            <a:endParaRPr lang="es-ES"/>
          </a:p>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7</a:t>
            </a:fld>
            <a:endParaRPr lang="en-US"/>
          </a:p>
        </p:txBody>
      </p:sp>
    </p:spTree>
    <p:extLst>
      <p:ext uri="{BB962C8B-B14F-4D97-AF65-F5344CB8AC3E}">
        <p14:creationId xmlns:p14="http://schemas.microsoft.com/office/powerpoint/2010/main" val="221929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100">
                <a:latin typeface="Arial"/>
                <a:cs typeface="Arial"/>
              </a:rPr>
              <a:t>Some build-in function:  </a:t>
            </a:r>
          </a:p>
          <a:p>
            <a:pPr marL="171450" indent="-171450">
              <a:buFont typeface="Arial" panose="020B0604020202020204" pitchFamily="34" charset="0"/>
              <a:buChar char="•"/>
            </a:pPr>
            <a:r>
              <a:rPr lang="en-US" sz="1100" b="1">
                <a:latin typeface="Consolas"/>
                <a:cs typeface="Consolas"/>
              </a:rPr>
              <a:t>Math </a:t>
            </a:r>
            <a:r>
              <a:rPr lang="en-US" sz="1100">
                <a:latin typeface="Arial"/>
                <a:cs typeface="Arial"/>
              </a:rPr>
              <a:t>object  </a:t>
            </a:r>
          </a:p>
          <a:p>
            <a:pPr marL="171450" indent="-171450">
              <a:buFont typeface="Arial" panose="020B0604020202020204" pitchFamily="34" charset="0"/>
              <a:buChar char="•"/>
            </a:pPr>
            <a:r>
              <a:rPr lang="en-US" sz="1100" b="1">
                <a:latin typeface="Consolas"/>
                <a:cs typeface="Consolas"/>
              </a:rPr>
              <a:t>parseInt </a:t>
            </a:r>
            <a:r>
              <a:rPr lang="en-US" sz="1100">
                <a:latin typeface="Arial"/>
                <a:cs typeface="Arial"/>
              </a:rPr>
              <a:t>and </a:t>
            </a:r>
            <a:r>
              <a:rPr lang="en-US" sz="1100" b="1">
                <a:latin typeface="Consolas"/>
                <a:cs typeface="Consolas"/>
              </a:rPr>
              <a:t>parseFloat </a:t>
            </a:r>
            <a:r>
              <a:rPr lang="en-US" sz="1100">
                <a:latin typeface="Arial"/>
                <a:cs typeface="Arial"/>
              </a:rPr>
              <a:t>(functions)  </a:t>
            </a:r>
          </a:p>
          <a:p>
            <a:pPr marL="171450" indent="-171450">
              <a:buFont typeface="Arial" panose="020B0604020202020204" pitchFamily="34" charset="0"/>
              <a:buChar char="•"/>
            </a:pPr>
            <a:r>
              <a:rPr lang="en-US" sz="1100">
                <a:latin typeface="Arial"/>
                <a:cs typeface="Arial"/>
              </a:rPr>
              <a:t>unary </a:t>
            </a:r>
            <a:r>
              <a:rPr lang="en-US" sz="1100" b="1">
                <a:latin typeface="Consolas"/>
                <a:cs typeface="Consolas"/>
              </a:rPr>
              <a:t>+</a:t>
            </a:r>
            <a:r>
              <a:rPr lang="en-US" sz="1100">
                <a:latin typeface="Arial"/>
                <a:cs typeface="Arial"/>
              </a:rPr>
              <a:t> operator for convert  </a:t>
            </a:r>
          </a:p>
          <a:p>
            <a:endParaRPr lang="en-US" sz="1100">
              <a:latin typeface="Calibri"/>
              <a:cs typeface="Consolas"/>
            </a:endParaRPr>
          </a:p>
          <a:p>
            <a:pPr marL="171450" indent="-171450">
              <a:buFont typeface="Arial" panose="020B0604020202020204" pitchFamily="34" charset="0"/>
              <a:buChar char="•"/>
            </a:pPr>
            <a:r>
              <a:rPr lang="en-US" sz="1100" b="1">
                <a:latin typeface="Consolas"/>
                <a:cs typeface="Consolas"/>
              </a:rPr>
              <a:t>NaN </a:t>
            </a:r>
            <a:r>
              <a:rPr lang="en-US" sz="1100">
                <a:latin typeface="Arial"/>
                <a:cs typeface="Arial"/>
              </a:rPr>
              <a:t>and </a:t>
            </a:r>
            <a:r>
              <a:rPr lang="en-US" sz="1100" b="1">
                <a:latin typeface="Consolas"/>
                <a:cs typeface="Consolas"/>
              </a:rPr>
              <a:t>isNaN </a:t>
            </a:r>
            <a:r>
              <a:rPr lang="en-US" sz="1100">
                <a:latin typeface="Arial"/>
                <a:cs typeface="Arial"/>
              </a:rPr>
              <a:t>(function)  </a:t>
            </a:r>
          </a:p>
          <a:p>
            <a:pPr marL="171450" indent="-171450">
              <a:buFont typeface="Arial" panose="020B0604020202020204" pitchFamily="34" charset="0"/>
              <a:buChar char="•"/>
            </a:pPr>
            <a:r>
              <a:rPr lang="en-US" sz="1100" b="1">
                <a:latin typeface="Consolas"/>
                <a:cs typeface="Consolas"/>
              </a:rPr>
              <a:t>Infinity</a:t>
            </a:r>
            <a:r>
              <a:rPr lang="en-US" sz="1100">
                <a:latin typeface="Arial"/>
                <a:cs typeface="Arial"/>
              </a:rPr>
              <a:t>, minus </a:t>
            </a:r>
            <a:r>
              <a:rPr lang="en-US" sz="1100" b="1">
                <a:latin typeface="Consolas"/>
                <a:cs typeface="Consolas"/>
              </a:rPr>
              <a:t>Infinity </a:t>
            </a:r>
            <a:r>
              <a:rPr lang="en-US" sz="1100">
                <a:latin typeface="Arial"/>
                <a:cs typeface="Arial"/>
              </a:rPr>
              <a:t>and </a:t>
            </a:r>
            <a:r>
              <a:rPr lang="en-US" sz="1100" b="1">
                <a:latin typeface="Consolas"/>
                <a:cs typeface="Consolas"/>
              </a:rPr>
              <a:t>isFinite </a:t>
            </a:r>
            <a:r>
              <a:rPr lang="en-US" sz="1100">
                <a:latin typeface="Consolas"/>
                <a:cs typeface="Consolas"/>
              </a:rPr>
              <a:t> </a:t>
            </a:r>
          </a:p>
          <a:p>
            <a:endParaRPr lang="en-US"/>
          </a:p>
          <a:p>
            <a:r>
              <a:rPr lang="en-US"/>
              <a:t/>
            </a:r>
            <a:br>
              <a:rPr lang="en-US"/>
            </a:br>
            <a:endParaRPr lang="es-ES"/>
          </a:p>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8</a:t>
            </a:fld>
            <a:endParaRPr lang="en-US"/>
          </a:p>
        </p:txBody>
      </p:sp>
    </p:spTree>
    <p:extLst>
      <p:ext uri="{BB962C8B-B14F-4D97-AF65-F5344CB8AC3E}">
        <p14:creationId xmlns:p14="http://schemas.microsoft.com/office/powerpoint/2010/main" val="1718224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100">
                <a:latin typeface="Arial"/>
                <a:cs typeface="Arial"/>
              </a:rPr>
              <a:t>Some build-in function:  </a:t>
            </a:r>
          </a:p>
          <a:p>
            <a:pPr marL="171450" indent="-171450">
              <a:buFont typeface="Arial" panose="020B0604020202020204" pitchFamily="34" charset="0"/>
              <a:buChar char="•"/>
            </a:pPr>
            <a:r>
              <a:rPr lang="en-US" sz="1100" b="1">
                <a:latin typeface="Consolas"/>
                <a:cs typeface="Consolas"/>
              </a:rPr>
              <a:t>chartAt </a:t>
            </a:r>
            <a:r>
              <a:rPr lang="en-US" sz="1100">
                <a:latin typeface="Arial"/>
                <a:cs typeface="Arial"/>
              </a:rPr>
              <a:t>(function)  </a:t>
            </a:r>
          </a:p>
          <a:p>
            <a:pPr marL="171450" indent="-171450">
              <a:buFont typeface="Arial" panose="020B0604020202020204" pitchFamily="34" charset="0"/>
              <a:buChar char="•"/>
            </a:pPr>
            <a:r>
              <a:rPr lang="en-US" sz="1100" b="1">
                <a:latin typeface="Consolas"/>
                <a:cs typeface="Consolas"/>
              </a:rPr>
              <a:t>replace </a:t>
            </a:r>
            <a:r>
              <a:rPr lang="en-US" sz="1100">
                <a:latin typeface="Arial"/>
                <a:cs typeface="Arial"/>
              </a:rPr>
              <a:t>(function)  </a:t>
            </a:r>
          </a:p>
          <a:p>
            <a:pPr marL="171450" indent="-171450">
              <a:buFont typeface="Arial" panose="020B0604020202020204" pitchFamily="34" charset="0"/>
              <a:buChar char="•"/>
            </a:pPr>
            <a:r>
              <a:rPr lang="en-US" sz="1100" b="1">
                <a:latin typeface="Consolas"/>
                <a:cs typeface="Consolas"/>
              </a:rPr>
              <a:t>toUpperCase </a:t>
            </a:r>
            <a:r>
              <a:rPr lang="en-US" sz="1100">
                <a:latin typeface="Arial"/>
                <a:cs typeface="Arial"/>
              </a:rPr>
              <a:t>(function) </a:t>
            </a:r>
            <a:r>
              <a:rPr lang="en-US" sz="600">
                <a:latin typeface="Segoe UI"/>
                <a:cs typeface="Segoe UI"/>
              </a:rPr>
              <a:t/>
            </a:r>
            <a:br>
              <a:rPr lang="en-US" sz="600">
                <a:latin typeface="Segoe UI"/>
                <a:cs typeface="Segoe UI"/>
              </a:rPr>
            </a:br>
            <a:endParaRPr lang="es-ES" sz="600">
              <a:latin typeface="Segoe UI"/>
              <a:cs typeface="Segoe UI"/>
            </a:endParaRPr>
          </a:p>
          <a:p>
            <a:endParaRPr lang="es-ES"/>
          </a:p>
          <a:p>
            <a:endParaRPr lang="es-ES"/>
          </a:p>
        </p:txBody>
      </p:sp>
      <p:sp>
        <p:nvSpPr>
          <p:cNvPr id="4" name="Marcador de número de diapositiva 3"/>
          <p:cNvSpPr>
            <a:spLocks noGrp="1"/>
          </p:cNvSpPr>
          <p:nvPr>
            <p:ph type="sldNum" sz="quarter" idx="10"/>
          </p:nvPr>
        </p:nvSpPr>
        <p:spPr/>
        <p:txBody>
          <a:bodyPr/>
          <a:lstStyle/>
          <a:p>
            <a:fld id="{F98C6085-1858-4A6D-A8EF-710FE09D7F43}" type="slidenum">
              <a:rPr lang="en-US" smtClean="0"/>
              <a:t>9</a:t>
            </a:fld>
            <a:endParaRPr lang="en-US"/>
          </a:p>
        </p:txBody>
      </p:sp>
    </p:spTree>
    <p:extLst>
      <p:ext uri="{BB962C8B-B14F-4D97-AF65-F5344CB8AC3E}">
        <p14:creationId xmlns:p14="http://schemas.microsoft.com/office/powerpoint/2010/main" val="373608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t>12/03/2015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t>12/03/2015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t>12/03/2015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0771E8B-6CA5-40B2-8038-0E112F3DAC1C}" type="datetimeFigureOut">
              <a:rPr lang="es-ES" smtClean="0"/>
              <a:t>12/03/2015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12/03/2015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40771E8B-6CA5-40B2-8038-0E112F3DAC1C}" type="datetimeFigureOut">
              <a:rPr lang="es-ES" smtClean="0"/>
              <a:t>12/03/2015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0771E8B-6CA5-40B2-8038-0E112F3DAC1C}" type="datetimeFigureOut">
              <a:rPr lang="es-ES" smtClean="0"/>
              <a:t>12/03/2015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0771E8B-6CA5-40B2-8038-0E112F3DAC1C}" type="datetimeFigureOut">
              <a:rPr lang="es-ES" smtClean="0"/>
              <a:t>12/03/2015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12/03/2015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12/03/2015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12/03/2015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12/03/2015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visualstudio.com/en-us/products/visual-studio-community-vs.aspx"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nodejs.org/" TargetMode="External"/><Relationship Id="rId5" Type="http://schemas.openxmlformats.org/officeDocument/2006/relationships/hyperlink" Target="http://www.notepad-plus-plus.org/" TargetMode="External"/><Relationship Id="rId4" Type="http://schemas.openxmlformats.org/officeDocument/2006/relationships/hyperlink" Target="http://www.sublimetext.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Introduction</a:t>
            </a:r>
            <a:r>
              <a:rPr lang="es-ES" dirty="0" smtClean="0"/>
              <a:t> to JavaScript</a:t>
            </a:r>
            <a:endParaRPr lang="es-ES" dirty="0"/>
          </a:p>
        </p:txBody>
      </p:sp>
      <p:sp>
        <p:nvSpPr>
          <p:cNvPr id="3" name="Subtítulo 2"/>
          <p:cNvSpPr>
            <a:spLocks noGrp="1"/>
          </p:cNvSpPr>
          <p:nvPr>
            <p:ph type="subTitle" idx="1"/>
          </p:nvPr>
        </p:nvSpPr>
        <p:spPr/>
        <p:txBody>
          <a:bodyPr>
            <a:normAutofit lnSpcReduction="10000"/>
          </a:bodyPr>
          <a:lstStyle/>
          <a:p>
            <a:r>
              <a:rPr lang="es-ES" dirty="0"/>
              <a:t>Jhon Guerrero</a:t>
            </a:r>
          </a:p>
          <a:p>
            <a:r>
              <a:rPr lang="es-ES" dirty="0"/>
              <a:t>System Engineer</a:t>
            </a:r>
          </a:p>
          <a:p>
            <a:r>
              <a:rPr lang="es-ES" dirty="0"/>
              <a:t>Software Developer</a:t>
            </a:r>
          </a:p>
          <a:p>
            <a:r>
              <a:rPr lang="es-ES" dirty="0"/>
              <a:t>@</a:t>
            </a:r>
            <a:r>
              <a:rPr lang="es-ES" dirty="0" err="1"/>
              <a:t>jarneygm</a:t>
            </a:r>
            <a:endParaRPr lang="es-ES" dirty="0"/>
          </a:p>
          <a:p>
            <a:endParaRPr lang="es-ES" dirty="0"/>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Others types</a:t>
            </a:r>
          </a:p>
        </p:txBody>
      </p:sp>
      <p:sp>
        <p:nvSpPr>
          <p:cNvPr id="3" name="Marcador de contenido 2"/>
          <p:cNvSpPr>
            <a:spLocks noGrp="1"/>
          </p:cNvSpPr>
          <p:nvPr>
            <p:ph idx="1"/>
          </p:nvPr>
        </p:nvSpPr>
        <p:spPr/>
        <p:txBody>
          <a:bodyPr/>
          <a:lstStyle/>
          <a:p>
            <a:r>
              <a:rPr lang="en-US">
                <a:latin typeface="Arial" charset="0"/>
                <a:cs typeface="Arial" charset="0"/>
              </a:rPr>
              <a:t>JavaScript distinguishes between null, which is a value that indicates a deliberate non-value (and is only accessible through the null keyword), and undefined, which is a value of type 'undefined' that indicates an uninitialized value — that is, a value hasn't even been assigned yet.</a:t>
            </a:r>
            <a:endParaRPr lang="es-ES">
              <a:latin typeface="Arial" charset="0"/>
              <a:cs typeface="Arial" charset="0"/>
            </a:endParaRPr>
          </a:p>
        </p:txBody>
      </p:sp>
    </p:spTree>
    <p:extLst>
      <p:ext uri="{BB962C8B-B14F-4D97-AF65-F5344CB8AC3E}">
        <p14:creationId xmlns:p14="http://schemas.microsoft.com/office/powerpoint/2010/main" val="351041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New variables in JavaScript are declared using the </a:t>
            </a:r>
            <a:r>
              <a:rPr lang="en-US" b="1" dirty="0" err="1"/>
              <a:t>var</a:t>
            </a:r>
            <a:r>
              <a:rPr lang="en-US" b="1" dirty="0"/>
              <a:t> </a:t>
            </a:r>
            <a:r>
              <a:rPr lang="en-US" dirty="0"/>
              <a:t>keyword</a:t>
            </a:r>
            <a:r>
              <a:rPr lang="en-US" dirty="0" smtClean="0"/>
              <a:t>:</a:t>
            </a:r>
          </a:p>
          <a:p>
            <a:endParaRPr lang="en-US" dirty="0"/>
          </a:p>
        </p:txBody>
      </p:sp>
      <p:pic>
        <p:nvPicPr>
          <p:cNvPr id="5" name="Picture 4"/>
          <p:cNvPicPr>
            <a:picLocks noChangeAspect="1"/>
          </p:cNvPicPr>
          <p:nvPr/>
        </p:nvPicPr>
        <p:blipFill>
          <a:blip r:embed="rId3"/>
          <a:stretch>
            <a:fillRect/>
          </a:stretch>
        </p:blipFill>
        <p:spPr>
          <a:xfrm>
            <a:off x="3581400" y="2790825"/>
            <a:ext cx="5029200" cy="1276350"/>
          </a:xfrm>
          <a:prstGeom prst="rect">
            <a:avLst/>
          </a:prstGeom>
        </p:spPr>
      </p:pic>
    </p:spTree>
    <p:extLst>
      <p:ext uri="{BB962C8B-B14F-4D97-AF65-F5344CB8AC3E}">
        <p14:creationId xmlns:p14="http://schemas.microsoft.com/office/powerpoint/2010/main" val="122774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a:t>JavaScript's numeric operators are +, -, *, / and % - which is the remainder operator. Values are assigned using =, and there are also compound assignment statements such as += and -=. These extend out to x = x </a:t>
            </a:r>
            <a:r>
              <a:rPr lang="en-US" i="1" dirty="0"/>
              <a:t>operator</a:t>
            </a:r>
            <a:r>
              <a:rPr lang="en-US" dirty="0"/>
              <a:t> y. </a:t>
            </a:r>
          </a:p>
          <a:p>
            <a:endParaRPr lang="en-US" dirty="0"/>
          </a:p>
        </p:txBody>
      </p:sp>
      <p:pic>
        <p:nvPicPr>
          <p:cNvPr id="4" name="Picture 3"/>
          <p:cNvPicPr>
            <a:picLocks noChangeAspect="1"/>
          </p:cNvPicPr>
          <p:nvPr/>
        </p:nvPicPr>
        <p:blipFill>
          <a:blip r:embed="rId3"/>
          <a:stretch>
            <a:fillRect/>
          </a:stretch>
        </p:blipFill>
        <p:spPr>
          <a:xfrm>
            <a:off x="4719637" y="3659187"/>
            <a:ext cx="2752725" cy="1266825"/>
          </a:xfrm>
          <a:prstGeom prst="rect">
            <a:avLst/>
          </a:prstGeom>
        </p:spPr>
      </p:pic>
    </p:spTree>
    <p:extLst>
      <p:ext uri="{BB962C8B-B14F-4D97-AF65-F5344CB8AC3E}">
        <p14:creationId xmlns:p14="http://schemas.microsoft.com/office/powerpoint/2010/main" val="126926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a:t>The + operator also does string concatenation: </a:t>
            </a:r>
          </a:p>
          <a:p>
            <a:endParaRPr lang="en-US" dirty="0"/>
          </a:p>
        </p:txBody>
      </p:sp>
      <p:pic>
        <p:nvPicPr>
          <p:cNvPr id="4" name="Picture 3"/>
          <p:cNvPicPr>
            <a:picLocks noChangeAspect="1"/>
          </p:cNvPicPr>
          <p:nvPr/>
        </p:nvPicPr>
        <p:blipFill>
          <a:blip r:embed="rId3"/>
          <a:stretch>
            <a:fillRect/>
          </a:stretch>
        </p:blipFill>
        <p:spPr>
          <a:xfrm>
            <a:off x="1309687" y="3186112"/>
            <a:ext cx="9572625" cy="485775"/>
          </a:xfrm>
          <a:prstGeom prst="rect">
            <a:avLst/>
          </a:prstGeom>
        </p:spPr>
      </p:pic>
    </p:spTree>
    <p:extLst>
      <p:ext uri="{BB962C8B-B14F-4D97-AF65-F5344CB8AC3E}">
        <p14:creationId xmlns:p14="http://schemas.microsoft.com/office/powerpoint/2010/main" val="221607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a:t>Comparisons in JavaScript can be made using &lt;, &gt;, &lt;= and &gt;=. These work for both strings and numbers. Equality is a little less straightforward. The double-equals operator performs type coercion if you give it different types, with sometimes interesting results: </a:t>
            </a:r>
            <a:endParaRPr lang="en-US" dirty="0" smtClean="0"/>
          </a:p>
          <a:p>
            <a:endParaRPr lang="en-US" dirty="0"/>
          </a:p>
          <a:p>
            <a:endParaRPr lang="en-US" dirty="0" smtClean="0"/>
          </a:p>
          <a:p>
            <a:r>
              <a:rPr lang="en-US" dirty="0" smtClean="0"/>
              <a:t>To </a:t>
            </a:r>
            <a:r>
              <a:rPr lang="en-US" dirty="0"/>
              <a:t>avoid type coercion, use the triple-equals operator: </a:t>
            </a:r>
          </a:p>
          <a:p>
            <a:endParaRPr lang="en-US" dirty="0"/>
          </a:p>
          <a:p>
            <a:endParaRPr lang="en-US" dirty="0"/>
          </a:p>
        </p:txBody>
      </p:sp>
      <p:pic>
        <p:nvPicPr>
          <p:cNvPr id="4" name="Picture 3"/>
          <p:cNvPicPr>
            <a:picLocks noChangeAspect="1"/>
          </p:cNvPicPr>
          <p:nvPr/>
        </p:nvPicPr>
        <p:blipFill>
          <a:blip r:embed="rId3"/>
          <a:stretch>
            <a:fillRect/>
          </a:stretch>
        </p:blipFill>
        <p:spPr>
          <a:xfrm>
            <a:off x="2990850" y="3396456"/>
            <a:ext cx="6210300" cy="1209675"/>
          </a:xfrm>
          <a:prstGeom prst="rect">
            <a:avLst/>
          </a:prstGeom>
        </p:spPr>
      </p:pic>
      <p:pic>
        <p:nvPicPr>
          <p:cNvPr id="5" name="Picture 4"/>
          <p:cNvPicPr>
            <a:picLocks noChangeAspect="1"/>
          </p:cNvPicPr>
          <p:nvPr/>
        </p:nvPicPr>
        <p:blipFill>
          <a:blip r:embed="rId4"/>
          <a:stretch>
            <a:fillRect/>
          </a:stretch>
        </p:blipFill>
        <p:spPr>
          <a:xfrm>
            <a:off x="2886075" y="5290741"/>
            <a:ext cx="6315075" cy="1114425"/>
          </a:xfrm>
          <a:prstGeom prst="rect">
            <a:avLst/>
          </a:prstGeom>
        </p:spPr>
      </p:pic>
    </p:spTree>
    <p:extLst>
      <p:ext uri="{BB962C8B-B14F-4D97-AF65-F5344CB8AC3E}">
        <p14:creationId xmlns:p14="http://schemas.microsoft.com/office/powerpoint/2010/main" val="33482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a:t>
            </a:r>
            <a:endParaRPr lang="en-US" dirty="0"/>
          </a:p>
        </p:txBody>
      </p:sp>
      <p:sp>
        <p:nvSpPr>
          <p:cNvPr id="3" name="Content Placeholder 2"/>
          <p:cNvSpPr>
            <a:spLocks noGrp="1"/>
          </p:cNvSpPr>
          <p:nvPr>
            <p:ph idx="1"/>
          </p:nvPr>
        </p:nvSpPr>
        <p:spPr/>
        <p:txBody>
          <a:bodyPr/>
          <a:lstStyle/>
          <a:p>
            <a:r>
              <a:rPr lang="en-US" dirty="0"/>
              <a:t>JavaScript has a similar set of control structures to other languages in the C family. </a:t>
            </a:r>
          </a:p>
          <a:p>
            <a:endParaRPr lang="en-US" dirty="0"/>
          </a:p>
        </p:txBody>
      </p:sp>
      <p:pic>
        <p:nvPicPr>
          <p:cNvPr id="4" name="Picture 3"/>
          <p:cNvPicPr>
            <a:picLocks noChangeAspect="1"/>
          </p:cNvPicPr>
          <p:nvPr/>
        </p:nvPicPr>
        <p:blipFill>
          <a:blip r:embed="rId2"/>
          <a:stretch>
            <a:fillRect/>
          </a:stretch>
        </p:blipFill>
        <p:spPr>
          <a:xfrm>
            <a:off x="3314700" y="2531814"/>
            <a:ext cx="5812367" cy="3645149"/>
          </a:xfrm>
          <a:prstGeom prst="rect">
            <a:avLst/>
          </a:prstGeom>
        </p:spPr>
      </p:pic>
    </p:spTree>
    <p:extLst>
      <p:ext uri="{BB962C8B-B14F-4D97-AF65-F5344CB8AC3E}">
        <p14:creationId xmlns:p14="http://schemas.microsoft.com/office/powerpoint/2010/main" val="3298859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a:t>
            </a:r>
            <a:endParaRPr lang="en-US" dirty="0"/>
          </a:p>
        </p:txBody>
      </p:sp>
      <p:sp>
        <p:nvSpPr>
          <p:cNvPr id="3" name="Content Placeholder 2"/>
          <p:cNvSpPr>
            <a:spLocks noGrp="1"/>
          </p:cNvSpPr>
          <p:nvPr>
            <p:ph idx="1"/>
          </p:nvPr>
        </p:nvSpPr>
        <p:spPr>
          <a:xfrm>
            <a:off x="838199" y="1690688"/>
            <a:ext cx="10515600" cy="4351338"/>
          </a:xfrm>
        </p:spPr>
        <p:txBody>
          <a:bodyPr/>
          <a:lstStyle/>
          <a:p>
            <a:r>
              <a:rPr lang="en-US" dirty="0"/>
              <a:t>JavaScript has while loops and do-while loops </a:t>
            </a:r>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JavaScript's </a:t>
            </a:r>
            <a:r>
              <a:rPr lang="en-US" dirty="0"/>
              <a:t>for loop is the same as that in C and Java </a:t>
            </a:r>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970866" y="2373578"/>
            <a:ext cx="4250267" cy="2224749"/>
          </a:xfrm>
          <a:prstGeom prst="rect">
            <a:avLst/>
          </a:prstGeom>
        </p:spPr>
      </p:pic>
      <p:pic>
        <p:nvPicPr>
          <p:cNvPr id="6" name="Picture 5"/>
          <p:cNvPicPr>
            <a:picLocks noChangeAspect="1"/>
          </p:cNvPicPr>
          <p:nvPr/>
        </p:nvPicPr>
        <p:blipFill>
          <a:blip r:embed="rId3"/>
          <a:stretch>
            <a:fillRect/>
          </a:stretch>
        </p:blipFill>
        <p:spPr>
          <a:xfrm>
            <a:off x="3088744" y="5420273"/>
            <a:ext cx="5132389" cy="1243505"/>
          </a:xfrm>
          <a:prstGeom prst="rect">
            <a:avLst/>
          </a:prstGeom>
        </p:spPr>
      </p:pic>
    </p:spTree>
    <p:extLst>
      <p:ext uri="{BB962C8B-B14F-4D97-AF65-F5344CB8AC3E}">
        <p14:creationId xmlns:p14="http://schemas.microsoft.com/office/powerpoint/2010/main" val="2986118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a:t>
            </a:r>
            <a:endParaRPr lang="en-US" dirty="0"/>
          </a:p>
        </p:txBody>
      </p:sp>
      <p:sp>
        <p:nvSpPr>
          <p:cNvPr id="3" name="Content Placeholder 2"/>
          <p:cNvSpPr>
            <a:spLocks noGrp="1"/>
          </p:cNvSpPr>
          <p:nvPr>
            <p:ph idx="1"/>
          </p:nvPr>
        </p:nvSpPr>
        <p:spPr/>
        <p:txBody>
          <a:bodyPr/>
          <a:lstStyle/>
          <a:p>
            <a:r>
              <a:rPr lang="en-US" dirty="0"/>
              <a:t>The switch statement can be used for multiple branches based on a number or string: </a:t>
            </a:r>
          </a:p>
          <a:p>
            <a:endParaRPr lang="en-US" dirty="0"/>
          </a:p>
        </p:txBody>
      </p:sp>
      <p:pic>
        <p:nvPicPr>
          <p:cNvPr id="4" name="Picture 3"/>
          <p:cNvPicPr>
            <a:picLocks noChangeAspect="1"/>
          </p:cNvPicPr>
          <p:nvPr/>
        </p:nvPicPr>
        <p:blipFill>
          <a:blip r:embed="rId3"/>
          <a:stretch>
            <a:fillRect/>
          </a:stretch>
        </p:blipFill>
        <p:spPr>
          <a:xfrm>
            <a:off x="4362978" y="2666534"/>
            <a:ext cx="3477155" cy="3510429"/>
          </a:xfrm>
          <a:prstGeom prst="rect">
            <a:avLst/>
          </a:prstGeom>
        </p:spPr>
      </p:pic>
    </p:spTree>
    <p:extLst>
      <p:ext uri="{BB962C8B-B14F-4D97-AF65-F5344CB8AC3E}">
        <p14:creationId xmlns:p14="http://schemas.microsoft.com/office/powerpoint/2010/main" val="321158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JavaScript objects can be thought of as simple collections of name-value pairs. As such, they are similar to: </a:t>
            </a:r>
          </a:p>
          <a:p>
            <a:pPr lvl="1"/>
            <a:r>
              <a:rPr lang="en-US" dirty="0"/>
              <a:t>Dictionaries in Python </a:t>
            </a:r>
          </a:p>
          <a:p>
            <a:pPr lvl="1"/>
            <a:r>
              <a:rPr lang="en-US" dirty="0"/>
              <a:t>Hashes in Perl and Ruby </a:t>
            </a:r>
          </a:p>
          <a:p>
            <a:pPr lvl="1"/>
            <a:r>
              <a:rPr lang="en-US" dirty="0"/>
              <a:t>Hash tables in C and C++ </a:t>
            </a:r>
          </a:p>
          <a:p>
            <a:pPr lvl="1"/>
            <a:r>
              <a:rPr lang="en-US" dirty="0" err="1"/>
              <a:t>HashMaps</a:t>
            </a:r>
            <a:r>
              <a:rPr lang="en-US" dirty="0"/>
              <a:t> in Java </a:t>
            </a:r>
          </a:p>
          <a:p>
            <a:pPr lvl="1"/>
            <a:r>
              <a:rPr lang="en-US" dirty="0"/>
              <a:t>Associative arrays in PHP </a:t>
            </a:r>
          </a:p>
          <a:p>
            <a:r>
              <a:rPr lang="en-US" dirty="0"/>
              <a:t>There are two basic ways to create an empty object: </a:t>
            </a:r>
          </a:p>
          <a:p>
            <a:endParaRPr lang="en-US" dirty="0"/>
          </a:p>
        </p:txBody>
      </p:sp>
    </p:spTree>
    <p:extLst>
      <p:ext uri="{BB962C8B-B14F-4D97-AF65-F5344CB8AC3E}">
        <p14:creationId xmlns:p14="http://schemas.microsoft.com/office/powerpoint/2010/main" val="375907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pic>
        <p:nvPicPr>
          <p:cNvPr id="4" name="Content Placeholder 3"/>
          <p:cNvPicPr>
            <a:picLocks noGrp="1" noChangeAspect="1"/>
          </p:cNvPicPr>
          <p:nvPr>
            <p:ph idx="1"/>
          </p:nvPr>
        </p:nvPicPr>
        <p:blipFill>
          <a:blip r:embed="rId2"/>
          <a:stretch>
            <a:fillRect/>
          </a:stretch>
        </p:blipFill>
        <p:spPr>
          <a:xfrm>
            <a:off x="2619375" y="1690688"/>
            <a:ext cx="6953250" cy="1266825"/>
          </a:xfrm>
          <a:prstGeom prst="rect">
            <a:avLst/>
          </a:prstGeom>
        </p:spPr>
      </p:pic>
      <p:pic>
        <p:nvPicPr>
          <p:cNvPr id="5" name="Picture 4"/>
          <p:cNvPicPr>
            <a:picLocks noChangeAspect="1"/>
          </p:cNvPicPr>
          <p:nvPr/>
        </p:nvPicPr>
        <p:blipFill>
          <a:blip r:embed="rId3"/>
          <a:stretch>
            <a:fillRect/>
          </a:stretch>
        </p:blipFill>
        <p:spPr>
          <a:xfrm>
            <a:off x="4090987" y="2881312"/>
            <a:ext cx="4010025" cy="1095375"/>
          </a:xfrm>
          <a:prstGeom prst="rect">
            <a:avLst/>
          </a:prstGeom>
        </p:spPr>
      </p:pic>
      <p:pic>
        <p:nvPicPr>
          <p:cNvPr id="6" name="Picture 5"/>
          <p:cNvPicPr>
            <a:picLocks noChangeAspect="1"/>
          </p:cNvPicPr>
          <p:nvPr/>
        </p:nvPicPr>
        <p:blipFill>
          <a:blip r:embed="rId4"/>
          <a:stretch>
            <a:fillRect/>
          </a:stretch>
        </p:blipFill>
        <p:spPr>
          <a:xfrm>
            <a:off x="2090736" y="3867148"/>
            <a:ext cx="8010525" cy="2600325"/>
          </a:xfrm>
          <a:prstGeom prst="rect">
            <a:avLst/>
          </a:prstGeom>
        </p:spPr>
      </p:pic>
    </p:spTree>
    <p:extLst>
      <p:ext uri="{BB962C8B-B14F-4D97-AF65-F5344CB8AC3E}">
        <p14:creationId xmlns:p14="http://schemas.microsoft.com/office/powerpoint/2010/main" val="37784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JavaScript</a:t>
            </a:r>
            <a:endParaRPr lang="en-US" dirty="0"/>
          </a:p>
        </p:txBody>
      </p:sp>
      <p:sp>
        <p:nvSpPr>
          <p:cNvPr id="3" name="Content Placeholder 2"/>
          <p:cNvSpPr>
            <a:spLocks noGrp="1"/>
          </p:cNvSpPr>
          <p:nvPr>
            <p:ph sz="half" idx="1"/>
          </p:nvPr>
        </p:nvSpPr>
        <p:spPr/>
        <p:txBody>
          <a:bodyPr>
            <a:normAutofit/>
          </a:bodyPr>
          <a:lstStyle/>
          <a:p>
            <a:r>
              <a:rPr lang="en-US" dirty="0" smtClean="0"/>
              <a:t>Short history</a:t>
            </a:r>
          </a:p>
          <a:p>
            <a:pPr lvl="1"/>
            <a:r>
              <a:rPr lang="en-US" dirty="0" smtClean="0"/>
              <a:t>What’s is JavaScript?</a:t>
            </a:r>
          </a:p>
          <a:p>
            <a:pPr lvl="1"/>
            <a:r>
              <a:rPr lang="en-US" dirty="0" smtClean="0"/>
              <a:t>Creator</a:t>
            </a:r>
          </a:p>
          <a:p>
            <a:r>
              <a:rPr lang="en-US" dirty="0" smtClean="0"/>
              <a:t>Set up development environment</a:t>
            </a:r>
          </a:p>
          <a:p>
            <a:pPr lvl="1"/>
            <a:r>
              <a:rPr lang="en-US" dirty="0" smtClean="0"/>
              <a:t>Text editor</a:t>
            </a:r>
          </a:p>
          <a:p>
            <a:pPr lvl="1"/>
            <a:r>
              <a:rPr lang="en-US" dirty="0" smtClean="0"/>
              <a:t>JavaScript interpreter</a:t>
            </a:r>
          </a:p>
          <a:p>
            <a:pPr lvl="1"/>
            <a:r>
              <a:rPr lang="en-US" dirty="0" smtClean="0"/>
              <a:t>Debug tool</a:t>
            </a:r>
            <a:endParaRPr lang="en-US" dirty="0"/>
          </a:p>
          <a:p>
            <a:pPr lvl="1"/>
            <a:r>
              <a:rPr lang="en-US" dirty="0" smtClean="0"/>
              <a:t>Frameworks</a:t>
            </a:r>
          </a:p>
        </p:txBody>
      </p:sp>
      <p:sp>
        <p:nvSpPr>
          <p:cNvPr id="4" name="Content Placeholder 3"/>
          <p:cNvSpPr>
            <a:spLocks noGrp="1"/>
          </p:cNvSpPr>
          <p:nvPr>
            <p:ph sz="half" idx="2"/>
          </p:nvPr>
        </p:nvSpPr>
        <p:spPr/>
        <p:txBody>
          <a:bodyPr>
            <a:normAutofit/>
          </a:bodyPr>
          <a:lstStyle/>
          <a:p>
            <a:r>
              <a:rPr lang="en-US" dirty="0" smtClean="0"/>
              <a:t>Basic concept</a:t>
            </a:r>
            <a:endParaRPr lang="en-US" dirty="0"/>
          </a:p>
          <a:p>
            <a:pPr lvl="1"/>
            <a:r>
              <a:rPr lang="en-US" dirty="0"/>
              <a:t>Number</a:t>
            </a:r>
          </a:p>
          <a:p>
            <a:pPr lvl="1"/>
            <a:r>
              <a:rPr lang="en-US" dirty="0"/>
              <a:t>String</a:t>
            </a:r>
          </a:p>
          <a:p>
            <a:pPr lvl="1"/>
            <a:r>
              <a:rPr lang="en-US" dirty="0"/>
              <a:t>Boolean</a:t>
            </a:r>
          </a:p>
          <a:p>
            <a:pPr lvl="1"/>
            <a:r>
              <a:rPr lang="en-US" dirty="0"/>
              <a:t>Object</a:t>
            </a:r>
          </a:p>
          <a:p>
            <a:pPr lvl="2"/>
            <a:r>
              <a:rPr lang="en-US" dirty="0"/>
              <a:t>Function</a:t>
            </a:r>
          </a:p>
          <a:p>
            <a:pPr lvl="2"/>
            <a:r>
              <a:rPr lang="en-US" dirty="0"/>
              <a:t>Array</a:t>
            </a:r>
          </a:p>
          <a:p>
            <a:pPr lvl="2"/>
            <a:r>
              <a:rPr lang="en-US" dirty="0"/>
              <a:t>Date</a:t>
            </a:r>
          </a:p>
          <a:p>
            <a:pPr lvl="2"/>
            <a:r>
              <a:rPr lang="en-US" dirty="0" err="1"/>
              <a:t>RegExp</a:t>
            </a:r>
            <a:endParaRPr lang="en-US" dirty="0"/>
          </a:p>
          <a:p>
            <a:pPr lvl="2"/>
            <a:r>
              <a:rPr lang="en-US" dirty="0"/>
              <a:t>Null</a:t>
            </a:r>
          </a:p>
          <a:p>
            <a:pPr lvl="2"/>
            <a:r>
              <a:rPr lang="en-US" dirty="0"/>
              <a:t>undefined</a:t>
            </a:r>
          </a:p>
          <a:p>
            <a:endParaRPr lang="en-US" dirty="0"/>
          </a:p>
        </p:txBody>
      </p:sp>
    </p:spTree>
    <p:extLst>
      <p:ext uri="{BB962C8B-B14F-4D97-AF65-F5344CB8AC3E}">
        <p14:creationId xmlns:p14="http://schemas.microsoft.com/office/powerpoint/2010/main" val="100860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Once created, an object's properties can again be accessed in one of two ways: </a:t>
            </a:r>
          </a:p>
          <a:p>
            <a:endParaRPr lang="en-US" dirty="0"/>
          </a:p>
        </p:txBody>
      </p:sp>
      <p:pic>
        <p:nvPicPr>
          <p:cNvPr id="4" name="Picture 3"/>
          <p:cNvPicPr>
            <a:picLocks noChangeAspect="1"/>
          </p:cNvPicPr>
          <p:nvPr/>
        </p:nvPicPr>
        <p:blipFill>
          <a:blip r:embed="rId3"/>
          <a:stretch>
            <a:fillRect/>
          </a:stretch>
        </p:blipFill>
        <p:spPr>
          <a:xfrm>
            <a:off x="2952750" y="2348706"/>
            <a:ext cx="6286500" cy="3305175"/>
          </a:xfrm>
          <a:prstGeom prst="rect">
            <a:avLst/>
          </a:prstGeom>
        </p:spPr>
      </p:pic>
    </p:spTree>
    <p:extLst>
      <p:ext uri="{BB962C8B-B14F-4D97-AF65-F5344CB8AC3E}">
        <p14:creationId xmlns:p14="http://schemas.microsoft.com/office/powerpoint/2010/main" val="206165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Object literal syntax can be used to initialize an object in its entirety: </a:t>
            </a:r>
          </a:p>
          <a:p>
            <a:endParaRPr lang="en-US" dirty="0"/>
          </a:p>
        </p:txBody>
      </p:sp>
      <p:pic>
        <p:nvPicPr>
          <p:cNvPr id="5" name="Picture 4"/>
          <p:cNvPicPr>
            <a:picLocks noChangeAspect="1"/>
          </p:cNvPicPr>
          <p:nvPr/>
        </p:nvPicPr>
        <p:blipFill>
          <a:blip r:embed="rId2"/>
          <a:stretch>
            <a:fillRect/>
          </a:stretch>
        </p:blipFill>
        <p:spPr>
          <a:xfrm>
            <a:off x="3710252" y="2629484"/>
            <a:ext cx="4771495" cy="3547479"/>
          </a:xfrm>
          <a:prstGeom prst="rect">
            <a:avLst/>
          </a:prstGeom>
        </p:spPr>
      </p:pic>
    </p:spTree>
    <p:extLst>
      <p:ext uri="{BB962C8B-B14F-4D97-AF65-F5344CB8AC3E}">
        <p14:creationId xmlns:p14="http://schemas.microsoft.com/office/powerpoint/2010/main" val="1859706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a:t>Arrays in JavaScript are actually a special type of object. They work very much like regular objects (numerical properties can naturally be accessed only using [] syntax) but they have one magic property called 'length'. </a:t>
            </a:r>
          </a:p>
          <a:p>
            <a:endParaRPr lang="en-US" dirty="0"/>
          </a:p>
        </p:txBody>
      </p:sp>
      <p:pic>
        <p:nvPicPr>
          <p:cNvPr id="4" name="Picture 3"/>
          <p:cNvPicPr>
            <a:picLocks noChangeAspect="1"/>
          </p:cNvPicPr>
          <p:nvPr/>
        </p:nvPicPr>
        <p:blipFill>
          <a:blip r:embed="rId2"/>
          <a:stretch>
            <a:fillRect/>
          </a:stretch>
        </p:blipFill>
        <p:spPr>
          <a:xfrm>
            <a:off x="3381375" y="2957513"/>
            <a:ext cx="5734050" cy="3219450"/>
          </a:xfrm>
          <a:prstGeom prst="rect">
            <a:avLst/>
          </a:prstGeom>
        </p:spPr>
      </p:pic>
    </p:spTree>
    <p:extLst>
      <p:ext uri="{BB962C8B-B14F-4D97-AF65-F5344CB8AC3E}">
        <p14:creationId xmlns:p14="http://schemas.microsoft.com/office/powerpoint/2010/main" val="4160750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a:t>A more convenient notation is to use an array literal: </a:t>
            </a:r>
            <a:endParaRPr lang="en-US" dirty="0" smtClean="0"/>
          </a:p>
          <a:p>
            <a:endParaRPr lang="en-US" dirty="0"/>
          </a:p>
          <a:p>
            <a:endParaRPr lang="en-US" dirty="0" smtClean="0"/>
          </a:p>
          <a:p>
            <a:endParaRPr lang="en-US" dirty="0"/>
          </a:p>
          <a:p>
            <a:endParaRPr lang="en-US" dirty="0" smtClean="0"/>
          </a:p>
          <a:p>
            <a:r>
              <a:rPr lang="en-US" dirty="0"/>
              <a:t>Note that </a:t>
            </a:r>
            <a:r>
              <a:rPr lang="en-US" dirty="0" err="1"/>
              <a:t>array.length</a:t>
            </a:r>
            <a:r>
              <a:rPr lang="en-US" dirty="0"/>
              <a:t> isn't necessarily the number of items in the array. Consider the following:</a:t>
            </a:r>
          </a:p>
          <a:p>
            <a:endParaRPr lang="en-US" dirty="0"/>
          </a:p>
          <a:p>
            <a:endParaRPr lang="en-US" dirty="0"/>
          </a:p>
        </p:txBody>
      </p:sp>
      <p:pic>
        <p:nvPicPr>
          <p:cNvPr id="4" name="Picture 3"/>
          <p:cNvPicPr>
            <a:picLocks noChangeAspect="1"/>
          </p:cNvPicPr>
          <p:nvPr/>
        </p:nvPicPr>
        <p:blipFill>
          <a:blip r:embed="rId3"/>
          <a:stretch>
            <a:fillRect/>
          </a:stretch>
        </p:blipFill>
        <p:spPr>
          <a:xfrm>
            <a:off x="2019300" y="2767012"/>
            <a:ext cx="8153400" cy="1323975"/>
          </a:xfrm>
          <a:prstGeom prst="rect">
            <a:avLst/>
          </a:prstGeom>
        </p:spPr>
      </p:pic>
      <p:pic>
        <p:nvPicPr>
          <p:cNvPr id="5" name="Picture 4"/>
          <p:cNvPicPr>
            <a:picLocks noChangeAspect="1"/>
          </p:cNvPicPr>
          <p:nvPr/>
        </p:nvPicPr>
        <p:blipFill>
          <a:blip r:embed="rId4"/>
          <a:stretch>
            <a:fillRect/>
          </a:stretch>
        </p:blipFill>
        <p:spPr>
          <a:xfrm>
            <a:off x="3153833" y="5387975"/>
            <a:ext cx="5583767" cy="1213295"/>
          </a:xfrm>
          <a:prstGeom prst="rect">
            <a:avLst/>
          </a:prstGeom>
        </p:spPr>
      </p:pic>
    </p:spTree>
    <p:extLst>
      <p:ext uri="{BB962C8B-B14F-4D97-AF65-F5344CB8AC3E}">
        <p14:creationId xmlns:p14="http://schemas.microsoft.com/office/powerpoint/2010/main" val="381072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8559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JavaScript?</a:t>
            </a:r>
            <a:endParaRPr lang="en-US" dirty="0"/>
          </a:p>
        </p:txBody>
      </p:sp>
      <p:sp>
        <p:nvSpPr>
          <p:cNvPr id="6" name="Content Placeholder 5"/>
          <p:cNvSpPr>
            <a:spLocks noGrp="1"/>
          </p:cNvSpPr>
          <p:nvPr>
            <p:ph idx="1"/>
          </p:nvPr>
        </p:nvSpPr>
        <p:spPr/>
        <p:txBody>
          <a:bodyPr/>
          <a:lstStyle/>
          <a:p>
            <a:r>
              <a:rPr lang="en-US" dirty="0"/>
              <a:t>JavaScript (JS) is a programming language primarily used by web browsers for dynamic scripting of web pages. It can also be used on the server side to perform any </a:t>
            </a:r>
            <a:r>
              <a:rPr lang="en-US" b="1" dirty="0"/>
              <a:t>sort</a:t>
            </a:r>
            <a:r>
              <a:rPr lang="en-US" dirty="0"/>
              <a:t> of action.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0" y="3343251"/>
            <a:ext cx="2857500" cy="2857500"/>
          </a:xfrm>
          <a:prstGeom prst="rect">
            <a:avLst/>
          </a:prstGeom>
        </p:spPr>
      </p:pic>
    </p:spTree>
    <p:extLst>
      <p:ext uri="{BB962C8B-B14F-4D97-AF65-F5344CB8AC3E}">
        <p14:creationId xmlns:p14="http://schemas.microsoft.com/office/powerpoint/2010/main" val="62501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a:t>
            </a:r>
            <a:endParaRPr lang="en-US" dirty="0"/>
          </a:p>
        </p:txBody>
      </p:sp>
      <p:sp>
        <p:nvSpPr>
          <p:cNvPr id="3" name="Content Placeholder 2"/>
          <p:cNvSpPr>
            <a:spLocks noGrp="1"/>
          </p:cNvSpPr>
          <p:nvPr>
            <p:ph idx="1"/>
          </p:nvPr>
        </p:nvSpPr>
        <p:spPr/>
        <p:txBody>
          <a:bodyPr/>
          <a:lstStyle/>
          <a:p>
            <a:r>
              <a:rPr lang="en-US" dirty="0"/>
              <a:t>JavaScript was created in 1995 by Brendan </a:t>
            </a:r>
            <a:r>
              <a:rPr lang="en-US" dirty="0" err="1"/>
              <a:t>Eich</a:t>
            </a:r>
            <a:r>
              <a:rPr lang="en-US" dirty="0"/>
              <a:t>, an engineer at Netscape, and first released with Netscape 2 early in 1996. And has several names like: Mocha, </a:t>
            </a:r>
            <a:r>
              <a:rPr lang="en-US" dirty="0" err="1"/>
              <a:t>LiveScript</a:t>
            </a:r>
            <a:r>
              <a:rPr lang="en-US" dirty="0"/>
              <a:t>, JScript, ECMAScript and JavaScript.  </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245" y="3093719"/>
            <a:ext cx="3083244" cy="3083244"/>
          </a:xfrm>
          <a:prstGeom prst="rect">
            <a:avLst/>
          </a:prstGeom>
        </p:spPr>
      </p:pic>
    </p:spTree>
    <p:extLst>
      <p:ext uri="{BB962C8B-B14F-4D97-AF65-F5344CB8AC3E}">
        <p14:creationId xmlns:p14="http://schemas.microsoft.com/office/powerpoint/2010/main" val="324151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development environment</a:t>
            </a:r>
            <a:endParaRPr lang="en-US" dirty="0"/>
          </a:p>
        </p:txBody>
      </p:sp>
      <p:sp>
        <p:nvSpPr>
          <p:cNvPr id="4" name="Text Placeholder 3"/>
          <p:cNvSpPr>
            <a:spLocks noGrp="1"/>
          </p:cNvSpPr>
          <p:nvPr>
            <p:ph type="body" idx="1"/>
          </p:nvPr>
        </p:nvSpPr>
        <p:spPr/>
        <p:txBody>
          <a:bodyPr/>
          <a:lstStyle/>
          <a:p>
            <a:r>
              <a:rPr lang="en-US" dirty="0" smtClean="0"/>
              <a:t>Text Editor</a:t>
            </a:r>
            <a:endParaRPr lang="en-US" dirty="0"/>
          </a:p>
        </p:txBody>
      </p:sp>
      <p:sp>
        <p:nvSpPr>
          <p:cNvPr id="5" name="Content Placeholder 4"/>
          <p:cNvSpPr>
            <a:spLocks noGrp="1"/>
          </p:cNvSpPr>
          <p:nvPr>
            <p:ph sz="half" idx="2"/>
          </p:nvPr>
        </p:nvSpPr>
        <p:spPr/>
        <p:txBody>
          <a:bodyPr>
            <a:normAutofit lnSpcReduction="10000"/>
          </a:bodyPr>
          <a:lstStyle/>
          <a:p>
            <a:r>
              <a:rPr lang="en-US" dirty="0" smtClean="0"/>
              <a:t>Visual Studio Community Edition</a:t>
            </a:r>
            <a:r>
              <a:rPr lang="en-US" dirty="0"/>
              <a:t> </a:t>
            </a:r>
            <a:r>
              <a:rPr lang="en-US" dirty="0" smtClean="0"/>
              <a:t>(</a:t>
            </a:r>
            <a:r>
              <a:rPr lang="en-US" u="sng" dirty="0">
                <a:hlinkClick r:id="rId3"/>
              </a:rPr>
              <a:t>http://www.visualstudio.com/en-us/products/visual-studio-community-vs.aspx</a:t>
            </a:r>
            <a:r>
              <a:rPr lang="en-US" dirty="0" smtClean="0"/>
              <a:t>)</a:t>
            </a:r>
          </a:p>
          <a:p>
            <a:r>
              <a:rPr lang="en-US" dirty="0" smtClean="0"/>
              <a:t>Sublime Text (</a:t>
            </a:r>
            <a:r>
              <a:rPr lang="en-US" u="sng" dirty="0">
                <a:hlinkClick r:id="rId4"/>
              </a:rPr>
              <a:t>http://www.sublimetext.com</a:t>
            </a:r>
            <a:r>
              <a:rPr lang="en-US" u="sng" dirty="0" smtClean="0">
                <a:hlinkClick r:id="rId4"/>
              </a:rPr>
              <a:t>/</a:t>
            </a:r>
            <a:r>
              <a:rPr lang="en-US" dirty="0" smtClean="0"/>
              <a:t>)</a:t>
            </a:r>
          </a:p>
          <a:p>
            <a:r>
              <a:rPr lang="en-US" dirty="0" smtClean="0"/>
              <a:t>Notepad++ (</a:t>
            </a:r>
            <a:r>
              <a:rPr lang="en-US" u="sng" dirty="0">
                <a:hlinkClick r:id="rId5"/>
              </a:rPr>
              <a:t>http://www.notepad-plus-plus.org/</a:t>
            </a:r>
            <a:r>
              <a:rPr lang="en-US" dirty="0" smtClean="0"/>
              <a:t>)</a:t>
            </a:r>
          </a:p>
        </p:txBody>
      </p:sp>
      <p:sp>
        <p:nvSpPr>
          <p:cNvPr id="6" name="Text Placeholder 5"/>
          <p:cNvSpPr>
            <a:spLocks noGrp="1"/>
          </p:cNvSpPr>
          <p:nvPr>
            <p:ph type="body" sz="quarter" idx="3"/>
          </p:nvPr>
        </p:nvSpPr>
        <p:spPr/>
        <p:txBody>
          <a:bodyPr/>
          <a:lstStyle/>
          <a:p>
            <a:r>
              <a:rPr lang="en-US" dirty="0" smtClean="0"/>
              <a:t>JavaScript interpreter</a:t>
            </a:r>
            <a:endParaRPr lang="en-US" dirty="0"/>
          </a:p>
        </p:txBody>
      </p:sp>
      <p:sp>
        <p:nvSpPr>
          <p:cNvPr id="7" name="Content Placeholder 6"/>
          <p:cNvSpPr>
            <a:spLocks noGrp="1"/>
          </p:cNvSpPr>
          <p:nvPr>
            <p:ph sz="quarter" idx="4"/>
          </p:nvPr>
        </p:nvSpPr>
        <p:spPr/>
        <p:txBody>
          <a:bodyPr/>
          <a:lstStyle/>
          <a:p>
            <a:r>
              <a:rPr lang="en-US" dirty="0" smtClean="0"/>
              <a:t>Any popular browser</a:t>
            </a:r>
          </a:p>
          <a:p>
            <a:r>
              <a:rPr lang="en-US" dirty="0" smtClean="0"/>
              <a:t>Node.js (</a:t>
            </a:r>
            <a:r>
              <a:rPr lang="en-US" u="sng" dirty="0">
                <a:hlinkClick r:id="rId6"/>
              </a:rPr>
              <a:t>http://nodejs.org/</a:t>
            </a:r>
            <a:r>
              <a:rPr lang="en-US" dirty="0" smtClean="0"/>
              <a:t>)</a:t>
            </a:r>
            <a:endParaRPr lang="en-US" dirty="0"/>
          </a:p>
        </p:txBody>
      </p:sp>
    </p:spTree>
    <p:extLst>
      <p:ext uri="{BB962C8B-B14F-4D97-AF65-F5344CB8AC3E}">
        <p14:creationId xmlns:p14="http://schemas.microsoft.com/office/powerpoint/2010/main" val="205931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 up development environment</a:t>
            </a:r>
          </a:p>
        </p:txBody>
      </p:sp>
      <p:sp>
        <p:nvSpPr>
          <p:cNvPr id="3" name="Text Placeholder 2"/>
          <p:cNvSpPr>
            <a:spLocks noGrp="1"/>
          </p:cNvSpPr>
          <p:nvPr>
            <p:ph type="body" idx="1"/>
          </p:nvPr>
        </p:nvSpPr>
        <p:spPr/>
        <p:txBody>
          <a:bodyPr/>
          <a:lstStyle/>
          <a:p>
            <a:r>
              <a:rPr lang="en-US"/>
              <a:t>Debugs Tools</a:t>
            </a:r>
          </a:p>
        </p:txBody>
      </p:sp>
      <p:sp>
        <p:nvSpPr>
          <p:cNvPr id="4" name="Content Placeholder 3"/>
          <p:cNvSpPr>
            <a:spLocks noGrp="1"/>
          </p:cNvSpPr>
          <p:nvPr>
            <p:ph sz="half" idx="2"/>
          </p:nvPr>
        </p:nvSpPr>
        <p:spPr/>
        <p:txBody>
          <a:bodyPr/>
          <a:lstStyle/>
          <a:p>
            <a:r>
              <a:rPr lang="en-US"/>
              <a:t>Developers tools (Browser)</a:t>
            </a:r>
          </a:p>
          <a:p>
            <a:r>
              <a:rPr lang="en-US"/>
              <a:t>Firebug</a:t>
            </a:r>
          </a:p>
        </p:txBody>
      </p:sp>
      <p:sp>
        <p:nvSpPr>
          <p:cNvPr id="5" name="Text Placeholder 4"/>
          <p:cNvSpPr>
            <a:spLocks noGrp="1"/>
          </p:cNvSpPr>
          <p:nvPr>
            <p:ph type="body" sz="quarter" idx="3"/>
          </p:nvPr>
        </p:nvSpPr>
        <p:spPr/>
        <p:txBody>
          <a:bodyPr/>
          <a:lstStyle/>
          <a:p>
            <a:r>
              <a:rPr lang="en-US"/>
              <a:t>Frameworks</a:t>
            </a:r>
          </a:p>
        </p:txBody>
      </p:sp>
      <p:sp>
        <p:nvSpPr>
          <p:cNvPr id="6" name="Content Placeholder 5"/>
          <p:cNvSpPr>
            <a:spLocks noGrp="1"/>
          </p:cNvSpPr>
          <p:nvPr>
            <p:ph sz="quarter" idx="4"/>
          </p:nvPr>
        </p:nvSpPr>
        <p:spPr/>
        <p:txBody>
          <a:bodyPr/>
          <a:lstStyle/>
          <a:p>
            <a:r>
              <a:rPr lang="en-US"/>
              <a:t>JQuery</a:t>
            </a:r>
          </a:p>
          <a:p>
            <a:r>
              <a:rPr lang="en-US"/>
              <a:t>Prototype</a:t>
            </a:r>
          </a:p>
          <a:p>
            <a:r>
              <a:rPr lang="en-US"/>
              <a:t>AngulrJS</a:t>
            </a:r>
          </a:p>
          <a:p>
            <a:r>
              <a:rPr lang="en-US"/>
              <a:t>MooTools</a:t>
            </a:r>
          </a:p>
        </p:txBody>
      </p:sp>
    </p:spTree>
    <p:extLst>
      <p:ext uri="{BB962C8B-B14F-4D97-AF65-F5344CB8AC3E}">
        <p14:creationId xmlns:p14="http://schemas.microsoft.com/office/powerpoint/2010/main" val="58061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Basic concept </a:t>
            </a:r>
          </a:p>
        </p:txBody>
      </p:sp>
      <p:sp>
        <p:nvSpPr>
          <p:cNvPr id="3" name="Marcador de contenido 2"/>
          <p:cNvSpPr>
            <a:spLocks noGrp="1"/>
          </p:cNvSpPr>
          <p:nvPr>
            <p:ph idx="1"/>
          </p:nvPr>
        </p:nvSpPr>
        <p:spPr/>
        <p:txBody>
          <a:bodyPr/>
          <a:lstStyle/>
          <a:p>
            <a:r>
              <a:rPr lang="en-US">
                <a:latin typeface="Arial" charset="0"/>
                <a:cs typeface="Arial" charset="0"/>
              </a:rPr>
              <a:t>JavaScript is an object oriented dynamic language; it has types and operators, standard built-in objects, and methods. Its syntax comes from the Java and C languages, so many structures from those languages apply to JavaScript as well</a:t>
            </a:r>
            <a:endParaRPr lang="es-ES">
              <a:latin typeface="Arial" charset="0"/>
              <a:cs typeface="Arial" charset="0"/>
            </a:endParaRPr>
          </a:p>
        </p:txBody>
      </p:sp>
    </p:spTree>
    <p:extLst>
      <p:ext uri="{BB962C8B-B14F-4D97-AF65-F5344CB8AC3E}">
        <p14:creationId xmlns:p14="http://schemas.microsoft.com/office/powerpoint/2010/main" val="363533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Numbers</a:t>
            </a:r>
          </a:p>
        </p:txBody>
      </p:sp>
      <p:sp>
        <p:nvSpPr>
          <p:cNvPr id="3" name="Marcador de contenido 2"/>
          <p:cNvSpPr>
            <a:spLocks noGrp="1"/>
          </p:cNvSpPr>
          <p:nvPr>
            <p:ph idx="1"/>
          </p:nvPr>
        </p:nvSpPr>
        <p:spPr/>
        <p:txBody>
          <a:bodyPr/>
          <a:lstStyle/>
          <a:p>
            <a:r>
              <a:rPr lang="en-US">
                <a:latin typeface="Arial" charset="0"/>
                <a:cs typeface="Arial" charset="0"/>
              </a:rPr>
              <a:t>In JavaScript are "double-precision 64-bit format IEEE 754 values", according to the spec. </a:t>
            </a:r>
            <a:endParaRPr lang="es-ES">
              <a:latin typeface="Arial" charset="0"/>
              <a:cs typeface="Arial" charset="0"/>
            </a:endParaRPr>
          </a:p>
          <a:p>
            <a:endParaRPr lang="es-ES"/>
          </a:p>
        </p:txBody>
      </p:sp>
      <p:pic>
        <p:nvPicPr>
          <p:cNvPr id="4" name="Imagen 3" descr="numbers-png.PNG"/>
          <p:cNvPicPr>
            <a:picLocks noChangeAspect="1"/>
          </p:cNvPicPr>
          <p:nvPr/>
        </p:nvPicPr>
        <p:blipFill>
          <a:blip r:embed="rId3"/>
          <a:stretch>
            <a:fillRect/>
          </a:stretch>
        </p:blipFill>
        <p:spPr>
          <a:xfrm>
            <a:off x="1786696" y="2980488"/>
            <a:ext cx="8111552" cy="599866"/>
          </a:xfrm>
          <a:prstGeom prst="rect">
            <a:avLst/>
          </a:prstGeom>
        </p:spPr>
      </p:pic>
    </p:spTree>
    <p:extLst>
      <p:ext uri="{BB962C8B-B14F-4D97-AF65-F5344CB8AC3E}">
        <p14:creationId xmlns:p14="http://schemas.microsoft.com/office/powerpoint/2010/main" val="118775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Strings</a:t>
            </a:r>
          </a:p>
        </p:txBody>
      </p:sp>
      <p:sp>
        <p:nvSpPr>
          <p:cNvPr id="3" name="Marcador de contenido 2"/>
          <p:cNvSpPr>
            <a:spLocks noGrp="1"/>
          </p:cNvSpPr>
          <p:nvPr>
            <p:ph idx="1"/>
          </p:nvPr>
        </p:nvSpPr>
        <p:spPr/>
        <p:txBody>
          <a:bodyPr/>
          <a:lstStyle/>
          <a:p>
            <a:r>
              <a:rPr lang="en-US">
                <a:latin typeface="Arial" charset="0"/>
                <a:cs typeface="Arial" charset="0"/>
              </a:rPr>
              <a:t>Strings in JavaScript are sequences of characters. More accurately, they are sequences of Unicode characters, with each character represented by a 16-bit number.</a:t>
            </a:r>
            <a:endParaRPr lang="es-ES">
              <a:latin typeface="Arial" charset="0"/>
              <a:cs typeface="Arial" charset="0"/>
            </a:endParaRPr>
          </a:p>
          <a:p>
            <a:endParaRPr lang="es-ES"/>
          </a:p>
        </p:txBody>
      </p:sp>
    </p:spTree>
    <p:extLst>
      <p:ext uri="{BB962C8B-B14F-4D97-AF65-F5344CB8AC3E}">
        <p14:creationId xmlns:p14="http://schemas.microsoft.com/office/powerpoint/2010/main" val="4445206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Words>
  <Application>Microsoft Office PowerPoint</Application>
  <PresentationFormat>Widescreen</PresentationFormat>
  <Paragraphs>183</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Segoe UI</vt:lpstr>
      <vt:lpstr>Tema de Office</vt:lpstr>
      <vt:lpstr>Introduction to JavaScript</vt:lpstr>
      <vt:lpstr>Introduction to JavaScript</vt:lpstr>
      <vt:lpstr>What’s JavaScript?</vt:lpstr>
      <vt:lpstr>Creator</vt:lpstr>
      <vt:lpstr>Set up development environment</vt:lpstr>
      <vt:lpstr>Set up development environment</vt:lpstr>
      <vt:lpstr>Basic concept </vt:lpstr>
      <vt:lpstr>Numbers</vt:lpstr>
      <vt:lpstr>Strings</vt:lpstr>
      <vt:lpstr>Others types</vt:lpstr>
      <vt:lpstr>Variables</vt:lpstr>
      <vt:lpstr>Operators</vt:lpstr>
      <vt:lpstr>Operators</vt:lpstr>
      <vt:lpstr>Operators</vt:lpstr>
      <vt:lpstr>Control Structure</vt:lpstr>
      <vt:lpstr>Control Structure</vt:lpstr>
      <vt:lpstr>Control Structure</vt:lpstr>
      <vt:lpstr>Objects</vt:lpstr>
      <vt:lpstr>Objects</vt:lpstr>
      <vt:lpstr>Objects</vt:lpstr>
      <vt:lpstr>Objects</vt:lpstr>
      <vt:lpstr>Arrays</vt:lpstr>
      <vt:lpstr>Arrays</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
  <cp:lastModifiedBy/>
  <cp:revision>3</cp:revision>
  <dcterms:created xsi:type="dcterms:W3CDTF">2012-07-30T22:48:03Z</dcterms:created>
  <dcterms:modified xsi:type="dcterms:W3CDTF">2015-03-12T19:05:54Z</dcterms:modified>
</cp:coreProperties>
</file>