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Lst>
  <p:sldSz cy="6858000" cx="12192000"/>
  <p:notesSz cx="6858000" cy="9144000"/>
  <p:embeddedFontLst>
    <p:embeddedFont>
      <p:font typeface="Dosis"/>
      <p:regular r:id="rId6"/>
      <p:bold r:id="rId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font" Target="fonts/Dosis-regular.fntdata"/><Relationship Id="rId7" Type="http://schemas.openxmlformats.org/officeDocument/2006/relationships/font" Target="fonts/Dosi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79b7674418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g79b7674418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Judul"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dan Teks Vertikal"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Vertikal dan Teks"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dan Konten"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Bagian"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 Konten"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rbandinga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Saja"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osong"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onten dengan Keteranga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ambar dengan Keteranga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pic>
        <p:nvPicPr>
          <p:cNvPr descr="A close up of a logo&#10;&#10;Description automatically generated" id="88" name="Google Shape;88;p13"/>
          <p:cNvPicPr preferRelativeResize="0"/>
          <p:nvPr/>
        </p:nvPicPr>
        <p:blipFill rotWithShape="1">
          <a:blip r:embed="rId4">
            <a:alphaModFix amt="52999"/>
          </a:blip>
          <a:srcRect b="0" l="0" r="62945" t="0"/>
          <a:stretch/>
        </p:blipFill>
        <p:spPr>
          <a:xfrm flipH="1">
            <a:off x="9117901" y="3211537"/>
            <a:ext cx="3042360" cy="3421004"/>
          </a:xfrm>
          <a:prstGeom prst="rect">
            <a:avLst/>
          </a:prstGeom>
          <a:noFill/>
          <a:ln>
            <a:noFill/>
          </a:ln>
        </p:spPr>
      </p:pic>
      <p:grpSp>
        <p:nvGrpSpPr>
          <p:cNvPr id="89" name="Google Shape;89;p13"/>
          <p:cNvGrpSpPr/>
          <p:nvPr/>
        </p:nvGrpSpPr>
        <p:grpSpPr>
          <a:xfrm>
            <a:off x="591850" y="-328527"/>
            <a:ext cx="1386593" cy="1594062"/>
            <a:chOff x="726653" y="-517614"/>
            <a:chExt cx="2170621" cy="2495400"/>
          </a:xfrm>
        </p:grpSpPr>
        <p:sp>
          <p:nvSpPr>
            <p:cNvPr id="90" name="Google Shape;90;p13"/>
            <p:cNvSpPr/>
            <p:nvPr/>
          </p:nvSpPr>
          <p:spPr>
            <a:xfrm>
              <a:off x="796588" y="-517614"/>
              <a:ext cx="2030700" cy="2495400"/>
            </a:xfrm>
            <a:prstGeom prst="roundRect">
              <a:avLst>
                <a:gd fmla="val 8585" name="adj"/>
              </a:avLst>
            </a:prstGeom>
            <a:solidFill>
              <a:srgbClr val="00A7B4"/>
            </a:solidFill>
            <a:ln>
              <a:noFill/>
            </a:ln>
            <a:effectLst>
              <a:outerShdw blurRad="1524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pic>
          <p:nvPicPr>
            <p:cNvPr descr="A close up of a logo&#10;&#10;Description automatically generated" id="91" name="Google Shape;91;p13"/>
            <p:cNvPicPr preferRelativeResize="0"/>
            <p:nvPr/>
          </p:nvPicPr>
          <p:blipFill rotWithShape="1">
            <a:blip r:embed="rId5">
              <a:alphaModFix/>
            </a:blip>
            <a:srcRect b="32684" l="2416" r="76117" t="34764"/>
            <a:stretch/>
          </p:blipFill>
          <p:spPr>
            <a:xfrm>
              <a:off x="726653" y="443679"/>
              <a:ext cx="2170621" cy="1369427"/>
            </a:xfrm>
            <a:prstGeom prst="rect">
              <a:avLst/>
            </a:prstGeom>
            <a:noFill/>
            <a:ln>
              <a:noFill/>
            </a:ln>
          </p:spPr>
        </p:pic>
      </p:grpSp>
      <p:sp>
        <p:nvSpPr>
          <p:cNvPr id="92" name="Google Shape;92;p13"/>
          <p:cNvSpPr txBox="1"/>
          <p:nvPr/>
        </p:nvSpPr>
        <p:spPr>
          <a:xfrm>
            <a:off x="2023000" y="76577"/>
            <a:ext cx="9940500" cy="1229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Kelompok: Scidata Solution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Stage: </a:t>
            </a:r>
            <a:r>
              <a:rPr b="1" lang="en-US" sz="1800">
                <a:solidFill>
                  <a:srgbClr val="0198A3"/>
                </a:solidFill>
                <a:latin typeface="Dosis"/>
                <a:ea typeface="Dosis"/>
                <a:cs typeface="Dosis"/>
                <a:sym typeface="Dosis"/>
              </a:rPr>
              <a:t>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Mentor: K</a:t>
            </a:r>
            <a:r>
              <a:rPr b="1" lang="en-US" sz="1800">
                <a:solidFill>
                  <a:srgbClr val="0198A3"/>
                </a:solidFill>
                <a:latin typeface="Dosis"/>
                <a:ea typeface="Dosis"/>
                <a:cs typeface="Dosis"/>
                <a:sym typeface="Dosis"/>
              </a:rPr>
              <a:t>evin</a:t>
            </a:r>
            <a:endParaRPr b="1" i="0" sz="1800" u="none" cap="none" strike="noStrike">
              <a:solidFill>
                <a:srgbClr val="0198A3"/>
              </a:solidFill>
              <a:latin typeface="Dosis"/>
              <a:ea typeface="Dosis"/>
              <a:cs typeface="Dosis"/>
              <a:sym typeface="Dosis"/>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Pukul/ Tanggal: 19.30 / </a:t>
            </a:r>
            <a:r>
              <a:rPr b="1" lang="en-US" sz="1800">
                <a:solidFill>
                  <a:srgbClr val="0198A3"/>
                </a:solidFill>
                <a:latin typeface="Dosis"/>
                <a:ea typeface="Dosis"/>
                <a:cs typeface="Dosis"/>
                <a:sym typeface="Dosis"/>
              </a:rPr>
              <a:t>26</a:t>
            </a:r>
            <a:r>
              <a:rPr b="1" i="0" lang="en-US" sz="1800" u="none" cap="none" strike="noStrike">
                <a:solidFill>
                  <a:srgbClr val="0198A3"/>
                </a:solidFill>
                <a:latin typeface="Dosis"/>
                <a:ea typeface="Dosis"/>
                <a:cs typeface="Dosis"/>
                <a:sym typeface="Dosis"/>
              </a:rPr>
              <a:t> Mei 2023</a:t>
            </a:r>
            <a:endParaRPr b="1" i="0" sz="1800" u="none" cap="none" strike="noStrike">
              <a:solidFill>
                <a:srgbClr val="0198A3"/>
              </a:solidFill>
              <a:highlight>
                <a:srgbClr val="FFFF00"/>
              </a:highlight>
              <a:latin typeface="Dosis"/>
              <a:ea typeface="Dosis"/>
              <a:cs typeface="Dosis"/>
              <a:sym typeface="Dosis"/>
            </a:endParaRPr>
          </a:p>
        </p:txBody>
      </p:sp>
      <p:sp>
        <p:nvSpPr>
          <p:cNvPr id="93" name="Google Shape;93;p13"/>
          <p:cNvSpPr/>
          <p:nvPr/>
        </p:nvSpPr>
        <p:spPr>
          <a:xfrm>
            <a:off x="228600" y="1309075"/>
            <a:ext cx="11768400" cy="1395600"/>
          </a:xfrm>
          <a:prstGeom prst="roundRect">
            <a:avLst>
              <a:gd fmla="val 3694" name="adj"/>
            </a:avLst>
          </a:prstGeom>
          <a:solidFill>
            <a:srgbClr val="F2F2F2"/>
          </a:solidFill>
          <a:ln cap="flat" cmpd="sng" w="38100">
            <a:solidFill>
              <a:srgbClr val="01AAB7"/>
            </a:solidFill>
            <a:prstDash val="solid"/>
            <a:miter lim="800000"/>
            <a:headEnd len="sm" w="sm" type="none"/>
            <a:tailEnd len="sm" w="sm" type="none"/>
          </a:ln>
          <a:effectLst>
            <a:outerShdw blurRad="1016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 name="Google Shape;94;p13"/>
          <p:cNvSpPr txBox="1"/>
          <p:nvPr/>
        </p:nvSpPr>
        <p:spPr>
          <a:xfrm>
            <a:off x="211700" y="1340815"/>
            <a:ext cx="4913700" cy="10734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100"/>
              <a:buFont typeface="Arial"/>
              <a:buNone/>
            </a:pPr>
            <a:r>
              <a:rPr b="1" i="0" lang="en-US" sz="1200" u="none" cap="none" strike="noStrike">
                <a:solidFill>
                  <a:srgbClr val="000000"/>
                </a:solidFill>
                <a:latin typeface="Dosis"/>
                <a:ea typeface="Dosis"/>
                <a:cs typeface="Dosis"/>
                <a:sym typeface="Dosis"/>
              </a:rPr>
              <a:t>Pembagian tugas di stage ini:</a:t>
            </a:r>
            <a:endParaRPr b="1" i="0" sz="1200" u="none" cap="none" strike="noStrike">
              <a:solidFill>
                <a:srgbClr val="000000"/>
              </a:solidFill>
              <a:latin typeface="Dosis"/>
              <a:ea typeface="Dosis"/>
              <a:cs typeface="Dosis"/>
              <a:sym typeface="Dosis"/>
            </a:endParaRPr>
          </a:p>
          <a:p>
            <a:pPr indent="-304800" lvl="0" marL="457200" marR="0" rtl="0" algn="l">
              <a:lnSpc>
                <a:spcPct val="115000"/>
              </a:lnSpc>
              <a:spcBef>
                <a:spcPts val="0"/>
              </a:spcBef>
              <a:spcAft>
                <a:spcPts val="0"/>
              </a:spcAft>
              <a:buSzPts val="1200"/>
              <a:buFont typeface="Dosis"/>
              <a:buChar char="●"/>
            </a:pPr>
            <a:r>
              <a:rPr lang="en-US" sz="1200">
                <a:latin typeface="Dosis"/>
                <a:ea typeface="Dosis"/>
                <a:cs typeface="Dosis"/>
                <a:sym typeface="Dosis"/>
              </a:rPr>
              <a:t>Descriptif Statistic ( Rizky, Nizar, Dean)</a:t>
            </a:r>
            <a:endParaRPr sz="1200">
              <a:latin typeface="Dosis"/>
              <a:ea typeface="Dosis"/>
              <a:cs typeface="Dosis"/>
              <a:sym typeface="Dosis"/>
            </a:endParaRPr>
          </a:p>
          <a:p>
            <a:pPr indent="-304800" lvl="0" marL="457200" marR="0" rtl="0" algn="l">
              <a:lnSpc>
                <a:spcPct val="115000"/>
              </a:lnSpc>
              <a:spcBef>
                <a:spcPts val="0"/>
              </a:spcBef>
              <a:spcAft>
                <a:spcPts val="0"/>
              </a:spcAft>
              <a:buSzPts val="1200"/>
              <a:buFont typeface="Dosis"/>
              <a:buChar char="●"/>
            </a:pPr>
            <a:r>
              <a:rPr lang="en-US" sz="1200">
                <a:latin typeface="Dosis"/>
                <a:ea typeface="Dosis"/>
                <a:cs typeface="Dosis"/>
                <a:sym typeface="Dosis"/>
              </a:rPr>
              <a:t>Unvariate Analysis (Tsaniya, Afriansyah, Vida)</a:t>
            </a:r>
            <a:endParaRPr sz="1200">
              <a:latin typeface="Dosis"/>
              <a:ea typeface="Dosis"/>
              <a:cs typeface="Dosis"/>
              <a:sym typeface="Dosis"/>
            </a:endParaRPr>
          </a:p>
          <a:p>
            <a:pPr indent="-304800" lvl="0" marL="457200" marR="0" rtl="0" algn="l">
              <a:lnSpc>
                <a:spcPct val="115000"/>
              </a:lnSpc>
              <a:spcBef>
                <a:spcPts val="0"/>
              </a:spcBef>
              <a:spcAft>
                <a:spcPts val="0"/>
              </a:spcAft>
              <a:buSzPts val="1200"/>
              <a:buFont typeface="Dosis"/>
              <a:buChar char="●"/>
            </a:pPr>
            <a:r>
              <a:rPr lang="en-US" sz="1200">
                <a:latin typeface="Dosis"/>
                <a:ea typeface="Dosis"/>
                <a:cs typeface="Dosis"/>
                <a:sym typeface="Dosis"/>
              </a:rPr>
              <a:t>Multivariate (Alvin, Fahad)</a:t>
            </a:r>
            <a:endParaRPr sz="1200">
              <a:latin typeface="Dosis"/>
              <a:ea typeface="Dosis"/>
              <a:cs typeface="Dosis"/>
              <a:sym typeface="Dosis"/>
            </a:endParaRPr>
          </a:p>
          <a:p>
            <a:pPr indent="-304800" lvl="0" marL="457200" marR="0" rtl="0" algn="l">
              <a:lnSpc>
                <a:spcPct val="115000"/>
              </a:lnSpc>
              <a:spcBef>
                <a:spcPts val="0"/>
              </a:spcBef>
              <a:spcAft>
                <a:spcPts val="0"/>
              </a:spcAft>
              <a:buSzPts val="1200"/>
              <a:buFont typeface="Dosis"/>
              <a:buChar char="●"/>
            </a:pPr>
            <a:r>
              <a:rPr lang="en-US" sz="1200">
                <a:latin typeface="Dosis"/>
                <a:ea typeface="Dosis"/>
                <a:cs typeface="Dosis"/>
                <a:sym typeface="Dosis"/>
              </a:rPr>
              <a:t>Business Insight </a:t>
            </a:r>
            <a:r>
              <a:rPr lang="en-US" sz="1200">
                <a:solidFill>
                  <a:schemeClr val="dk1"/>
                </a:solidFill>
                <a:latin typeface="Dosis"/>
                <a:ea typeface="Dosis"/>
                <a:cs typeface="Dosis"/>
                <a:sym typeface="Dosis"/>
              </a:rPr>
              <a:t>(Alvin, Fahad)</a:t>
            </a:r>
            <a:endParaRPr sz="1200">
              <a:solidFill>
                <a:schemeClr val="dk1"/>
              </a:solidFill>
              <a:latin typeface="Dosis"/>
              <a:ea typeface="Dosis"/>
              <a:cs typeface="Dosis"/>
              <a:sym typeface="Dosis"/>
            </a:endParaRPr>
          </a:p>
          <a:p>
            <a:pPr indent="-304800" lvl="0" marL="457200" marR="0" rtl="0" algn="l">
              <a:lnSpc>
                <a:spcPct val="115000"/>
              </a:lnSpc>
              <a:spcBef>
                <a:spcPts val="0"/>
              </a:spcBef>
              <a:spcAft>
                <a:spcPts val="0"/>
              </a:spcAft>
              <a:buClr>
                <a:schemeClr val="dk1"/>
              </a:buClr>
              <a:buSzPts val="1200"/>
              <a:buFont typeface="Dosis"/>
              <a:buChar char="●"/>
            </a:pPr>
            <a:r>
              <a:rPr lang="en-US" sz="1200">
                <a:solidFill>
                  <a:schemeClr val="dk1"/>
                </a:solidFill>
                <a:latin typeface="Dosis"/>
                <a:ea typeface="Dosis"/>
                <a:cs typeface="Dosis"/>
                <a:sym typeface="Dosis"/>
              </a:rPr>
              <a:t>Git (Alvin)</a:t>
            </a:r>
            <a:endParaRPr sz="1200">
              <a:solidFill>
                <a:schemeClr val="dk1"/>
              </a:solidFill>
              <a:latin typeface="Dosis"/>
              <a:ea typeface="Dosis"/>
              <a:cs typeface="Dosis"/>
              <a:sym typeface="Dosis"/>
            </a:endParaRPr>
          </a:p>
        </p:txBody>
      </p:sp>
      <p:sp>
        <p:nvSpPr>
          <p:cNvPr id="95" name="Google Shape;95;p13"/>
          <p:cNvSpPr/>
          <p:nvPr/>
        </p:nvSpPr>
        <p:spPr>
          <a:xfrm>
            <a:off x="228600" y="2777854"/>
            <a:ext cx="11768400" cy="1266000"/>
          </a:xfrm>
          <a:prstGeom prst="roundRect">
            <a:avLst>
              <a:gd fmla="val 3694" name="adj"/>
            </a:avLst>
          </a:prstGeom>
          <a:solidFill>
            <a:srgbClr val="F2F2F2"/>
          </a:solidFill>
          <a:ln cap="flat" cmpd="sng" w="38100">
            <a:solidFill>
              <a:srgbClr val="01AAB7"/>
            </a:solidFill>
            <a:prstDash val="solid"/>
            <a:miter lim="800000"/>
            <a:headEnd len="sm" w="sm" type="none"/>
            <a:tailEnd len="sm" w="sm" type="none"/>
          </a:ln>
          <a:effectLst>
            <a:outerShdw blurRad="1016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 name="Google Shape;96;p13"/>
          <p:cNvSpPr txBox="1"/>
          <p:nvPr/>
        </p:nvSpPr>
        <p:spPr>
          <a:xfrm>
            <a:off x="245400" y="2798188"/>
            <a:ext cx="11734800" cy="11481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100"/>
              <a:buFont typeface="Arial"/>
              <a:buNone/>
            </a:pPr>
            <a:r>
              <a:rPr b="1" i="0" lang="en-US" sz="1200" u="none" cap="none" strike="noStrike">
                <a:solidFill>
                  <a:srgbClr val="000000"/>
                </a:solidFill>
                <a:latin typeface="Dosis"/>
                <a:ea typeface="Dosis"/>
                <a:cs typeface="Dosis"/>
                <a:sym typeface="Dosis"/>
              </a:rPr>
              <a:t>Poin pembahasan:</a:t>
            </a:r>
            <a:endParaRPr b="1" i="0" sz="1200" u="none" cap="none" strike="noStrike">
              <a:solidFill>
                <a:srgbClr val="000000"/>
              </a:solidFill>
              <a:latin typeface="Dosis"/>
              <a:ea typeface="Dosis"/>
              <a:cs typeface="Dosis"/>
              <a:sym typeface="Dosis"/>
            </a:endParaRPr>
          </a:p>
          <a:p>
            <a:pPr indent="-304800" lvl="0" marL="457200" marR="0" rtl="0" algn="l">
              <a:lnSpc>
                <a:spcPct val="100000"/>
              </a:lnSpc>
              <a:spcBef>
                <a:spcPts val="0"/>
              </a:spcBef>
              <a:spcAft>
                <a:spcPts val="0"/>
              </a:spcAft>
              <a:buSzPts val="1200"/>
              <a:buFont typeface="Dosis"/>
              <a:buChar char="●"/>
            </a:pPr>
            <a:r>
              <a:rPr lang="en-US" sz="1200">
                <a:latin typeface="Dosis"/>
                <a:ea typeface="Dosis"/>
                <a:cs typeface="Dosis"/>
                <a:sym typeface="Dosis"/>
              </a:rPr>
              <a:t>Penjelasan hasil diskusi Stage 1 kelompok 2 kepada Mentor</a:t>
            </a:r>
            <a:endParaRPr sz="1200">
              <a:latin typeface="Dosis"/>
              <a:ea typeface="Dosis"/>
              <a:cs typeface="Dosis"/>
              <a:sym typeface="Dosis"/>
            </a:endParaRPr>
          </a:p>
          <a:p>
            <a:pPr indent="-304800" lvl="0" marL="457200" marR="0" rtl="0" algn="l">
              <a:lnSpc>
                <a:spcPct val="100000"/>
              </a:lnSpc>
              <a:spcBef>
                <a:spcPts val="0"/>
              </a:spcBef>
              <a:spcAft>
                <a:spcPts val="0"/>
              </a:spcAft>
              <a:buSzPts val="1200"/>
              <a:buFont typeface="Dosis"/>
              <a:buChar char="●"/>
            </a:pPr>
            <a:r>
              <a:rPr lang="en-US" sz="1200">
                <a:latin typeface="Dosis"/>
                <a:ea typeface="Dosis"/>
                <a:cs typeface="Dosis"/>
                <a:sym typeface="Dosis"/>
              </a:rPr>
              <a:t>Koreksi dan tambahan dari mentor terhadap pengerjaan stage 1</a:t>
            </a:r>
            <a:endParaRPr sz="1200">
              <a:latin typeface="Dosis"/>
              <a:ea typeface="Dosis"/>
              <a:cs typeface="Dosis"/>
              <a:sym typeface="Dosis"/>
            </a:endParaRPr>
          </a:p>
        </p:txBody>
      </p:sp>
      <p:sp>
        <p:nvSpPr>
          <p:cNvPr id="97" name="Google Shape;97;p13"/>
          <p:cNvSpPr/>
          <p:nvPr/>
        </p:nvSpPr>
        <p:spPr>
          <a:xfrm>
            <a:off x="228600" y="4170422"/>
            <a:ext cx="11768400" cy="1746300"/>
          </a:xfrm>
          <a:prstGeom prst="roundRect">
            <a:avLst>
              <a:gd fmla="val 3694" name="adj"/>
            </a:avLst>
          </a:prstGeom>
          <a:solidFill>
            <a:srgbClr val="F2F2F2"/>
          </a:solidFill>
          <a:ln cap="flat" cmpd="sng" w="38100">
            <a:solidFill>
              <a:srgbClr val="01AAB7"/>
            </a:solidFill>
            <a:prstDash val="solid"/>
            <a:miter lim="800000"/>
            <a:headEnd len="sm" w="sm" type="none"/>
            <a:tailEnd len="sm" w="sm" type="none"/>
          </a:ln>
          <a:effectLst>
            <a:outerShdw blurRad="1016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 name="Google Shape;98;p13"/>
          <p:cNvSpPr txBox="1"/>
          <p:nvPr/>
        </p:nvSpPr>
        <p:spPr>
          <a:xfrm>
            <a:off x="245400" y="4170425"/>
            <a:ext cx="11734800" cy="17463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100"/>
              <a:buFont typeface="Arial"/>
              <a:buNone/>
            </a:pPr>
            <a:r>
              <a:rPr b="1" i="0" lang="en-US" sz="1200" u="none" cap="none" strike="noStrike">
                <a:solidFill>
                  <a:srgbClr val="000000"/>
                </a:solidFill>
                <a:latin typeface="Dosis"/>
                <a:ea typeface="Dosis"/>
                <a:cs typeface="Dosis"/>
                <a:sym typeface="Dosis"/>
              </a:rPr>
              <a:t>Hasil Diskusi:</a:t>
            </a:r>
            <a:endParaRPr b="1" i="0" sz="1200" u="none" cap="none" strike="noStrike">
              <a:solidFill>
                <a:srgbClr val="000000"/>
              </a:solidFill>
              <a:latin typeface="Dosis"/>
              <a:ea typeface="Dosis"/>
              <a:cs typeface="Dosis"/>
              <a:sym typeface="Dosis"/>
            </a:endParaRPr>
          </a:p>
          <a:p>
            <a:pPr indent="-304800" lvl="0" marL="457200" rtl="0" algn="l">
              <a:lnSpc>
                <a:spcPct val="115000"/>
              </a:lnSpc>
              <a:spcBef>
                <a:spcPts val="0"/>
              </a:spcBef>
              <a:spcAft>
                <a:spcPts val="0"/>
              </a:spcAft>
              <a:buClr>
                <a:srgbClr val="000000"/>
              </a:buClr>
              <a:buSzPts val="1200"/>
              <a:buFont typeface="Dosis"/>
              <a:buAutoNum type="arabicPeriod"/>
            </a:pPr>
            <a:r>
              <a:rPr lang="en-US" sz="1200">
                <a:latin typeface="Dosis"/>
                <a:ea typeface="Dosis"/>
                <a:cs typeface="Dosis"/>
                <a:sym typeface="Dosis"/>
              </a:rPr>
              <a:t>Pada Descriptif Statistic terdapat tambahan duplicate yang harus ditampilkan dan sebagian penjelasan mengenai kolom yang dijelaskan setelah grafik hanya nomor unik dan null saja, sehingga untuk penjelasan lanjut masalah kolom bisa dijadikan bahan untuk stage 2</a:t>
            </a:r>
            <a:endParaRPr sz="1200">
              <a:latin typeface="Dosis"/>
              <a:ea typeface="Dosis"/>
              <a:cs typeface="Dosis"/>
              <a:sym typeface="Dosis"/>
            </a:endParaRPr>
          </a:p>
          <a:p>
            <a:pPr indent="-304800" lvl="0" marL="457200" rtl="0" algn="l">
              <a:lnSpc>
                <a:spcPct val="115000"/>
              </a:lnSpc>
              <a:spcBef>
                <a:spcPts val="0"/>
              </a:spcBef>
              <a:spcAft>
                <a:spcPts val="0"/>
              </a:spcAft>
              <a:buClr>
                <a:srgbClr val="000000"/>
              </a:buClr>
              <a:buSzPts val="1200"/>
              <a:buFont typeface="Dosis"/>
              <a:buAutoNum type="arabicPeriod"/>
            </a:pPr>
            <a:r>
              <a:rPr lang="en-US" sz="1200">
                <a:latin typeface="Dosis"/>
                <a:ea typeface="Dosis"/>
                <a:cs typeface="Dosis"/>
                <a:sym typeface="Dosis"/>
              </a:rPr>
              <a:t>Pada Univariate, terdapat penambahan di data visualisasi setiap kolom  untuk dipecah menjadi 2 berdasarkan (categorical dan numerical) untuk perkolomnya sehingga bisa lebih jelas. Z_CostContract sama Z_Revenue boleh dimasukan atau tidak dimasukan kedalam laporan tidak menjadi masalah karena hanya memiliki satu nilai.</a:t>
            </a:r>
            <a:endParaRPr sz="1200">
              <a:latin typeface="Dosis"/>
              <a:ea typeface="Dosis"/>
              <a:cs typeface="Dosis"/>
              <a:sym typeface="Dosis"/>
            </a:endParaRPr>
          </a:p>
          <a:p>
            <a:pPr indent="-304800" lvl="0" marL="457200" rtl="0" algn="l">
              <a:lnSpc>
                <a:spcPct val="115000"/>
              </a:lnSpc>
              <a:spcBef>
                <a:spcPts val="0"/>
              </a:spcBef>
              <a:spcAft>
                <a:spcPts val="0"/>
              </a:spcAft>
              <a:buClr>
                <a:srgbClr val="000000"/>
              </a:buClr>
              <a:buSzPts val="1200"/>
              <a:buFont typeface="Dosis"/>
              <a:buAutoNum type="arabicPeriod"/>
            </a:pPr>
            <a:r>
              <a:rPr lang="en-US" sz="1200">
                <a:latin typeface="Dosis"/>
                <a:ea typeface="Dosis"/>
                <a:cs typeface="Dosis"/>
                <a:sym typeface="Dosis"/>
              </a:rPr>
              <a:t>Multivariate: masukan komen atau penjelasan cukup sederhana lalu perbaiki korelasi lebih terfokus kepada Respon, masukan penjelasan dengan respon yang memiliki insight saja</a:t>
            </a:r>
            <a:endParaRPr sz="1200">
              <a:latin typeface="Dosis"/>
              <a:ea typeface="Dosis"/>
              <a:cs typeface="Dosis"/>
              <a:sym typeface="Dosis"/>
            </a:endParaRPr>
          </a:p>
          <a:p>
            <a:pPr indent="-304800" lvl="0" marL="457200" rtl="0" algn="l">
              <a:lnSpc>
                <a:spcPct val="115000"/>
              </a:lnSpc>
              <a:spcBef>
                <a:spcPts val="0"/>
              </a:spcBef>
              <a:spcAft>
                <a:spcPts val="0"/>
              </a:spcAft>
              <a:buClr>
                <a:srgbClr val="000000"/>
              </a:buClr>
              <a:buSzPts val="1200"/>
              <a:buFont typeface="Dosis"/>
              <a:buAutoNum type="arabicPeriod"/>
            </a:pPr>
            <a:r>
              <a:rPr lang="en-US" sz="1200">
                <a:latin typeface="Dosis"/>
                <a:ea typeface="Dosis"/>
                <a:cs typeface="Dosis"/>
                <a:sym typeface="Dosis"/>
              </a:rPr>
              <a:t>Businees Insight yang dijelaskan itu only based on Data. Contoh : Campiagn No. 4 adalah Campiagn yang paling tepat sasaran dengan nilai respon… sedangkan Campaign No. 2 adalah Campaign yang kurang responnya.</a:t>
            </a:r>
            <a:endParaRPr sz="1200">
              <a:latin typeface="Dosis"/>
              <a:ea typeface="Dosis"/>
              <a:cs typeface="Dosis"/>
              <a:sym typeface="Dosis"/>
            </a:endParaRPr>
          </a:p>
        </p:txBody>
      </p:sp>
      <p:sp>
        <p:nvSpPr>
          <p:cNvPr id="99" name="Google Shape;99;p13"/>
          <p:cNvSpPr/>
          <p:nvPr/>
        </p:nvSpPr>
        <p:spPr>
          <a:xfrm>
            <a:off x="194900" y="6067700"/>
            <a:ext cx="11768400" cy="712200"/>
          </a:xfrm>
          <a:prstGeom prst="roundRect">
            <a:avLst>
              <a:gd fmla="val 3694" name="adj"/>
            </a:avLst>
          </a:prstGeom>
          <a:solidFill>
            <a:srgbClr val="F2F2F2"/>
          </a:solidFill>
          <a:ln cap="flat" cmpd="sng" w="38100">
            <a:solidFill>
              <a:srgbClr val="01AAB7"/>
            </a:solidFill>
            <a:prstDash val="solid"/>
            <a:miter lim="800000"/>
            <a:headEnd len="sm" w="sm" type="none"/>
            <a:tailEnd len="sm" w="sm" type="none"/>
          </a:ln>
          <a:effectLst>
            <a:outerShdw blurRad="1016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 name="Google Shape;100;p13"/>
          <p:cNvSpPr txBox="1"/>
          <p:nvPr/>
        </p:nvSpPr>
        <p:spPr>
          <a:xfrm>
            <a:off x="228600" y="6067700"/>
            <a:ext cx="11734800" cy="7122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100"/>
              <a:buFont typeface="Arial"/>
              <a:buNone/>
            </a:pPr>
            <a:r>
              <a:rPr b="1" i="0" lang="en-US" sz="1200" u="none" cap="none" strike="noStrike">
                <a:solidFill>
                  <a:srgbClr val="000000"/>
                </a:solidFill>
                <a:latin typeface="Dosis"/>
                <a:ea typeface="Dosis"/>
                <a:cs typeface="Dosis"/>
                <a:sym typeface="Dosis"/>
              </a:rPr>
              <a:t>Tindak Lanjut:</a:t>
            </a:r>
            <a:endParaRPr b="1" i="0" sz="1200" u="none" cap="none" strike="noStrike">
              <a:solidFill>
                <a:srgbClr val="000000"/>
              </a:solidFill>
              <a:latin typeface="Dosis"/>
              <a:ea typeface="Dosis"/>
              <a:cs typeface="Dosis"/>
              <a:sym typeface="Dosis"/>
            </a:endParaRPr>
          </a:p>
          <a:p>
            <a:pPr indent="0" lvl="0" marL="0" marR="0" rtl="0" algn="l">
              <a:lnSpc>
                <a:spcPct val="115000"/>
              </a:lnSpc>
              <a:spcBef>
                <a:spcPts val="0"/>
              </a:spcBef>
              <a:spcAft>
                <a:spcPts val="0"/>
              </a:spcAft>
              <a:buClr>
                <a:srgbClr val="000000"/>
              </a:buClr>
              <a:buSzPts val="1100"/>
              <a:buFont typeface="Arial"/>
              <a:buNone/>
            </a:pPr>
            <a:r>
              <a:rPr lang="en-US" sz="1200">
                <a:latin typeface="Dosis"/>
                <a:ea typeface="Dosis"/>
                <a:cs typeface="Dosis"/>
                <a:sym typeface="Dosis"/>
              </a:rPr>
              <a:t>  Semua anggota kelompok memperbaiki hasil pengerjaan sebelumnya sesuai dengan instruksi yang sudah dibahas dan di diskusikan dengan mentor</a:t>
            </a:r>
            <a:endParaRPr sz="1200">
              <a:latin typeface="Dosis"/>
              <a:ea typeface="Dosis"/>
              <a:cs typeface="Dosis"/>
              <a:sym typeface="Dosis"/>
            </a:endParaRPr>
          </a:p>
          <a:p>
            <a:pPr indent="0" lvl="0" marL="0" marR="0" rtl="0" algn="l">
              <a:lnSpc>
                <a:spcPct val="100000"/>
              </a:lnSpc>
              <a:spcBef>
                <a:spcPts val="0"/>
              </a:spcBef>
              <a:spcAft>
                <a:spcPts val="0"/>
              </a:spcAft>
              <a:buClr>
                <a:srgbClr val="000000"/>
              </a:buClr>
              <a:buSzPts val="1100"/>
              <a:buFont typeface="Arial"/>
              <a:buNone/>
            </a:pPr>
            <a:r>
              <a:t/>
            </a:r>
            <a:endParaRPr b="1" i="0" sz="1500" u="none" cap="none" strike="noStrike">
              <a:solidFill>
                <a:srgbClr val="000000"/>
              </a:solidFill>
              <a:latin typeface="Comic Sans MS"/>
              <a:ea typeface="Comic Sans MS"/>
              <a:cs typeface="Comic Sans MS"/>
              <a:sym typeface="Comic Sans MS"/>
            </a:endParaRPr>
          </a:p>
        </p:txBody>
      </p:sp>
      <p:sp>
        <p:nvSpPr>
          <p:cNvPr id="101" name="Google Shape;101;p13"/>
          <p:cNvSpPr txBox="1"/>
          <p:nvPr/>
        </p:nvSpPr>
        <p:spPr>
          <a:xfrm>
            <a:off x="5681025" y="1566775"/>
            <a:ext cx="3790200" cy="903000"/>
          </a:xfrm>
          <a:prstGeom prst="rect">
            <a:avLst/>
          </a:prstGeom>
          <a:noFill/>
          <a:ln>
            <a:noFill/>
          </a:ln>
        </p:spPr>
        <p:txBody>
          <a:bodyPr anchorCtr="0" anchor="t" bIns="45700" lIns="91425" spcFirstLastPara="1" rIns="91425" wrap="square" tIns="45700">
            <a:noAutofit/>
          </a:bodyPr>
          <a:lstStyle/>
          <a:p>
            <a:pPr indent="0" lvl="0" marL="914400" marR="0" rtl="0" algn="l">
              <a:lnSpc>
                <a:spcPct val="115000"/>
              </a:lnSpc>
              <a:spcBef>
                <a:spcPts val="0"/>
              </a:spcBef>
              <a:spcAft>
                <a:spcPts val="0"/>
              </a:spcAft>
              <a:buNone/>
            </a:pPr>
            <a:r>
              <a:rPr b="1" lang="en-US" sz="1200">
                <a:latin typeface="Dosis"/>
                <a:ea typeface="Dosis"/>
                <a:cs typeface="Dosis"/>
                <a:sym typeface="Dosis"/>
              </a:rPr>
              <a:t>note :</a:t>
            </a:r>
            <a:endParaRPr b="1" sz="1200">
              <a:latin typeface="Dosis"/>
              <a:ea typeface="Dosis"/>
              <a:cs typeface="Dosis"/>
              <a:sym typeface="Dosis"/>
            </a:endParaRPr>
          </a:p>
          <a:p>
            <a:pPr indent="0" lvl="0" marL="914400" marR="0" rtl="0" algn="l">
              <a:lnSpc>
                <a:spcPct val="115000"/>
              </a:lnSpc>
              <a:spcBef>
                <a:spcPts val="0"/>
              </a:spcBef>
              <a:spcAft>
                <a:spcPts val="0"/>
              </a:spcAft>
              <a:buNone/>
            </a:pPr>
            <a:r>
              <a:rPr b="1" lang="en-US" sz="1200">
                <a:latin typeface="Dosis"/>
                <a:ea typeface="Dosis"/>
                <a:cs typeface="Dosis"/>
                <a:sym typeface="Dosis"/>
              </a:rPr>
              <a:t>dalam pembagian, masing-masing tetap mengerjakan semua tugas</a:t>
            </a:r>
            <a:endParaRPr sz="1200">
              <a:solidFill>
                <a:schemeClr val="dk1"/>
              </a:solidFill>
              <a:latin typeface="Dosis"/>
              <a:ea typeface="Dosis"/>
              <a:cs typeface="Dosis"/>
              <a:sym typeface="Dosi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