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66" r:id="rId7"/>
    <p:sldId id="267" r:id="rId8"/>
    <p:sldId id="261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81E3-F5A2-4097-A927-09963EDF7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13D64-18EC-448B-98DD-A6AD8425F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7EA64-F330-4CCD-AA14-F1425594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36D4-4D5A-44EA-BF3B-43BC9CBE1C86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4BD7C-0574-4978-B27D-55F32A9F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D619-4754-4EF7-AE2D-D7740FCC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C1F0-5B0F-45E2-B90A-7625DC396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12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447B-17E4-4B98-A750-FA033AF5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82311-982B-486B-B369-3C123A742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3A698-B4B2-4432-A98F-27FE51B7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36D4-4D5A-44EA-BF3B-43BC9CBE1C86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53F41-E576-4DFA-B2C9-D281517C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5B1C-4D31-42BB-93D1-886FC1DB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C1F0-5B0F-45E2-B90A-7625DC396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45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48F1E-D37E-4FF8-9F9D-11D86248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86937-AF0D-4CC2-87DF-AF9F24ED7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B8366-C651-4B80-8020-38629460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36D4-4D5A-44EA-BF3B-43BC9CBE1C86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32B03-F409-4735-8A47-17B133DA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1FF5E-E4DC-4A78-8A5D-746A7C9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C1F0-5B0F-45E2-B90A-7625DC396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94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3D56-C5BE-432E-9627-95340565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76F61-6BB1-41CB-BADA-92D2BBD1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081CE-B7C4-4822-B46A-05403FBA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36D4-4D5A-44EA-BF3B-43BC9CBE1C86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FFEBD-5018-45BF-B6DF-B543798B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F33A2-90EE-41ED-B30B-B2A77251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C1F0-5B0F-45E2-B90A-7625DC396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7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C9D3-605F-499B-8871-F10BCB7D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C81EC-9D61-4AEC-BC4A-CB893181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35F8E-E217-4CFB-AB86-8A674D7F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36D4-4D5A-44EA-BF3B-43BC9CBE1C86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25194-FA6B-4498-ADFE-0D72C504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C9BF5-B69F-4D30-9AE4-A52A7130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C1F0-5B0F-45E2-B90A-7625DC396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0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A4F8-1CC3-4F69-B83B-2A23692B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95A5-7972-481D-9D15-FFF93EA37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DE07F-3C08-4FDB-B7B1-C61549834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DC26E-F3EB-4B5C-8F20-24C3EA8B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36D4-4D5A-44EA-BF3B-43BC9CBE1C86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657BC-A4FF-470C-B82D-00C300A5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12D2A-0CF1-460C-98AB-5C7B3BF7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C1F0-5B0F-45E2-B90A-7625DC396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30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C976-6FA0-4519-BFFE-F1BAB745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1E211-9C22-4A64-BB2A-23BD1B2E8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8FD5F-E926-414A-8FE6-7B6F29904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7DD15-E7EA-4CA2-BA51-679E7A534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CD65D-D1CF-4FD9-A7AF-3A80971B5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01189-19BA-4374-9D22-57C37566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36D4-4D5A-44EA-BF3B-43BC9CBE1C86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B7BF1-1A8B-46B0-ADE0-78CDF559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7F7B3-677E-400E-88EE-30677EC5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C1F0-5B0F-45E2-B90A-7625DC396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30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F6AC-381F-4A0E-B285-ED323730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A3790-167D-4FA5-BFB1-5825EC4E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36D4-4D5A-44EA-BF3B-43BC9CBE1C86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C707F-CCD7-43AE-ABFA-77F7650A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DD783-1560-4439-8013-1ECACB8E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C1F0-5B0F-45E2-B90A-7625DC396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50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51CA5-8F01-4475-8215-B140B456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36D4-4D5A-44EA-BF3B-43BC9CBE1C86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51001-C513-4D13-9898-FF2F2255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40FE2-D7B7-41F8-AD31-CEF302D5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C1F0-5B0F-45E2-B90A-7625DC396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14D4-0EA4-42D5-B863-2B67B28A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0D92-80AC-4A19-920C-B043ADC7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470E9-6306-4660-A374-3A2753ED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0A97D-F363-450A-AE01-47377B5A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36D4-4D5A-44EA-BF3B-43BC9CBE1C86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E8693-0E36-4635-BCF6-0069E76F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8F333-1C2F-4FC2-99AD-9838DD83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C1F0-5B0F-45E2-B90A-7625DC396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65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9D8A-333F-4A1C-AF36-12B0610A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A6EEA-FE12-4EDF-A362-9F8A1ECA8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AA58A-6E3C-47D9-80F2-B2F29988C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ED115-B2B3-4706-B8F3-DF07FB6F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36D4-4D5A-44EA-BF3B-43BC9CBE1C86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8FE1F-2DD1-4E88-B237-04F1B4F0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52019-EA84-4661-A9B2-18CAFBD7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C1F0-5B0F-45E2-B90A-7625DC396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70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949D3-AB3C-49B7-8DF6-07C6E60D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CC1E0-1D8D-4678-AFA5-A3BDA5703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0BD69-08DB-4114-860B-931BAC712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636D4-4D5A-44EA-BF3B-43BC9CBE1C86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AFD2-1497-41A7-97DF-02BDECABF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E2A57-1A37-4131-B945-66B3D46F5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6C1F0-5B0F-45E2-B90A-7625DC396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65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issuu.com/arenatheatre3/docs/arena-brochure-spring-2018-hi-res" TargetMode="External"/><Relationship Id="rId3" Type="http://schemas.openxmlformats.org/officeDocument/2006/relationships/hyperlink" Target="https://me.me/i/please-just-give-me-an-b-so-can-go-home-18646357" TargetMode="External"/><Relationship Id="rId7" Type="http://schemas.openxmlformats.org/officeDocument/2006/relationships/hyperlink" Target="https://www.sciencedirect.com/science/article/pii/S074756321000240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lv.openrepository.com/wlv/handle/2436/620895" TargetMode="External"/><Relationship Id="rId5" Type="http://schemas.openxmlformats.org/officeDocument/2006/relationships/hyperlink" Target="http://grupsderecerca.uab.cat/arsad/sites/grupsderecerca.uab.cat.arsad/files/sadowska_arsad_2017.pdf" TargetMode="External"/><Relationship Id="rId10" Type="http://schemas.openxmlformats.org/officeDocument/2006/relationships/hyperlink" Target="https://www.qrstuff.com/" TargetMode="External"/><Relationship Id="rId4" Type="http://schemas.openxmlformats.org/officeDocument/2006/relationships/hyperlink" Target="https://www.researchgate.net/publication/251493582_Standarising_Audio_Description" TargetMode="External"/><Relationship Id="rId9" Type="http://schemas.openxmlformats.org/officeDocument/2006/relationships/hyperlink" Target="https://soundcloud.com/user-374109182/sets/qr-code-resourc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C7A2508-8DEC-436A-89D0-20F467BD1FD8}"/>
              </a:ext>
            </a:extLst>
          </p:cNvPr>
          <p:cNvSpPr txBox="1">
            <a:spLocks/>
          </p:cNvSpPr>
          <p:nvPr/>
        </p:nvSpPr>
        <p:spPr>
          <a:xfrm>
            <a:off x="327545" y="313899"/>
            <a:ext cx="5677470" cy="1305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0" b="1" dirty="0">
                <a:latin typeface="Tw Cen MT" panose="020B0602020104020603"/>
              </a:rPr>
              <a:t>Q-ART</a:t>
            </a:r>
            <a:endParaRPr kumimoji="0" lang="en-GB" sz="8000" b="1" i="0" u="none" strike="noStrike" kern="1200" cap="all" spc="0" normalizeH="0" baseline="0" noProof="0" dirty="0">
              <a:ln>
                <a:noFill/>
              </a:ln>
              <a:effectLst/>
              <a:uLnTx/>
              <a:uFillTx/>
              <a:latin typeface="Tw Cen MT" panose="020B0602020104020603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E5BFB-1D28-4F7C-8BA5-85A0E88DDF2D}"/>
              </a:ext>
            </a:extLst>
          </p:cNvPr>
          <p:cNvSpPr txBox="1"/>
          <p:nvPr/>
        </p:nvSpPr>
        <p:spPr>
          <a:xfrm>
            <a:off x="327545" y="1619832"/>
            <a:ext cx="1150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dirty="0">
                <a:latin typeface="Tw Cen MT" panose="020B0602020104020603" pitchFamily="34" charset="0"/>
              </a:rPr>
              <a:t>QR CODE AUDIO “BEACONS”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C2BF1-D2E7-4576-AEDA-CF19BC953023}"/>
              </a:ext>
            </a:extLst>
          </p:cNvPr>
          <p:cNvSpPr txBox="1"/>
          <p:nvPr/>
        </p:nvSpPr>
        <p:spPr>
          <a:xfrm>
            <a:off x="4549904" y="5939902"/>
            <a:ext cx="7282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w Cen MT" panose="020B0602020104020603" pitchFamily="34" charset="0"/>
              </a:rPr>
              <a:t>(7MU007) Musical Human-Computer Interaction  – Assignment #1</a:t>
            </a:r>
          </a:p>
        </p:txBody>
      </p:sp>
    </p:spTree>
    <p:extLst>
      <p:ext uri="{BB962C8B-B14F-4D97-AF65-F5344CB8AC3E}">
        <p14:creationId xmlns:p14="http://schemas.microsoft.com/office/powerpoint/2010/main" val="232423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E2FC5-C896-4D07-A473-1182B5DB3962}"/>
              </a:ext>
            </a:extLst>
          </p:cNvPr>
          <p:cNvSpPr txBox="1"/>
          <p:nvPr/>
        </p:nvSpPr>
        <p:spPr>
          <a:xfrm>
            <a:off x="354842" y="559559"/>
            <a:ext cx="1005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00" b="1" dirty="0">
                <a:latin typeface="Tw Cen MT" panose="020B0602020104020603" pitchFamily="34" charset="0"/>
              </a:rPr>
              <a:t>ADVANCEMENT / IMPROVEMENT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ADF17-83D3-401E-BCC4-FD2033EB8C06}"/>
              </a:ext>
            </a:extLst>
          </p:cNvPr>
          <p:cNvSpPr txBox="1"/>
          <p:nvPr/>
        </p:nvSpPr>
        <p:spPr>
          <a:xfrm>
            <a:off x="354841" y="1823746"/>
            <a:ext cx="1154600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w Cen MT" panose="020B0602020104020603" pitchFamily="34" charset="0"/>
              </a:rPr>
              <a:t>There are opportunities to improve and enhance the product.</a:t>
            </a:r>
          </a:p>
          <a:p>
            <a:pPr algn="just"/>
            <a:endParaRPr lang="en-GB" sz="1200" dirty="0">
              <a:latin typeface="Tw Cen MT" panose="020B0602020104020603" pitchFamily="34" charset="0"/>
            </a:endParaRPr>
          </a:p>
          <a:p>
            <a:pPr algn="just"/>
            <a:r>
              <a:rPr lang="en-GB" sz="2800" dirty="0">
                <a:latin typeface="Tw Cen MT" panose="020B0602020104020603" pitchFamily="34" charset="0"/>
              </a:rPr>
              <a:t>A purpose built application and/or hosting method could eliminate/guarantee a maintained low click, low latency user interface.</a:t>
            </a:r>
          </a:p>
          <a:p>
            <a:pPr algn="just"/>
            <a:endParaRPr lang="en-GB" sz="1200" dirty="0">
              <a:latin typeface="Tw Cen MT" panose="020B0602020104020603" pitchFamily="34" charset="0"/>
            </a:endParaRPr>
          </a:p>
          <a:p>
            <a:pPr algn="just"/>
            <a:r>
              <a:rPr lang="en-GB" sz="2800" dirty="0">
                <a:latin typeface="Tw Cen MT" panose="020B0602020104020603" pitchFamily="34" charset="0"/>
              </a:rPr>
              <a:t>For VI users, a tactile surface may help to identify “Beacons”. Potential implementation of a secondary data distribution method that doesn’t rely on visual confirmation, such as an RFID chip alongside or under the QR code might be viable.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84F7E-FE07-4AE3-998E-DC39C1B531F0}"/>
              </a:ext>
            </a:extLst>
          </p:cNvPr>
          <p:cNvSpPr txBox="1"/>
          <p:nvPr/>
        </p:nvSpPr>
        <p:spPr>
          <a:xfrm>
            <a:off x="354841" y="1298223"/>
            <a:ext cx="682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i="1" dirty="0">
                <a:latin typeface="Tw Cen MT" panose="020B0602020104020603" pitchFamily="34" charset="0"/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9493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E2FC5-C896-4D07-A473-1182B5DB3962}"/>
              </a:ext>
            </a:extLst>
          </p:cNvPr>
          <p:cNvSpPr txBox="1"/>
          <p:nvPr/>
        </p:nvSpPr>
        <p:spPr>
          <a:xfrm>
            <a:off x="354841" y="179248"/>
            <a:ext cx="544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w Cen MT" panose="020B0602020104020603" pitchFamily="34" charset="0"/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ADF17-83D3-401E-BCC4-FD2033EB8C06}"/>
              </a:ext>
            </a:extLst>
          </p:cNvPr>
          <p:cNvSpPr txBox="1"/>
          <p:nvPr/>
        </p:nvSpPr>
        <p:spPr>
          <a:xfrm>
            <a:off x="354841" y="640913"/>
            <a:ext cx="11518711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w Cen MT" panose="020B0602020104020603" pitchFamily="34" charset="0"/>
              </a:rPr>
              <a:t>Author Unknown (2017) Please just give me an B so I can go home and drink wine. Me.me. [online]. [Accessed 22 April 2018]. Available at: </a:t>
            </a:r>
            <a:r>
              <a:rPr lang="en-GB" sz="1200" dirty="0">
                <a:latin typeface="Tw Cen MT" panose="020B0602020104020603" pitchFamily="34" charset="0"/>
                <a:hlinkClick r:id="rId3"/>
              </a:rPr>
              <a:t>https://me.me/i/please-just-give-me-an-b-so-can-go-home-18646357</a:t>
            </a:r>
            <a:r>
              <a:rPr lang="en-GB" sz="1200" dirty="0">
                <a:latin typeface="Tw Cen MT" panose="020B0602020104020603" pitchFamily="34" charset="0"/>
              </a:rPr>
              <a:t>. </a:t>
            </a:r>
          </a:p>
          <a:p>
            <a:endParaRPr lang="en-GB" sz="700" dirty="0">
              <a:latin typeface="Tw Cen MT" panose="020B0602020104020603" pitchFamily="34" charset="0"/>
            </a:endParaRPr>
          </a:p>
          <a:p>
            <a:r>
              <a:rPr lang="en-GB" sz="1200" dirty="0">
                <a:latin typeface="Tw Cen MT" panose="020B0602020104020603" pitchFamily="34" charset="0"/>
              </a:rPr>
              <a:t>AO Kaspersky Lab (2015) </a:t>
            </a:r>
            <a:r>
              <a:rPr lang="en-GB" sz="1200" i="1" dirty="0">
                <a:latin typeface="Tw Cen MT" panose="020B0602020104020603" pitchFamily="34" charset="0"/>
              </a:rPr>
              <a:t>Kaspersky QR Scanner </a:t>
            </a:r>
            <a:r>
              <a:rPr lang="en-GB" sz="1200" dirty="0">
                <a:latin typeface="Tw Cen MT" panose="020B0602020104020603" pitchFamily="34" charset="0"/>
              </a:rPr>
              <a:t>[mobile app] Version 1.1.1.137. [Accessed 22 April 2018]. Available from: Google Play Store.</a:t>
            </a:r>
          </a:p>
          <a:p>
            <a:endParaRPr lang="en-GB" sz="700" dirty="0">
              <a:latin typeface="Tw Cen MT" panose="020B0602020104020603" pitchFamily="34" charset="0"/>
            </a:endParaRPr>
          </a:p>
          <a:p>
            <a:r>
              <a:rPr lang="en-GB" sz="1200" dirty="0">
                <a:latin typeface="Tw Cen MT" panose="020B0602020104020603" pitchFamily="34" charset="0"/>
              </a:rPr>
              <a:t>The Chinese Room &amp; SCE Santa Monica Studios (2015) </a:t>
            </a:r>
            <a:r>
              <a:rPr lang="en-GB" sz="1200" i="1" dirty="0">
                <a:latin typeface="Tw Cen MT" panose="020B0602020104020603" pitchFamily="34" charset="0"/>
              </a:rPr>
              <a:t>Everybody’s Gone to the Rapture </a:t>
            </a:r>
            <a:r>
              <a:rPr lang="en-GB" sz="1200" dirty="0">
                <a:latin typeface="Tw Cen MT" panose="020B0602020104020603" pitchFamily="34" charset="0"/>
              </a:rPr>
              <a:t>[video game]. Los Angeles, California: Sony Computer Entertainment</a:t>
            </a:r>
          </a:p>
          <a:p>
            <a:endParaRPr lang="en-GB" sz="700" dirty="0">
              <a:latin typeface="Tw Cen MT" panose="020B0602020104020603" pitchFamily="34" charset="0"/>
            </a:endParaRPr>
          </a:p>
          <a:p>
            <a:r>
              <a:rPr lang="en-GB" sz="1200" dirty="0">
                <a:latin typeface="Tw Cen MT" panose="020B0602020104020603" pitchFamily="34" charset="0"/>
              </a:rPr>
              <a:t>Various Artists (2017) </a:t>
            </a:r>
            <a:r>
              <a:rPr lang="en-GB" sz="1200" i="1" dirty="0">
                <a:latin typeface="Tw Cen MT" panose="020B0602020104020603" pitchFamily="34" charset="0"/>
              </a:rPr>
              <a:t>Wolves in Wolves 2017 </a:t>
            </a:r>
            <a:r>
              <a:rPr lang="en-GB" sz="1200" dirty="0">
                <a:latin typeface="Tw Cen MT" panose="020B0602020104020603" pitchFamily="34" charset="0"/>
              </a:rPr>
              <a:t>[Outdoor Exhibition]. Various Locations, Wolverhampton.</a:t>
            </a:r>
          </a:p>
          <a:p>
            <a:endParaRPr lang="en-GB" sz="700" dirty="0">
              <a:latin typeface="Tw Cen MT" panose="020B0602020104020603" pitchFamily="34" charset="0"/>
            </a:endParaRPr>
          </a:p>
          <a:p>
            <a:r>
              <a:rPr lang="en-GB" sz="1200" dirty="0">
                <a:latin typeface="Tw Cen MT" panose="020B0602020104020603" pitchFamily="34" charset="0"/>
              </a:rPr>
              <a:t>2k Boston and 2k Australia (2007) </a:t>
            </a:r>
            <a:r>
              <a:rPr lang="en-GB" sz="1200" i="1" dirty="0">
                <a:latin typeface="Tw Cen MT" panose="020B0602020104020603" pitchFamily="34" charset="0"/>
              </a:rPr>
              <a:t>BioShock</a:t>
            </a:r>
            <a:r>
              <a:rPr lang="en-GB" sz="1200" dirty="0">
                <a:latin typeface="Tw Cen MT" panose="020B0602020104020603" pitchFamily="34" charset="0"/>
              </a:rPr>
              <a:t> [video game]. Novato, California: 2k Games</a:t>
            </a:r>
          </a:p>
          <a:p>
            <a:endParaRPr lang="en-GB" sz="700" dirty="0">
              <a:latin typeface="Tw Cen MT" panose="020B0602020104020603" pitchFamily="34" charset="0"/>
            </a:endParaRPr>
          </a:p>
          <a:p>
            <a:r>
              <a:rPr lang="en-GB" sz="1200" dirty="0">
                <a:latin typeface="Tw Cen MT" panose="020B0602020104020603" pitchFamily="34" charset="0"/>
              </a:rPr>
              <a:t>Ward, M. (2010) Voice, videogames, and the technologies of immersion. </a:t>
            </a:r>
            <a:r>
              <a:rPr lang="en-GB" sz="1200" i="1" dirty="0">
                <a:latin typeface="Tw Cen MT" panose="020B0602020104020603" pitchFamily="34" charset="0"/>
              </a:rPr>
              <a:t>in</a:t>
            </a:r>
            <a:r>
              <a:rPr lang="en-GB" sz="1200" dirty="0">
                <a:latin typeface="Tw Cen MT" panose="020B0602020104020603" pitchFamily="34" charset="0"/>
              </a:rPr>
              <a:t> N. </a:t>
            </a:r>
            <a:r>
              <a:rPr lang="en-GB" sz="1200" dirty="0" err="1">
                <a:latin typeface="Tw Cen MT" panose="020B0602020104020603" pitchFamily="34" charset="0"/>
              </a:rPr>
              <a:t>Neumark</a:t>
            </a:r>
            <a:r>
              <a:rPr lang="en-GB" sz="1200" dirty="0">
                <a:latin typeface="Tw Cen MT" panose="020B0602020104020603" pitchFamily="34" charset="0"/>
              </a:rPr>
              <a:t>, R. Gibson &amp; T.V. Leeuwen (</a:t>
            </a:r>
            <a:r>
              <a:rPr lang="en-GB" sz="1200" dirty="0" err="1">
                <a:latin typeface="Tw Cen MT" panose="020B0602020104020603" pitchFamily="34" charset="0"/>
              </a:rPr>
              <a:t>eds</a:t>
            </a:r>
            <a:r>
              <a:rPr lang="en-GB" sz="1200" dirty="0">
                <a:latin typeface="Tw Cen MT" panose="020B0602020104020603" pitchFamily="34" charset="0"/>
              </a:rPr>
              <a:t>), </a:t>
            </a:r>
            <a:r>
              <a:rPr lang="en-GB" sz="1200" i="1" dirty="0">
                <a:latin typeface="Tw Cen MT" panose="020B0602020104020603" pitchFamily="34" charset="0"/>
              </a:rPr>
              <a:t>Voice: vocal aesthetics in digital arts and media </a:t>
            </a:r>
            <a:r>
              <a:rPr lang="en-GB" sz="1200" dirty="0">
                <a:latin typeface="Tw Cen MT" panose="020B0602020104020603" pitchFamily="34" charset="0"/>
              </a:rPr>
              <a:t>[online]. Cambridge, Mass: MIT Press, pp.267-279. [Accessed 22 April 2018]. Available at: https://www.researchgate.net/profile/Mark_Ward3/publication/236202685_Ward_M_2010_%27Voice_videogames_and_the_technologies_of_immersion%27_in_N_Neumark_R_Gibson_TV_Leeuwen_eds_Voice_vocal_aesthetics_in_digital_arts_and_media_MIT_Press_Cambridge_Mass_pp_267-279/links/57b253a108ae0101f17a5d25/Ward-M-2010-Voice-videogames-and-the-technologies-of-immersion-in-N-Neumark-R-Gibson-TV-Leeuwen-eds-Voice-vocal-aesthetics-in-digital-arts-and-media-MIT-Press-Cambridge-Mass-pp-267-279.pdf </a:t>
            </a:r>
            <a:endParaRPr lang="en-GB" sz="700" dirty="0">
              <a:latin typeface="Tw Cen MT" panose="020B0602020104020603" pitchFamily="34" charset="0"/>
            </a:endParaRPr>
          </a:p>
          <a:p>
            <a:endParaRPr lang="en-GB" sz="700" dirty="0">
              <a:latin typeface="Tw Cen MT" panose="020B0602020104020603" pitchFamily="34" charset="0"/>
            </a:endParaRPr>
          </a:p>
          <a:p>
            <a:r>
              <a:rPr lang="en-GB" sz="1200" dirty="0" err="1">
                <a:latin typeface="Tw Cen MT" panose="020B0602020104020603" pitchFamily="34" charset="0"/>
              </a:rPr>
              <a:t>Orero</a:t>
            </a:r>
            <a:r>
              <a:rPr lang="en-GB" sz="1200" dirty="0">
                <a:latin typeface="Tw Cen MT" panose="020B0602020104020603" pitchFamily="34" charset="0"/>
              </a:rPr>
              <a:t>, P. and </a:t>
            </a:r>
            <a:r>
              <a:rPr lang="en-GB" sz="1200" dirty="0" err="1">
                <a:latin typeface="Tw Cen MT" panose="020B0602020104020603" pitchFamily="34" charset="0"/>
              </a:rPr>
              <a:t>Matamala</a:t>
            </a:r>
            <a:r>
              <a:rPr lang="en-GB" sz="1200" dirty="0">
                <a:latin typeface="Tw Cen MT" panose="020B0602020104020603" pitchFamily="34" charset="0"/>
              </a:rPr>
              <a:t>, A. (2014) Standardising Audio Description. </a:t>
            </a:r>
            <a:r>
              <a:rPr lang="en-GB" sz="1200" i="1" dirty="0">
                <a:latin typeface="Tw Cen MT" panose="020B0602020104020603" pitchFamily="34" charset="0"/>
              </a:rPr>
              <a:t>Italian Journal of Special Education for Inclusion </a:t>
            </a:r>
            <a:r>
              <a:rPr lang="en-GB" sz="1200" dirty="0">
                <a:latin typeface="Tw Cen MT" panose="020B0602020104020603" pitchFamily="34" charset="0"/>
              </a:rPr>
              <a:t>[online]. 1, pp.149-155. [Accessed 22 April 2018]. Available at: </a:t>
            </a:r>
            <a:r>
              <a:rPr lang="en-GB" sz="1200" u="sng" dirty="0">
                <a:latin typeface="Tw Cen MT" panose="020B0602020104020603" pitchFamily="34" charset="0"/>
                <a:hlinkClick r:id="rId4"/>
              </a:rPr>
              <a:t>https://www.researchgate.net/publication/251493582_Standarising_Audio_Description</a:t>
            </a:r>
            <a:r>
              <a:rPr lang="en-GB" sz="1200" u="sng" dirty="0">
                <a:latin typeface="Tw Cen MT" panose="020B0602020104020603" pitchFamily="34" charset="0"/>
              </a:rPr>
              <a:t>.</a:t>
            </a:r>
            <a:endParaRPr lang="en-GB" sz="1200" dirty="0">
              <a:latin typeface="Tw Cen MT" panose="020B0602020104020603" pitchFamily="34" charset="0"/>
            </a:endParaRPr>
          </a:p>
          <a:p>
            <a:endParaRPr lang="en-GB" sz="700" dirty="0">
              <a:latin typeface="Tw Cen MT" panose="020B0602020104020603" pitchFamily="34" charset="0"/>
            </a:endParaRPr>
          </a:p>
          <a:p>
            <a:r>
              <a:rPr lang="en-GB" sz="1200" dirty="0" err="1">
                <a:latin typeface="Tw Cen MT" panose="020B0602020104020603" pitchFamily="34" charset="0"/>
              </a:rPr>
              <a:t>Sadowska</a:t>
            </a:r>
            <a:r>
              <a:rPr lang="en-GB" sz="1200" dirty="0">
                <a:latin typeface="Tw Cen MT" panose="020B0602020104020603" pitchFamily="34" charset="0"/>
              </a:rPr>
              <a:t>, A. (2017) </a:t>
            </a:r>
            <a:r>
              <a:rPr lang="en-GB" sz="1200" i="1" dirty="0">
                <a:latin typeface="Tw Cen MT" panose="020B0602020104020603" pitchFamily="34" charset="0"/>
              </a:rPr>
              <a:t>Selected strategies in audio description – a reception study on user preferences</a:t>
            </a:r>
            <a:r>
              <a:rPr lang="en-GB" sz="1200" dirty="0">
                <a:latin typeface="Tw Cen MT" panose="020B0602020104020603" pitchFamily="34" charset="0"/>
              </a:rPr>
              <a:t> [online]. [Accessed 22 April 2018]. Available at: </a:t>
            </a:r>
            <a:r>
              <a:rPr lang="en-GB" sz="1200" u="sng" dirty="0">
                <a:latin typeface="Tw Cen MT" panose="020B0602020104020603" pitchFamily="34" charset="0"/>
                <a:hlinkClick r:id="rId5"/>
              </a:rPr>
              <a:t>http://grupsderecerca.uab.cat/arsad/sites/grupsderecerca.uab.cat.arsad/files/sadowska_arsad_2017.pdf</a:t>
            </a:r>
            <a:r>
              <a:rPr lang="en-GB" sz="1200" dirty="0">
                <a:latin typeface="Tw Cen MT" panose="020B0602020104020603" pitchFamily="34" charset="0"/>
              </a:rPr>
              <a:t> </a:t>
            </a:r>
          </a:p>
          <a:p>
            <a:endParaRPr lang="en-GB" sz="700" dirty="0">
              <a:latin typeface="Tw Cen MT" panose="020B0602020104020603" pitchFamily="34" charset="0"/>
            </a:endParaRPr>
          </a:p>
          <a:p>
            <a:r>
              <a:rPr lang="en-GB" sz="1200" dirty="0">
                <a:latin typeface="Tw Cen MT" panose="020B0602020104020603" pitchFamily="34" charset="0"/>
              </a:rPr>
              <a:t>Dalgleish, M. and Reading, N. (2017) Reproduced Sound 2017 - </a:t>
            </a:r>
            <a:r>
              <a:rPr lang="en-GB" sz="1200" i="1" dirty="0">
                <a:latin typeface="Tw Cen MT" panose="020B0602020104020603" pitchFamily="34" charset="0"/>
              </a:rPr>
              <a:t>Sound Quality by Design: plus any additional information.</a:t>
            </a:r>
            <a:r>
              <a:rPr lang="en-GB" sz="1200" dirty="0">
                <a:latin typeface="Tw Cen MT" panose="020B0602020104020603" pitchFamily="34" charset="0"/>
              </a:rPr>
              <a:t> [online]. Nottingham University, 21-23 November 2017. [Accessed 22 April 2018]. Available at: </a:t>
            </a:r>
            <a:r>
              <a:rPr lang="en-GB" sz="1200" u="sng" dirty="0">
                <a:latin typeface="Tw Cen MT" panose="020B0602020104020603" pitchFamily="34" charset="0"/>
                <a:hlinkClick r:id="rId6"/>
              </a:rPr>
              <a:t>http://wlv.openrepository.com/wlv/handle/2436/620895</a:t>
            </a:r>
            <a:r>
              <a:rPr lang="en-GB" sz="1200" dirty="0">
                <a:latin typeface="Tw Cen MT" panose="020B0602020104020603" pitchFamily="34" charset="0"/>
              </a:rPr>
              <a:t>.</a:t>
            </a:r>
          </a:p>
          <a:p>
            <a:endParaRPr lang="en-GB" sz="700" dirty="0">
              <a:latin typeface="Tw Cen MT" panose="020B0602020104020603" pitchFamily="34" charset="0"/>
            </a:endParaRPr>
          </a:p>
          <a:p>
            <a:r>
              <a:rPr lang="en-GB" sz="1200" dirty="0">
                <a:latin typeface="Tw Cen MT" panose="020B0602020104020603" pitchFamily="34" charset="0"/>
              </a:rPr>
              <a:t>Ruiz, B. et al. (2011) Design for All in multimedia guides for museums. </a:t>
            </a:r>
            <a:r>
              <a:rPr lang="en-GB" sz="1200" i="1" dirty="0">
                <a:latin typeface="Tw Cen MT" panose="020B0602020104020603" pitchFamily="34" charset="0"/>
              </a:rPr>
              <a:t>in</a:t>
            </a:r>
            <a:r>
              <a:rPr lang="en-GB" sz="1200" dirty="0">
                <a:latin typeface="Tw Cen MT" panose="020B0602020104020603" pitchFamily="34" charset="0"/>
              </a:rPr>
              <a:t> </a:t>
            </a:r>
            <a:r>
              <a:rPr lang="en-GB" sz="1200" dirty="0" err="1">
                <a:latin typeface="Tw Cen MT" panose="020B0602020104020603" pitchFamily="34" charset="0"/>
              </a:rPr>
              <a:t>Lytras</a:t>
            </a:r>
            <a:r>
              <a:rPr lang="en-GB" sz="1200" dirty="0">
                <a:latin typeface="Tw Cen MT" panose="020B0602020104020603" pitchFamily="34" charset="0"/>
              </a:rPr>
              <a:t>, M. &amp; Carroll, J. (</a:t>
            </a:r>
            <a:r>
              <a:rPr lang="en-GB" sz="1200" dirty="0" err="1">
                <a:latin typeface="Tw Cen MT" panose="020B0602020104020603" pitchFamily="34" charset="0"/>
              </a:rPr>
              <a:t>eds</a:t>
            </a:r>
            <a:r>
              <a:rPr lang="en-GB" sz="1200" dirty="0">
                <a:latin typeface="Tw Cen MT" panose="020B0602020104020603" pitchFamily="34" charset="0"/>
              </a:rPr>
              <a:t>), </a:t>
            </a:r>
            <a:r>
              <a:rPr lang="en-GB" sz="1200" i="1" dirty="0">
                <a:latin typeface="Tw Cen MT" panose="020B0602020104020603" pitchFamily="34" charset="0"/>
              </a:rPr>
              <a:t>Computers in Human </a:t>
            </a:r>
            <a:r>
              <a:rPr lang="en-GB" sz="1200" i="1" dirty="0" err="1">
                <a:latin typeface="Tw Cen MT" panose="020B0602020104020603" pitchFamily="34" charset="0"/>
              </a:rPr>
              <a:t>Behavior</a:t>
            </a:r>
            <a:r>
              <a:rPr lang="en-GB" sz="1200" i="1" dirty="0">
                <a:latin typeface="Tw Cen MT" panose="020B0602020104020603" pitchFamily="34" charset="0"/>
              </a:rPr>
              <a:t> </a:t>
            </a:r>
            <a:r>
              <a:rPr lang="en-GB" sz="1200" dirty="0">
                <a:latin typeface="Tw Cen MT" panose="020B0602020104020603" pitchFamily="34" charset="0"/>
              </a:rPr>
              <a:t>[online]. </a:t>
            </a:r>
            <a:r>
              <a:rPr lang="en-GB" sz="1200" b="1" dirty="0">
                <a:latin typeface="Tw Cen MT" panose="020B0602020104020603" pitchFamily="34" charset="0"/>
              </a:rPr>
              <a:t>27</a:t>
            </a:r>
            <a:r>
              <a:rPr lang="en-GB" sz="1200" dirty="0">
                <a:latin typeface="Tw Cen MT" panose="020B0602020104020603" pitchFamily="34" charset="0"/>
              </a:rPr>
              <a:t>(4) pp.1408-1415. [Accessed 22 April 2018] Available at: </a:t>
            </a:r>
            <a:r>
              <a:rPr lang="en-GB" sz="1200" dirty="0">
                <a:latin typeface="Tw Cen MT" panose="020B0602020104020603" pitchFamily="34" charset="0"/>
                <a:hlinkClick r:id="rId7"/>
              </a:rPr>
              <a:t>https://www.sciencedirect.com/science/article/pii/S0747563210002402</a:t>
            </a:r>
            <a:r>
              <a:rPr lang="en-GB" sz="1200" dirty="0">
                <a:latin typeface="Tw Cen MT" panose="020B0602020104020603" pitchFamily="34" charset="0"/>
              </a:rPr>
              <a:t>. </a:t>
            </a:r>
          </a:p>
          <a:p>
            <a:endParaRPr lang="en-GB" sz="700" dirty="0">
              <a:latin typeface="Tw Cen MT" panose="020B0602020104020603" pitchFamily="34" charset="0"/>
            </a:endParaRPr>
          </a:p>
          <a:p>
            <a:r>
              <a:rPr lang="en-GB" sz="1200" dirty="0">
                <a:latin typeface="Tw Cen MT" panose="020B0602020104020603" pitchFamily="34" charset="0"/>
              </a:rPr>
              <a:t>Sewell, M. and </a:t>
            </a:r>
            <a:r>
              <a:rPr lang="en-GB" sz="1200" dirty="0" err="1">
                <a:latin typeface="Tw Cen MT" panose="020B0602020104020603" pitchFamily="34" charset="0"/>
              </a:rPr>
              <a:t>Hodgkiss</a:t>
            </a:r>
            <a:r>
              <a:rPr lang="en-GB" sz="1200" dirty="0">
                <a:latin typeface="Tw Cen MT" panose="020B0602020104020603" pitchFamily="34" charset="0"/>
              </a:rPr>
              <a:t>, N. (2017) </a:t>
            </a:r>
            <a:r>
              <a:rPr lang="en-GB" sz="1200" i="1" dirty="0">
                <a:latin typeface="Tw Cen MT" panose="020B0602020104020603" pitchFamily="34" charset="0"/>
              </a:rPr>
              <a:t>Wolves in Wolves #25 – “Fenrir” </a:t>
            </a:r>
            <a:r>
              <a:rPr lang="en-GB" sz="1200" dirty="0">
                <a:latin typeface="Tw Cen MT" panose="020B0602020104020603" pitchFamily="34" charset="0"/>
              </a:rPr>
              <a:t>[Painted Sculpture]. Arena Theatre, Wolverhampton.</a:t>
            </a:r>
          </a:p>
          <a:p>
            <a:endParaRPr lang="en-GB" sz="700" dirty="0">
              <a:latin typeface="Tw Cen MT" panose="020B0602020104020603" pitchFamily="34" charset="0"/>
            </a:endParaRPr>
          </a:p>
          <a:p>
            <a:r>
              <a:rPr lang="en-GB" sz="1200" dirty="0">
                <a:latin typeface="Tw Cen MT" panose="020B0602020104020603" pitchFamily="34" charset="0"/>
              </a:rPr>
              <a:t>arenatheatre3 (2017) </a:t>
            </a:r>
            <a:r>
              <a:rPr lang="en-GB" sz="1200" i="1" dirty="0">
                <a:latin typeface="Tw Cen MT" panose="020B0602020104020603" pitchFamily="34" charset="0"/>
              </a:rPr>
              <a:t>Arena Theatre, Wolverhampton Brochure Spring 2018 </a:t>
            </a:r>
            <a:r>
              <a:rPr lang="en-GB" sz="1200" dirty="0">
                <a:latin typeface="Tw Cen MT" panose="020B0602020104020603" pitchFamily="34" charset="0"/>
              </a:rPr>
              <a:t>[online]. [Accessed 22 April 2018]. Available at: </a:t>
            </a:r>
            <a:r>
              <a:rPr lang="en-GB" sz="1200" u="sng" dirty="0">
                <a:latin typeface="Tw Cen MT" panose="020B0602020104020603" pitchFamily="34" charset="0"/>
                <a:hlinkClick r:id="rId8"/>
              </a:rPr>
              <a:t>https://issuu.com/arenatheatre3/docs/arena-brochure-spring-2018-hi-res</a:t>
            </a:r>
            <a:r>
              <a:rPr lang="en-GB" sz="1200" dirty="0">
                <a:latin typeface="Tw Cen MT" panose="020B0602020104020603" pitchFamily="34" charset="0"/>
              </a:rPr>
              <a:t>.</a:t>
            </a:r>
          </a:p>
          <a:p>
            <a:endParaRPr lang="en-GB" sz="700" dirty="0">
              <a:latin typeface="Tw Cen MT" panose="020B0602020104020603" pitchFamily="34" charset="0"/>
            </a:endParaRPr>
          </a:p>
          <a:p>
            <a:r>
              <a:rPr lang="en-GB" sz="1200" dirty="0" err="1">
                <a:latin typeface="Tw Cen MT" panose="020B0602020104020603" pitchFamily="34" charset="0"/>
              </a:rPr>
              <a:t>Jarnoldwlv</a:t>
            </a:r>
            <a:r>
              <a:rPr lang="en-GB" sz="1200" dirty="0">
                <a:latin typeface="Tw Cen MT" panose="020B0602020104020603" pitchFamily="34" charset="0"/>
              </a:rPr>
              <a:t> (2018) </a:t>
            </a:r>
            <a:r>
              <a:rPr lang="en-GB" sz="1200" i="1" dirty="0">
                <a:latin typeface="Tw Cen MT" panose="020B0602020104020603" pitchFamily="34" charset="0"/>
              </a:rPr>
              <a:t>QR Code Resources </a:t>
            </a:r>
            <a:r>
              <a:rPr lang="en-GB" sz="1200" dirty="0">
                <a:latin typeface="Tw Cen MT" panose="020B0602020104020603" pitchFamily="34" charset="0"/>
              </a:rPr>
              <a:t>[online]. [Accessed 15 May 2018]. Available at: </a:t>
            </a:r>
            <a:r>
              <a:rPr lang="en-GB" sz="1200" dirty="0">
                <a:latin typeface="Tw Cen MT" panose="020B0602020104020603" pitchFamily="34" charset="0"/>
                <a:hlinkClick r:id="rId9"/>
              </a:rPr>
              <a:t>https://soundcloud.com/user-374109182/sets/qr-code-resources</a:t>
            </a:r>
            <a:r>
              <a:rPr lang="en-GB" sz="1200" dirty="0">
                <a:latin typeface="Tw Cen MT" panose="020B0602020104020603" pitchFamily="34" charset="0"/>
              </a:rPr>
              <a:t>.</a:t>
            </a:r>
          </a:p>
          <a:p>
            <a:endParaRPr lang="en-GB" sz="700" dirty="0">
              <a:latin typeface="Tw Cen MT" panose="020B0602020104020603" pitchFamily="34" charset="0"/>
            </a:endParaRPr>
          </a:p>
          <a:p>
            <a:r>
              <a:rPr lang="en-GB" sz="1200" dirty="0">
                <a:latin typeface="Tw Cen MT" panose="020B0602020104020603" pitchFamily="34" charset="0"/>
              </a:rPr>
              <a:t>Denso Wave Incorporated (2017) </a:t>
            </a:r>
            <a:r>
              <a:rPr lang="en-GB" sz="1200" dirty="0" err="1">
                <a:latin typeface="Tw Cen MT" panose="020B0602020104020603" pitchFamily="34" charset="0"/>
              </a:rPr>
              <a:t>QRStuff</a:t>
            </a:r>
            <a:r>
              <a:rPr lang="en-GB" sz="1200" dirty="0">
                <a:latin typeface="Tw Cen MT" panose="020B0602020104020603" pitchFamily="34" charset="0"/>
              </a:rPr>
              <a:t> [online]. [Accessed 22 April 2018] Available at: </a:t>
            </a:r>
            <a:r>
              <a:rPr lang="en-GB" sz="1200" dirty="0">
                <a:latin typeface="Tw Cen MT" panose="020B0602020104020603" pitchFamily="34" charset="0"/>
                <a:hlinkClick r:id="rId10"/>
              </a:rPr>
              <a:t>https://www.qrstuff.com/</a:t>
            </a:r>
            <a:r>
              <a:rPr lang="en-GB" sz="1200" dirty="0">
                <a:latin typeface="Tw Cen MT" panose="020B06020201040206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936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E2FC5-C896-4D07-A473-1182B5DB3962}"/>
              </a:ext>
            </a:extLst>
          </p:cNvPr>
          <p:cNvSpPr txBox="1"/>
          <p:nvPr/>
        </p:nvSpPr>
        <p:spPr>
          <a:xfrm>
            <a:off x="354842" y="559559"/>
            <a:ext cx="10986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00" b="1" dirty="0">
                <a:latin typeface="Tw Cen MT" panose="020B0602020104020603" pitchFamily="34" charset="0"/>
              </a:rPr>
              <a:t>CONCEPT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84F7E-FE07-4AE3-998E-DC39C1B531F0}"/>
              </a:ext>
            </a:extLst>
          </p:cNvPr>
          <p:cNvSpPr txBox="1"/>
          <p:nvPr/>
        </p:nvSpPr>
        <p:spPr>
          <a:xfrm>
            <a:off x="354841" y="1298223"/>
            <a:ext cx="682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i="1" dirty="0">
                <a:latin typeface="Tw Cen MT" panose="020B0602020104020603" pitchFamily="34" charset="0"/>
              </a:rPr>
              <a:t>QR YOU READING ME?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D79DD-B260-44F6-B05C-D602B145EEE0}"/>
              </a:ext>
            </a:extLst>
          </p:cNvPr>
          <p:cNvSpPr txBox="1"/>
          <p:nvPr/>
        </p:nvSpPr>
        <p:spPr>
          <a:xfrm>
            <a:off x="354841" y="2085356"/>
            <a:ext cx="71104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w Cen MT" panose="020B0602020104020603" pitchFamily="34" charset="0"/>
              </a:rPr>
              <a:t>The aim of this project is to use Quick Response (QR) Codes to allow single click, zero latency access to audio-based artistic content, or supplemental information regarding existing works of art.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0EC971-F956-43AC-BA9F-AC68623426D0}"/>
              </a:ext>
            </a:extLst>
          </p:cNvPr>
          <p:cNvSpPr txBox="1"/>
          <p:nvPr/>
        </p:nvSpPr>
        <p:spPr>
          <a:xfrm>
            <a:off x="354841" y="4596038"/>
            <a:ext cx="11464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i="1" dirty="0">
                <a:latin typeface="Tw Cen MT" panose="020B0602020104020603" pitchFamily="34" charset="0"/>
              </a:rPr>
              <a:t>If you wish to join in with the testing, please download QR Code Reader and Scanner by Kaspersky Lab, or have your own QR Code App standing by.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4BCC3-4299-4E50-9A64-31807A503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97" y="717701"/>
            <a:ext cx="3795664" cy="379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6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E2FC5-C896-4D07-A473-1182B5DB3962}"/>
              </a:ext>
            </a:extLst>
          </p:cNvPr>
          <p:cNvSpPr txBox="1"/>
          <p:nvPr/>
        </p:nvSpPr>
        <p:spPr>
          <a:xfrm>
            <a:off x="354842" y="559559"/>
            <a:ext cx="5950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00" b="1" dirty="0">
                <a:latin typeface="Tw Cen MT" panose="020B0602020104020603" pitchFamily="34" charset="0"/>
              </a:rPr>
              <a:t>INSPIRATION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ADF17-83D3-401E-BCC4-FD2033EB8C06}"/>
              </a:ext>
            </a:extLst>
          </p:cNvPr>
          <p:cNvSpPr txBox="1"/>
          <p:nvPr/>
        </p:nvSpPr>
        <p:spPr>
          <a:xfrm>
            <a:off x="764275" y="1516587"/>
            <a:ext cx="107817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latin typeface="Tw Cen MT" panose="020B0602020104020603" pitchFamily="34" charset="0"/>
              </a:rPr>
              <a:t>Video Game Audio Logs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latin typeface="Tw Cen MT" panose="020B0602020104020603" pitchFamily="34" charset="0"/>
              </a:rPr>
              <a:t>Walking Simulators (e.g. Everybody’s Gone to the Rapture)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latin typeface="Tw Cen MT" panose="020B0602020104020603" pitchFamily="34" charset="0"/>
              </a:rPr>
              <a:t>The Wolves in Wolves, and other Art Trail-style Projects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latin typeface="Tw Cen MT" panose="020B0602020104020603" pitchFamily="34" charset="0"/>
              </a:rPr>
              <a:t>Radio Dramas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9003A-682A-4882-9770-B7849E351CB5}"/>
              </a:ext>
            </a:extLst>
          </p:cNvPr>
          <p:cNvSpPr txBox="1"/>
          <p:nvPr/>
        </p:nvSpPr>
        <p:spPr>
          <a:xfrm>
            <a:off x="354842" y="3797054"/>
            <a:ext cx="1149141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w Cen MT" panose="020B0602020104020603" pitchFamily="34" charset="0"/>
              </a:rPr>
              <a:t>The more practical application is born from a comment heard at the Grand Arena Access Forum, discussing the phasing out of guided tours for Visually Impaired patrons at Wolverhampton Art Gallery. </a:t>
            </a:r>
          </a:p>
          <a:p>
            <a:pPr algn="just"/>
            <a:endParaRPr lang="en-GB" sz="1200" dirty="0">
              <a:latin typeface="Tw Cen MT" panose="020B0602020104020603" pitchFamily="34" charset="0"/>
            </a:endParaRPr>
          </a:p>
          <a:p>
            <a:pPr algn="just"/>
            <a:r>
              <a:rPr lang="en-GB" sz="2800" dirty="0">
                <a:latin typeface="Tw Cen MT" panose="020B0602020104020603" pitchFamily="34" charset="0"/>
              </a:rPr>
              <a:t>This process may act as a low impact replacement, and the secondary use may  aid its viability.</a:t>
            </a:r>
          </a:p>
        </p:txBody>
      </p:sp>
    </p:spTree>
    <p:extLst>
      <p:ext uri="{BB962C8B-B14F-4D97-AF65-F5344CB8AC3E}">
        <p14:creationId xmlns:p14="http://schemas.microsoft.com/office/powerpoint/2010/main" val="254937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E2FC5-C896-4D07-A473-1182B5DB3962}"/>
              </a:ext>
            </a:extLst>
          </p:cNvPr>
          <p:cNvSpPr txBox="1"/>
          <p:nvPr/>
        </p:nvSpPr>
        <p:spPr>
          <a:xfrm>
            <a:off x="354841" y="559559"/>
            <a:ext cx="68238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00" b="1" dirty="0">
                <a:latin typeface="Tw Cen MT" panose="020B0602020104020603" pitchFamily="34" charset="0"/>
              </a:rPr>
              <a:t>THEORETICAL 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ADF17-83D3-401E-BCC4-FD2033EB8C06}"/>
              </a:ext>
            </a:extLst>
          </p:cNvPr>
          <p:cNvSpPr txBox="1"/>
          <p:nvPr/>
        </p:nvSpPr>
        <p:spPr>
          <a:xfrm>
            <a:off x="354840" y="1298223"/>
            <a:ext cx="115187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w Cen MT" panose="020B0602020104020603" pitchFamily="34" charset="0"/>
              </a:rPr>
              <a:t>Concepts such as 2D Voice, and the wider discussion of sound design in the video game </a:t>
            </a:r>
            <a:r>
              <a:rPr lang="en-GB" sz="2800" i="1" dirty="0">
                <a:latin typeface="Tw Cen MT" panose="020B0602020104020603" pitchFamily="34" charset="0"/>
              </a:rPr>
              <a:t>Bioshock,</a:t>
            </a:r>
            <a:r>
              <a:rPr lang="en-GB" sz="2800" dirty="0">
                <a:latin typeface="Tw Cen MT" panose="020B0602020104020603" pitchFamily="34" charset="0"/>
              </a:rPr>
              <a:t> undertaken in “</a:t>
            </a:r>
            <a:r>
              <a:rPr lang="en-GB" sz="2800" dirty="0"/>
              <a:t>Voice, videogames, and the technologies of immersion” by Ward (2010).</a:t>
            </a:r>
          </a:p>
          <a:p>
            <a:pPr algn="just"/>
            <a:endParaRPr lang="en-GB" sz="2800" dirty="0"/>
          </a:p>
          <a:p>
            <a:pPr algn="just"/>
            <a:r>
              <a:rPr lang="en-GB" sz="2800" dirty="0"/>
              <a:t>Given the basis in Audio Description, the limited academic sources available by </a:t>
            </a:r>
            <a:r>
              <a:rPr lang="en-GB" sz="2800" dirty="0" err="1"/>
              <a:t>Orero</a:t>
            </a:r>
            <a:r>
              <a:rPr lang="en-GB" sz="2800" dirty="0"/>
              <a:t> and </a:t>
            </a:r>
            <a:r>
              <a:rPr lang="en-GB" sz="2800" dirty="0" err="1"/>
              <a:t>Matamala</a:t>
            </a:r>
            <a:r>
              <a:rPr lang="en-GB" sz="2800" dirty="0"/>
              <a:t> in Spain, </a:t>
            </a:r>
            <a:r>
              <a:rPr lang="en-GB" sz="2800" dirty="0" err="1"/>
              <a:t>Sadowska</a:t>
            </a:r>
            <a:r>
              <a:rPr lang="en-GB" sz="2800" dirty="0"/>
              <a:t> in Poland, and even Dalgleish and Reading in the UK have influenced the project in abstract ways.</a:t>
            </a:r>
          </a:p>
          <a:p>
            <a:pPr algn="just"/>
            <a:endParaRPr lang="en-GB" sz="2800" dirty="0">
              <a:latin typeface="Tw Cen MT" panose="020B0602020104020603" pitchFamily="34" charset="0"/>
            </a:endParaRPr>
          </a:p>
          <a:p>
            <a:pPr algn="just"/>
            <a:r>
              <a:rPr lang="en-GB" sz="2800" dirty="0">
                <a:latin typeface="Tw Cen MT" panose="020B0602020104020603" pitchFamily="34" charset="0"/>
              </a:rPr>
              <a:t>Later iterations of this product could implement the Multimedia Guides for All (MGA) methodology discussed in “Design for All in multimedia guides for museums” by Ruiz et al. (2011)</a:t>
            </a:r>
          </a:p>
        </p:txBody>
      </p:sp>
    </p:spTree>
    <p:extLst>
      <p:ext uri="{BB962C8B-B14F-4D97-AF65-F5344CB8AC3E}">
        <p14:creationId xmlns:p14="http://schemas.microsoft.com/office/powerpoint/2010/main" val="320347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E2FC5-C896-4D07-A473-1182B5DB3962}"/>
              </a:ext>
            </a:extLst>
          </p:cNvPr>
          <p:cNvSpPr txBox="1"/>
          <p:nvPr/>
        </p:nvSpPr>
        <p:spPr>
          <a:xfrm>
            <a:off x="354840" y="559559"/>
            <a:ext cx="5131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00" b="1" dirty="0">
                <a:latin typeface="Tw Cen MT" panose="020B0602020104020603" pitchFamily="34" charset="0"/>
              </a:rPr>
              <a:t>INITIAL DESIGNS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CAC33-A526-4977-884C-DC159AAB6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47" y="1083832"/>
            <a:ext cx="3779528" cy="5346203"/>
          </a:xfrm>
          <a:prstGeom prst="rect">
            <a:avLst/>
          </a:prstGeom>
        </p:spPr>
      </p:pic>
      <p:pic>
        <p:nvPicPr>
          <p:cNvPr id="1026" name="Picture 2" descr="https://scontent-lht6-1.xx.fbcdn.net/v/t34.18173-12/30874895_10155186677441249_548624929_n.jpg?_nc_cat=0&amp;oh=403f2e698e75a1bd46c8141cc2456930&amp;oe=5AE8BB3E">
            <a:extLst>
              <a:ext uri="{FF2B5EF4-FFF2-40B4-BE49-F238E27FC236}">
                <a16:creationId xmlns:a16="http://schemas.microsoft.com/office/drawing/2014/main" id="{079C15B1-63F7-4CDD-B3A2-81BC15A90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8" b="9569"/>
          <a:stretch/>
        </p:blipFill>
        <p:spPr bwMode="auto">
          <a:xfrm>
            <a:off x="354834" y="1691306"/>
            <a:ext cx="3614500" cy="382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lht6-1.xx.fbcdn.net/v/t34.18173-12/30784306_10155186677601249_732738328_n.jpg?_nc_cat=0&amp;oh=f413493b24a4444d1c9bb39efce29d02&amp;oe=5AE885F8">
            <a:extLst>
              <a:ext uri="{FF2B5EF4-FFF2-40B4-BE49-F238E27FC236}">
                <a16:creationId xmlns:a16="http://schemas.microsoft.com/office/drawing/2014/main" id="{3BA9C4BE-FF64-47B2-BE30-72F592E2E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429" y="2252302"/>
            <a:ext cx="3599175" cy="269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8DD719-FCF2-4A92-A474-6B6B2703C189}"/>
              </a:ext>
            </a:extLst>
          </p:cNvPr>
          <p:cNvSpPr txBox="1"/>
          <p:nvPr/>
        </p:nvSpPr>
        <p:spPr>
          <a:xfrm>
            <a:off x="354840" y="5905762"/>
            <a:ext cx="36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w Cen MT" panose="020B0602020104020603" pitchFamily="34" charset="0"/>
              </a:rPr>
              <a:t>QR Focussed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AC140-A37C-434C-BF6B-301D1E15C84D}"/>
              </a:ext>
            </a:extLst>
          </p:cNvPr>
          <p:cNvSpPr txBox="1"/>
          <p:nvPr/>
        </p:nvSpPr>
        <p:spPr>
          <a:xfrm>
            <a:off x="4149753" y="1513652"/>
            <a:ext cx="359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w Cen MT" panose="020B0602020104020603" pitchFamily="34" charset="0"/>
              </a:rPr>
              <a:t>Supplemental 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795EBF-7D82-4610-BD73-69B9861D1ECC}"/>
              </a:ext>
            </a:extLst>
          </p:cNvPr>
          <p:cNvSpPr txBox="1"/>
          <p:nvPr/>
        </p:nvSpPr>
        <p:spPr>
          <a:xfrm>
            <a:off x="4239962" y="5905762"/>
            <a:ext cx="359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>
                <a:latin typeface="Tw Cen MT" panose="020B0602020104020603" pitchFamily="34" charset="0"/>
              </a:rPr>
              <a:t>Digital Rendering</a:t>
            </a:r>
          </a:p>
        </p:txBody>
      </p:sp>
    </p:spTree>
    <p:extLst>
      <p:ext uri="{BB962C8B-B14F-4D97-AF65-F5344CB8AC3E}">
        <p14:creationId xmlns:p14="http://schemas.microsoft.com/office/powerpoint/2010/main" val="267557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E2FC5-C896-4D07-A473-1182B5DB3962}"/>
              </a:ext>
            </a:extLst>
          </p:cNvPr>
          <p:cNvSpPr txBox="1"/>
          <p:nvPr/>
        </p:nvSpPr>
        <p:spPr>
          <a:xfrm>
            <a:off x="354841" y="559559"/>
            <a:ext cx="67415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00" b="1" dirty="0">
                <a:latin typeface="Tw Cen MT" panose="020B0602020104020603" pitchFamily="34" charset="0"/>
              </a:rPr>
              <a:t>EXISTING SOURCES</a:t>
            </a:r>
          </a:p>
        </p:txBody>
      </p:sp>
      <p:pic>
        <p:nvPicPr>
          <p:cNvPr id="1026" name="Picture 2" descr="https://scontent-lht6-1.xx.fbcdn.net/v/t1.15752-9/32484570_10155220083681249_8459354267508015104_n.jpg?_nc_cat=0&amp;oh=c7c812176f5577b7ecc65c77125e3478&amp;oe=5B8A72E3">
            <a:extLst>
              <a:ext uri="{FF2B5EF4-FFF2-40B4-BE49-F238E27FC236}">
                <a16:creationId xmlns:a16="http://schemas.microsoft.com/office/drawing/2014/main" id="{246EB5B2-BFC2-4B67-8918-8998CC62D6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" t="7895" r="7179" b="9159"/>
          <a:stretch/>
        </p:blipFill>
        <p:spPr bwMode="auto">
          <a:xfrm>
            <a:off x="354842" y="1407405"/>
            <a:ext cx="6741533" cy="472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lht6-1.xx.fbcdn.net/v/t1.15752-9/32506908_10155220083551249_7565346452499595264_n.jpg?_nc_cat=0&amp;oh=14de1a4d1d5029f3e13a2ecf4ba3f258&amp;oe=5B83A3E9">
            <a:extLst>
              <a:ext uri="{FF2B5EF4-FFF2-40B4-BE49-F238E27FC236}">
                <a16:creationId xmlns:a16="http://schemas.microsoft.com/office/drawing/2014/main" id="{153CFA49-C393-4CF3-9894-50686252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357" y="559559"/>
            <a:ext cx="4441941" cy="592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3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E2FC5-C896-4D07-A473-1182B5DB3962}"/>
              </a:ext>
            </a:extLst>
          </p:cNvPr>
          <p:cNvSpPr txBox="1"/>
          <p:nvPr/>
        </p:nvSpPr>
        <p:spPr>
          <a:xfrm>
            <a:off x="354841" y="559559"/>
            <a:ext cx="5445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00" b="1" dirty="0">
                <a:latin typeface="Tw Cen MT" panose="020B0602020104020603" pitchFamily="34" charset="0"/>
              </a:rPr>
              <a:t>FINAL PRODUCTS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0AF6D-92DF-4E4E-A385-AABA11C23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1" y="2073619"/>
            <a:ext cx="3028120" cy="3028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A13883-045C-4C84-B045-2AC1227F3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67" y="2073619"/>
            <a:ext cx="3028120" cy="3028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5A91C5-7FDE-4E4E-A8B6-A573FEEF6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4" y="3587679"/>
            <a:ext cx="3028121" cy="3028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6B9F7-D09D-4D38-94B8-16CCE30A5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4" y="559559"/>
            <a:ext cx="3028120" cy="302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3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E2FC5-C896-4D07-A473-1182B5DB3962}"/>
              </a:ext>
            </a:extLst>
          </p:cNvPr>
          <p:cNvSpPr txBox="1"/>
          <p:nvPr/>
        </p:nvSpPr>
        <p:spPr>
          <a:xfrm>
            <a:off x="354842" y="559559"/>
            <a:ext cx="66328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00" b="1" dirty="0">
                <a:latin typeface="Tw Cen MT" panose="020B0602020104020603" pitchFamily="34" charset="0"/>
              </a:rPr>
              <a:t>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ADF17-83D3-401E-BCC4-FD2033EB8C06}"/>
              </a:ext>
            </a:extLst>
          </p:cNvPr>
          <p:cNvSpPr txBox="1"/>
          <p:nvPr/>
        </p:nvSpPr>
        <p:spPr>
          <a:xfrm>
            <a:off x="354841" y="1823746"/>
            <a:ext cx="694671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w Cen MT" panose="020B0602020104020603" pitchFamily="34" charset="0"/>
              </a:rPr>
              <a:t>Audio samples were recorded in a number of different ways, mixed, and – where necessary – converted to the correct file type.</a:t>
            </a:r>
          </a:p>
          <a:p>
            <a:pPr algn="just"/>
            <a:endParaRPr lang="en-GB" sz="1200" dirty="0">
              <a:latin typeface="Tw Cen MT" panose="020B0602020104020603" pitchFamily="34" charset="0"/>
            </a:endParaRPr>
          </a:p>
          <a:p>
            <a:pPr algn="just"/>
            <a:r>
              <a:rPr lang="en-GB" sz="2800" dirty="0">
                <a:latin typeface="Tw Cen MT" panose="020B0602020104020603" pitchFamily="34" charset="0"/>
              </a:rPr>
              <a:t>These files were uploaded to a SoundCloud account as a private album.</a:t>
            </a:r>
          </a:p>
          <a:p>
            <a:pPr algn="just"/>
            <a:endParaRPr lang="en-GB" sz="1200" dirty="0">
              <a:latin typeface="Tw Cen MT" panose="020B0602020104020603" pitchFamily="34" charset="0"/>
            </a:endParaRPr>
          </a:p>
          <a:p>
            <a:pPr algn="just"/>
            <a:r>
              <a:rPr lang="en-GB" sz="2800" dirty="0">
                <a:latin typeface="Tw Cen MT" panose="020B0602020104020603" pitchFamily="34" charset="0"/>
              </a:rPr>
              <a:t>A QR Code was then created via QRstuff.com, with the image then being added to the necessary template to produce our “Beacon”.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84F7E-FE07-4AE3-998E-DC39C1B531F0}"/>
              </a:ext>
            </a:extLst>
          </p:cNvPr>
          <p:cNvSpPr txBox="1"/>
          <p:nvPr/>
        </p:nvSpPr>
        <p:spPr>
          <a:xfrm>
            <a:off x="354841" y="1298223"/>
            <a:ext cx="682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i="1" dirty="0">
                <a:latin typeface="Tw Cen MT" panose="020B0602020104020603" pitchFamily="34" charset="0"/>
              </a:rPr>
              <a:t>SUBTITLE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32B796-102D-4DCE-8DC7-5333A19722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3" t="26548" r="55672" b="31135"/>
          <a:stretch/>
        </p:blipFill>
        <p:spPr>
          <a:xfrm>
            <a:off x="7506271" y="1298223"/>
            <a:ext cx="4399128" cy="26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7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E2FC5-C896-4D07-A473-1182B5DB3962}"/>
              </a:ext>
            </a:extLst>
          </p:cNvPr>
          <p:cNvSpPr txBox="1"/>
          <p:nvPr/>
        </p:nvSpPr>
        <p:spPr>
          <a:xfrm>
            <a:off x="313898" y="2402008"/>
            <a:ext cx="11573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latin typeface="Tw Cen MT" panose="020B0602020104020603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6606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1118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</dc:creator>
  <cp:lastModifiedBy>Jonathan</cp:lastModifiedBy>
  <cp:revision>54</cp:revision>
  <dcterms:created xsi:type="dcterms:W3CDTF">2018-04-03T18:16:41Z</dcterms:created>
  <dcterms:modified xsi:type="dcterms:W3CDTF">2018-05-17T00:07:49Z</dcterms:modified>
</cp:coreProperties>
</file>