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6" r:id="rId9"/>
    <p:sldId id="259" r:id="rId10"/>
    <p:sldId id="267" r:id="rId11"/>
    <p:sldId id="271" r:id="rId12"/>
    <p:sldId id="272"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4"/>
    <p:restoredTop sz="95775"/>
  </p:normalViewPr>
  <p:slideViewPr>
    <p:cSldViewPr snapToGrid="0">
      <p:cViewPr varScale="1">
        <p:scale>
          <a:sx n="114" d="100"/>
          <a:sy n="114" d="100"/>
        </p:scale>
        <p:origin x="17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florian.gschwind@uha.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florian.gschwind@uha.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32AFB-FEBA-95CC-DB6F-2CE7C016FE4A}"/>
              </a:ext>
            </a:extLst>
          </p:cNvPr>
          <p:cNvSpPr>
            <a:spLocks noGrp="1"/>
          </p:cNvSpPr>
          <p:nvPr>
            <p:ph type="ctrTitle"/>
          </p:nvPr>
        </p:nvSpPr>
        <p:spPr>
          <a:xfrm>
            <a:off x="1710176" y="1782584"/>
            <a:ext cx="8771648" cy="3292832"/>
          </a:xfrm>
        </p:spPr>
        <p:txBody>
          <a:bodyPr anchor="ctr"/>
          <a:lstStyle/>
          <a:p>
            <a:r>
              <a:rPr lang="fr-FR" sz="6000" dirty="0"/>
              <a:t>COMMUNIQUER</a:t>
            </a:r>
            <a:br>
              <a:rPr lang="fr-FR" sz="6000" dirty="0"/>
            </a:br>
            <a:r>
              <a:rPr lang="fr-FR" sz="6000" dirty="0"/>
              <a:t>&amp; PRÉSENTER</a:t>
            </a:r>
            <a:br>
              <a:rPr lang="fr-FR" sz="6000" dirty="0"/>
            </a:br>
            <a:r>
              <a:rPr lang="fr-FR" sz="6000" dirty="0"/>
              <a:t>UN </a:t>
            </a:r>
            <a:r>
              <a:rPr lang="fr-FR" sz="6000" dirty="0">
                <a:solidFill>
                  <a:srgbClr val="0070C0"/>
                </a:solidFill>
              </a:rPr>
              <a:t>POSTER</a:t>
            </a:r>
            <a:r>
              <a:rPr lang="fr-FR" sz="6000" dirty="0"/>
              <a:t> SCIENTIFIQUE</a:t>
            </a:r>
          </a:p>
        </p:txBody>
      </p:sp>
      <p:sp>
        <p:nvSpPr>
          <p:cNvPr id="4" name="ZoneTexte 3">
            <a:extLst>
              <a:ext uri="{FF2B5EF4-FFF2-40B4-BE49-F238E27FC236}">
                <a16:creationId xmlns:a16="http://schemas.microsoft.com/office/drawing/2014/main" id="{5384E566-5B09-E965-255A-84301C705679}"/>
              </a:ext>
            </a:extLst>
          </p:cNvPr>
          <p:cNvSpPr txBox="1"/>
          <p:nvPr/>
        </p:nvSpPr>
        <p:spPr>
          <a:xfrm>
            <a:off x="111512" y="6390088"/>
            <a:ext cx="11288704" cy="646331"/>
          </a:xfrm>
          <a:prstGeom prst="rect">
            <a:avLst/>
          </a:prstGeom>
          <a:noFill/>
        </p:spPr>
        <p:txBody>
          <a:bodyPr wrap="square" rtlCol="0">
            <a:spAutoFit/>
          </a:bodyPr>
          <a:lstStyle/>
          <a:p>
            <a:r>
              <a:rPr lang="fr-FR" i="1" dirty="0" err="1"/>
              <a:t>florian</a:t>
            </a:r>
            <a:r>
              <a:rPr lang="fr-FR" i="1" dirty="0"/>
              <a:t> </a:t>
            </a:r>
            <a:r>
              <a:rPr lang="fr-FR" i="1" dirty="0" err="1"/>
              <a:t>gschwind</a:t>
            </a:r>
            <a:r>
              <a:rPr lang="fr-FR" i="1" dirty="0"/>
              <a:t>, responsable valorisation &amp; attractivité ENSISA – </a:t>
            </a:r>
            <a:r>
              <a:rPr lang="fr-FR" i="1" dirty="0">
                <a:solidFill>
                  <a:srgbClr val="0070C0"/>
                </a:solidFill>
                <a:hlinkClick r:id="rId2">
                  <a:extLst>
                    <a:ext uri="{A12FA001-AC4F-418D-AE19-62706E023703}">
                      <ahyp:hlinkClr xmlns:ahyp="http://schemas.microsoft.com/office/drawing/2018/hyperlinkcolor" val="tx"/>
                    </a:ext>
                  </a:extLst>
                </a:hlinkClick>
              </a:rPr>
              <a:t>florian.gschwind@uha.fr</a:t>
            </a:r>
            <a:r>
              <a:rPr lang="fr-FR" i="1" dirty="0">
                <a:solidFill>
                  <a:srgbClr val="0070C0"/>
                </a:solidFill>
              </a:rPr>
              <a:t> </a:t>
            </a:r>
            <a:r>
              <a:rPr lang="fr-FR" i="1" dirty="0"/>
              <a:t>- </a:t>
            </a:r>
            <a:r>
              <a:rPr lang="fr-FR" i="1" dirty="0">
                <a:effectLst/>
              </a:rPr>
              <a:t>06 03 05 68 25</a:t>
            </a:r>
          </a:p>
          <a:p>
            <a:endParaRPr lang="fr-FR" i="1" dirty="0"/>
          </a:p>
        </p:txBody>
      </p:sp>
    </p:spTree>
    <p:extLst>
      <p:ext uri="{BB962C8B-B14F-4D97-AF65-F5344CB8AC3E}">
        <p14:creationId xmlns:p14="http://schemas.microsoft.com/office/powerpoint/2010/main" val="213041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TEXTE</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lstStyle/>
          <a:p>
            <a:r>
              <a:rPr lang="fr-FR" i="0" dirty="0"/>
              <a:t>éviter les textes trop longs et rédigés trop petits ;</a:t>
            </a:r>
          </a:p>
          <a:p>
            <a:r>
              <a:rPr lang="fr-FR" dirty="0"/>
              <a:t>f</a:t>
            </a:r>
            <a:r>
              <a:rPr lang="fr-FR" i="0" dirty="0"/>
              <a:t>avoriser les </a:t>
            </a:r>
            <a:r>
              <a:rPr lang="fr-FR" i="0" dirty="0" err="1"/>
              <a:t>bullet</a:t>
            </a:r>
            <a:r>
              <a:rPr lang="fr-FR" i="0" dirty="0"/>
              <a:t> points ;</a:t>
            </a:r>
          </a:p>
          <a:p>
            <a:r>
              <a:rPr lang="fr-FR" dirty="0"/>
              <a:t>d</a:t>
            </a:r>
            <a:r>
              <a:rPr lang="fr-FR" i="0" dirty="0"/>
              <a:t>érouler le texte de manière logique ;</a:t>
            </a:r>
          </a:p>
          <a:p>
            <a:r>
              <a:rPr lang="fr-FR" dirty="0"/>
              <a:t>u</a:t>
            </a:r>
            <a:r>
              <a:rPr lang="fr-FR" i="0" dirty="0"/>
              <a:t>tiliser une couleur de fond mettant en valeur le texte et les visuels ;</a:t>
            </a:r>
          </a:p>
          <a:p>
            <a:r>
              <a:rPr lang="fr-FR" dirty="0"/>
              <a:t>b</a:t>
            </a:r>
            <a:r>
              <a:rPr lang="fr-FR" i="0" dirty="0"/>
              <a:t>annir les phrases trop longues ;</a:t>
            </a:r>
          </a:p>
          <a:p>
            <a:r>
              <a:rPr lang="fr-FR" dirty="0"/>
              <a:t>é</a:t>
            </a:r>
            <a:r>
              <a:rPr lang="fr-FR" i="0" dirty="0"/>
              <a:t>viter de multiplier trop de couleurs ;</a:t>
            </a:r>
          </a:p>
          <a:p>
            <a:endParaRPr lang="fr-FR" i="0" dirty="0"/>
          </a:p>
        </p:txBody>
      </p:sp>
    </p:spTree>
    <p:extLst>
      <p:ext uri="{BB962C8B-B14F-4D97-AF65-F5344CB8AC3E}">
        <p14:creationId xmlns:p14="http://schemas.microsoft.com/office/powerpoint/2010/main" val="207315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COULEURS (1/2)</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1"/>
            <a:ext cx="10593654" cy="5285679"/>
          </a:xfrm>
        </p:spPr>
        <p:txBody>
          <a:bodyPr/>
          <a:lstStyle/>
          <a:p>
            <a:r>
              <a:rPr lang="fr-FR" dirty="0"/>
              <a:t>l</a:t>
            </a:r>
            <a:r>
              <a:rPr lang="fr-FR" i="0" dirty="0"/>
              <a:t>e choix des couleurs est très important, il en va de la visibilité et lisibilité de votre message ;</a:t>
            </a:r>
          </a:p>
          <a:p>
            <a:r>
              <a:rPr lang="fr-FR" dirty="0"/>
              <a:t>é</a:t>
            </a:r>
            <a:r>
              <a:rPr lang="fr-FR" i="0" dirty="0"/>
              <a:t>viter le manque de contraste ou les associations qui ne fonctionnent pas :</a:t>
            </a:r>
          </a:p>
          <a:p>
            <a:pPr lvl="1"/>
            <a:r>
              <a:rPr lang="fr-FR" i="0" dirty="0"/>
              <a:t>pas de rouge et de vert ensemble ;</a:t>
            </a:r>
          </a:p>
          <a:p>
            <a:pPr lvl="1"/>
            <a:r>
              <a:rPr lang="fr-FR" i="0" dirty="0"/>
              <a:t>pas de turquoise avec de vert ;</a:t>
            </a:r>
          </a:p>
          <a:p>
            <a:pPr lvl="1"/>
            <a:r>
              <a:rPr lang="fr-FR" i="0" dirty="0"/>
              <a:t>pas de violet et de rose en simultané ;</a:t>
            </a:r>
          </a:p>
          <a:p>
            <a:pPr lvl="1"/>
            <a:r>
              <a:rPr lang="fr-FR" i="0" dirty="0"/>
              <a:t>etc.</a:t>
            </a:r>
          </a:p>
          <a:p>
            <a:r>
              <a:rPr lang="fr-FR" dirty="0"/>
              <a:t>f</a:t>
            </a:r>
            <a:r>
              <a:rPr lang="fr-FR" i="0" dirty="0"/>
              <a:t>avoriser les couleurs complémentaires qui donnent des contrastes forts ;</a:t>
            </a:r>
          </a:p>
          <a:p>
            <a:r>
              <a:rPr lang="fr-FR" i="0" dirty="0"/>
              <a:t>exemple :</a:t>
            </a:r>
          </a:p>
          <a:p>
            <a:pPr lvl="1"/>
            <a:r>
              <a:rPr lang="fr-FR" i="0" dirty="0"/>
              <a:t>noir sur jaune = contrasté ;</a:t>
            </a:r>
          </a:p>
          <a:p>
            <a:pPr lvl="1"/>
            <a:r>
              <a:rPr lang="fr-FR" i="0" dirty="0"/>
              <a:t>vert sur rouge = vibrant ;</a:t>
            </a:r>
          </a:p>
          <a:p>
            <a:pPr lvl="1"/>
            <a:r>
              <a:rPr lang="fr-FR" i="0" dirty="0"/>
              <a:t>turquoise sur vert = peu visible ;</a:t>
            </a:r>
          </a:p>
          <a:p>
            <a:pPr lvl="1"/>
            <a:r>
              <a:rPr lang="fr-FR" i="0" dirty="0"/>
              <a:t>jaune sur bleu = visible</a:t>
            </a:r>
          </a:p>
          <a:p>
            <a:endParaRPr lang="fr-FR" i="0" dirty="0"/>
          </a:p>
        </p:txBody>
      </p:sp>
      <p:pic>
        <p:nvPicPr>
          <p:cNvPr id="5" name="Image 4">
            <a:extLst>
              <a:ext uri="{FF2B5EF4-FFF2-40B4-BE49-F238E27FC236}">
                <a16:creationId xmlns:a16="http://schemas.microsoft.com/office/drawing/2014/main" id="{BCCD1805-3374-5CF3-4F2C-0079994913D0}"/>
              </a:ext>
            </a:extLst>
          </p:cNvPr>
          <p:cNvPicPr>
            <a:picLocks noChangeAspect="1"/>
          </p:cNvPicPr>
          <p:nvPr/>
        </p:nvPicPr>
        <p:blipFill>
          <a:blip r:embed="rId2"/>
          <a:stretch>
            <a:fillRect/>
          </a:stretch>
        </p:blipFill>
        <p:spPr>
          <a:xfrm>
            <a:off x="6674159" y="4362734"/>
            <a:ext cx="5068075" cy="2002008"/>
          </a:xfrm>
          <a:prstGeom prst="rect">
            <a:avLst/>
          </a:prstGeom>
        </p:spPr>
      </p:pic>
    </p:spTree>
    <p:extLst>
      <p:ext uri="{BB962C8B-B14F-4D97-AF65-F5344CB8AC3E}">
        <p14:creationId xmlns:p14="http://schemas.microsoft.com/office/powerpoint/2010/main" val="347108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COULEURS (2/2)</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1"/>
            <a:ext cx="10593654" cy="5285679"/>
          </a:xfrm>
        </p:spPr>
        <p:txBody>
          <a:bodyPr/>
          <a:lstStyle/>
          <a:p>
            <a:r>
              <a:rPr lang="fr-FR" dirty="0"/>
              <a:t>Pour ne pas se tromper, se référer au tableau d’Arthur et </a:t>
            </a:r>
            <a:r>
              <a:rPr lang="fr-FR" dirty="0" err="1"/>
              <a:t>Passini</a:t>
            </a:r>
            <a:r>
              <a:rPr lang="fr-FR" dirty="0"/>
              <a:t> qui </a:t>
            </a:r>
            <a:r>
              <a:rPr lang="fr-FR" dirty="0">
                <a:effectLst/>
              </a:rPr>
              <a:t>détermine que le pourcentage doit être supérieur à 70% pour</a:t>
            </a:r>
            <a:r>
              <a:rPr lang="fr-FR" dirty="0"/>
              <a:t> </a:t>
            </a:r>
            <a:r>
              <a:rPr lang="fr-FR" dirty="0">
                <a:effectLst/>
              </a:rPr>
              <a:t>que le message soit lisible.</a:t>
            </a:r>
          </a:p>
          <a:p>
            <a:endParaRPr lang="fr-FR" i="0" dirty="0"/>
          </a:p>
        </p:txBody>
      </p:sp>
      <p:pic>
        <p:nvPicPr>
          <p:cNvPr id="1028" name="Picture 4" descr="Arthur-Passini-Tableau-Contraste | Orient, Panneau ...">
            <a:extLst>
              <a:ext uri="{FF2B5EF4-FFF2-40B4-BE49-F238E27FC236}">
                <a16:creationId xmlns:a16="http://schemas.microsoft.com/office/drawing/2014/main" id="{951EDAB3-BC6C-018C-7BA5-3AB472318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875" y="2523067"/>
            <a:ext cx="7196249" cy="399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54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LOGOS</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lstStyle/>
          <a:p>
            <a:r>
              <a:rPr lang="fr-FR" dirty="0">
                <a:solidFill>
                  <a:schemeClr val="tx1"/>
                </a:solidFill>
              </a:rPr>
              <a:t>il faut chercher les logos officiels sur les sites web des institutions et entreprises :</a:t>
            </a:r>
          </a:p>
          <a:p>
            <a:endParaRPr lang="fr-FR" i="0" dirty="0">
              <a:solidFill>
                <a:schemeClr val="tx1"/>
              </a:solidFill>
            </a:endParaRPr>
          </a:p>
          <a:p>
            <a:endParaRPr lang="fr-FR" dirty="0">
              <a:solidFill>
                <a:schemeClr val="tx1"/>
              </a:solidFill>
            </a:endParaRPr>
          </a:p>
          <a:p>
            <a:endParaRPr lang="fr-FR" i="0" dirty="0">
              <a:solidFill>
                <a:schemeClr val="tx1"/>
              </a:solidFill>
            </a:endParaRPr>
          </a:p>
          <a:p>
            <a:endParaRPr lang="fr-FR" i="0" dirty="0">
              <a:solidFill>
                <a:schemeClr val="tx1"/>
              </a:solidFill>
            </a:endParaRPr>
          </a:p>
          <a:p>
            <a:endParaRPr lang="fr-FR" sz="1200" i="0" dirty="0">
              <a:solidFill>
                <a:schemeClr val="tx1"/>
              </a:solidFill>
            </a:endParaRPr>
          </a:p>
          <a:p>
            <a:r>
              <a:rPr lang="fr-FR" i="0" dirty="0">
                <a:solidFill>
                  <a:srgbClr val="0070C0"/>
                </a:solidFill>
              </a:rPr>
              <a:t>ATTENTION</a:t>
            </a:r>
            <a:r>
              <a:rPr lang="fr-FR" i="0" dirty="0"/>
              <a:t> à l’homothétie des logos !!</a:t>
            </a:r>
          </a:p>
          <a:p>
            <a:endParaRPr lang="fr-FR" i="0" dirty="0"/>
          </a:p>
        </p:txBody>
      </p:sp>
      <p:grpSp>
        <p:nvGrpSpPr>
          <p:cNvPr id="13" name="Groupe 12">
            <a:extLst>
              <a:ext uri="{FF2B5EF4-FFF2-40B4-BE49-F238E27FC236}">
                <a16:creationId xmlns:a16="http://schemas.microsoft.com/office/drawing/2014/main" id="{BC73A519-AF72-E65B-2475-3AF04409D3D2}"/>
              </a:ext>
            </a:extLst>
          </p:cNvPr>
          <p:cNvGrpSpPr/>
          <p:nvPr/>
        </p:nvGrpSpPr>
        <p:grpSpPr>
          <a:xfrm>
            <a:off x="2953886" y="4372346"/>
            <a:ext cx="6284229" cy="2366608"/>
            <a:chOff x="2012278" y="3719549"/>
            <a:chExt cx="7656853" cy="2883526"/>
          </a:xfrm>
        </p:grpSpPr>
        <p:pic>
          <p:nvPicPr>
            <p:cNvPr id="4" name="Image 3">
              <a:extLst>
                <a:ext uri="{FF2B5EF4-FFF2-40B4-BE49-F238E27FC236}">
                  <a16:creationId xmlns:a16="http://schemas.microsoft.com/office/drawing/2014/main" id="{E98143D1-8F79-1A3B-B48F-262307761595}"/>
                </a:ext>
              </a:extLst>
            </p:cNvPr>
            <p:cNvPicPr>
              <a:picLocks noChangeAspect="1"/>
            </p:cNvPicPr>
            <p:nvPr/>
          </p:nvPicPr>
          <p:blipFill>
            <a:blip r:embed="rId2"/>
            <a:stretch>
              <a:fillRect/>
            </a:stretch>
          </p:blipFill>
          <p:spPr>
            <a:xfrm>
              <a:off x="2012278" y="3719549"/>
              <a:ext cx="2004545" cy="1800000"/>
            </a:xfrm>
            <a:prstGeom prst="rect">
              <a:avLst/>
            </a:prstGeom>
          </p:spPr>
        </p:pic>
        <p:pic>
          <p:nvPicPr>
            <p:cNvPr id="5" name="Image 4">
              <a:extLst>
                <a:ext uri="{FF2B5EF4-FFF2-40B4-BE49-F238E27FC236}">
                  <a16:creationId xmlns:a16="http://schemas.microsoft.com/office/drawing/2014/main" id="{8E3FE246-F97B-C399-D184-82DFCD916240}"/>
                </a:ext>
              </a:extLst>
            </p:cNvPr>
            <p:cNvPicPr>
              <a:picLocks/>
            </p:cNvPicPr>
            <p:nvPr/>
          </p:nvPicPr>
          <p:blipFill>
            <a:blip r:embed="rId2"/>
            <a:stretch>
              <a:fillRect/>
            </a:stretch>
          </p:blipFill>
          <p:spPr>
            <a:xfrm>
              <a:off x="8589131" y="3719549"/>
              <a:ext cx="1080000" cy="1800000"/>
            </a:xfrm>
            <a:prstGeom prst="rect">
              <a:avLst/>
            </a:prstGeom>
          </p:spPr>
        </p:pic>
        <p:pic>
          <p:nvPicPr>
            <p:cNvPr id="6" name="Image 5">
              <a:extLst>
                <a:ext uri="{FF2B5EF4-FFF2-40B4-BE49-F238E27FC236}">
                  <a16:creationId xmlns:a16="http://schemas.microsoft.com/office/drawing/2014/main" id="{0702E2A9-3982-8305-E48E-1DBC176E08B1}"/>
                </a:ext>
              </a:extLst>
            </p:cNvPr>
            <p:cNvPicPr>
              <a:picLocks/>
            </p:cNvPicPr>
            <p:nvPr/>
          </p:nvPicPr>
          <p:blipFill>
            <a:blip r:embed="rId2"/>
            <a:stretch>
              <a:fillRect/>
            </a:stretch>
          </p:blipFill>
          <p:spPr>
            <a:xfrm>
              <a:off x="5300705" y="4079549"/>
              <a:ext cx="2004545" cy="1080000"/>
            </a:xfrm>
            <a:prstGeom prst="rect">
              <a:avLst/>
            </a:prstGeom>
          </p:spPr>
        </p:pic>
        <p:sp>
          <p:nvSpPr>
            <p:cNvPr id="7" name="Multiplication 6">
              <a:extLst>
                <a:ext uri="{FF2B5EF4-FFF2-40B4-BE49-F238E27FC236}">
                  <a16:creationId xmlns:a16="http://schemas.microsoft.com/office/drawing/2014/main" id="{96593E5F-830D-2B67-68AC-7550F7C1EA82}"/>
                </a:ext>
              </a:extLst>
            </p:cNvPr>
            <p:cNvSpPr>
              <a:spLocks noChangeAspect="1"/>
            </p:cNvSpPr>
            <p:nvPr/>
          </p:nvSpPr>
          <p:spPr>
            <a:xfrm>
              <a:off x="5762977" y="5521927"/>
              <a:ext cx="1080000" cy="1080007"/>
            </a:xfrm>
            <a:prstGeom prst="mathMultiply">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Coeur 7">
              <a:extLst>
                <a:ext uri="{FF2B5EF4-FFF2-40B4-BE49-F238E27FC236}">
                  <a16:creationId xmlns:a16="http://schemas.microsoft.com/office/drawing/2014/main" id="{09BEC223-3DC7-6E6C-725C-41D8AFC43707}"/>
                </a:ext>
              </a:extLst>
            </p:cNvPr>
            <p:cNvSpPr/>
            <p:nvPr/>
          </p:nvSpPr>
          <p:spPr>
            <a:xfrm>
              <a:off x="2557350" y="5605867"/>
              <a:ext cx="914400" cy="914399"/>
            </a:xfrm>
            <a:prstGeom prst="hear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Multiplication 8">
              <a:extLst>
                <a:ext uri="{FF2B5EF4-FFF2-40B4-BE49-F238E27FC236}">
                  <a16:creationId xmlns:a16="http://schemas.microsoft.com/office/drawing/2014/main" id="{512752BA-FC83-0A27-6044-DAF3EBE7BE75}"/>
                </a:ext>
              </a:extLst>
            </p:cNvPr>
            <p:cNvSpPr>
              <a:spLocks noChangeAspect="1"/>
            </p:cNvSpPr>
            <p:nvPr/>
          </p:nvSpPr>
          <p:spPr>
            <a:xfrm>
              <a:off x="8589131" y="5523068"/>
              <a:ext cx="1080000" cy="1080007"/>
            </a:xfrm>
            <a:prstGeom prst="mathMultiply">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pic>
        <p:nvPicPr>
          <p:cNvPr id="11" name="Image 10">
            <a:extLst>
              <a:ext uri="{FF2B5EF4-FFF2-40B4-BE49-F238E27FC236}">
                <a16:creationId xmlns:a16="http://schemas.microsoft.com/office/drawing/2014/main" id="{E4DEEA80-C8D7-D713-46A5-D2C08C08232A}"/>
              </a:ext>
            </a:extLst>
          </p:cNvPr>
          <p:cNvPicPr>
            <a:picLocks noChangeAspect="1"/>
          </p:cNvPicPr>
          <p:nvPr/>
        </p:nvPicPr>
        <p:blipFill>
          <a:blip r:embed="rId3"/>
          <a:stretch>
            <a:fillRect/>
          </a:stretch>
        </p:blipFill>
        <p:spPr>
          <a:xfrm>
            <a:off x="7636631" y="2136698"/>
            <a:ext cx="1905000" cy="381000"/>
          </a:xfrm>
          <a:prstGeom prst="rect">
            <a:avLst/>
          </a:prstGeom>
        </p:spPr>
      </p:pic>
      <p:sp>
        <p:nvSpPr>
          <p:cNvPr id="12" name="Multiplication 11">
            <a:extLst>
              <a:ext uri="{FF2B5EF4-FFF2-40B4-BE49-F238E27FC236}">
                <a16:creationId xmlns:a16="http://schemas.microsoft.com/office/drawing/2014/main" id="{B51F31A6-9A15-DA2A-D7B8-12EF22DD4BEA}"/>
              </a:ext>
            </a:extLst>
          </p:cNvPr>
          <p:cNvSpPr>
            <a:spLocks noChangeAspect="1"/>
          </p:cNvSpPr>
          <p:nvPr/>
        </p:nvSpPr>
        <p:spPr>
          <a:xfrm>
            <a:off x="8145935" y="2573453"/>
            <a:ext cx="886391" cy="886391"/>
          </a:xfrm>
          <a:prstGeom prst="mathMultiply">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15" name="Image 14">
            <a:extLst>
              <a:ext uri="{FF2B5EF4-FFF2-40B4-BE49-F238E27FC236}">
                <a16:creationId xmlns:a16="http://schemas.microsoft.com/office/drawing/2014/main" id="{3C5C885E-AFB1-5F19-A9FD-2A996A866BF2}"/>
              </a:ext>
            </a:extLst>
          </p:cNvPr>
          <p:cNvPicPr>
            <a:picLocks noChangeAspect="1"/>
          </p:cNvPicPr>
          <p:nvPr/>
        </p:nvPicPr>
        <p:blipFill>
          <a:blip r:embed="rId4"/>
          <a:stretch>
            <a:fillRect/>
          </a:stretch>
        </p:blipFill>
        <p:spPr>
          <a:xfrm>
            <a:off x="2439081" y="1785693"/>
            <a:ext cx="2160000" cy="1215000"/>
          </a:xfrm>
          <a:prstGeom prst="rect">
            <a:avLst/>
          </a:prstGeom>
        </p:spPr>
      </p:pic>
      <p:sp>
        <p:nvSpPr>
          <p:cNvPr id="16" name="Coeur 15">
            <a:extLst>
              <a:ext uri="{FF2B5EF4-FFF2-40B4-BE49-F238E27FC236}">
                <a16:creationId xmlns:a16="http://schemas.microsoft.com/office/drawing/2014/main" id="{A4A88FE6-4F73-7D99-23AD-4A2BFD2CE849}"/>
              </a:ext>
            </a:extLst>
          </p:cNvPr>
          <p:cNvSpPr/>
          <p:nvPr/>
        </p:nvSpPr>
        <p:spPr>
          <a:xfrm>
            <a:off x="3143842" y="2928414"/>
            <a:ext cx="750478" cy="750478"/>
          </a:xfrm>
          <a:prstGeom prst="hear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80931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CONTACTS</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lstStyle/>
          <a:p>
            <a:r>
              <a:rPr lang="fr-FR" i="0" dirty="0">
                <a:solidFill>
                  <a:schemeClr val="tx1"/>
                </a:solidFill>
              </a:rPr>
              <a:t>Prénom + NOM</a:t>
            </a:r>
          </a:p>
          <a:p>
            <a:r>
              <a:rPr lang="fr-FR" dirty="0">
                <a:solidFill>
                  <a:schemeClr val="tx1"/>
                </a:solidFill>
              </a:rPr>
              <a:t>année d’études + spécialité + école</a:t>
            </a:r>
          </a:p>
          <a:p>
            <a:r>
              <a:rPr lang="fr-FR" dirty="0">
                <a:solidFill>
                  <a:schemeClr val="tx1"/>
                </a:solidFill>
              </a:rPr>
              <a:t>a</a:t>
            </a:r>
            <a:r>
              <a:rPr lang="fr-FR" i="0" dirty="0">
                <a:solidFill>
                  <a:schemeClr val="tx1"/>
                </a:solidFill>
              </a:rPr>
              <a:t>dresse mail + téléphone </a:t>
            </a:r>
          </a:p>
        </p:txBody>
      </p:sp>
    </p:spTree>
    <p:extLst>
      <p:ext uri="{BB962C8B-B14F-4D97-AF65-F5344CB8AC3E}">
        <p14:creationId xmlns:p14="http://schemas.microsoft.com/office/powerpoint/2010/main" val="3646084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QUEL LOGICIEL UTILISER ?</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lstStyle/>
          <a:p>
            <a:r>
              <a:rPr lang="fr-FR" dirty="0">
                <a:solidFill>
                  <a:schemeClr val="tx1"/>
                </a:solidFill>
              </a:rPr>
              <a:t>p</a:t>
            </a:r>
            <a:r>
              <a:rPr lang="fr-FR" i="0" dirty="0">
                <a:solidFill>
                  <a:schemeClr val="tx1"/>
                </a:solidFill>
              </a:rPr>
              <a:t>ower point</a:t>
            </a:r>
          </a:p>
          <a:p>
            <a:r>
              <a:rPr lang="fr-FR" dirty="0" err="1">
                <a:solidFill>
                  <a:schemeClr val="tx1"/>
                </a:solidFill>
              </a:rPr>
              <a:t>c</a:t>
            </a:r>
            <a:r>
              <a:rPr lang="fr-FR" i="0" dirty="0" err="1">
                <a:solidFill>
                  <a:schemeClr val="tx1"/>
                </a:solidFill>
              </a:rPr>
              <a:t>anva</a:t>
            </a:r>
            <a:endParaRPr lang="fr-FR" i="0" dirty="0">
              <a:solidFill>
                <a:schemeClr val="tx1"/>
              </a:solidFill>
            </a:endParaRPr>
          </a:p>
          <a:p>
            <a:r>
              <a:rPr lang="fr-FR" dirty="0">
                <a:solidFill>
                  <a:schemeClr val="tx1"/>
                </a:solidFill>
              </a:rPr>
              <a:t>Illustrator</a:t>
            </a:r>
          </a:p>
          <a:p>
            <a:endParaRPr lang="fr-FR" i="0" dirty="0">
              <a:solidFill>
                <a:schemeClr val="tx1"/>
              </a:solidFill>
            </a:endParaRPr>
          </a:p>
        </p:txBody>
      </p:sp>
    </p:spTree>
    <p:extLst>
      <p:ext uri="{BB962C8B-B14F-4D97-AF65-F5344CB8AC3E}">
        <p14:creationId xmlns:p14="http://schemas.microsoft.com/office/powerpoint/2010/main" val="64977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QU’EST-CE QU’UN POSTER SCIENTIFIQUE ?</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lstStyle/>
          <a:p>
            <a:r>
              <a:rPr lang="fr-FR" dirty="0"/>
              <a:t>résumé illustré d’un travail ;</a:t>
            </a:r>
          </a:p>
          <a:p>
            <a:r>
              <a:rPr lang="fr-FR" dirty="0"/>
              <a:t>outil de communication privilégié par les scientifiques ;</a:t>
            </a:r>
          </a:p>
          <a:p>
            <a:r>
              <a:rPr lang="fr-FR" dirty="0"/>
              <a:t>adapté au public cible ;</a:t>
            </a:r>
          </a:p>
          <a:p>
            <a:r>
              <a:rPr lang="fr-FR" dirty="0"/>
              <a:t>transmettre une démarche défendue et non plusieurs observations ;</a:t>
            </a:r>
          </a:p>
          <a:p>
            <a:endParaRPr lang="fr-FR" dirty="0"/>
          </a:p>
        </p:txBody>
      </p:sp>
    </p:spTree>
    <p:extLst>
      <p:ext uri="{BB962C8B-B14F-4D97-AF65-F5344CB8AC3E}">
        <p14:creationId xmlns:p14="http://schemas.microsoft.com/office/powerpoint/2010/main" val="236662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LA POLICE D’ÉCRITURE</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normAutofit/>
          </a:bodyPr>
          <a:lstStyle/>
          <a:p>
            <a:r>
              <a:rPr lang="fr-FR" dirty="0">
                <a:solidFill>
                  <a:srgbClr val="0070C0"/>
                </a:solidFill>
              </a:rPr>
              <a:t>OBJECTIF</a:t>
            </a:r>
            <a:r>
              <a:rPr lang="fr-FR" dirty="0"/>
              <a:t> : trouver la typo ou les associations de typos idéales pour passer son message correctement !</a:t>
            </a:r>
          </a:p>
          <a:p>
            <a:r>
              <a:rPr lang="fr-FR" dirty="0">
                <a:solidFill>
                  <a:srgbClr val="0070C0"/>
                </a:solidFill>
              </a:rPr>
              <a:t>À SAVOIR</a:t>
            </a:r>
            <a:r>
              <a:rPr lang="fr-FR" dirty="0"/>
              <a:t>, le choix de la typo influence :</a:t>
            </a:r>
          </a:p>
          <a:p>
            <a:pPr lvl="1"/>
            <a:r>
              <a:rPr lang="fr-FR" i="0" dirty="0"/>
              <a:t>le confort de lecture ;</a:t>
            </a:r>
          </a:p>
          <a:p>
            <a:pPr lvl="1"/>
            <a:r>
              <a:rPr lang="fr-FR" i="0" dirty="0"/>
              <a:t>la hiérarchie des informations dans un document ;</a:t>
            </a:r>
          </a:p>
          <a:p>
            <a:pPr lvl="1"/>
            <a:r>
              <a:rPr lang="fr-FR" i="0" dirty="0"/>
              <a:t>confère une certaine tonalité : formelle, élégante, utilitaire, etc.</a:t>
            </a:r>
          </a:p>
          <a:p>
            <a:r>
              <a:rPr lang="fr-FR" dirty="0">
                <a:solidFill>
                  <a:srgbClr val="0070C0"/>
                </a:solidFill>
              </a:rPr>
              <a:t>CONTRASTES</a:t>
            </a:r>
            <a:r>
              <a:rPr lang="fr-FR" dirty="0"/>
              <a:t> :</a:t>
            </a:r>
          </a:p>
          <a:p>
            <a:pPr lvl="1"/>
            <a:r>
              <a:rPr lang="fr-FR" i="0" dirty="0">
                <a:effectLst/>
              </a:rPr>
              <a:t>1 police pour le titre principal</a:t>
            </a:r>
            <a:r>
              <a:rPr lang="fr-FR" i="0" dirty="0"/>
              <a:t> + 1</a:t>
            </a:r>
            <a:r>
              <a:rPr lang="fr-FR" i="0" dirty="0">
                <a:effectLst/>
              </a:rPr>
              <a:t> police pour les titres secondaires + 1 police pour le texte ;</a:t>
            </a:r>
          </a:p>
          <a:p>
            <a:pPr lvl="1"/>
            <a:r>
              <a:rPr lang="fr-FR" i="0" dirty="0">
                <a:effectLst/>
              </a:rPr>
              <a:t>1 police pour le titre principal et les titres secondaires + 1 police pour le texte ;</a:t>
            </a:r>
          </a:p>
          <a:p>
            <a:pPr lvl="1"/>
            <a:r>
              <a:rPr lang="fr-FR" i="0" dirty="0">
                <a:effectLst/>
              </a:rPr>
              <a:t>1 police pour le titre principal, les titres secondaires et la</a:t>
            </a:r>
            <a:r>
              <a:rPr lang="fr-FR" i="0" dirty="0"/>
              <a:t> </a:t>
            </a:r>
            <a:r>
              <a:rPr lang="fr-FR" i="0" dirty="0">
                <a:effectLst/>
              </a:rPr>
              <a:t>police pour le texte en jouant avec les graisses ;</a:t>
            </a:r>
          </a:p>
          <a:p>
            <a:pPr lvl="1"/>
            <a:endParaRPr lang="fr-FR" dirty="0"/>
          </a:p>
        </p:txBody>
      </p:sp>
    </p:spTree>
    <p:extLst>
      <p:ext uri="{BB962C8B-B14F-4D97-AF65-F5344CB8AC3E}">
        <p14:creationId xmlns:p14="http://schemas.microsoft.com/office/powerpoint/2010/main" val="210342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LA LISIBILITÉ</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normAutofit/>
          </a:bodyPr>
          <a:lstStyle/>
          <a:p>
            <a:pPr marL="0" indent="0">
              <a:buNone/>
            </a:pPr>
            <a:r>
              <a:rPr lang="fr-FR" dirty="0"/>
              <a:t>Élément indispensable mais difficile à définir, la lisibilité varie en fonction de ce qu’il faut mettre en relief et de la hiérarchie des informations. Cependant, c’est une donnée essentielle, qui se veut subjective et instinctive. L'effet de lisibilité dépendra donc du contraste et des combinaisons, ou de la forme du caractère, ou d’autres facteurs comme la longueur des lignes, leur taille, la hauteur de l’interligne, etc.</a:t>
            </a:r>
          </a:p>
          <a:p>
            <a:r>
              <a:rPr lang="fr-FR" dirty="0"/>
              <a:t>CONSEILS :</a:t>
            </a:r>
          </a:p>
          <a:p>
            <a:pPr lvl="1"/>
            <a:r>
              <a:rPr lang="fr-FR" i="0" dirty="0"/>
              <a:t> les textes dit « au kilomètre » sont plus lisibles s’ils sont écrits en couleur foncée sur du blanc (exemple noir ou bleu marine sur fond blanc) mais l’inverse peut également être utilisé : écrire avec une couleur claire sur un fond foncé ;</a:t>
            </a:r>
          </a:p>
          <a:p>
            <a:pPr lvl="1"/>
            <a:r>
              <a:rPr lang="fr-FR" i="0" dirty="0"/>
              <a:t> les mises en lumière peuvent être faites à l’inverse avec une couleur claire sur un fond foncé et l’inverse est également possible ;</a:t>
            </a:r>
          </a:p>
          <a:p>
            <a:pPr lvl="1"/>
            <a:r>
              <a:rPr lang="fr-FR" i="0" dirty="0"/>
              <a:t> d’autres mises en valeur peuvent être tentées avec des placements, des tailles, de la graisse ou une couleur différente.</a:t>
            </a:r>
          </a:p>
        </p:txBody>
      </p:sp>
      <p:sp>
        <p:nvSpPr>
          <p:cNvPr id="8" name="ZoneTexte 7">
            <a:extLst>
              <a:ext uri="{FF2B5EF4-FFF2-40B4-BE49-F238E27FC236}">
                <a16:creationId xmlns:a16="http://schemas.microsoft.com/office/drawing/2014/main" id="{9A8C753A-31CB-E193-5F2A-A22B60A7BD28}"/>
              </a:ext>
            </a:extLst>
          </p:cNvPr>
          <p:cNvSpPr txBox="1"/>
          <p:nvPr/>
        </p:nvSpPr>
        <p:spPr>
          <a:xfrm>
            <a:off x="1148580" y="5905754"/>
            <a:ext cx="3412269" cy="369332"/>
          </a:xfrm>
          <a:prstGeom prst="rect">
            <a:avLst/>
          </a:prstGeom>
          <a:solidFill>
            <a:schemeClr val="bg1"/>
          </a:solidFill>
        </p:spPr>
        <p:txBody>
          <a:bodyPr wrap="square" rtlCol="0" anchor="ctr">
            <a:spAutoFit/>
          </a:bodyPr>
          <a:lstStyle/>
          <a:p>
            <a:pPr algn="ctr"/>
            <a:r>
              <a:rPr lang="fr-FR" b="1" dirty="0"/>
              <a:t>TEXTE VISIBLE &amp; LISIBLE</a:t>
            </a:r>
          </a:p>
        </p:txBody>
      </p:sp>
      <p:sp>
        <p:nvSpPr>
          <p:cNvPr id="9" name="ZoneTexte 8">
            <a:extLst>
              <a:ext uri="{FF2B5EF4-FFF2-40B4-BE49-F238E27FC236}">
                <a16:creationId xmlns:a16="http://schemas.microsoft.com/office/drawing/2014/main" id="{89255143-EDCA-3422-7117-ED46209D80E5}"/>
              </a:ext>
            </a:extLst>
          </p:cNvPr>
          <p:cNvSpPr txBox="1"/>
          <p:nvPr/>
        </p:nvSpPr>
        <p:spPr>
          <a:xfrm>
            <a:off x="4739272" y="5905754"/>
            <a:ext cx="3412269" cy="369332"/>
          </a:xfrm>
          <a:prstGeom prst="rect">
            <a:avLst/>
          </a:prstGeom>
          <a:solidFill>
            <a:schemeClr val="tx1">
              <a:lumMod val="50000"/>
              <a:lumOff val="50000"/>
            </a:schemeClr>
          </a:solidFill>
        </p:spPr>
        <p:txBody>
          <a:bodyPr wrap="square" rtlCol="0" anchor="ctr">
            <a:spAutoFit/>
          </a:bodyPr>
          <a:lstStyle/>
          <a:p>
            <a:pPr algn="ctr"/>
            <a:r>
              <a:rPr lang="fr-FR" b="1" dirty="0">
                <a:ln>
                  <a:solidFill>
                    <a:schemeClr val="tx1">
                      <a:lumMod val="65000"/>
                      <a:lumOff val="35000"/>
                    </a:schemeClr>
                  </a:solidFill>
                </a:ln>
                <a:solidFill>
                  <a:schemeClr val="tx1">
                    <a:lumMod val="50000"/>
                    <a:lumOff val="50000"/>
                  </a:schemeClr>
                </a:solidFill>
              </a:rPr>
              <a:t>TEXTE MOINS VISIBLE</a:t>
            </a:r>
          </a:p>
        </p:txBody>
      </p:sp>
      <p:sp>
        <p:nvSpPr>
          <p:cNvPr id="10" name="ZoneTexte 9">
            <a:extLst>
              <a:ext uri="{FF2B5EF4-FFF2-40B4-BE49-F238E27FC236}">
                <a16:creationId xmlns:a16="http://schemas.microsoft.com/office/drawing/2014/main" id="{A83C3A10-ECE7-548C-3650-FF1806A2C481}"/>
              </a:ext>
            </a:extLst>
          </p:cNvPr>
          <p:cNvSpPr txBox="1"/>
          <p:nvPr/>
        </p:nvSpPr>
        <p:spPr>
          <a:xfrm>
            <a:off x="8329964" y="5905754"/>
            <a:ext cx="3412269" cy="369332"/>
          </a:xfrm>
          <a:prstGeom prst="rect">
            <a:avLst/>
          </a:prstGeom>
          <a:solidFill>
            <a:schemeClr val="bg1"/>
          </a:solidFill>
        </p:spPr>
        <p:txBody>
          <a:bodyPr wrap="square" rtlCol="0" anchor="ctr">
            <a:spAutoFit/>
          </a:bodyPr>
          <a:lstStyle/>
          <a:p>
            <a:pPr algn="ctr"/>
            <a:r>
              <a:rPr lang="fr-FR" b="1" i="1" u="sng" dirty="0">
                <a:ln>
                  <a:solidFill>
                    <a:schemeClr val="tx2"/>
                  </a:solidFill>
                </a:ln>
                <a:solidFill>
                  <a:schemeClr val="tx1">
                    <a:lumMod val="50000"/>
                    <a:lumOff val="50000"/>
                  </a:schemeClr>
                </a:solidFill>
              </a:rPr>
              <a:t>TEXTE MOINS LISIBLE</a:t>
            </a:r>
          </a:p>
        </p:txBody>
      </p:sp>
    </p:spTree>
    <p:extLst>
      <p:ext uri="{BB962C8B-B14F-4D97-AF65-F5344CB8AC3E}">
        <p14:creationId xmlns:p14="http://schemas.microsoft.com/office/powerpoint/2010/main" val="223760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5620210" cy="752707"/>
          </a:xfrm>
        </p:spPr>
        <p:txBody>
          <a:bodyPr>
            <a:noAutofit/>
          </a:bodyPr>
          <a:lstStyle/>
          <a:p>
            <a:r>
              <a:rPr lang="fr-FR" sz="2400" dirty="0"/>
              <a:t>LA LECTURE &amp; L’ORGANISATION (1/2)</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3"/>
            <a:ext cx="5620210" cy="4348976"/>
          </a:xfrm>
        </p:spPr>
        <p:txBody>
          <a:bodyPr>
            <a:normAutofit fontScale="85000" lnSpcReduction="20000"/>
          </a:bodyPr>
          <a:lstStyle/>
          <a:p>
            <a:r>
              <a:rPr lang="fr-FR" i="1" dirty="0">
                <a:effectLst/>
              </a:rPr>
              <a:t>L’œil, tel un scanner, va d’instinct, survoler ce qu’il doit lire et comprendre. Le cerveau humain occidental est conditionné pour</a:t>
            </a:r>
            <a:r>
              <a:rPr lang="fr-FR" dirty="0"/>
              <a:t> </a:t>
            </a:r>
            <a:r>
              <a:rPr lang="fr-FR" i="1" dirty="0">
                <a:effectLst/>
              </a:rPr>
              <a:t>lire du haut gauche vers le bas droit alors qu’il lira de droite à gauche pour les arabes ou encore de bas en haut pour les asiatiques. Pour que l’œil reste attentif, nous avons besoin de trois types faisant appel à des contrastes typographiques :</a:t>
            </a:r>
            <a:endParaRPr lang="fr-FR" dirty="0">
              <a:effectLst/>
            </a:endParaRPr>
          </a:p>
          <a:p>
            <a:pPr lvl="1"/>
            <a:r>
              <a:rPr lang="fr-FR" i="0" dirty="0">
                <a:effectLst/>
              </a:rPr>
              <a:t>les titrailles qui ne sont pas les parties de lecture les plus confortables mais qui servent à aiguiller la cible. Les titres doivent avoir un format impactant et visible au premier coup d’œil ;</a:t>
            </a:r>
          </a:p>
          <a:p>
            <a:pPr lvl="1"/>
            <a:r>
              <a:rPr lang="fr-FR" i="0" dirty="0">
                <a:effectLst/>
              </a:rPr>
              <a:t>les labeurs ou corps de texte doivent privilégier le confort de</a:t>
            </a:r>
            <a:r>
              <a:rPr lang="fr-FR" i="0" dirty="0"/>
              <a:t> </a:t>
            </a:r>
            <a:r>
              <a:rPr lang="fr-FR" i="0" dirty="0">
                <a:effectLst/>
              </a:rPr>
              <a:t>lecture à l’esthétisme. Il est idéal de choisir une typo agréable à l’œil qui favorise l’endurance de lecture et surtout la fluidité ;</a:t>
            </a:r>
          </a:p>
          <a:p>
            <a:pPr lvl="1"/>
            <a:r>
              <a:rPr lang="fr-FR" i="0" dirty="0">
                <a:effectLst/>
              </a:rPr>
              <a:t>les exergues qui ne doivent pas représenter plus de 15% d’un document. Ce ne sont ni plus ni moins que des mises en valeur,</a:t>
            </a:r>
            <a:r>
              <a:rPr lang="fr-FR" i="0" dirty="0"/>
              <a:t> </a:t>
            </a:r>
            <a:r>
              <a:rPr lang="fr-FR" i="0" dirty="0">
                <a:effectLst/>
              </a:rPr>
              <a:t>pour lesquelles il est de coutume d’allier le confort à l’esthétisme.</a:t>
            </a:r>
          </a:p>
        </p:txBody>
      </p:sp>
      <p:pic>
        <p:nvPicPr>
          <p:cNvPr id="8" name="Image 7">
            <a:extLst>
              <a:ext uri="{FF2B5EF4-FFF2-40B4-BE49-F238E27FC236}">
                <a16:creationId xmlns:a16="http://schemas.microsoft.com/office/drawing/2014/main" id="{F6911AA3-E35E-0142-DDC2-CC9C28AA1F59}"/>
              </a:ext>
            </a:extLst>
          </p:cNvPr>
          <p:cNvPicPr>
            <a:picLocks noChangeAspect="1"/>
          </p:cNvPicPr>
          <p:nvPr/>
        </p:nvPicPr>
        <p:blipFill>
          <a:blip r:embed="rId2"/>
          <a:stretch>
            <a:fillRect/>
          </a:stretch>
        </p:blipFill>
        <p:spPr>
          <a:xfrm>
            <a:off x="6990080" y="0"/>
            <a:ext cx="5201920" cy="6858000"/>
          </a:xfrm>
          <a:prstGeom prst="rect">
            <a:avLst/>
          </a:prstGeom>
        </p:spPr>
      </p:pic>
    </p:spTree>
    <p:extLst>
      <p:ext uri="{BB962C8B-B14F-4D97-AF65-F5344CB8AC3E}">
        <p14:creationId xmlns:p14="http://schemas.microsoft.com/office/powerpoint/2010/main" val="106761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306664"/>
            <a:ext cx="10593654" cy="752707"/>
          </a:xfrm>
        </p:spPr>
        <p:txBody>
          <a:bodyPr/>
          <a:lstStyle/>
          <a:p>
            <a:r>
              <a:rPr lang="fr-FR" sz="4400" dirty="0"/>
              <a:t>LA LECTURE &amp; L’ORGANISATION (2/2)</a:t>
            </a:r>
            <a:endParaRPr lang="fr-FR" dirty="0"/>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115125"/>
            <a:ext cx="10593654" cy="5642513"/>
          </a:xfrm>
        </p:spPr>
        <p:txBody>
          <a:bodyPr>
            <a:noAutofit/>
          </a:bodyPr>
          <a:lstStyle/>
          <a:p>
            <a:pPr algn="l">
              <a:buFont typeface="+mj-lt"/>
              <a:buAutoNum type="arabicPeriod"/>
            </a:pPr>
            <a:r>
              <a:rPr lang="fr-FR" b="0" i="0" dirty="0">
                <a:solidFill>
                  <a:srgbClr val="0070C0"/>
                </a:solidFill>
                <a:effectLst/>
              </a:rPr>
              <a:t>TITRE</a:t>
            </a:r>
            <a:r>
              <a:rPr lang="fr-FR" b="0" i="0" dirty="0">
                <a:solidFill>
                  <a:srgbClr val="000000"/>
                </a:solidFill>
                <a:effectLst/>
              </a:rPr>
              <a:t> : zone supérieure - titre du poster + auteurs + institution/entreprise + Laboratoire. Le titre doit être accrocheur et évocateur. Il doit résumer l'objectif, les moyens et la conclusion.</a:t>
            </a:r>
          </a:p>
          <a:p>
            <a:pPr algn="l">
              <a:buFont typeface="+mj-lt"/>
              <a:buAutoNum type="arabicPeriod"/>
            </a:pPr>
            <a:r>
              <a:rPr lang="fr-FR" b="0" i="0" dirty="0">
                <a:solidFill>
                  <a:srgbClr val="0070C0"/>
                </a:solidFill>
                <a:effectLst/>
              </a:rPr>
              <a:t>RÉSUMÉ</a:t>
            </a:r>
            <a:r>
              <a:rPr lang="fr-FR" b="0" i="0" dirty="0">
                <a:solidFill>
                  <a:srgbClr val="000000"/>
                </a:solidFill>
                <a:effectLst/>
              </a:rPr>
              <a:t> : soit il est exigé par le professeur et donc intégré au poster, soit mis à part.</a:t>
            </a:r>
          </a:p>
          <a:p>
            <a:pPr algn="l">
              <a:buFont typeface="+mj-lt"/>
              <a:buAutoNum type="arabicPeriod"/>
            </a:pPr>
            <a:r>
              <a:rPr lang="fr-FR" b="0" i="0" dirty="0">
                <a:solidFill>
                  <a:srgbClr val="0070C0"/>
                </a:solidFill>
                <a:effectLst/>
              </a:rPr>
              <a:t>INTRODUCTION</a:t>
            </a:r>
            <a:r>
              <a:rPr lang="fr-FR" b="0" i="0" dirty="0">
                <a:solidFill>
                  <a:srgbClr val="000000"/>
                </a:solidFill>
                <a:effectLst/>
              </a:rPr>
              <a:t> : bien replacer l'étude dans le contexte et identifier clairement l’objectif.</a:t>
            </a:r>
          </a:p>
          <a:p>
            <a:pPr algn="l">
              <a:buFont typeface="+mj-lt"/>
              <a:buAutoNum type="arabicPeriod"/>
            </a:pPr>
            <a:r>
              <a:rPr lang="fr-FR" b="0" i="0" dirty="0">
                <a:solidFill>
                  <a:srgbClr val="0070C0"/>
                </a:solidFill>
                <a:effectLst/>
              </a:rPr>
              <a:t>MÉTHODES ET RÉSULTATS</a:t>
            </a:r>
            <a:r>
              <a:rPr lang="fr-FR" b="0" i="0" dirty="0">
                <a:solidFill>
                  <a:srgbClr val="000000"/>
                </a:solidFill>
                <a:effectLst/>
              </a:rPr>
              <a:t> : plusieurs conseils pour cette partie :</a:t>
            </a:r>
          </a:p>
          <a:p>
            <a:pPr lvl="1"/>
            <a:r>
              <a:rPr lang="fr-FR" b="0" i="0" dirty="0">
                <a:solidFill>
                  <a:srgbClr val="000000"/>
                </a:solidFill>
                <a:effectLst/>
              </a:rPr>
              <a:t>les méthodes doivent être abrégées au maximum sauf si l'objectif est d'améliorer une technique ;</a:t>
            </a:r>
          </a:p>
          <a:p>
            <a:pPr lvl="1"/>
            <a:r>
              <a:rPr lang="fr-FR" i="0" dirty="0">
                <a:solidFill>
                  <a:srgbClr val="000000"/>
                </a:solidFill>
              </a:rPr>
              <a:t>l</a:t>
            </a:r>
            <a:r>
              <a:rPr lang="fr-FR" b="0" i="0" dirty="0">
                <a:solidFill>
                  <a:srgbClr val="000000"/>
                </a:solidFill>
                <a:effectLst/>
              </a:rPr>
              <a:t>es résultats doivent suivre la présentation de la méthode correspondante ;</a:t>
            </a:r>
          </a:p>
          <a:p>
            <a:pPr lvl="1"/>
            <a:r>
              <a:rPr lang="fr-FR" i="0" dirty="0">
                <a:solidFill>
                  <a:srgbClr val="000000"/>
                </a:solidFill>
              </a:rPr>
              <a:t>c</a:t>
            </a:r>
            <a:r>
              <a:rPr lang="fr-FR" b="0" i="0" dirty="0">
                <a:solidFill>
                  <a:srgbClr val="000000"/>
                </a:solidFill>
                <a:effectLst/>
              </a:rPr>
              <a:t>ette partie « méthodes et résultats » doit représenter les  2/3 du poster ;</a:t>
            </a:r>
          </a:p>
          <a:p>
            <a:pPr lvl="1"/>
            <a:r>
              <a:rPr lang="fr-FR" i="0" dirty="0">
                <a:solidFill>
                  <a:srgbClr val="000000"/>
                </a:solidFill>
              </a:rPr>
              <a:t>l</a:t>
            </a:r>
            <a:r>
              <a:rPr lang="fr-FR" b="0" i="0" dirty="0">
                <a:solidFill>
                  <a:srgbClr val="000000"/>
                </a:solidFill>
                <a:effectLst/>
              </a:rPr>
              <a:t>a lecture des sous-titres doit permettre de comprendre les résultats ;</a:t>
            </a:r>
          </a:p>
          <a:p>
            <a:pPr lvl="1"/>
            <a:r>
              <a:rPr lang="fr-FR" b="0" i="0" dirty="0">
                <a:solidFill>
                  <a:srgbClr val="000000"/>
                </a:solidFill>
                <a:effectLst/>
              </a:rPr>
              <a:t>numéroter les figures pour donner l'ordre de lecture, inutile d'indiquer "Figure" ou "Fig.", cela surcharge le poster ;</a:t>
            </a:r>
            <a:endParaRPr lang="fr-FR" i="0" dirty="0">
              <a:solidFill>
                <a:srgbClr val="000000"/>
              </a:solidFill>
            </a:endParaRPr>
          </a:p>
          <a:p>
            <a:pPr marL="457200" indent="-457200">
              <a:buFont typeface="+mj-lt"/>
              <a:buAutoNum type="arabicPeriod"/>
            </a:pPr>
            <a:r>
              <a:rPr lang="fr-FR" b="0" i="0" dirty="0">
                <a:solidFill>
                  <a:srgbClr val="0070C0"/>
                </a:solidFill>
                <a:effectLst/>
              </a:rPr>
              <a:t>CONCLUSION</a:t>
            </a:r>
            <a:r>
              <a:rPr lang="fr-FR" b="0" i="0" dirty="0">
                <a:solidFill>
                  <a:srgbClr val="000000"/>
                </a:solidFill>
                <a:effectLst/>
              </a:rPr>
              <a:t> : identifier clairement la conclusion avec un titre puis éventuellement.</a:t>
            </a:r>
          </a:p>
          <a:p>
            <a:pPr algn="l">
              <a:buFont typeface="+mj-lt"/>
              <a:buAutoNum type="arabicPeriod"/>
            </a:pPr>
            <a:r>
              <a:rPr lang="fr-FR" b="0" i="0" dirty="0">
                <a:solidFill>
                  <a:srgbClr val="0070C0"/>
                </a:solidFill>
                <a:effectLst/>
              </a:rPr>
              <a:t>REMERCIEMENTS</a:t>
            </a:r>
            <a:r>
              <a:rPr lang="fr-FR" dirty="0">
                <a:solidFill>
                  <a:srgbClr val="000000"/>
                </a:solidFill>
              </a:rPr>
              <a:t> </a:t>
            </a:r>
            <a:r>
              <a:rPr lang="fr-FR" dirty="0">
                <a:solidFill>
                  <a:srgbClr val="0070C0"/>
                </a:solidFill>
              </a:rPr>
              <a:t>+ CONTACTS + BANDE À LOGOS</a:t>
            </a:r>
            <a:endParaRPr lang="fr-FR" b="0" i="0" dirty="0">
              <a:solidFill>
                <a:srgbClr val="0070C0"/>
              </a:solidFill>
              <a:effectLst/>
            </a:endParaRPr>
          </a:p>
        </p:txBody>
      </p:sp>
    </p:spTree>
    <p:extLst>
      <p:ext uri="{BB962C8B-B14F-4D97-AF65-F5344CB8AC3E}">
        <p14:creationId xmlns:p14="http://schemas.microsoft.com/office/powerpoint/2010/main" val="3913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7D46D-7368-1402-04E5-9E874D503304}"/>
              </a:ext>
            </a:extLst>
          </p:cNvPr>
          <p:cNvSpPr/>
          <p:nvPr/>
        </p:nvSpPr>
        <p:spPr>
          <a:xfrm>
            <a:off x="1037062" y="448278"/>
            <a:ext cx="4215162" cy="5961443"/>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a:extLst>
              <a:ext uri="{FF2B5EF4-FFF2-40B4-BE49-F238E27FC236}">
                <a16:creationId xmlns:a16="http://schemas.microsoft.com/office/drawing/2014/main" id="{38973499-6584-FA0C-AFB9-5DD3E07A9523}"/>
              </a:ext>
            </a:extLst>
          </p:cNvPr>
          <p:cNvCxnSpPr>
            <a:cxnSpLocks/>
          </p:cNvCxnSpPr>
          <p:nvPr/>
        </p:nvCxnSpPr>
        <p:spPr>
          <a:xfrm>
            <a:off x="1037062" y="925550"/>
            <a:ext cx="5058938" cy="0"/>
          </a:xfrm>
          <a:prstGeom prst="line">
            <a:avLst/>
          </a:prstGeom>
          <a:ln w="12700">
            <a:solidFill>
              <a:srgbClr val="0070C0"/>
            </a:solidFill>
          </a:ln>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AA93A0DC-3EC3-FF28-01D8-BA9271A7F558}"/>
              </a:ext>
            </a:extLst>
          </p:cNvPr>
          <p:cNvCxnSpPr>
            <a:cxnSpLocks/>
          </p:cNvCxnSpPr>
          <p:nvPr/>
        </p:nvCxnSpPr>
        <p:spPr>
          <a:xfrm>
            <a:off x="1037062" y="5716861"/>
            <a:ext cx="5058938" cy="0"/>
          </a:xfrm>
          <a:prstGeom prst="line">
            <a:avLst/>
          </a:prstGeom>
          <a:ln w="12700">
            <a:solidFill>
              <a:srgbClr val="7030A0"/>
            </a:solidFill>
          </a:ln>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C0D1C3FF-5A88-D523-6C2C-B2124C25CAB9}"/>
              </a:ext>
            </a:extLst>
          </p:cNvPr>
          <p:cNvCxnSpPr>
            <a:cxnSpLocks/>
          </p:cNvCxnSpPr>
          <p:nvPr/>
        </p:nvCxnSpPr>
        <p:spPr>
          <a:xfrm>
            <a:off x="1037062" y="4887958"/>
            <a:ext cx="5058938" cy="0"/>
          </a:xfrm>
          <a:prstGeom prst="line">
            <a:avLst/>
          </a:prstGeom>
          <a:ln w="12700">
            <a:solidFill>
              <a:srgbClr val="00B050"/>
            </a:solidFill>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B7CBCF7F-562C-7DE1-E407-4D241CFAAF05}"/>
              </a:ext>
            </a:extLst>
          </p:cNvPr>
          <p:cNvSpPr txBox="1"/>
          <p:nvPr/>
        </p:nvSpPr>
        <p:spPr>
          <a:xfrm>
            <a:off x="6096000" y="279219"/>
            <a:ext cx="4215162" cy="646331"/>
          </a:xfrm>
          <a:prstGeom prst="rect">
            <a:avLst/>
          </a:prstGeom>
          <a:noFill/>
        </p:spPr>
        <p:txBody>
          <a:bodyPr wrap="square" rtlCol="0">
            <a:spAutoFit/>
          </a:bodyPr>
          <a:lstStyle/>
          <a:p>
            <a:r>
              <a:rPr lang="fr-FR" dirty="0">
                <a:solidFill>
                  <a:srgbClr val="0070C0"/>
                </a:solidFill>
              </a:rPr>
              <a:t>- TITRE</a:t>
            </a:r>
          </a:p>
          <a:p>
            <a:r>
              <a:rPr lang="fr-FR" dirty="0">
                <a:solidFill>
                  <a:srgbClr val="0070C0"/>
                </a:solidFill>
              </a:rPr>
              <a:t>+ AUTEUR, INSTITUTION &amp; PROFESSION</a:t>
            </a:r>
          </a:p>
        </p:txBody>
      </p:sp>
      <p:sp>
        <p:nvSpPr>
          <p:cNvPr id="18" name="ZoneTexte 17">
            <a:extLst>
              <a:ext uri="{FF2B5EF4-FFF2-40B4-BE49-F238E27FC236}">
                <a16:creationId xmlns:a16="http://schemas.microsoft.com/office/drawing/2014/main" id="{F5B24C9A-6129-813F-8179-8644557DB7F0}"/>
              </a:ext>
            </a:extLst>
          </p:cNvPr>
          <p:cNvSpPr txBox="1"/>
          <p:nvPr/>
        </p:nvSpPr>
        <p:spPr>
          <a:xfrm>
            <a:off x="6096000" y="2849121"/>
            <a:ext cx="5400907" cy="2031325"/>
          </a:xfrm>
          <a:prstGeom prst="rect">
            <a:avLst/>
          </a:prstGeom>
          <a:noFill/>
        </p:spPr>
        <p:txBody>
          <a:bodyPr wrap="square" rtlCol="0">
            <a:spAutoFit/>
          </a:bodyPr>
          <a:lstStyle/>
          <a:p>
            <a:r>
              <a:rPr lang="fr-FR" dirty="0">
                <a:solidFill>
                  <a:srgbClr val="00B050"/>
                </a:solidFill>
              </a:rPr>
              <a:t>- RÉSUMÉ</a:t>
            </a:r>
          </a:p>
          <a:p>
            <a:r>
              <a:rPr lang="fr-FR" dirty="0">
                <a:solidFill>
                  <a:srgbClr val="00B050"/>
                </a:solidFill>
              </a:rPr>
              <a:t>- INTRODUCTION</a:t>
            </a:r>
          </a:p>
          <a:p>
            <a:r>
              <a:rPr lang="fr-FR" dirty="0">
                <a:solidFill>
                  <a:srgbClr val="00B050"/>
                </a:solidFill>
              </a:rPr>
              <a:t>- MÉTHODES &amp; RÉSULTATS</a:t>
            </a:r>
          </a:p>
          <a:p>
            <a:r>
              <a:rPr lang="fr-FR" dirty="0">
                <a:solidFill>
                  <a:srgbClr val="00B050"/>
                </a:solidFill>
              </a:rPr>
              <a:t>- CONCLUSION</a:t>
            </a:r>
          </a:p>
          <a:p>
            <a:endParaRPr lang="fr-FR" dirty="0">
              <a:solidFill>
                <a:srgbClr val="00B050"/>
              </a:solidFill>
            </a:endParaRPr>
          </a:p>
          <a:p>
            <a:r>
              <a:rPr lang="fr-FR" dirty="0">
                <a:solidFill>
                  <a:srgbClr val="00B050"/>
                </a:solidFill>
                <a:sym typeface="Wingdings" pitchFamily="2" charset="2"/>
              </a:rPr>
              <a:t> </a:t>
            </a:r>
            <a:r>
              <a:rPr lang="fr-FR" dirty="0">
                <a:solidFill>
                  <a:srgbClr val="00B050"/>
                </a:solidFill>
              </a:rPr>
              <a:t>ON INSÈRE DES PHOTOS, GRAPHIQUES, TABLEAUX, ILLUSTRATIONS, SCHÉMAS, DESSINS, ETC.</a:t>
            </a:r>
          </a:p>
        </p:txBody>
      </p:sp>
      <p:sp>
        <p:nvSpPr>
          <p:cNvPr id="19" name="ZoneTexte 18">
            <a:extLst>
              <a:ext uri="{FF2B5EF4-FFF2-40B4-BE49-F238E27FC236}">
                <a16:creationId xmlns:a16="http://schemas.microsoft.com/office/drawing/2014/main" id="{FC827F47-CFEE-E82B-0608-1AA4DFB3656E}"/>
              </a:ext>
            </a:extLst>
          </p:cNvPr>
          <p:cNvSpPr txBox="1"/>
          <p:nvPr/>
        </p:nvSpPr>
        <p:spPr>
          <a:xfrm>
            <a:off x="6096000" y="5373924"/>
            <a:ext cx="2022088" cy="369332"/>
          </a:xfrm>
          <a:prstGeom prst="rect">
            <a:avLst/>
          </a:prstGeom>
          <a:noFill/>
        </p:spPr>
        <p:txBody>
          <a:bodyPr wrap="square" rtlCol="0">
            <a:spAutoFit/>
          </a:bodyPr>
          <a:lstStyle/>
          <a:p>
            <a:r>
              <a:rPr lang="fr-FR" dirty="0">
                <a:ln>
                  <a:solidFill>
                    <a:srgbClr val="7030A0"/>
                  </a:solidFill>
                </a:ln>
              </a:rPr>
              <a:t>REMERCIEMENTS</a:t>
            </a:r>
          </a:p>
        </p:txBody>
      </p:sp>
      <p:sp>
        <p:nvSpPr>
          <p:cNvPr id="20" name="ZoneTexte 19">
            <a:extLst>
              <a:ext uri="{FF2B5EF4-FFF2-40B4-BE49-F238E27FC236}">
                <a16:creationId xmlns:a16="http://schemas.microsoft.com/office/drawing/2014/main" id="{6FC44DAA-92F1-7850-EB82-72214244084B}"/>
              </a:ext>
            </a:extLst>
          </p:cNvPr>
          <p:cNvSpPr txBox="1"/>
          <p:nvPr/>
        </p:nvSpPr>
        <p:spPr>
          <a:xfrm>
            <a:off x="6096000" y="5763390"/>
            <a:ext cx="2022088" cy="646331"/>
          </a:xfrm>
          <a:prstGeom prst="rect">
            <a:avLst/>
          </a:prstGeom>
          <a:noFill/>
          <a:ln>
            <a:noFill/>
          </a:ln>
        </p:spPr>
        <p:txBody>
          <a:bodyPr wrap="square" rtlCol="0">
            <a:spAutoFit/>
          </a:bodyPr>
          <a:lstStyle/>
          <a:p>
            <a:r>
              <a:rPr lang="fr-FR" dirty="0">
                <a:solidFill>
                  <a:srgbClr val="FFC000"/>
                </a:solidFill>
              </a:rPr>
              <a:t>BANDE DE LOGOS</a:t>
            </a:r>
          </a:p>
          <a:p>
            <a:r>
              <a:rPr lang="fr-FR" dirty="0">
                <a:solidFill>
                  <a:srgbClr val="FFC000"/>
                </a:solidFill>
              </a:rPr>
              <a:t>&amp; CONTACTS</a:t>
            </a:r>
          </a:p>
        </p:txBody>
      </p:sp>
      <p:sp>
        <p:nvSpPr>
          <p:cNvPr id="21" name="Accolade fermante 20">
            <a:extLst>
              <a:ext uri="{FF2B5EF4-FFF2-40B4-BE49-F238E27FC236}">
                <a16:creationId xmlns:a16="http://schemas.microsoft.com/office/drawing/2014/main" id="{A982393F-8176-72B8-C03A-8721298C2D5B}"/>
              </a:ext>
            </a:extLst>
          </p:cNvPr>
          <p:cNvSpPr/>
          <p:nvPr/>
        </p:nvSpPr>
        <p:spPr>
          <a:xfrm>
            <a:off x="8391292" y="5372735"/>
            <a:ext cx="345688" cy="11201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2" name="ZoneTexte 21">
            <a:extLst>
              <a:ext uri="{FF2B5EF4-FFF2-40B4-BE49-F238E27FC236}">
                <a16:creationId xmlns:a16="http://schemas.microsoft.com/office/drawing/2014/main" id="{D640860E-980A-7896-E8A6-DE69A0267E11}"/>
              </a:ext>
            </a:extLst>
          </p:cNvPr>
          <p:cNvSpPr txBox="1"/>
          <p:nvPr/>
        </p:nvSpPr>
        <p:spPr>
          <a:xfrm>
            <a:off x="9010184" y="5471157"/>
            <a:ext cx="3010831" cy="923330"/>
          </a:xfrm>
          <a:prstGeom prst="rect">
            <a:avLst/>
          </a:prstGeom>
          <a:noFill/>
        </p:spPr>
        <p:txBody>
          <a:bodyPr wrap="square" rtlCol="0">
            <a:spAutoFit/>
          </a:bodyPr>
          <a:lstStyle/>
          <a:p>
            <a:r>
              <a:rPr lang="fr-FR" dirty="0"/>
              <a:t>CES DEUX PARTIES PEUVENT ÊTRE RÉUNIES DANS LA MÊME PARTIE</a:t>
            </a:r>
          </a:p>
        </p:txBody>
      </p:sp>
      <p:cxnSp>
        <p:nvCxnSpPr>
          <p:cNvPr id="23" name="Connecteur droit 22">
            <a:extLst>
              <a:ext uri="{FF2B5EF4-FFF2-40B4-BE49-F238E27FC236}">
                <a16:creationId xmlns:a16="http://schemas.microsoft.com/office/drawing/2014/main" id="{6EE75E50-0B6C-268A-7258-95F6CE3AA982}"/>
              </a:ext>
            </a:extLst>
          </p:cNvPr>
          <p:cNvCxnSpPr>
            <a:cxnSpLocks/>
          </p:cNvCxnSpPr>
          <p:nvPr/>
        </p:nvCxnSpPr>
        <p:spPr>
          <a:xfrm>
            <a:off x="1037062" y="6409721"/>
            <a:ext cx="5058938" cy="0"/>
          </a:xfrm>
          <a:prstGeom prst="line">
            <a:avLst/>
          </a:prstGeom>
          <a:ln w="12700">
            <a:solidFill>
              <a:srgbClr val="FFC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85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32AFB-FEBA-95CC-DB6F-2CE7C016FE4A}"/>
              </a:ext>
            </a:extLst>
          </p:cNvPr>
          <p:cNvSpPr>
            <a:spLocks noGrp="1"/>
          </p:cNvSpPr>
          <p:nvPr>
            <p:ph type="ctrTitle"/>
          </p:nvPr>
        </p:nvSpPr>
        <p:spPr>
          <a:xfrm>
            <a:off x="1418064" y="1782584"/>
            <a:ext cx="9355873" cy="3292832"/>
          </a:xfrm>
        </p:spPr>
        <p:txBody>
          <a:bodyPr anchor="ctr"/>
          <a:lstStyle/>
          <a:p>
            <a:r>
              <a:rPr lang="fr-FR" sz="6000" dirty="0"/>
              <a:t>QUELQUES </a:t>
            </a:r>
            <a:r>
              <a:rPr lang="fr-FR" sz="6000" u="sng" dirty="0"/>
              <a:t>PETITES RÈGLES </a:t>
            </a:r>
            <a:r>
              <a:rPr lang="fr-FR" sz="6000" dirty="0"/>
              <a:t>POUR BIEN CONSTRUIRE</a:t>
            </a:r>
            <a:br>
              <a:rPr lang="fr-FR" sz="6000" dirty="0"/>
            </a:br>
            <a:r>
              <a:rPr lang="fr-FR" sz="6000" dirty="0"/>
              <a:t>SON </a:t>
            </a:r>
            <a:r>
              <a:rPr lang="fr-FR" sz="6000" dirty="0">
                <a:solidFill>
                  <a:srgbClr val="0070C0"/>
                </a:solidFill>
              </a:rPr>
              <a:t>POSTER</a:t>
            </a:r>
            <a:r>
              <a:rPr lang="fr-FR" sz="6000" dirty="0"/>
              <a:t> SCIENTIFIQUE</a:t>
            </a:r>
          </a:p>
        </p:txBody>
      </p:sp>
      <p:sp>
        <p:nvSpPr>
          <p:cNvPr id="4" name="ZoneTexte 3">
            <a:extLst>
              <a:ext uri="{FF2B5EF4-FFF2-40B4-BE49-F238E27FC236}">
                <a16:creationId xmlns:a16="http://schemas.microsoft.com/office/drawing/2014/main" id="{5384E566-5B09-E965-255A-84301C705679}"/>
              </a:ext>
            </a:extLst>
          </p:cNvPr>
          <p:cNvSpPr txBox="1"/>
          <p:nvPr/>
        </p:nvSpPr>
        <p:spPr>
          <a:xfrm>
            <a:off x="111512" y="6390088"/>
            <a:ext cx="11288704" cy="646331"/>
          </a:xfrm>
          <a:prstGeom prst="rect">
            <a:avLst/>
          </a:prstGeom>
          <a:noFill/>
        </p:spPr>
        <p:txBody>
          <a:bodyPr wrap="square" rtlCol="0">
            <a:spAutoFit/>
          </a:bodyPr>
          <a:lstStyle/>
          <a:p>
            <a:r>
              <a:rPr lang="fr-FR" i="1" dirty="0" err="1"/>
              <a:t>florian</a:t>
            </a:r>
            <a:r>
              <a:rPr lang="fr-FR" i="1" dirty="0"/>
              <a:t> </a:t>
            </a:r>
            <a:r>
              <a:rPr lang="fr-FR" i="1" dirty="0" err="1"/>
              <a:t>gschwind</a:t>
            </a:r>
            <a:r>
              <a:rPr lang="fr-FR" i="1" dirty="0"/>
              <a:t>, responsable valorisation &amp; attractivité ENSISA – </a:t>
            </a:r>
            <a:r>
              <a:rPr lang="fr-FR" i="1" dirty="0">
                <a:solidFill>
                  <a:srgbClr val="0070C0"/>
                </a:solidFill>
                <a:hlinkClick r:id="rId2">
                  <a:extLst>
                    <a:ext uri="{A12FA001-AC4F-418D-AE19-62706E023703}">
                      <ahyp:hlinkClr xmlns:ahyp="http://schemas.microsoft.com/office/drawing/2018/hyperlinkcolor" val="tx"/>
                    </a:ext>
                  </a:extLst>
                </a:hlinkClick>
              </a:rPr>
              <a:t>florian.gschwind@uha.fr</a:t>
            </a:r>
            <a:r>
              <a:rPr lang="fr-FR" i="1" dirty="0">
                <a:solidFill>
                  <a:srgbClr val="0070C0"/>
                </a:solidFill>
              </a:rPr>
              <a:t> </a:t>
            </a:r>
            <a:r>
              <a:rPr lang="fr-FR" i="1" dirty="0"/>
              <a:t>- </a:t>
            </a:r>
            <a:r>
              <a:rPr lang="fr-FR" i="1" dirty="0">
                <a:effectLst/>
              </a:rPr>
              <a:t>06 03 05 68 25</a:t>
            </a:r>
          </a:p>
          <a:p>
            <a:endParaRPr lang="fr-FR" i="1" dirty="0"/>
          </a:p>
        </p:txBody>
      </p:sp>
    </p:spTree>
    <p:extLst>
      <p:ext uri="{BB962C8B-B14F-4D97-AF65-F5344CB8AC3E}">
        <p14:creationId xmlns:p14="http://schemas.microsoft.com/office/powerpoint/2010/main" val="359126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4BBDA-A42D-F218-FA1C-ED83E66C86AC}"/>
              </a:ext>
            </a:extLst>
          </p:cNvPr>
          <p:cNvSpPr>
            <a:spLocks noGrp="1"/>
          </p:cNvSpPr>
          <p:nvPr>
            <p:ph type="title"/>
          </p:nvPr>
        </p:nvSpPr>
        <p:spPr>
          <a:xfrm>
            <a:off x="1148580" y="685800"/>
            <a:ext cx="10593654" cy="752707"/>
          </a:xfrm>
        </p:spPr>
        <p:txBody>
          <a:bodyPr/>
          <a:lstStyle/>
          <a:p>
            <a:r>
              <a:rPr lang="fr-FR" dirty="0"/>
              <a:t>AUTEUR, INSTITUTION &amp; TITRE</a:t>
            </a:r>
          </a:p>
        </p:txBody>
      </p:sp>
      <p:sp>
        <p:nvSpPr>
          <p:cNvPr id="3" name="Espace réservé du contenu 2">
            <a:extLst>
              <a:ext uri="{FF2B5EF4-FFF2-40B4-BE49-F238E27FC236}">
                <a16:creationId xmlns:a16="http://schemas.microsoft.com/office/drawing/2014/main" id="{28B6392A-3C4F-6DEA-B8DF-AAE6344D9D08}"/>
              </a:ext>
            </a:extLst>
          </p:cNvPr>
          <p:cNvSpPr>
            <a:spLocks noGrp="1"/>
          </p:cNvSpPr>
          <p:nvPr>
            <p:ph idx="1"/>
          </p:nvPr>
        </p:nvSpPr>
        <p:spPr>
          <a:xfrm>
            <a:off x="1148580" y="1494262"/>
            <a:ext cx="10593654" cy="4428893"/>
          </a:xfrm>
        </p:spPr>
        <p:txBody>
          <a:bodyPr/>
          <a:lstStyle/>
          <a:p>
            <a:r>
              <a:rPr lang="fr-FR" dirty="0"/>
              <a:t>le/les </a:t>
            </a:r>
            <a:r>
              <a:rPr lang="fr-FR" dirty="0">
                <a:solidFill>
                  <a:srgbClr val="0070C0"/>
                </a:solidFill>
              </a:rPr>
              <a:t>nom(s) de(s) auteur(s) </a:t>
            </a:r>
            <a:r>
              <a:rPr lang="fr-FR" dirty="0"/>
              <a:t>doit être écrit de la manière suivante :</a:t>
            </a:r>
          </a:p>
          <a:p>
            <a:pPr lvl="1"/>
            <a:r>
              <a:rPr lang="fr-FR" i="0" dirty="0"/>
              <a:t>Prénom + NOM (en majuscule) ;</a:t>
            </a:r>
          </a:p>
          <a:p>
            <a:pPr lvl="1"/>
            <a:r>
              <a:rPr lang="fr-FR" i="0" dirty="0"/>
              <a:t>les auteurs doivent être séparés par des virgules ;</a:t>
            </a:r>
          </a:p>
          <a:p>
            <a:pPr lvl="1"/>
            <a:r>
              <a:rPr lang="fr-FR" i="0" dirty="0"/>
              <a:t>ex : Florian GSCHWIND, Floriane JSCHWING, etc.</a:t>
            </a:r>
          </a:p>
          <a:p>
            <a:r>
              <a:rPr lang="fr-FR" dirty="0"/>
              <a:t>l</a:t>
            </a:r>
            <a:r>
              <a:rPr lang="fr-FR" i="0" dirty="0"/>
              <a:t>e </a:t>
            </a:r>
            <a:r>
              <a:rPr lang="fr-FR" i="0" dirty="0">
                <a:solidFill>
                  <a:srgbClr val="0070C0"/>
                </a:solidFill>
              </a:rPr>
              <a:t>titre des personnes </a:t>
            </a:r>
            <a:r>
              <a:rPr lang="fr-FR" i="0" dirty="0"/>
              <a:t>doit apparaître après les noms :</a:t>
            </a:r>
          </a:p>
          <a:p>
            <a:pPr lvl="1"/>
            <a:r>
              <a:rPr lang="fr-FR" i="0" dirty="0"/>
              <a:t>2</a:t>
            </a:r>
            <a:r>
              <a:rPr lang="fr-FR" i="0" baseline="30000" dirty="0"/>
              <a:t>e</a:t>
            </a:r>
            <a:r>
              <a:rPr lang="fr-FR" i="0" dirty="0"/>
              <a:t> année mécanique - ENSISA</a:t>
            </a:r>
          </a:p>
          <a:p>
            <a:r>
              <a:rPr lang="fr-FR" dirty="0"/>
              <a:t>le/les </a:t>
            </a:r>
            <a:r>
              <a:rPr lang="fr-FR" dirty="0">
                <a:solidFill>
                  <a:srgbClr val="0070C0"/>
                </a:solidFill>
              </a:rPr>
              <a:t>nom(s) d’institutions ou d’entreprises</a:t>
            </a:r>
            <a:r>
              <a:rPr lang="fr-FR" dirty="0"/>
              <a:t> doivent apparaitre après les auteurs ;</a:t>
            </a:r>
          </a:p>
          <a:p>
            <a:pPr lvl="1"/>
            <a:r>
              <a:rPr lang="fr-FR" i="0" dirty="0"/>
              <a:t>Ex : ENSISA / IRIMAS / UHA </a:t>
            </a:r>
            <a:r>
              <a:rPr lang="fr-FR" i="0" dirty="0">
                <a:solidFill>
                  <a:schemeClr val="tx1"/>
                </a:solidFill>
              </a:rPr>
              <a:t>ou</a:t>
            </a:r>
            <a:r>
              <a:rPr lang="fr-FR" i="0" dirty="0"/>
              <a:t> ENSISA / STELLANTIS, etc.</a:t>
            </a:r>
          </a:p>
        </p:txBody>
      </p:sp>
    </p:spTree>
    <p:extLst>
      <p:ext uri="{BB962C8B-B14F-4D97-AF65-F5344CB8AC3E}">
        <p14:creationId xmlns:p14="http://schemas.microsoft.com/office/powerpoint/2010/main" val="2185515082"/>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Cadrage</Template>
  <TotalTime>3072</TotalTime>
  <Words>1142</Words>
  <Application>Microsoft Macintosh PowerPoint</Application>
  <PresentationFormat>Grand écran</PresentationFormat>
  <Paragraphs>104</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Franklin Gothic Book</vt:lpstr>
      <vt:lpstr>Wingdings</vt:lpstr>
      <vt:lpstr>Cadrage</vt:lpstr>
      <vt:lpstr>COMMUNIQUER &amp; PRÉSENTER UN POSTER SCIENTIFIQUE</vt:lpstr>
      <vt:lpstr>QU’EST-CE QU’UN POSTER SCIENTIFIQUE ?</vt:lpstr>
      <vt:lpstr>LA POLICE D’ÉCRITURE</vt:lpstr>
      <vt:lpstr>LA LISIBILITÉ</vt:lpstr>
      <vt:lpstr>LA LECTURE &amp; L’ORGANISATION (1/2)</vt:lpstr>
      <vt:lpstr>LA LECTURE &amp; L’ORGANISATION (2/2)</vt:lpstr>
      <vt:lpstr>Présentation PowerPoint</vt:lpstr>
      <vt:lpstr>QUELQUES PETITES RÈGLES POUR BIEN CONSTRUIRE SON POSTER SCIENTIFIQUE</vt:lpstr>
      <vt:lpstr>AUTEUR, INSTITUTION &amp; TITRE</vt:lpstr>
      <vt:lpstr>TEXTE</vt:lpstr>
      <vt:lpstr>COULEURS (1/2)</vt:lpstr>
      <vt:lpstr>COULEURS (2/2)</vt:lpstr>
      <vt:lpstr>LOGOS</vt:lpstr>
      <vt:lpstr>CONTACTS</vt:lpstr>
      <vt:lpstr>QUEL LOGICIEL UTILISER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COMMUNIQUER &amp; PRÉSENTER UN POSTER SCIENTIFIQUE</dc:title>
  <dc:creator>Florian Gschwind</dc:creator>
  <cp:lastModifiedBy>Florian Gschwind</cp:lastModifiedBy>
  <cp:revision>6</cp:revision>
  <dcterms:created xsi:type="dcterms:W3CDTF">2023-12-19T08:27:32Z</dcterms:created>
  <dcterms:modified xsi:type="dcterms:W3CDTF">2024-09-10T16:03:13Z</dcterms:modified>
</cp:coreProperties>
</file>