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8F70-BA0F-4AEA-BEED-E08A24FF6472}"/>
              </a:ext>
            </a:extLst>
          </p:cNvPr>
          <p:cNvSpPr>
            <a:spLocks noGrp="1"/>
          </p:cNvSpPr>
          <p:nvPr>
            <p:ph type="ctrTitle"/>
          </p:nvPr>
        </p:nvSpPr>
        <p:spPr/>
        <p:txBody>
          <a:bodyPr/>
          <a:lstStyle/>
          <a:p>
            <a:r>
              <a:rPr lang="en-US" dirty="0"/>
              <a:t>P1</a:t>
            </a:r>
          </a:p>
        </p:txBody>
      </p:sp>
      <p:sp>
        <p:nvSpPr>
          <p:cNvPr id="3" name="Subtitle 2">
            <a:extLst>
              <a:ext uri="{FF2B5EF4-FFF2-40B4-BE49-F238E27FC236}">
                <a16:creationId xmlns:a16="http://schemas.microsoft.com/office/drawing/2014/main" id="{92A9D6D5-FCE1-4665-9C9F-49A8C4185405}"/>
              </a:ext>
            </a:extLst>
          </p:cNvPr>
          <p:cNvSpPr>
            <a:spLocks noGrp="1"/>
          </p:cNvSpPr>
          <p:nvPr>
            <p:ph type="subTitle" idx="1"/>
          </p:nvPr>
        </p:nvSpPr>
        <p:spPr/>
        <p:txBody>
          <a:bodyPr/>
          <a:lstStyle/>
          <a:p>
            <a:r>
              <a:rPr lang="en-US" dirty="0"/>
              <a:t>By Jarod Nakamoto</a:t>
            </a:r>
          </a:p>
        </p:txBody>
      </p:sp>
    </p:spTree>
    <p:extLst>
      <p:ext uri="{BB962C8B-B14F-4D97-AF65-F5344CB8AC3E}">
        <p14:creationId xmlns:p14="http://schemas.microsoft.com/office/powerpoint/2010/main" val="116521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A1AB-AAE1-4D0C-A8FF-F571D322A28B}"/>
              </a:ext>
            </a:extLst>
          </p:cNvPr>
          <p:cNvSpPr>
            <a:spLocks noGrp="1"/>
          </p:cNvSpPr>
          <p:nvPr>
            <p:ph type="title"/>
          </p:nvPr>
        </p:nvSpPr>
        <p:spPr/>
        <p:txBody>
          <a:bodyPr>
            <a:normAutofit fontScale="90000"/>
          </a:bodyPr>
          <a:lstStyle/>
          <a:p>
            <a:r>
              <a:rPr lang="en-US" dirty="0"/>
              <a:t>From original data, find out all entries with missing values. Display the first 10 entries. </a:t>
            </a:r>
          </a:p>
        </p:txBody>
      </p:sp>
      <p:sp>
        <p:nvSpPr>
          <p:cNvPr id="3" name="Content Placeholder 2">
            <a:extLst>
              <a:ext uri="{FF2B5EF4-FFF2-40B4-BE49-F238E27FC236}">
                <a16:creationId xmlns:a16="http://schemas.microsoft.com/office/drawing/2014/main" id="{1CAD5AA0-4183-462C-9A3D-9BD25CAC7B5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A788E17-6486-456D-A96D-AA7C01417A85}"/>
              </a:ext>
            </a:extLst>
          </p:cNvPr>
          <p:cNvPicPr>
            <a:picLocks noChangeAspect="1"/>
          </p:cNvPicPr>
          <p:nvPr/>
        </p:nvPicPr>
        <p:blipFill rotWithShape="1">
          <a:blip r:embed="rId2"/>
          <a:srcRect t="76953"/>
          <a:stretch/>
        </p:blipFill>
        <p:spPr>
          <a:xfrm>
            <a:off x="1617661" y="2249487"/>
            <a:ext cx="8953500" cy="1123950"/>
          </a:xfrm>
          <a:prstGeom prst="rect">
            <a:avLst/>
          </a:prstGeom>
        </p:spPr>
      </p:pic>
      <p:pic>
        <p:nvPicPr>
          <p:cNvPr id="5" name="Picture 4">
            <a:extLst>
              <a:ext uri="{FF2B5EF4-FFF2-40B4-BE49-F238E27FC236}">
                <a16:creationId xmlns:a16="http://schemas.microsoft.com/office/drawing/2014/main" id="{403C4B6B-2DDE-4816-A0BC-67235DB86D57}"/>
              </a:ext>
            </a:extLst>
          </p:cNvPr>
          <p:cNvPicPr/>
          <p:nvPr/>
        </p:nvPicPr>
        <p:blipFill>
          <a:blip r:embed="rId3"/>
          <a:stretch>
            <a:fillRect/>
          </a:stretch>
        </p:blipFill>
        <p:spPr>
          <a:xfrm>
            <a:off x="3122611" y="3501422"/>
            <a:ext cx="5943600" cy="2549525"/>
          </a:xfrm>
          <a:prstGeom prst="rect">
            <a:avLst/>
          </a:prstGeom>
        </p:spPr>
      </p:pic>
    </p:spTree>
    <p:extLst>
      <p:ext uri="{BB962C8B-B14F-4D97-AF65-F5344CB8AC3E}">
        <p14:creationId xmlns:p14="http://schemas.microsoft.com/office/powerpoint/2010/main" val="231313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FDEE-4510-4C97-8045-3EFF65BD24DC}"/>
              </a:ext>
            </a:extLst>
          </p:cNvPr>
          <p:cNvSpPr>
            <a:spLocks noGrp="1"/>
          </p:cNvSpPr>
          <p:nvPr>
            <p:ph type="title"/>
          </p:nvPr>
        </p:nvSpPr>
        <p:spPr/>
        <p:txBody>
          <a:bodyPr>
            <a:normAutofit fontScale="90000"/>
          </a:bodyPr>
          <a:lstStyle/>
          <a:p>
            <a:r>
              <a:rPr lang="en-US" dirty="0"/>
              <a:t>Manipulate the original data by changing numerical values of specific column(s) (for example, give everyone 10% raise!) Display the first 10 entries before update and after update. </a:t>
            </a:r>
          </a:p>
        </p:txBody>
      </p:sp>
      <p:sp>
        <p:nvSpPr>
          <p:cNvPr id="3" name="Content Placeholder 2">
            <a:extLst>
              <a:ext uri="{FF2B5EF4-FFF2-40B4-BE49-F238E27FC236}">
                <a16:creationId xmlns:a16="http://schemas.microsoft.com/office/drawing/2014/main" id="{D0CB5A85-F95B-4130-AB66-1CDF1388D98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60B6F16-7D0C-4D1E-A645-2667151D0A25}"/>
              </a:ext>
            </a:extLst>
          </p:cNvPr>
          <p:cNvPicPr/>
          <p:nvPr/>
        </p:nvPicPr>
        <p:blipFill>
          <a:blip r:embed="rId2"/>
          <a:stretch>
            <a:fillRect/>
          </a:stretch>
        </p:blipFill>
        <p:spPr>
          <a:xfrm>
            <a:off x="7457280" y="2171700"/>
            <a:ext cx="2933700" cy="4686300"/>
          </a:xfrm>
          <a:prstGeom prst="rect">
            <a:avLst/>
          </a:prstGeom>
        </p:spPr>
      </p:pic>
      <p:pic>
        <p:nvPicPr>
          <p:cNvPr id="5" name="Picture 4">
            <a:extLst>
              <a:ext uri="{FF2B5EF4-FFF2-40B4-BE49-F238E27FC236}">
                <a16:creationId xmlns:a16="http://schemas.microsoft.com/office/drawing/2014/main" id="{456BBE55-EF4A-4707-A3ED-471012690A60}"/>
              </a:ext>
            </a:extLst>
          </p:cNvPr>
          <p:cNvPicPr>
            <a:picLocks noChangeAspect="1"/>
          </p:cNvPicPr>
          <p:nvPr/>
        </p:nvPicPr>
        <p:blipFill rotWithShape="1">
          <a:blip r:embed="rId3"/>
          <a:srcRect r="65145" b="56250"/>
          <a:stretch/>
        </p:blipFill>
        <p:spPr>
          <a:xfrm>
            <a:off x="3454398" y="2838450"/>
            <a:ext cx="3346452" cy="1800225"/>
          </a:xfrm>
          <a:prstGeom prst="rect">
            <a:avLst/>
          </a:prstGeom>
        </p:spPr>
      </p:pic>
    </p:spTree>
    <p:extLst>
      <p:ext uri="{BB962C8B-B14F-4D97-AF65-F5344CB8AC3E}">
        <p14:creationId xmlns:p14="http://schemas.microsoft.com/office/powerpoint/2010/main" val="262570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CBBB-B189-4C1B-87E2-D3CA75232022}"/>
              </a:ext>
            </a:extLst>
          </p:cNvPr>
          <p:cNvSpPr>
            <a:spLocks noGrp="1"/>
          </p:cNvSpPr>
          <p:nvPr>
            <p:ph type="title"/>
          </p:nvPr>
        </p:nvSpPr>
        <p:spPr/>
        <p:txBody>
          <a:bodyPr>
            <a:normAutofit/>
          </a:bodyPr>
          <a:lstStyle/>
          <a:p>
            <a:r>
              <a:rPr lang="en-US" dirty="0"/>
              <a:t>Sort the data set resulted from step 8 in Ascending order</a:t>
            </a:r>
          </a:p>
        </p:txBody>
      </p:sp>
      <p:sp>
        <p:nvSpPr>
          <p:cNvPr id="3" name="Content Placeholder 2">
            <a:extLst>
              <a:ext uri="{FF2B5EF4-FFF2-40B4-BE49-F238E27FC236}">
                <a16:creationId xmlns:a16="http://schemas.microsoft.com/office/drawing/2014/main" id="{F6357B1F-ABB8-44BA-BEB2-22B03116F64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542498-437E-48D6-8EAF-220172FD1A25}"/>
              </a:ext>
            </a:extLst>
          </p:cNvPr>
          <p:cNvPicPr>
            <a:picLocks noChangeAspect="1"/>
          </p:cNvPicPr>
          <p:nvPr/>
        </p:nvPicPr>
        <p:blipFill rotWithShape="1">
          <a:blip r:embed="rId2"/>
          <a:srcRect t="45631" r="62285" b="28263"/>
          <a:stretch/>
        </p:blipFill>
        <p:spPr>
          <a:xfrm>
            <a:off x="1293811" y="2891900"/>
            <a:ext cx="3621089" cy="1074199"/>
          </a:xfrm>
          <a:prstGeom prst="rect">
            <a:avLst/>
          </a:prstGeom>
        </p:spPr>
      </p:pic>
      <p:pic>
        <p:nvPicPr>
          <p:cNvPr id="5" name="Picture 4">
            <a:extLst>
              <a:ext uri="{FF2B5EF4-FFF2-40B4-BE49-F238E27FC236}">
                <a16:creationId xmlns:a16="http://schemas.microsoft.com/office/drawing/2014/main" id="{07F1A83D-A35A-4603-A605-4F79384AF9C6}"/>
              </a:ext>
            </a:extLst>
          </p:cNvPr>
          <p:cNvPicPr/>
          <p:nvPr/>
        </p:nvPicPr>
        <p:blipFill>
          <a:blip r:embed="rId3"/>
          <a:stretch>
            <a:fillRect/>
          </a:stretch>
        </p:blipFill>
        <p:spPr>
          <a:xfrm>
            <a:off x="5715463" y="2030412"/>
            <a:ext cx="5331948" cy="4753425"/>
          </a:xfrm>
          <a:prstGeom prst="rect">
            <a:avLst/>
          </a:prstGeom>
        </p:spPr>
      </p:pic>
    </p:spTree>
    <p:extLst>
      <p:ext uri="{BB962C8B-B14F-4D97-AF65-F5344CB8AC3E}">
        <p14:creationId xmlns:p14="http://schemas.microsoft.com/office/powerpoint/2010/main" val="4429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5813-0C5B-42B0-B538-8E8224EDCBA5}"/>
              </a:ext>
            </a:extLst>
          </p:cNvPr>
          <p:cNvSpPr>
            <a:spLocks noGrp="1"/>
          </p:cNvSpPr>
          <p:nvPr>
            <p:ph type="title"/>
          </p:nvPr>
        </p:nvSpPr>
        <p:spPr/>
        <p:txBody>
          <a:bodyPr/>
          <a:lstStyle/>
          <a:p>
            <a:r>
              <a:rPr lang="en-US" dirty="0"/>
              <a:t>Group the data set from step 9 based on Carrier</a:t>
            </a:r>
          </a:p>
        </p:txBody>
      </p:sp>
      <p:sp>
        <p:nvSpPr>
          <p:cNvPr id="3" name="Content Placeholder 2">
            <a:extLst>
              <a:ext uri="{FF2B5EF4-FFF2-40B4-BE49-F238E27FC236}">
                <a16:creationId xmlns:a16="http://schemas.microsoft.com/office/drawing/2014/main" id="{971CEF74-C44F-4FEC-B564-9454EBC2120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D1149CD-6766-4A67-9F24-E733380636D5}"/>
              </a:ext>
            </a:extLst>
          </p:cNvPr>
          <p:cNvPicPr>
            <a:picLocks noChangeAspect="1"/>
          </p:cNvPicPr>
          <p:nvPr/>
        </p:nvPicPr>
        <p:blipFill rotWithShape="1">
          <a:blip r:embed="rId2"/>
          <a:srcRect t="71528" r="43551"/>
          <a:stretch/>
        </p:blipFill>
        <p:spPr>
          <a:xfrm>
            <a:off x="1141412" y="2486024"/>
            <a:ext cx="5419725" cy="1171575"/>
          </a:xfrm>
          <a:prstGeom prst="rect">
            <a:avLst/>
          </a:prstGeom>
        </p:spPr>
      </p:pic>
      <p:pic>
        <p:nvPicPr>
          <p:cNvPr id="5" name="Picture 4">
            <a:extLst>
              <a:ext uri="{FF2B5EF4-FFF2-40B4-BE49-F238E27FC236}">
                <a16:creationId xmlns:a16="http://schemas.microsoft.com/office/drawing/2014/main" id="{E3730609-4255-4F11-9ECF-493468B94285}"/>
              </a:ext>
            </a:extLst>
          </p:cNvPr>
          <p:cNvPicPr/>
          <p:nvPr/>
        </p:nvPicPr>
        <p:blipFill>
          <a:blip r:embed="rId3"/>
          <a:stretch>
            <a:fillRect/>
          </a:stretch>
        </p:blipFill>
        <p:spPr>
          <a:xfrm>
            <a:off x="7134225" y="2581275"/>
            <a:ext cx="2114550" cy="2514600"/>
          </a:xfrm>
          <a:prstGeom prst="rect">
            <a:avLst/>
          </a:prstGeom>
        </p:spPr>
      </p:pic>
    </p:spTree>
    <p:extLst>
      <p:ext uri="{BB962C8B-B14F-4D97-AF65-F5344CB8AC3E}">
        <p14:creationId xmlns:p14="http://schemas.microsoft.com/office/powerpoint/2010/main" val="271162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004B-A9E7-4EE4-84E7-A0BF12958E5C}"/>
              </a:ext>
            </a:extLst>
          </p:cNvPr>
          <p:cNvSpPr>
            <a:spLocks noGrp="1"/>
          </p:cNvSpPr>
          <p:nvPr>
            <p:ph type="title"/>
          </p:nvPr>
        </p:nvSpPr>
        <p:spPr/>
        <p:txBody>
          <a:bodyPr/>
          <a:lstStyle/>
          <a:p>
            <a:r>
              <a:rPr lang="en-US" dirty="0"/>
              <a:t>Boxplot</a:t>
            </a:r>
          </a:p>
        </p:txBody>
      </p:sp>
      <p:sp>
        <p:nvSpPr>
          <p:cNvPr id="3" name="Content Placeholder 2">
            <a:extLst>
              <a:ext uri="{FF2B5EF4-FFF2-40B4-BE49-F238E27FC236}">
                <a16:creationId xmlns:a16="http://schemas.microsoft.com/office/drawing/2014/main" id="{83B9E6B5-1AF3-4044-BF35-3E635CB23A6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85BD748-7F74-4271-A609-0E0B92730A1A}"/>
              </a:ext>
            </a:extLst>
          </p:cNvPr>
          <p:cNvPicPr>
            <a:picLocks noChangeAspect="1"/>
          </p:cNvPicPr>
          <p:nvPr/>
        </p:nvPicPr>
        <p:blipFill>
          <a:blip r:embed="rId2"/>
          <a:stretch>
            <a:fillRect/>
          </a:stretch>
        </p:blipFill>
        <p:spPr>
          <a:xfrm>
            <a:off x="4953000" y="2781300"/>
            <a:ext cx="4095750" cy="2628900"/>
          </a:xfrm>
          <a:prstGeom prst="rect">
            <a:avLst/>
          </a:prstGeom>
        </p:spPr>
      </p:pic>
      <p:pic>
        <p:nvPicPr>
          <p:cNvPr id="5" name="Picture 4">
            <a:extLst>
              <a:ext uri="{FF2B5EF4-FFF2-40B4-BE49-F238E27FC236}">
                <a16:creationId xmlns:a16="http://schemas.microsoft.com/office/drawing/2014/main" id="{3C0E6A38-C065-4A52-B8ED-4E7920E93076}"/>
              </a:ext>
            </a:extLst>
          </p:cNvPr>
          <p:cNvPicPr>
            <a:picLocks noChangeAspect="1"/>
          </p:cNvPicPr>
          <p:nvPr/>
        </p:nvPicPr>
        <p:blipFill>
          <a:blip r:embed="rId3"/>
          <a:stretch>
            <a:fillRect/>
          </a:stretch>
        </p:blipFill>
        <p:spPr>
          <a:xfrm>
            <a:off x="3243262" y="3905250"/>
            <a:ext cx="1323975" cy="381000"/>
          </a:xfrm>
          <a:prstGeom prst="rect">
            <a:avLst/>
          </a:prstGeom>
        </p:spPr>
      </p:pic>
    </p:spTree>
    <p:extLst>
      <p:ext uri="{BB962C8B-B14F-4D97-AF65-F5344CB8AC3E}">
        <p14:creationId xmlns:p14="http://schemas.microsoft.com/office/powerpoint/2010/main" val="425866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E862-7F58-47BF-8B76-DB078B8CE905}"/>
              </a:ext>
            </a:extLst>
          </p:cNvPr>
          <p:cNvSpPr>
            <a:spLocks noGrp="1"/>
          </p:cNvSpPr>
          <p:nvPr>
            <p:ph type="title"/>
          </p:nvPr>
        </p:nvSpPr>
        <p:spPr/>
        <p:txBody>
          <a:bodyPr/>
          <a:lstStyle/>
          <a:p>
            <a:r>
              <a:rPr lang="en-US" dirty="0"/>
              <a:t>Bar Graph of statistics</a:t>
            </a:r>
          </a:p>
        </p:txBody>
      </p:sp>
      <p:pic>
        <p:nvPicPr>
          <p:cNvPr id="4" name="Content Placeholder 3">
            <a:extLst>
              <a:ext uri="{FF2B5EF4-FFF2-40B4-BE49-F238E27FC236}">
                <a16:creationId xmlns:a16="http://schemas.microsoft.com/office/drawing/2014/main" id="{F1AACC8F-8855-4892-BB8C-1EEAFE73BD61}"/>
              </a:ext>
            </a:extLst>
          </p:cNvPr>
          <p:cNvPicPr>
            <a:picLocks noGrp="1" noChangeAspect="1"/>
          </p:cNvPicPr>
          <p:nvPr>
            <p:ph idx="1"/>
          </p:nvPr>
        </p:nvPicPr>
        <p:blipFill rotWithShape="1">
          <a:blip r:embed="rId2"/>
          <a:srcRect t="13552" b="25130"/>
          <a:stretch/>
        </p:blipFill>
        <p:spPr>
          <a:xfrm>
            <a:off x="1494762" y="2097088"/>
            <a:ext cx="8756937" cy="461639"/>
          </a:xfrm>
          <a:prstGeom prst="rect">
            <a:avLst/>
          </a:prstGeom>
        </p:spPr>
      </p:pic>
      <p:pic>
        <p:nvPicPr>
          <p:cNvPr id="5" name="Picture 4">
            <a:extLst>
              <a:ext uri="{FF2B5EF4-FFF2-40B4-BE49-F238E27FC236}">
                <a16:creationId xmlns:a16="http://schemas.microsoft.com/office/drawing/2014/main" id="{42A50E5B-D002-43DF-A5A1-BF1A2970C047}"/>
              </a:ext>
            </a:extLst>
          </p:cNvPr>
          <p:cNvPicPr>
            <a:picLocks noChangeAspect="1"/>
          </p:cNvPicPr>
          <p:nvPr/>
        </p:nvPicPr>
        <p:blipFill>
          <a:blip r:embed="rId3"/>
          <a:stretch>
            <a:fillRect/>
          </a:stretch>
        </p:blipFill>
        <p:spPr>
          <a:xfrm>
            <a:off x="4160837" y="3429000"/>
            <a:ext cx="3867150" cy="2676525"/>
          </a:xfrm>
          <a:prstGeom prst="rect">
            <a:avLst/>
          </a:prstGeom>
        </p:spPr>
      </p:pic>
    </p:spTree>
    <p:extLst>
      <p:ext uri="{BB962C8B-B14F-4D97-AF65-F5344CB8AC3E}">
        <p14:creationId xmlns:p14="http://schemas.microsoft.com/office/powerpoint/2010/main" val="323594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CE93-2728-4A49-8B08-EE022ADD9C90}"/>
              </a:ext>
            </a:extLst>
          </p:cNvPr>
          <p:cNvSpPr>
            <a:spLocks noGrp="1"/>
          </p:cNvSpPr>
          <p:nvPr>
            <p:ph type="title"/>
          </p:nvPr>
        </p:nvSpPr>
        <p:spPr/>
        <p:txBody>
          <a:bodyPr/>
          <a:lstStyle/>
          <a:p>
            <a:r>
              <a:rPr lang="en-US" dirty="0"/>
              <a:t>Normal plot</a:t>
            </a:r>
          </a:p>
        </p:txBody>
      </p:sp>
      <p:sp>
        <p:nvSpPr>
          <p:cNvPr id="3" name="Content Placeholder 2">
            <a:extLst>
              <a:ext uri="{FF2B5EF4-FFF2-40B4-BE49-F238E27FC236}">
                <a16:creationId xmlns:a16="http://schemas.microsoft.com/office/drawing/2014/main" id="{110941C9-FD44-4987-AF9A-3752102BA61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6EAC3E4-C6E7-4962-BC6A-39EC97A791DE}"/>
              </a:ext>
            </a:extLst>
          </p:cNvPr>
          <p:cNvPicPr>
            <a:picLocks noChangeAspect="1"/>
          </p:cNvPicPr>
          <p:nvPr/>
        </p:nvPicPr>
        <p:blipFill rotWithShape="1">
          <a:blip r:embed="rId2"/>
          <a:srcRect t="58861" b="15822"/>
          <a:stretch/>
        </p:blipFill>
        <p:spPr>
          <a:xfrm>
            <a:off x="786394" y="2543302"/>
            <a:ext cx="10261017" cy="219722"/>
          </a:xfrm>
          <a:prstGeom prst="rect">
            <a:avLst/>
          </a:prstGeom>
        </p:spPr>
      </p:pic>
      <p:pic>
        <p:nvPicPr>
          <p:cNvPr id="5" name="Picture 4">
            <a:extLst>
              <a:ext uri="{FF2B5EF4-FFF2-40B4-BE49-F238E27FC236}">
                <a16:creationId xmlns:a16="http://schemas.microsoft.com/office/drawing/2014/main" id="{B093B759-417D-438A-AF89-9D01E7F02437}"/>
              </a:ext>
            </a:extLst>
          </p:cNvPr>
          <p:cNvPicPr>
            <a:picLocks noChangeAspect="1"/>
          </p:cNvPicPr>
          <p:nvPr/>
        </p:nvPicPr>
        <p:blipFill>
          <a:blip r:embed="rId3"/>
          <a:stretch>
            <a:fillRect/>
          </a:stretch>
        </p:blipFill>
        <p:spPr>
          <a:xfrm>
            <a:off x="3965573" y="3496282"/>
            <a:ext cx="4257675" cy="2743200"/>
          </a:xfrm>
          <a:prstGeom prst="rect">
            <a:avLst/>
          </a:prstGeom>
        </p:spPr>
      </p:pic>
    </p:spTree>
    <p:extLst>
      <p:ext uri="{BB962C8B-B14F-4D97-AF65-F5344CB8AC3E}">
        <p14:creationId xmlns:p14="http://schemas.microsoft.com/office/powerpoint/2010/main" val="115813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30D5-5E38-4A13-A06D-4037CF02F59F}"/>
              </a:ext>
            </a:extLst>
          </p:cNvPr>
          <p:cNvSpPr>
            <a:spLocks noGrp="1"/>
          </p:cNvSpPr>
          <p:nvPr>
            <p:ph type="title"/>
          </p:nvPr>
        </p:nvSpPr>
        <p:spPr/>
        <p:txBody>
          <a:bodyPr/>
          <a:lstStyle/>
          <a:p>
            <a:r>
              <a:rPr lang="en-US" dirty="0"/>
              <a:t>Flights.csv Data Description</a:t>
            </a:r>
          </a:p>
        </p:txBody>
      </p:sp>
      <p:sp>
        <p:nvSpPr>
          <p:cNvPr id="3" name="Content Placeholder 2">
            <a:extLst>
              <a:ext uri="{FF2B5EF4-FFF2-40B4-BE49-F238E27FC236}">
                <a16:creationId xmlns:a16="http://schemas.microsoft.com/office/drawing/2014/main" id="{97B2875A-D3F2-4BDC-951E-D6AAB17BA490}"/>
              </a:ext>
            </a:extLst>
          </p:cNvPr>
          <p:cNvSpPr>
            <a:spLocks noGrp="1"/>
          </p:cNvSpPr>
          <p:nvPr>
            <p:ph idx="1"/>
          </p:nvPr>
        </p:nvSpPr>
        <p:spPr/>
        <p:txBody>
          <a:bodyPr/>
          <a:lstStyle/>
          <a:p>
            <a:r>
              <a:rPr lang="en-US" dirty="0"/>
              <a:t>flights.csv is an excel file that spans flights for the 2013 year, originally organized by date.</a:t>
            </a:r>
          </a:p>
          <a:p>
            <a:r>
              <a:rPr lang="en-US" dirty="0"/>
              <a:t>The dataset contains the date, departure time, arrival time, the arrival delay, the flight carrier, tail number, flight number, origin, destination, air time, distance, hour, minute in relation to the time flown. </a:t>
            </a:r>
          </a:p>
        </p:txBody>
      </p:sp>
    </p:spTree>
    <p:extLst>
      <p:ext uri="{BB962C8B-B14F-4D97-AF65-F5344CB8AC3E}">
        <p14:creationId xmlns:p14="http://schemas.microsoft.com/office/powerpoint/2010/main" val="295393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ACBF-7260-46E7-99EF-59AAEB24D42C}"/>
              </a:ext>
            </a:extLst>
          </p:cNvPr>
          <p:cNvSpPr>
            <a:spLocks noGrp="1"/>
          </p:cNvSpPr>
          <p:nvPr>
            <p:ph type="title"/>
          </p:nvPr>
        </p:nvSpPr>
        <p:spPr/>
        <p:txBody>
          <a:bodyPr/>
          <a:lstStyle/>
          <a:p>
            <a:r>
              <a:rPr lang="en-US" dirty="0"/>
              <a:t>Read in the data set</a:t>
            </a:r>
            <a:br>
              <a:rPr lang="en-US" dirty="0"/>
            </a:br>
            <a:endParaRPr lang="en-US" dirty="0"/>
          </a:p>
        </p:txBody>
      </p:sp>
      <p:sp>
        <p:nvSpPr>
          <p:cNvPr id="3" name="Content Placeholder 2">
            <a:extLst>
              <a:ext uri="{FF2B5EF4-FFF2-40B4-BE49-F238E27FC236}">
                <a16:creationId xmlns:a16="http://schemas.microsoft.com/office/drawing/2014/main" id="{B199217F-0678-4903-904D-28444BD6B738}"/>
              </a:ext>
            </a:extLst>
          </p:cNvPr>
          <p:cNvSpPr>
            <a:spLocks noGrp="1"/>
          </p:cNvSpPr>
          <p:nvPr>
            <p:ph idx="1"/>
          </p:nvPr>
        </p:nvSpPr>
        <p:spPr/>
        <p:txBody>
          <a:bodyPr/>
          <a:lstStyle/>
          <a:p>
            <a:r>
              <a:rPr lang="en-US" dirty="0"/>
              <a:t>As you can see the data set is read in.</a:t>
            </a:r>
          </a:p>
        </p:txBody>
      </p:sp>
      <p:pic>
        <p:nvPicPr>
          <p:cNvPr id="4" name="Picture 3">
            <a:extLst>
              <a:ext uri="{FF2B5EF4-FFF2-40B4-BE49-F238E27FC236}">
                <a16:creationId xmlns:a16="http://schemas.microsoft.com/office/drawing/2014/main" id="{0ED225DD-BC35-452D-97D5-9CDEB791F6DC}"/>
              </a:ext>
            </a:extLst>
          </p:cNvPr>
          <p:cNvPicPr>
            <a:picLocks noChangeAspect="1"/>
          </p:cNvPicPr>
          <p:nvPr/>
        </p:nvPicPr>
        <p:blipFill>
          <a:blip r:embed="rId2"/>
          <a:stretch>
            <a:fillRect/>
          </a:stretch>
        </p:blipFill>
        <p:spPr>
          <a:xfrm>
            <a:off x="7589836" y="2632870"/>
            <a:ext cx="3457575" cy="2333625"/>
          </a:xfrm>
          <a:prstGeom prst="rect">
            <a:avLst/>
          </a:prstGeom>
        </p:spPr>
      </p:pic>
      <p:pic>
        <p:nvPicPr>
          <p:cNvPr id="5" name="Picture 4">
            <a:extLst>
              <a:ext uri="{FF2B5EF4-FFF2-40B4-BE49-F238E27FC236}">
                <a16:creationId xmlns:a16="http://schemas.microsoft.com/office/drawing/2014/main" id="{33665D44-DB30-4A57-A843-08C0E7423E2F}"/>
              </a:ext>
            </a:extLst>
          </p:cNvPr>
          <p:cNvPicPr>
            <a:picLocks noChangeAspect="1"/>
          </p:cNvPicPr>
          <p:nvPr/>
        </p:nvPicPr>
        <p:blipFill>
          <a:blip r:embed="rId3"/>
          <a:stretch>
            <a:fillRect/>
          </a:stretch>
        </p:blipFill>
        <p:spPr>
          <a:xfrm>
            <a:off x="2389186" y="5349877"/>
            <a:ext cx="7410450" cy="619125"/>
          </a:xfrm>
          <a:prstGeom prst="rect">
            <a:avLst/>
          </a:prstGeom>
        </p:spPr>
      </p:pic>
    </p:spTree>
    <p:extLst>
      <p:ext uri="{BB962C8B-B14F-4D97-AF65-F5344CB8AC3E}">
        <p14:creationId xmlns:p14="http://schemas.microsoft.com/office/powerpoint/2010/main" val="33458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132D-C623-4745-A105-A278C27197C1}"/>
              </a:ext>
            </a:extLst>
          </p:cNvPr>
          <p:cNvSpPr>
            <a:spLocks noGrp="1"/>
          </p:cNvSpPr>
          <p:nvPr>
            <p:ph type="title"/>
          </p:nvPr>
        </p:nvSpPr>
        <p:spPr/>
        <p:txBody>
          <a:bodyPr/>
          <a:lstStyle/>
          <a:p>
            <a:r>
              <a:rPr lang="en-US" dirty="0"/>
              <a:t>Display the first 50 data entries/rows as well as last 50 entries/rows</a:t>
            </a:r>
          </a:p>
        </p:txBody>
      </p:sp>
      <p:sp>
        <p:nvSpPr>
          <p:cNvPr id="3" name="Content Placeholder 2">
            <a:extLst>
              <a:ext uri="{FF2B5EF4-FFF2-40B4-BE49-F238E27FC236}">
                <a16:creationId xmlns:a16="http://schemas.microsoft.com/office/drawing/2014/main" id="{12821266-DB34-4C91-A125-8829FE6F7CD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2EFB2BA-F731-42F0-85A7-DD66C2A5FDFA}"/>
              </a:ext>
            </a:extLst>
          </p:cNvPr>
          <p:cNvPicPr/>
          <p:nvPr/>
        </p:nvPicPr>
        <p:blipFill>
          <a:blip r:embed="rId2"/>
          <a:stretch>
            <a:fillRect/>
          </a:stretch>
        </p:blipFill>
        <p:spPr>
          <a:xfrm>
            <a:off x="595592" y="1991995"/>
            <a:ext cx="4083424" cy="3465830"/>
          </a:xfrm>
          <a:prstGeom prst="rect">
            <a:avLst/>
          </a:prstGeom>
        </p:spPr>
      </p:pic>
      <p:pic>
        <p:nvPicPr>
          <p:cNvPr id="6" name="Picture 5">
            <a:extLst>
              <a:ext uri="{FF2B5EF4-FFF2-40B4-BE49-F238E27FC236}">
                <a16:creationId xmlns:a16="http://schemas.microsoft.com/office/drawing/2014/main" id="{CB606721-8909-418C-8E2C-E7CD0E6C2FF5}"/>
              </a:ext>
            </a:extLst>
          </p:cNvPr>
          <p:cNvPicPr/>
          <p:nvPr/>
        </p:nvPicPr>
        <p:blipFill>
          <a:blip r:embed="rId3"/>
          <a:stretch>
            <a:fillRect/>
          </a:stretch>
        </p:blipFill>
        <p:spPr>
          <a:xfrm>
            <a:off x="4679017" y="1991995"/>
            <a:ext cx="5217458" cy="3465829"/>
          </a:xfrm>
          <a:prstGeom prst="rect">
            <a:avLst/>
          </a:prstGeom>
        </p:spPr>
      </p:pic>
      <p:pic>
        <p:nvPicPr>
          <p:cNvPr id="8" name="Picture 7">
            <a:extLst>
              <a:ext uri="{FF2B5EF4-FFF2-40B4-BE49-F238E27FC236}">
                <a16:creationId xmlns:a16="http://schemas.microsoft.com/office/drawing/2014/main" id="{1543B052-31A3-4A7B-8C52-A78C34826DE0}"/>
              </a:ext>
            </a:extLst>
          </p:cNvPr>
          <p:cNvPicPr/>
          <p:nvPr/>
        </p:nvPicPr>
        <p:blipFill rotWithShape="1">
          <a:blip r:embed="rId4"/>
          <a:srcRect t="14151" r="74199" b="47310"/>
          <a:stretch/>
        </p:blipFill>
        <p:spPr>
          <a:xfrm>
            <a:off x="9842498" y="1394936"/>
            <a:ext cx="2409825" cy="1919287"/>
          </a:xfrm>
          <a:prstGeom prst="rect">
            <a:avLst/>
          </a:prstGeom>
        </p:spPr>
      </p:pic>
    </p:spTree>
    <p:extLst>
      <p:ext uri="{BB962C8B-B14F-4D97-AF65-F5344CB8AC3E}">
        <p14:creationId xmlns:p14="http://schemas.microsoft.com/office/powerpoint/2010/main" val="140320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132D-C623-4745-A105-A278C27197C1}"/>
              </a:ext>
            </a:extLst>
          </p:cNvPr>
          <p:cNvSpPr>
            <a:spLocks noGrp="1"/>
          </p:cNvSpPr>
          <p:nvPr>
            <p:ph type="title"/>
          </p:nvPr>
        </p:nvSpPr>
        <p:spPr/>
        <p:txBody>
          <a:bodyPr/>
          <a:lstStyle/>
          <a:p>
            <a:r>
              <a:rPr lang="en-US" dirty="0"/>
              <a:t>Display the first 50 data entries/rows as well as last 50 entries/rows</a:t>
            </a:r>
          </a:p>
        </p:txBody>
      </p:sp>
      <p:sp>
        <p:nvSpPr>
          <p:cNvPr id="3" name="Content Placeholder 2">
            <a:extLst>
              <a:ext uri="{FF2B5EF4-FFF2-40B4-BE49-F238E27FC236}">
                <a16:creationId xmlns:a16="http://schemas.microsoft.com/office/drawing/2014/main" id="{12821266-DB34-4C91-A125-8829FE6F7CDD}"/>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CB606721-8909-418C-8E2C-E7CD0E6C2FF5}"/>
              </a:ext>
            </a:extLst>
          </p:cNvPr>
          <p:cNvPicPr/>
          <p:nvPr/>
        </p:nvPicPr>
        <p:blipFill>
          <a:blip r:embed="rId2"/>
          <a:stretch>
            <a:fillRect/>
          </a:stretch>
        </p:blipFill>
        <p:spPr>
          <a:xfrm>
            <a:off x="1021417" y="2325372"/>
            <a:ext cx="5217458" cy="3465829"/>
          </a:xfrm>
          <a:prstGeom prst="rect">
            <a:avLst/>
          </a:prstGeom>
        </p:spPr>
      </p:pic>
      <p:pic>
        <p:nvPicPr>
          <p:cNvPr id="7" name="Picture 6">
            <a:extLst>
              <a:ext uri="{FF2B5EF4-FFF2-40B4-BE49-F238E27FC236}">
                <a16:creationId xmlns:a16="http://schemas.microsoft.com/office/drawing/2014/main" id="{7C019352-EFE2-4799-886C-4A88C073A652}"/>
              </a:ext>
            </a:extLst>
          </p:cNvPr>
          <p:cNvPicPr/>
          <p:nvPr/>
        </p:nvPicPr>
        <p:blipFill rotWithShape="1">
          <a:blip r:embed="rId3"/>
          <a:srcRect l="28782" t="13065" r="32879" b="4780"/>
          <a:stretch/>
        </p:blipFill>
        <p:spPr>
          <a:xfrm>
            <a:off x="6217444" y="2481024"/>
            <a:ext cx="3646486" cy="4143376"/>
          </a:xfrm>
          <a:prstGeom prst="rect">
            <a:avLst/>
          </a:prstGeom>
        </p:spPr>
      </p:pic>
      <p:pic>
        <p:nvPicPr>
          <p:cNvPr id="8" name="Picture 7">
            <a:extLst>
              <a:ext uri="{FF2B5EF4-FFF2-40B4-BE49-F238E27FC236}">
                <a16:creationId xmlns:a16="http://schemas.microsoft.com/office/drawing/2014/main" id="{1543B052-31A3-4A7B-8C52-A78C34826DE0}"/>
              </a:ext>
            </a:extLst>
          </p:cNvPr>
          <p:cNvPicPr/>
          <p:nvPr/>
        </p:nvPicPr>
        <p:blipFill rotWithShape="1">
          <a:blip r:embed="rId3"/>
          <a:srcRect t="14151" r="74199" b="47310"/>
          <a:stretch/>
        </p:blipFill>
        <p:spPr>
          <a:xfrm>
            <a:off x="9842498" y="1394936"/>
            <a:ext cx="2409825" cy="1919287"/>
          </a:xfrm>
          <a:prstGeom prst="rect">
            <a:avLst/>
          </a:prstGeom>
        </p:spPr>
      </p:pic>
    </p:spTree>
    <p:extLst>
      <p:ext uri="{BB962C8B-B14F-4D97-AF65-F5344CB8AC3E}">
        <p14:creationId xmlns:p14="http://schemas.microsoft.com/office/powerpoint/2010/main" val="151962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F9FD-CF79-456D-8EA4-AB590426528D}"/>
              </a:ext>
            </a:extLst>
          </p:cNvPr>
          <p:cNvSpPr>
            <a:spLocks noGrp="1"/>
          </p:cNvSpPr>
          <p:nvPr>
            <p:ph type="title"/>
          </p:nvPr>
        </p:nvSpPr>
        <p:spPr/>
        <p:txBody>
          <a:bodyPr>
            <a:normAutofit fontScale="90000"/>
          </a:bodyPr>
          <a:lstStyle/>
          <a:p>
            <a:r>
              <a:rPr lang="en-US" dirty="0"/>
              <a:t>Display a quick statistical information on all numerical columns such as count, mean, std, min, max, etc. </a:t>
            </a:r>
          </a:p>
        </p:txBody>
      </p:sp>
      <p:pic>
        <p:nvPicPr>
          <p:cNvPr id="5" name="Content Placeholder 4">
            <a:extLst>
              <a:ext uri="{FF2B5EF4-FFF2-40B4-BE49-F238E27FC236}">
                <a16:creationId xmlns:a16="http://schemas.microsoft.com/office/drawing/2014/main" id="{91EF9CF7-D941-4656-9009-AA3C4C7B6FBB}"/>
              </a:ext>
            </a:extLst>
          </p:cNvPr>
          <p:cNvPicPr>
            <a:picLocks noGrp="1" noChangeAspect="1"/>
          </p:cNvPicPr>
          <p:nvPr>
            <p:ph idx="1"/>
          </p:nvPr>
        </p:nvPicPr>
        <p:blipFill>
          <a:blip r:embed="rId2"/>
          <a:stretch>
            <a:fillRect/>
          </a:stretch>
        </p:blipFill>
        <p:spPr>
          <a:xfrm>
            <a:off x="4279899" y="2891631"/>
            <a:ext cx="3438525" cy="809625"/>
          </a:xfrm>
          <a:prstGeom prst="rect">
            <a:avLst/>
          </a:prstGeom>
        </p:spPr>
      </p:pic>
      <p:pic>
        <p:nvPicPr>
          <p:cNvPr id="4" name="Picture 3">
            <a:extLst>
              <a:ext uri="{FF2B5EF4-FFF2-40B4-BE49-F238E27FC236}">
                <a16:creationId xmlns:a16="http://schemas.microsoft.com/office/drawing/2014/main" id="{ECBD18B7-1565-49B5-9AB1-FB75BC77C690}"/>
              </a:ext>
            </a:extLst>
          </p:cNvPr>
          <p:cNvPicPr>
            <a:picLocks noChangeAspect="1"/>
          </p:cNvPicPr>
          <p:nvPr/>
        </p:nvPicPr>
        <p:blipFill>
          <a:blip r:embed="rId3"/>
          <a:stretch>
            <a:fillRect/>
          </a:stretch>
        </p:blipFill>
        <p:spPr>
          <a:xfrm>
            <a:off x="2361737" y="4288747"/>
            <a:ext cx="6972300" cy="2324100"/>
          </a:xfrm>
          <a:prstGeom prst="rect">
            <a:avLst/>
          </a:prstGeom>
        </p:spPr>
      </p:pic>
    </p:spTree>
    <p:extLst>
      <p:ext uri="{BB962C8B-B14F-4D97-AF65-F5344CB8AC3E}">
        <p14:creationId xmlns:p14="http://schemas.microsoft.com/office/powerpoint/2010/main" val="106063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2AA9-91EB-418B-BAA8-B1360373CD58}"/>
              </a:ext>
            </a:extLst>
          </p:cNvPr>
          <p:cNvSpPr>
            <a:spLocks noGrp="1"/>
          </p:cNvSpPr>
          <p:nvPr>
            <p:ph type="title"/>
          </p:nvPr>
        </p:nvSpPr>
        <p:spPr/>
        <p:txBody>
          <a:bodyPr>
            <a:normAutofit fontScale="90000"/>
          </a:bodyPr>
          <a:lstStyle/>
          <a:p>
            <a:r>
              <a:rPr lang="en-US" dirty="0"/>
              <a:t>Select a subset of rows (you decide which subset to select or which criteria to use for selection.) Display the first 10 data entries selected. </a:t>
            </a:r>
          </a:p>
        </p:txBody>
      </p:sp>
      <p:pic>
        <p:nvPicPr>
          <p:cNvPr id="5" name="Content Placeholder 4">
            <a:extLst>
              <a:ext uri="{FF2B5EF4-FFF2-40B4-BE49-F238E27FC236}">
                <a16:creationId xmlns:a16="http://schemas.microsoft.com/office/drawing/2014/main" id="{057579E6-7772-45DC-BC3A-52D0417887C6}"/>
              </a:ext>
            </a:extLst>
          </p:cNvPr>
          <p:cNvPicPr>
            <a:picLocks noGrp="1" noChangeAspect="1"/>
          </p:cNvPicPr>
          <p:nvPr>
            <p:ph idx="1"/>
          </p:nvPr>
        </p:nvPicPr>
        <p:blipFill rotWithShape="1">
          <a:blip r:embed="rId2"/>
          <a:srcRect b="74496"/>
          <a:stretch/>
        </p:blipFill>
        <p:spPr>
          <a:xfrm>
            <a:off x="2844819" y="2525713"/>
            <a:ext cx="6502361" cy="903287"/>
          </a:xfrm>
          <a:prstGeom prst="rect">
            <a:avLst/>
          </a:prstGeom>
        </p:spPr>
      </p:pic>
      <p:pic>
        <p:nvPicPr>
          <p:cNvPr id="4" name="Picture 3">
            <a:extLst>
              <a:ext uri="{FF2B5EF4-FFF2-40B4-BE49-F238E27FC236}">
                <a16:creationId xmlns:a16="http://schemas.microsoft.com/office/drawing/2014/main" id="{DEE0F442-72EE-4DAD-B3D6-01CCC0889E90}"/>
              </a:ext>
            </a:extLst>
          </p:cNvPr>
          <p:cNvPicPr/>
          <p:nvPr/>
        </p:nvPicPr>
        <p:blipFill>
          <a:blip r:embed="rId3"/>
          <a:stretch>
            <a:fillRect/>
          </a:stretch>
        </p:blipFill>
        <p:spPr>
          <a:xfrm>
            <a:off x="3122611" y="4020344"/>
            <a:ext cx="5943600" cy="2444115"/>
          </a:xfrm>
          <a:prstGeom prst="rect">
            <a:avLst/>
          </a:prstGeom>
        </p:spPr>
      </p:pic>
    </p:spTree>
    <p:extLst>
      <p:ext uri="{BB962C8B-B14F-4D97-AF65-F5344CB8AC3E}">
        <p14:creationId xmlns:p14="http://schemas.microsoft.com/office/powerpoint/2010/main" val="248488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7B50-6EDC-4E3B-94D4-3F8B277E03C2}"/>
              </a:ext>
            </a:extLst>
          </p:cNvPr>
          <p:cNvSpPr>
            <a:spLocks noGrp="1"/>
          </p:cNvSpPr>
          <p:nvPr>
            <p:ph type="title"/>
          </p:nvPr>
        </p:nvSpPr>
        <p:spPr/>
        <p:txBody>
          <a:bodyPr>
            <a:normAutofit fontScale="90000"/>
          </a:bodyPr>
          <a:lstStyle/>
          <a:p>
            <a:r>
              <a:rPr lang="en-US" dirty="0"/>
              <a:t>select a subset of columns (from original data). Display the first 10 data entries with selected columns. </a:t>
            </a:r>
            <a:br>
              <a:rPr lang="en-US" dirty="0"/>
            </a:br>
            <a:endParaRPr lang="en-US" dirty="0"/>
          </a:p>
        </p:txBody>
      </p:sp>
      <p:sp>
        <p:nvSpPr>
          <p:cNvPr id="3" name="Content Placeholder 2">
            <a:extLst>
              <a:ext uri="{FF2B5EF4-FFF2-40B4-BE49-F238E27FC236}">
                <a16:creationId xmlns:a16="http://schemas.microsoft.com/office/drawing/2014/main" id="{A6B7255B-A211-4C06-924F-4BB45B224B4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D1D0ADC-3576-4E8F-B17E-AF0B71B81636}"/>
              </a:ext>
            </a:extLst>
          </p:cNvPr>
          <p:cNvPicPr>
            <a:picLocks noChangeAspect="1"/>
          </p:cNvPicPr>
          <p:nvPr/>
        </p:nvPicPr>
        <p:blipFill rotWithShape="1">
          <a:blip r:embed="rId2"/>
          <a:srcRect t="24414" b="52734"/>
          <a:stretch/>
        </p:blipFill>
        <p:spPr>
          <a:xfrm>
            <a:off x="1381125" y="2438890"/>
            <a:ext cx="8953500" cy="1114426"/>
          </a:xfrm>
          <a:prstGeom prst="rect">
            <a:avLst/>
          </a:prstGeom>
        </p:spPr>
      </p:pic>
      <p:pic>
        <p:nvPicPr>
          <p:cNvPr id="5" name="Picture 4">
            <a:extLst>
              <a:ext uri="{FF2B5EF4-FFF2-40B4-BE49-F238E27FC236}">
                <a16:creationId xmlns:a16="http://schemas.microsoft.com/office/drawing/2014/main" id="{BFD8019A-BFFE-47D4-9CC9-3DDF6798C24F}"/>
              </a:ext>
            </a:extLst>
          </p:cNvPr>
          <p:cNvPicPr/>
          <p:nvPr/>
        </p:nvPicPr>
        <p:blipFill>
          <a:blip r:embed="rId3"/>
          <a:stretch>
            <a:fillRect/>
          </a:stretch>
        </p:blipFill>
        <p:spPr>
          <a:xfrm>
            <a:off x="4191000" y="4020344"/>
            <a:ext cx="3467100" cy="2447925"/>
          </a:xfrm>
          <a:prstGeom prst="rect">
            <a:avLst/>
          </a:prstGeom>
        </p:spPr>
      </p:pic>
    </p:spTree>
    <p:extLst>
      <p:ext uri="{BB962C8B-B14F-4D97-AF65-F5344CB8AC3E}">
        <p14:creationId xmlns:p14="http://schemas.microsoft.com/office/powerpoint/2010/main" val="33545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ED88-6288-40EA-9CF3-862C4B70F39E}"/>
              </a:ext>
            </a:extLst>
          </p:cNvPr>
          <p:cNvSpPr>
            <a:spLocks noGrp="1"/>
          </p:cNvSpPr>
          <p:nvPr>
            <p:ph type="title"/>
          </p:nvPr>
        </p:nvSpPr>
        <p:spPr/>
        <p:txBody>
          <a:bodyPr>
            <a:normAutofit fontScale="90000"/>
          </a:bodyPr>
          <a:lstStyle/>
          <a:p>
            <a:r>
              <a:rPr lang="en-US" dirty="0"/>
              <a:t>From original data, filter out some data, for example, filter out those salary lower than certain amount. After filtering out the data, display the first 50 data entries. </a:t>
            </a:r>
          </a:p>
        </p:txBody>
      </p:sp>
      <p:sp>
        <p:nvSpPr>
          <p:cNvPr id="3" name="Content Placeholder 2">
            <a:extLst>
              <a:ext uri="{FF2B5EF4-FFF2-40B4-BE49-F238E27FC236}">
                <a16:creationId xmlns:a16="http://schemas.microsoft.com/office/drawing/2014/main" id="{D1281005-3B61-4C6D-BAD0-42A80D47BF1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EFC4125-5F72-4F97-82FB-E5D2BCDD417A}"/>
              </a:ext>
            </a:extLst>
          </p:cNvPr>
          <p:cNvPicPr>
            <a:picLocks noChangeAspect="1"/>
          </p:cNvPicPr>
          <p:nvPr/>
        </p:nvPicPr>
        <p:blipFill rotWithShape="1">
          <a:blip r:embed="rId2"/>
          <a:srcRect t="50000" b="25000"/>
          <a:stretch/>
        </p:blipFill>
        <p:spPr>
          <a:xfrm>
            <a:off x="1617661" y="2476500"/>
            <a:ext cx="8953500" cy="1219200"/>
          </a:xfrm>
          <a:prstGeom prst="rect">
            <a:avLst/>
          </a:prstGeom>
        </p:spPr>
      </p:pic>
      <p:pic>
        <p:nvPicPr>
          <p:cNvPr id="5" name="Picture 4">
            <a:extLst>
              <a:ext uri="{FF2B5EF4-FFF2-40B4-BE49-F238E27FC236}">
                <a16:creationId xmlns:a16="http://schemas.microsoft.com/office/drawing/2014/main" id="{CDFB2148-9206-4954-8E05-C93DCF5E24F8}"/>
              </a:ext>
            </a:extLst>
          </p:cNvPr>
          <p:cNvPicPr/>
          <p:nvPr/>
        </p:nvPicPr>
        <p:blipFill rotWithShape="1">
          <a:blip r:embed="rId3"/>
          <a:srcRect l="58654" t="14857" r="21634" b="4481"/>
          <a:stretch/>
        </p:blipFill>
        <p:spPr>
          <a:xfrm>
            <a:off x="1476375" y="3922713"/>
            <a:ext cx="1171575" cy="2571750"/>
          </a:xfrm>
          <a:prstGeom prst="rect">
            <a:avLst/>
          </a:prstGeom>
        </p:spPr>
      </p:pic>
      <p:pic>
        <p:nvPicPr>
          <p:cNvPr id="6" name="Picture 5">
            <a:extLst>
              <a:ext uri="{FF2B5EF4-FFF2-40B4-BE49-F238E27FC236}">
                <a16:creationId xmlns:a16="http://schemas.microsoft.com/office/drawing/2014/main" id="{66BF0077-CAE5-4FA5-9327-57FA04B1E008}"/>
              </a:ext>
            </a:extLst>
          </p:cNvPr>
          <p:cNvPicPr/>
          <p:nvPr/>
        </p:nvPicPr>
        <p:blipFill>
          <a:blip r:embed="rId4"/>
          <a:stretch>
            <a:fillRect/>
          </a:stretch>
        </p:blipFill>
        <p:spPr>
          <a:xfrm>
            <a:off x="2867025" y="3746977"/>
            <a:ext cx="1438910" cy="2923222"/>
          </a:xfrm>
          <a:prstGeom prst="rect">
            <a:avLst/>
          </a:prstGeom>
        </p:spPr>
      </p:pic>
    </p:spTree>
    <p:extLst>
      <p:ext uri="{BB962C8B-B14F-4D97-AF65-F5344CB8AC3E}">
        <p14:creationId xmlns:p14="http://schemas.microsoft.com/office/powerpoint/2010/main" val="1906112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TotalTime>
  <Words>308</Words>
  <Application>Microsoft Office PowerPoint</Application>
  <PresentationFormat>Widescreen</PresentationFormat>
  <Paragraphs>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P1</vt:lpstr>
      <vt:lpstr>Flights.csv Data Description</vt:lpstr>
      <vt:lpstr>Read in the data set </vt:lpstr>
      <vt:lpstr>Display the first 50 data entries/rows as well as last 50 entries/rows</vt:lpstr>
      <vt:lpstr>Display the first 50 data entries/rows as well as last 50 entries/rows</vt:lpstr>
      <vt:lpstr>Display a quick statistical information on all numerical columns such as count, mean, std, min, max, etc. </vt:lpstr>
      <vt:lpstr>Select a subset of rows (you decide which subset to select or which criteria to use for selection.) Display the first 10 data entries selected. </vt:lpstr>
      <vt:lpstr>select a subset of columns (from original data). Display the first 10 data entries with selected columns.  </vt:lpstr>
      <vt:lpstr>From original data, filter out some data, for example, filter out those salary lower than certain amount. After filtering out the data, display the first 50 data entries. </vt:lpstr>
      <vt:lpstr>From original data, find out all entries with missing values. Display the first 10 entries. </vt:lpstr>
      <vt:lpstr>Manipulate the original data by changing numerical values of specific column(s) (for example, give everyone 10% raise!) Display the first 10 entries before update and after update. </vt:lpstr>
      <vt:lpstr>Sort the data set resulted from step 8 in Ascending order</vt:lpstr>
      <vt:lpstr>Group the data set from step 9 based on Carrier</vt:lpstr>
      <vt:lpstr>Boxplot</vt:lpstr>
      <vt:lpstr>Bar Graph of statistics</vt:lpstr>
      <vt:lpstr>Normal 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dc:title>
  <dc:creator>Jarod K. Nakamoto</dc:creator>
  <cp:lastModifiedBy>Jarod K. Nakamoto</cp:lastModifiedBy>
  <cp:revision>5</cp:revision>
  <dcterms:created xsi:type="dcterms:W3CDTF">2018-09-25T16:11:40Z</dcterms:created>
  <dcterms:modified xsi:type="dcterms:W3CDTF">2018-09-25T16:44:04Z</dcterms:modified>
</cp:coreProperties>
</file>