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2"/>
  </p:notesMasterIdLst>
  <p:sldIdLst>
    <p:sldId id="256" r:id="rId2"/>
    <p:sldId id="272" r:id="rId3"/>
    <p:sldId id="310" r:id="rId4"/>
    <p:sldId id="311" r:id="rId5"/>
    <p:sldId id="335" r:id="rId6"/>
    <p:sldId id="336" r:id="rId7"/>
    <p:sldId id="337" r:id="rId8"/>
    <p:sldId id="340" r:id="rId9"/>
    <p:sldId id="339" r:id="rId10"/>
    <p:sldId id="312" r:id="rId11"/>
    <p:sldId id="318" r:id="rId12"/>
    <p:sldId id="323" r:id="rId13"/>
    <p:sldId id="324" r:id="rId14"/>
    <p:sldId id="326" r:id="rId15"/>
    <p:sldId id="322" r:id="rId16"/>
    <p:sldId id="320" r:id="rId17"/>
    <p:sldId id="327" r:id="rId18"/>
    <p:sldId id="321" r:id="rId19"/>
    <p:sldId id="328" r:id="rId20"/>
    <p:sldId id="329" r:id="rId21"/>
    <p:sldId id="331" r:id="rId22"/>
    <p:sldId id="332" r:id="rId23"/>
    <p:sldId id="330" r:id="rId24"/>
    <p:sldId id="333" r:id="rId25"/>
    <p:sldId id="313" r:id="rId26"/>
    <p:sldId id="334" r:id="rId27"/>
    <p:sldId id="314" r:id="rId28"/>
    <p:sldId id="315" r:id="rId29"/>
    <p:sldId id="342" r:id="rId30"/>
    <p:sldId id="34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0"/>
    <p:restoredTop sz="91286"/>
  </p:normalViewPr>
  <p:slideViewPr>
    <p:cSldViewPr snapToGrid="0" snapToObjects="1">
      <p:cViewPr>
        <p:scale>
          <a:sx n="100" d="100"/>
          <a:sy n="100" d="100"/>
        </p:scale>
        <p:origin x="144" y="480"/>
      </p:cViewPr>
      <p:guideLst/>
    </p:cSldViewPr>
  </p:slideViewPr>
  <p:outlineViewPr>
    <p:cViewPr>
      <p:scale>
        <a:sx n="33" d="100"/>
        <a:sy n="33" d="100"/>
      </p:scale>
      <p:origin x="0" y="-30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1BFA4-ED99-CD46-B061-01CDE83C8949}" type="datetimeFigureOut">
              <a:rPr lang="en-US" smtClean="0"/>
              <a:t>11/17/17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72BA8-9EA4-7C40-8C19-3274BEAC6291}" type="slidenum">
              <a:rPr lang="en-US" smtClean="0"/>
              <a:t>‹#›</a:t>
            </a:fld>
            <a:endParaRPr lang="en-US"/>
          </a:p>
        </p:txBody>
      </p:sp>
    </p:spTree>
    <p:extLst>
      <p:ext uri="{BB962C8B-B14F-4D97-AF65-F5344CB8AC3E}">
        <p14:creationId xmlns:p14="http://schemas.microsoft.com/office/powerpoint/2010/main" val="94071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advantages and disadvantages of this database</a:t>
            </a:r>
            <a:endParaRPr lang="en-US" dirty="0"/>
          </a:p>
        </p:txBody>
      </p:sp>
      <p:sp>
        <p:nvSpPr>
          <p:cNvPr id="4" name="Slide Number Placeholder 3"/>
          <p:cNvSpPr>
            <a:spLocks noGrp="1"/>
          </p:cNvSpPr>
          <p:nvPr>
            <p:ph type="sldNum" sz="quarter" idx="10"/>
          </p:nvPr>
        </p:nvSpPr>
        <p:spPr/>
        <p:txBody>
          <a:bodyPr/>
          <a:lstStyle/>
          <a:p>
            <a:fld id="{2A572BA8-9EA4-7C40-8C19-3274BEAC6291}" type="slidenum">
              <a:rPr lang="en-US" smtClean="0"/>
              <a:t>6</a:t>
            </a:fld>
            <a:endParaRPr lang="en-US"/>
          </a:p>
        </p:txBody>
      </p:sp>
    </p:spTree>
    <p:extLst>
      <p:ext uri="{BB962C8B-B14F-4D97-AF65-F5344CB8AC3E}">
        <p14:creationId xmlns:p14="http://schemas.microsoft.com/office/powerpoint/2010/main" val="58440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feature available with pam is a plot known as a silhouette plot. First, a measure is calculated for each observation to see how well it fits into the cluster that it's been assigned to. This is done by comparing how close the object is to other objects in its own cluster with how close it is to objects in other clusters. (A complete description can be found in the help page for silhouette.) Values near one mean that the observation is well placed in its cluster; values near 0 mean that it's likely that an observation might really belong in some other cluster. Within each cluster, the value for this measure is displayed from smallest to largest. If the silhouette plot shows values close to one for each observation, the fit was good; if there are many observations closer to zero, it's an indication that the fit was not good. The </a:t>
            </a:r>
            <a:r>
              <a:rPr lang="en-US" dirty="0" err="1" smtClean="0"/>
              <a:t>sihouette</a:t>
            </a:r>
            <a:r>
              <a:rPr lang="en-US" dirty="0" smtClean="0"/>
              <a:t> plot is very useful in locating groups in a cluster analysis that may not be doing a good job; in turn this information can be used to help select the proper number of clusters. For the current example, here's the silhouette plot for the three cluster pam solution, produced by the command </a:t>
            </a:r>
            <a:endParaRPr lang="en-US" dirty="0"/>
          </a:p>
        </p:txBody>
      </p:sp>
      <p:sp>
        <p:nvSpPr>
          <p:cNvPr id="4" name="Slide Number Placeholder 3"/>
          <p:cNvSpPr>
            <a:spLocks noGrp="1"/>
          </p:cNvSpPr>
          <p:nvPr>
            <p:ph type="sldNum" sz="quarter" idx="10"/>
          </p:nvPr>
        </p:nvSpPr>
        <p:spPr/>
        <p:txBody>
          <a:bodyPr/>
          <a:lstStyle/>
          <a:p>
            <a:fld id="{2A572BA8-9EA4-7C40-8C19-3274BEAC6291}" type="slidenum">
              <a:rPr lang="en-US" smtClean="0"/>
              <a:t>15</a:t>
            </a:fld>
            <a:endParaRPr lang="en-US"/>
          </a:p>
        </p:txBody>
      </p:sp>
    </p:spTree>
    <p:extLst>
      <p:ext uri="{BB962C8B-B14F-4D97-AF65-F5344CB8AC3E}">
        <p14:creationId xmlns:p14="http://schemas.microsoft.com/office/powerpoint/2010/main" val="107314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 </a:t>
            </a:r>
            <a:r>
              <a:rPr lang="mr-IN" dirty="0" smtClean="0"/>
              <a:t>–</a:t>
            </a:r>
            <a:r>
              <a:rPr lang="en-US" dirty="0" smtClean="0"/>
              <a:t> cluster contains five post and two exilic texts. Post cluster</a:t>
            </a:r>
            <a:r>
              <a:rPr lang="en-US" baseline="0" dirty="0" smtClean="0"/>
              <a:t> contains two </a:t>
            </a:r>
            <a:r>
              <a:rPr lang="en-US" baseline="0" dirty="0" err="1" smtClean="0"/>
              <a:t>preexilic</a:t>
            </a:r>
            <a:r>
              <a:rPr lang="en-US" baseline="0" dirty="0" smtClean="0"/>
              <a:t> texts</a:t>
            </a:r>
            <a:endParaRPr lang="en-US" dirty="0"/>
          </a:p>
        </p:txBody>
      </p:sp>
      <p:sp>
        <p:nvSpPr>
          <p:cNvPr id="4" name="Slide Number Placeholder 3"/>
          <p:cNvSpPr>
            <a:spLocks noGrp="1"/>
          </p:cNvSpPr>
          <p:nvPr>
            <p:ph type="sldNum" sz="quarter" idx="10"/>
          </p:nvPr>
        </p:nvSpPr>
        <p:spPr/>
        <p:txBody>
          <a:bodyPr/>
          <a:lstStyle/>
          <a:p>
            <a:fld id="{2A572BA8-9EA4-7C40-8C19-3274BEAC6291}" type="slidenum">
              <a:rPr lang="en-US" smtClean="0"/>
              <a:t>25</a:t>
            </a:fld>
            <a:endParaRPr lang="en-US"/>
          </a:p>
        </p:txBody>
      </p:sp>
    </p:spTree>
    <p:extLst>
      <p:ext uri="{BB962C8B-B14F-4D97-AF65-F5344CB8AC3E}">
        <p14:creationId xmlns:p14="http://schemas.microsoft.com/office/powerpoint/2010/main" val="86435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dejoodejohan@hotmail.com</a:t>
            </a:r>
            <a:r>
              <a:rPr lang="en-US" dirty="0" smtClean="0"/>
              <a:t> Johan de </a:t>
            </a:r>
            <a:r>
              <a:rPr lang="en-US" smtClean="0"/>
              <a:t>Joode</a:t>
            </a:r>
            <a:endParaRPr lang="en-US"/>
          </a:p>
        </p:txBody>
      </p:sp>
      <p:sp>
        <p:nvSpPr>
          <p:cNvPr id="4" name="Slide Number Placeholder 3"/>
          <p:cNvSpPr>
            <a:spLocks noGrp="1"/>
          </p:cNvSpPr>
          <p:nvPr>
            <p:ph type="sldNum" sz="quarter" idx="10"/>
          </p:nvPr>
        </p:nvSpPr>
        <p:spPr/>
        <p:txBody>
          <a:bodyPr/>
          <a:lstStyle/>
          <a:p>
            <a:fld id="{2A572BA8-9EA4-7C40-8C19-3274BEAC6291}" type="slidenum">
              <a:rPr lang="en-US" smtClean="0"/>
              <a:t>29</a:t>
            </a:fld>
            <a:endParaRPr lang="en-US"/>
          </a:p>
        </p:txBody>
      </p:sp>
    </p:spTree>
    <p:extLst>
      <p:ext uri="{BB962C8B-B14F-4D97-AF65-F5344CB8AC3E}">
        <p14:creationId xmlns:p14="http://schemas.microsoft.com/office/powerpoint/2010/main" val="42974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 </a:t>
            </a:r>
            <a:r>
              <a:rPr lang="mr-IN" dirty="0" smtClean="0"/>
              <a:t>–</a:t>
            </a:r>
            <a:r>
              <a:rPr lang="en-US" dirty="0" smtClean="0"/>
              <a:t> cluster contains five post and two exilic texts. Post cluster</a:t>
            </a:r>
            <a:r>
              <a:rPr lang="en-US" baseline="0" dirty="0" smtClean="0"/>
              <a:t> contains two </a:t>
            </a:r>
            <a:r>
              <a:rPr lang="en-US" baseline="0" dirty="0" err="1" smtClean="0"/>
              <a:t>preexilic</a:t>
            </a:r>
            <a:r>
              <a:rPr lang="en-US" baseline="0" dirty="0" smtClean="0"/>
              <a:t> texts</a:t>
            </a:r>
            <a:endParaRPr lang="en-US" dirty="0"/>
          </a:p>
        </p:txBody>
      </p:sp>
      <p:sp>
        <p:nvSpPr>
          <p:cNvPr id="4" name="Slide Number Placeholder 3"/>
          <p:cNvSpPr>
            <a:spLocks noGrp="1"/>
          </p:cNvSpPr>
          <p:nvPr>
            <p:ph type="sldNum" sz="quarter" idx="10"/>
          </p:nvPr>
        </p:nvSpPr>
        <p:spPr/>
        <p:txBody>
          <a:bodyPr/>
          <a:lstStyle/>
          <a:p>
            <a:fld id="{2A572BA8-9EA4-7C40-8C19-3274BEAC6291}" type="slidenum">
              <a:rPr lang="en-US" smtClean="0"/>
              <a:t>30</a:t>
            </a:fld>
            <a:endParaRPr lang="en-US"/>
          </a:p>
        </p:txBody>
      </p:sp>
    </p:spTree>
    <p:extLst>
      <p:ext uri="{BB962C8B-B14F-4D97-AF65-F5344CB8AC3E}">
        <p14:creationId xmlns:p14="http://schemas.microsoft.com/office/powerpoint/2010/main" val="142386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0449F9-E516-2645-B48E-40EAF18538FC}" type="datetimeFigureOut">
              <a:rPr lang="en-US" smtClean="0"/>
              <a:t>11/17/17</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CE9FE49-A395-4E4E-B471-4B114A2B8BBB}"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19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0449F9-E516-2645-B48E-40EAF18538FC}"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9FE49-A395-4E4E-B471-4B114A2B8BBB}"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83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0449F9-E516-2645-B48E-40EAF18538FC}"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9FE49-A395-4E4E-B471-4B114A2B8BBB}"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127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0449F9-E516-2645-B48E-40EAF18538FC}"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9FE49-A395-4E4E-B471-4B114A2B8BBB}"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94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449F9-E516-2645-B48E-40EAF18538FC}"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9FE49-A395-4E4E-B471-4B114A2B8BBB}"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925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0449F9-E516-2645-B48E-40EAF18538FC}" type="datetimeFigureOut">
              <a:rPr lang="en-US" smtClean="0"/>
              <a:t>11/17/17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9FE49-A395-4E4E-B471-4B114A2B8BBB}"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87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0449F9-E516-2645-B48E-40EAF18538FC}" type="datetimeFigureOut">
              <a:rPr lang="en-US" smtClean="0"/>
              <a:t>11/17/17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9FE49-A395-4E4E-B471-4B114A2B8BBB}"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30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0449F9-E516-2645-B48E-40EAF18538FC}" type="datetimeFigureOut">
              <a:rPr lang="en-US" smtClean="0"/>
              <a:t>11/17/17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9FE49-A395-4E4E-B471-4B114A2B8BBB}"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06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449F9-E516-2645-B48E-40EAF18538FC}" type="datetimeFigureOut">
              <a:rPr lang="en-US" smtClean="0"/>
              <a:t>11/17/17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9FE49-A395-4E4E-B471-4B114A2B8BBB}" type="slidenum">
              <a:rPr lang="en-US" smtClean="0"/>
              <a:t>‹#›</a:t>
            </a:fld>
            <a:endParaRPr lang="en-US"/>
          </a:p>
        </p:txBody>
      </p:sp>
    </p:spTree>
    <p:extLst>
      <p:ext uri="{BB962C8B-B14F-4D97-AF65-F5344CB8AC3E}">
        <p14:creationId xmlns:p14="http://schemas.microsoft.com/office/powerpoint/2010/main" val="76291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449F9-E516-2645-B48E-40EAF18538FC}" type="datetimeFigureOut">
              <a:rPr lang="en-US" smtClean="0"/>
              <a:t>11/17/17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9FE49-A395-4E4E-B471-4B114A2B8BBB}"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11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DB0449F9-E516-2645-B48E-40EAF18538FC}" type="datetimeFigureOut">
              <a:rPr lang="en-US" smtClean="0"/>
              <a:t>11/17/17</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4CE9FE49-A395-4E4E-B471-4B114A2B8BBB}"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6767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0449F9-E516-2645-B48E-40EAF18538FC}" type="datetimeFigureOut">
              <a:rPr lang="en-US" smtClean="0"/>
              <a:t>11/17/17</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CE9FE49-A395-4E4E-B471-4B114A2B8BBB}"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916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1288" y="815361"/>
            <a:ext cx="8637073" cy="2541431"/>
          </a:xfrm>
        </p:spPr>
        <p:txBody>
          <a:bodyPr>
            <a:normAutofit/>
          </a:bodyPr>
          <a:lstStyle/>
          <a:p>
            <a:pPr algn="ctr"/>
            <a:r>
              <a:rPr lang="en-US" sz="3600" b="1" dirty="0"/>
              <a:t>Adding Up the </a:t>
            </a:r>
            <a:r>
              <a:rPr lang="en-US" sz="3600" b="1" dirty="0" smtClean="0"/>
              <a:t>Numbers</a:t>
            </a:r>
            <a:r>
              <a:rPr lang="en-US" sz="3600" dirty="0" smtClean="0"/>
              <a:t/>
            </a:r>
            <a:br>
              <a:rPr lang="en-US" sz="3600" dirty="0" smtClean="0"/>
            </a:br>
            <a:r>
              <a:rPr lang="en-US" sz="3600" dirty="0" smtClean="0"/>
              <a:t/>
            </a:r>
            <a:br>
              <a:rPr lang="en-US" sz="3600" dirty="0" smtClean="0"/>
            </a:br>
            <a:r>
              <a:rPr lang="en-US" sz="3600" dirty="0" smtClean="0"/>
              <a:t>A </a:t>
            </a:r>
            <a:r>
              <a:rPr lang="en-US" sz="3600" dirty="0"/>
              <a:t>Statistical Visualization of the Linguistic Relationship Between Biblical Hebrew and Qumran Hebrew </a:t>
            </a:r>
          </a:p>
        </p:txBody>
      </p:sp>
      <p:sp>
        <p:nvSpPr>
          <p:cNvPr id="3" name="Subtitle 2"/>
          <p:cNvSpPr>
            <a:spLocks noGrp="1"/>
          </p:cNvSpPr>
          <p:nvPr>
            <p:ph type="subTitle" idx="1"/>
          </p:nvPr>
        </p:nvSpPr>
        <p:spPr>
          <a:xfrm>
            <a:off x="1620946" y="3949215"/>
            <a:ext cx="8637072" cy="977621"/>
          </a:xfrm>
        </p:spPr>
        <p:txBody>
          <a:bodyPr/>
          <a:lstStyle/>
          <a:p>
            <a:r>
              <a:rPr lang="en-US" dirty="0" smtClean="0"/>
              <a:t>Jarod </a:t>
            </a:r>
            <a:r>
              <a:rPr lang="en-US" dirty="0" smtClean="0"/>
              <a:t>Jacobs</a:t>
            </a:r>
          </a:p>
          <a:p>
            <a:r>
              <a:rPr lang="en-US" dirty="0" smtClean="0"/>
              <a:t>Warner Pacific College</a:t>
            </a:r>
            <a:endParaRPr lang="en-US" dirty="0"/>
          </a:p>
        </p:txBody>
      </p:sp>
    </p:spTree>
    <p:extLst>
      <p:ext uri="{BB962C8B-B14F-4D97-AF65-F5344CB8AC3E}">
        <p14:creationId xmlns:p14="http://schemas.microsoft.com/office/powerpoint/2010/main" val="1445538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10457"/>
            <a:ext cx="9520158" cy="1049235"/>
          </a:xfrm>
        </p:spPr>
        <p:txBody>
          <a:bodyPr/>
          <a:lstStyle/>
          <a:p>
            <a:r>
              <a:rPr lang="en-US" dirty="0" smtClean="0"/>
              <a:t>Linguistic Profiles of “core” texts</a:t>
            </a:r>
            <a:endParaRPr lang="en-US" dirty="0"/>
          </a:p>
        </p:txBody>
      </p:sp>
      <p:sp>
        <p:nvSpPr>
          <p:cNvPr id="3" name="Content Placeholder 2"/>
          <p:cNvSpPr>
            <a:spLocks noGrp="1"/>
          </p:cNvSpPr>
          <p:nvPr>
            <p:ph idx="1"/>
          </p:nvPr>
        </p:nvSpPr>
        <p:spPr>
          <a:xfrm>
            <a:off x="1534696" y="1181371"/>
            <a:ext cx="7615303" cy="4032528"/>
          </a:xfrm>
        </p:spPr>
        <p:txBody>
          <a:bodyPr>
            <a:noAutofit/>
          </a:bodyPr>
          <a:lstStyle/>
          <a:p>
            <a:pPr marL="228600" lvl="1">
              <a:spcBef>
                <a:spcPts val="1000"/>
              </a:spcBef>
            </a:pPr>
            <a:r>
              <a:rPr lang="en-US" sz="3000" dirty="0" smtClean="0"/>
              <a:t>“EBH”, “LBH”, “QH”:</a:t>
            </a:r>
            <a:r>
              <a:rPr lang="en-US" sz="2800" dirty="0" smtClean="0"/>
              <a:t> </a:t>
            </a:r>
            <a:r>
              <a:rPr lang="en-US" sz="2800" dirty="0"/>
              <a:t>Based on 13 features</a:t>
            </a:r>
            <a:r>
              <a:rPr lang="en-US" sz="2800" dirty="0" smtClean="0"/>
              <a:t>:</a:t>
            </a:r>
            <a:endParaRPr lang="en-US" sz="3000" dirty="0" smtClean="0"/>
          </a:p>
          <a:p>
            <a:pPr lvl="1"/>
            <a:r>
              <a:rPr lang="he-IL" sz="2800" dirty="0" smtClean="0"/>
              <a:t>אני</a:t>
            </a:r>
            <a:r>
              <a:rPr lang="en-US" sz="2800" dirty="0" smtClean="0"/>
              <a:t>/</a:t>
            </a:r>
            <a:r>
              <a:rPr lang="he-IL" sz="2800" dirty="0" smtClean="0"/>
              <a:t> אנכי</a:t>
            </a:r>
            <a:r>
              <a:rPr lang="en-US" sz="2800" dirty="0" smtClean="0"/>
              <a:t> interchange</a:t>
            </a:r>
            <a:endParaRPr lang="he-IL" sz="2800" dirty="0" smtClean="0"/>
          </a:p>
          <a:p>
            <a:pPr lvl="1"/>
            <a:r>
              <a:rPr lang="en-US" sz="2800" i="1" dirty="0" smtClean="0"/>
              <a:t>Plene</a:t>
            </a:r>
            <a:r>
              <a:rPr lang="en-US" sz="2800" dirty="0" smtClean="0"/>
              <a:t> and defective spelling of </a:t>
            </a:r>
            <a:r>
              <a:rPr lang="he-IL" sz="2800" dirty="0" smtClean="0"/>
              <a:t>לא/לוא</a:t>
            </a:r>
            <a:endParaRPr lang="en-US" sz="2800" dirty="0" smtClean="0"/>
          </a:p>
          <a:p>
            <a:pPr lvl="1"/>
            <a:r>
              <a:rPr lang="en-US" sz="2800" dirty="0" smtClean="0"/>
              <a:t>Direct object marker</a:t>
            </a:r>
          </a:p>
          <a:p>
            <a:pPr lvl="1"/>
            <a:r>
              <a:rPr lang="en-US" sz="2800" dirty="0" smtClean="0"/>
              <a:t>Directive-</a:t>
            </a:r>
            <a:r>
              <a:rPr lang="en-US" sz="2800" i="1" dirty="0" smtClean="0"/>
              <a:t>he</a:t>
            </a:r>
          </a:p>
          <a:p>
            <a:pPr lvl="1"/>
            <a:r>
              <a:rPr lang="en-US" sz="2800" dirty="0" smtClean="0"/>
              <a:t>Infinitive absolute</a:t>
            </a:r>
          </a:p>
          <a:p>
            <a:pPr lvl="1"/>
            <a:r>
              <a:rPr lang="en-US" sz="2800" dirty="0" smtClean="0"/>
              <a:t>Word order (SV/VS)</a:t>
            </a:r>
          </a:p>
          <a:p>
            <a:pPr lvl="1"/>
            <a:r>
              <a:rPr lang="he-IL" sz="2800" dirty="0" smtClean="0"/>
              <a:t>ל/אל</a:t>
            </a:r>
            <a:r>
              <a:rPr lang="en-US" sz="2800" dirty="0" smtClean="0"/>
              <a:t> interchange</a:t>
            </a:r>
          </a:p>
          <a:p>
            <a:endParaRPr lang="en-US" sz="2800" dirty="0" smtClean="0"/>
          </a:p>
        </p:txBody>
      </p:sp>
      <p:sp>
        <p:nvSpPr>
          <p:cNvPr id="4" name="Content Placeholder 2"/>
          <p:cNvSpPr txBox="1">
            <a:spLocks/>
          </p:cNvSpPr>
          <p:nvPr/>
        </p:nvSpPr>
        <p:spPr>
          <a:xfrm>
            <a:off x="7800967" y="1195309"/>
            <a:ext cx="4391033" cy="411074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endParaRPr lang="en-US" sz="2800" dirty="0" smtClean="0"/>
          </a:p>
          <a:p>
            <a:pPr lvl="1"/>
            <a:r>
              <a:rPr lang="he-IL" sz="2800" dirty="0" smtClean="0"/>
              <a:t> אל/על</a:t>
            </a:r>
            <a:r>
              <a:rPr lang="en-US" sz="2800" dirty="0" smtClean="0"/>
              <a:t>interchange</a:t>
            </a:r>
            <a:endParaRPr lang="he-IL" sz="2800" dirty="0" smtClean="0"/>
          </a:p>
          <a:p>
            <a:pPr lvl="1"/>
            <a:r>
              <a:rPr lang="en-US" sz="2800" dirty="0" smtClean="0"/>
              <a:t>Infinitive plus </a:t>
            </a:r>
            <a:r>
              <a:rPr lang="he-IL" sz="2800" dirty="0" smtClean="0"/>
              <a:t>ל</a:t>
            </a:r>
            <a:endParaRPr lang="en-US" sz="2800" dirty="0" smtClean="0"/>
          </a:p>
          <a:p>
            <a:pPr lvl="1"/>
            <a:r>
              <a:rPr lang="he-IL" sz="2800" dirty="0" smtClean="0"/>
              <a:t>מלכות/ממלכה</a:t>
            </a:r>
            <a:endParaRPr lang="en-US" sz="2800" i="1" dirty="0" smtClean="0"/>
          </a:p>
          <a:p>
            <a:pPr lvl="1"/>
            <a:r>
              <a:rPr lang="he-IL" sz="2800" dirty="0" smtClean="0"/>
              <a:t>ש/אשר</a:t>
            </a:r>
            <a:endParaRPr lang="en-US" sz="2800" dirty="0" smtClean="0"/>
          </a:p>
          <a:p>
            <a:pPr lvl="1"/>
            <a:r>
              <a:rPr lang="en-US" sz="2800" i="1" dirty="0" smtClean="0"/>
              <a:t>Vav</a:t>
            </a:r>
            <a:r>
              <a:rPr lang="en-US" sz="2800" dirty="0" smtClean="0"/>
              <a:t> plus imperfect</a:t>
            </a:r>
            <a:endParaRPr lang="he-IL" sz="2800" dirty="0" smtClean="0"/>
          </a:p>
          <a:p>
            <a:pPr lvl="1"/>
            <a:r>
              <a:rPr lang="en-US" sz="2800" i="1" dirty="0" err="1"/>
              <a:t>V</a:t>
            </a:r>
            <a:r>
              <a:rPr lang="en-US" sz="2800" i="1" dirty="0" err="1" smtClean="0"/>
              <a:t>ayyiqtol</a:t>
            </a:r>
            <a:endParaRPr lang="en-US" sz="2800" i="1" dirty="0" smtClean="0"/>
          </a:p>
          <a:p>
            <a:endParaRPr lang="en-US" sz="2800" dirty="0" smtClean="0"/>
          </a:p>
        </p:txBody>
      </p:sp>
    </p:spTree>
    <p:extLst>
      <p:ext uri="{BB962C8B-B14F-4D97-AF65-F5344CB8AC3E}">
        <p14:creationId xmlns:p14="http://schemas.microsoft.com/office/powerpoint/2010/main" val="1964103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52" y="1"/>
            <a:ext cx="6289499" cy="640080"/>
          </a:xfrm>
        </p:spPr>
        <p:txBody>
          <a:bodyPr/>
          <a:lstStyle/>
          <a:p>
            <a:r>
              <a:rPr lang="en-US" dirty="0" smtClean="0"/>
              <a:t>Linguistic Profiles of “core” texts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783" y="971096"/>
            <a:ext cx="9437274" cy="5645829"/>
          </a:xfrm>
        </p:spPr>
      </p:pic>
      <p:sp>
        <p:nvSpPr>
          <p:cNvPr id="3" name="TextBox 2"/>
          <p:cNvSpPr txBox="1"/>
          <p:nvPr/>
        </p:nvSpPr>
        <p:spPr>
          <a:xfrm>
            <a:off x="5372420" y="5842000"/>
            <a:ext cx="1143000" cy="369332"/>
          </a:xfrm>
          <a:prstGeom prst="rect">
            <a:avLst/>
          </a:prstGeom>
          <a:noFill/>
        </p:spPr>
        <p:txBody>
          <a:bodyPr wrap="square" rtlCol="0">
            <a:spAutoFit/>
          </a:bodyPr>
          <a:lstStyle/>
          <a:p>
            <a:r>
              <a:rPr lang="en-US" dirty="0" smtClean="0">
                <a:solidFill>
                  <a:schemeClr val="accent5">
                    <a:lumMod val="60000"/>
                    <a:lumOff val="40000"/>
                  </a:schemeClr>
                </a:solidFill>
              </a:rPr>
              <a:t>“</a:t>
            </a:r>
            <a:r>
              <a:rPr lang="en-US" dirty="0" smtClean="0">
                <a:solidFill>
                  <a:schemeClr val="accent5">
                    <a:lumMod val="75000"/>
                  </a:schemeClr>
                </a:solidFill>
              </a:rPr>
              <a:t>EBH</a:t>
            </a:r>
            <a:r>
              <a:rPr lang="en-US" dirty="0" smtClean="0">
                <a:solidFill>
                  <a:schemeClr val="accent5">
                    <a:lumMod val="60000"/>
                    <a:lumOff val="40000"/>
                  </a:schemeClr>
                </a:solidFill>
              </a:rPr>
              <a:t>”</a:t>
            </a:r>
            <a:endParaRPr lang="en-US" dirty="0">
              <a:solidFill>
                <a:schemeClr val="accent5">
                  <a:lumMod val="60000"/>
                  <a:lumOff val="40000"/>
                </a:schemeClr>
              </a:solidFill>
            </a:endParaRPr>
          </a:p>
        </p:txBody>
      </p:sp>
      <p:sp>
        <p:nvSpPr>
          <p:cNvPr id="5" name="TextBox 4"/>
          <p:cNvSpPr txBox="1"/>
          <p:nvPr/>
        </p:nvSpPr>
        <p:spPr>
          <a:xfrm>
            <a:off x="9067800" y="5842000"/>
            <a:ext cx="1143000" cy="369332"/>
          </a:xfrm>
          <a:prstGeom prst="rect">
            <a:avLst/>
          </a:prstGeom>
          <a:noFill/>
        </p:spPr>
        <p:txBody>
          <a:bodyPr wrap="square" rtlCol="0">
            <a:spAutoFit/>
          </a:bodyPr>
          <a:lstStyle/>
          <a:p>
            <a:r>
              <a:rPr lang="en-US" dirty="0" smtClean="0">
                <a:solidFill>
                  <a:srgbClr val="7030A0"/>
                </a:solidFill>
              </a:rPr>
              <a:t>“LBH”</a:t>
            </a:r>
            <a:endParaRPr lang="en-US" dirty="0">
              <a:solidFill>
                <a:srgbClr val="7030A0"/>
              </a:solidFill>
            </a:endParaRPr>
          </a:p>
        </p:txBody>
      </p:sp>
      <p:sp>
        <p:nvSpPr>
          <p:cNvPr id="6" name="TextBox 5"/>
          <p:cNvSpPr txBox="1"/>
          <p:nvPr/>
        </p:nvSpPr>
        <p:spPr>
          <a:xfrm>
            <a:off x="7924800" y="5842000"/>
            <a:ext cx="1143000" cy="369332"/>
          </a:xfrm>
          <a:prstGeom prst="rect">
            <a:avLst/>
          </a:prstGeom>
          <a:noFill/>
        </p:spPr>
        <p:txBody>
          <a:bodyPr wrap="square" rtlCol="0">
            <a:spAutoFit/>
          </a:bodyPr>
          <a:lstStyle/>
          <a:p>
            <a:r>
              <a:rPr lang="en-US" dirty="0" smtClean="0">
                <a:solidFill>
                  <a:srgbClr val="00B0F0"/>
                </a:solidFill>
              </a:rPr>
              <a:t>1QM/S</a:t>
            </a:r>
            <a:endParaRPr lang="en-US" dirty="0">
              <a:solidFill>
                <a:srgbClr val="00B0F0"/>
              </a:solidFill>
            </a:endParaRPr>
          </a:p>
        </p:txBody>
      </p:sp>
    </p:spTree>
    <p:extLst>
      <p:ext uri="{BB962C8B-B14F-4D97-AF65-F5344CB8AC3E}">
        <p14:creationId xmlns:p14="http://schemas.microsoft.com/office/powerpoint/2010/main" val="1949402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52" y="1"/>
            <a:ext cx="6289499" cy="640080"/>
          </a:xfrm>
        </p:spPr>
        <p:txBody>
          <a:bodyPr/>
          <a:lstStyle/>
          <a:p>
            <a:r>
              <a:rPr lang="en-US" dirty="0" smtClean="0"/>
              <a:t>Linguistic Profiles of “core” texts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783" y="866593"/>
            <a:ext cx="9534547" cy="5704023"/>
          </a:xfrm>
        </p:spPr>
      </p:pic>
      <p:sp>
        <p:nvSpPr>
          <p:cNvPr id="3" name="TextBox 2"/>
          <p:cNvSpPr txBox="1"/>
          <p:nvPr/>
        </p:nvSpPr>
        <p:spPr>
          <a:xfrm>
            <a:off x="5981700" y="5918200"/>
            <a:ext cx="889987" cy="369332"/>
          </a:xfrm>
          <a:prstGeom prst="rect">
            <a:avLst/>
          </a:prstGeom>
          <a:noFill/>
        </p:spPr>
        <p:txBody>
          <a:bodyPr wrap="none" rtlCol="0">
            <a:spAutoFit/>
          </a:bodyPr>
          <a:lstStyle/>
          <a:p>
            <a:r>
              <a:rPr lang="en-US" dirty="0" smtClean="0">
                <a:solidFill>
                  <a:srgbClr val="00B0F0"/>
                </a:solidFill>
              </a:rPr>
              <a:t>“EBH”</a:t>
            </a:r>
            <a:endParaRPr lang="en-US" dirty="0">
              <a:solidFill>
                <a:srgbClr val="00B0F0"/>
              </a:solidFill>
            </a:endParaRPr>
          </a:p>
        </p:txBody>
      </p:sp>
      <p:sp>
        <p:nvSpPr>
          <p:cNvPr id="5" name="TextBox 4"/>
          <p:cNvSpPr txBox="1"/>
          <p:nvPr/>
        </p:nvSpPr>
        <p:spPr>
          <a:xfrm>
            <a:off x="9182100" y="5918200"/>
            <a:ext cx="889987" cy="369332"/>
          </a:xfrm>
          <a:prstGeom prst="rect">
            <a:avLst/>
          </a:prstGeom>
          <a:noFill/>
        </p:spPr>
        <p:txBody>
          <a:bodyPr wrap="none" rtlCol="0">
            <a:spAutoFit/>
          </a:bodyPr>
          <a:lstStyle/>
          <a:p>
            <a:r>
              <a:rPr lang="en-US" dirty="0" smtClean="0">
                <a:solidFill>
                  <a:srgbClr val="7030A0"/>
                </a:solidFill>
              </a:rPr>
              <a:t>“LBH”</a:t>
            </a:r>
            <a:endParaRPr lang="en-US" dirty="0">
              <a:solidFill>
                <a:srgbClr val="7030A0"/>
              </a:solidFill>
            </a:endParaRPr>
          </a:p>
        </p:txBody>
      </p:sp>
      <p:sp>
        <p:nvSpPr>
          <p:cNvPr id="6" name="TextBox 5"/>
          <p:cNvSpPr txBox="1"/>
          <p:nvPr/>
        </p:nvSpPr>
        <p:spPr>
          <a:xfrm>
            <a:off x="3086100" y="5918200"/>
            <a:ext cx="894797" cy="369332"/>
          </a:xfrm>
          <a:prstGeom prst="rect">
            <a:avLst/>
          </a:prstGeom>
          <a:noFill/>
        </p:spPr>
        <p:txBody>
          <a:bodyPr wrap="none" rtlCol="0">
            <a:spAutoFit/>
          </a:bodyPr>
          <a:lstStyle/>
          <a:p>
            <a:r>
              <a:rPr lang="en-US" dirty="0" smtClean="0">
                <a:solidFill>
                  <a:srgbClr val="92D050"/>
                </a:solidFill>
              </a:rPr>
              <a:t>1QM/S</a:t>
            </a:r>
            <a:endParaRPr lang="en-US" dirty="0">
              <a:solidFill>
                <a:srgbClr val="92D050"/>
              </a:solidFill>
            </a:endParaRPr>
          </a:p>
        </p:txBody>
      </p:sp>
    </p:spTree>
    <p:extLst>
      <p:ext uri="{BB962C8B-B14F-4D97-AF65-F5344CB8AC3E}">
        <p14:creationId xmlns:p14="http://schemas.microsoft.com/office/powerpoint/2010/main" val="565651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52" y="1"/>
            <a:ext cx="6289499" cy="640080"/>
          </a:xfrm>
        </p:spPr>
        <p:txBody>
          <a:bodyPr/>
          <a:lstStyle/>
          <a:p>
            <a:r>
              <a:rPr lang="en-US" dirty="0" smtClean="0"/>
              <a:t>Linguistic Profiles of “core” texts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4157833"/>
              </p:ext>
            </p:extLst>
          </p:nvPr>
        </p:nvGraphicFramePr>
        <p:xfrm>
          <a:off x="2919934" y="5317195"/>
          <a:ext cx="6132628" cy="1253421"/>
        </p:xfrm>
        <a:graphic>
          <a:graphicData uri="http://schemas.openxmlformats.org/drawingml/2006/table">
            <a:tbl>
              <a:tblPr>
                <a:tableStyleId>{5C22544A-7EE6-4342-B048-85BDC9FD1C3A}</a:tableStyleId>
              </a:tblPr>
              <a:tblGrid>
                <a:gridCol w="1533157"/>
                <a:gridCol w="1533157"/>
                <a:gridCol w="1533157"/>
                <a:gridCol w="1533157"/>
              </a:tblGrid>
              <a:tr h="417807">
                <a:tc gridSpan="4">
                  <a:txBody>
                    <a:bodyPr/>
                    <a:lstStyle/>
                    <a:p>
                      <a:pPr algn="ctr" fontAlgn="b"/>
                      <a:r>
                        <a:rPr lang="en-US" sz="2000" u="none" strike="noStrike" dirty="0">
                          <a:effectLst/>
                        </a:rPr>
                        <a:t>Cluster Strength</a:t>
                      </a:r>
                      <a:endParaRPr lang="en-US" sz="2000" b="0" i="0" u="none" strike="noStrike" dirty="0">
                        <a:solidFill>
                          <a:srgbClr val="000000"/>
                        </a:solidFill>
                        <a:effectLst/>
                        <a:latin typeface="Calibri" charset="0"/>
                      </a:endParaRPr>
                    </a:p>
                  </a:txBody>
                  <a:tcPr marL="12700" marR="12700" marT="12700" marB="0" anchor="b"/>
                </a:tc>
                <a:tc hMerge="1">
                  <a:txBody>
                    <a:bodyPr/>
                    <a:lstStyle/>
                    <a:p>
                      <a:endParaRPr lang="en-US"/>
                    </a:p>
                  </a:txBody>
                  <a:tcPr/>
                </a:tc>
                <a:tc hMerge="1">
                  <a:txBody>
                    <a:bodyPr/>
                    <a:lstStyle/>
                    <a:p>
                      <a:endParaRPr lang="en-US"/>
                    </a:p>
                  </a:txBody>
                  <a:tcPr/>
                </a:tc>
                <a:tc hMerge="1">
                  <a:txBody>
                    <a:bodyPr/>
                    <a:lstStyle/>
                    <a:p>
                      <a:endParaRPr lang="en-US"/>
                    </a:p>
                  </a:txBody>
                  <a:tcPr/>
                </a:tc>
              </a:tr>
              <a:tr h="417807">
                <a:tc>
                  <a:txBody>
                    <a:bodyPr/>
                    <a:lstStyle/>
                    <a:p>
                      <a:pPr algn="ctr" fontAlgn="b"/>
                      <a:r>
                        <a:rPr lang="en-US" sz="2000" u="none" strike="noStrike">
                          <a:effectLst/>
                        </a:rPr>
                        <a:t>average</a:t>
                      </a:r>
                      <a:endParaRPr lang="en-US" sz="2000" b="0" i="0" u="none" strike="noStrike">
                        <a:solidFill>
                          <a:srgbClr val="000000"/>
                        </a:solidFill>
                        <a:effectLst/>
                        <a:latin typeface="Calibri" charset="0"/>
                      </a:endParaRPr>
                    </a:p>
                  </a:txBody>
                  <a:tcPr marL="12700" marR="12700" marT="12700" marB="0" anchor="b"/>
                </a:tc>
                <a:tc>
                  <a:txBody>
                    <a:bodyPr/>
                    <a:lstStyle/>
                    <a:p>
                      <a:pPr algn="ctr" fontAlgn="b"/>
                      <a:r>
                        <a:rPr lang="en-US" sz="2000" u="none" strike="noStrike">
                          <a:effectLst/>
                        </a:rPr>
                        <a:t>single</a:t>
                      </a:r>
                      <a:endParaRPr lang="en-US" sz="2000" b="0" i="0" u="none" strike="noStrike">
                        <a:solidFill>
                          <a:srgbClr val="000000"/>
                        </a:solidFill>
                        <a:effectLst/>
                        <a:latin typeface="Calibri" charset="0"/>
                      </a:endParaRPr>
                    </a:p>
                  </a:txBody>
                  <a:tcPr marL="12700" marR="12700" marT="12700" marB="0" anchor="b"/>
                </a:tc>
                <a:tc>
                  <a:txBody>
                    <a:bodyPr/>
                    <a:lstStyle/>
                    <a:p>
                      <a:pPr algn="ctr" fontAlgn="b"/>
                      <a:r>
                        <a:rPr lang="en-US" sz="2000" u="none" strike="noStrike">
                          <a:effectLst/>
                        </a:rPr>
                        <a:t>complete</a:t>
                      </a:r>
                      <a:endParaRPr lang="en-US" sz="2000" b="0" i="0" u="none" strike="noStrike">
                        <a:solidFill>
                          <a:srgbClr val="000000"/>
                        </a:solidFill>
                        <a:effectLst/>
                        <a:latin typeface="Calibri" charset="0"/>
                      </a:endParaRPr>
                    </a:p>
                  </a:txBody>
                  <a:tcPr marL="12700" marR="12700" marT="12700" marB="0" anchor="b"/>
                </a:tc>
                <a:tc>
                  <a:txBody>
                    <a:bodyPr/>
                    <a:lstStyle/>
                    <a:p>
                      <a:pPr algn="ctr" fontAlgn="b"/>
                      <a:r>
                        <a:rPr lang="en-US" sz="2000" u="none" strike="noStrike">
                          <a:effectLst/>
                        </a:rPr>
                        <a:t>ward</a:t>
                      </a:r>
                      <a:endParaRPr lang="en-US" sz="2000" b="0" i="0" u="none" strike="noStrike">
                        <a:solidFill>
                          <a:srgbClr val="000000"/>
                        </a:solidFill>
                        <a:effectLst/>
                        <a:latin typeface="Calibri" charset="0"/>
                      </a:endParaRPr>
                    </a:p>
                  </a:txBody>
                  <a:tcPr marL="12700" marR="12700" marT="12700" marB="0" anchor="b"/>
                </a:tc>
              </a:tr>
              <a:tr h="417807">
                <a:tc>
                  <a:txBody>
                    <a:bodyPr/>
                    <a:lstStyle/>
                    <a:p>
                      <a:pPr algn="ctr" fontAlgn="b"/>
                      <a:r>
                        <a:rPr lang="it-IT" sz="2000" u="none" strike="noStrike" dirty="0" smtClean="0">
                          <a:effectLst/>
                        </a:rPr>
                        <a:t>0.59</a:t>
                      </a:r>
                      <a:endParaRPr lang="it-IT" sz="2000" b="0" i="0" u="none" strike="noStrike" dirty="0">
                        <a:solidFill>
                          <a:srgbClr val="000000"/>
                        </a:solidFill>
                        <a:effectLst/>
                        <a:latin typeface="Calibri" charset="0"/>
                      </a:endParaRPr>
                    </a:p>
                  </a:txBody>
                  <a:tcPr marL="12700" marR="12700" marT="12700" marB="0" anchor="b"/>
                </a:tc>
                <a:tc>
                  <a:txBody>
                    <a:bodyPr/>
                    <a:lstStyle/>
                    <a:p>
                      <a:pPr algn="ctr" fontAlgn="b"/>
                      <a:r>
                        <a:rPr lang="nb-NO" sz="2000" u="none" strike="noStrike" dirty="0" smtClean="0">
                          <a:effectLst/>
                        </a:rPr>
                        <a:t>0.50</a:t>
                      </a:r>
                      <a:endParaRPr lang="nb-NO" sz="2000" b="0" i="0" u="none" strike="noStrike" dirty="0">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0.69</a:t>
                      </a:r>
                      <a:endParaRPr lang="is-IS" sz="2000" b="0" i="0" u="none" strike="noStrike" dirty="0">
                        <a:solidFill>
                          <a:srgbClr val="000000"/>
                        </a:solidFill>
                        <a:effectLst/>
                        <a:latin typeface="Calibri" charset="0"/>
                      </a:endParaRPr>
                    </a:p>
                  </a:txBody>
                  <a:tcPr marL="12700" marR="12700" marT="12700" marB="0" anchor="b"/>
                </a:tc>
                <a:tc>
                  <a:txBody>
                    <a:bodyPr/>
                    <a:lstStyle/>
                    <a:p>
                      <a:pPr algn="ctr" fontAlgn="b"/>
                      <a:r>
                        <a:rPr lang="hr-HR" sz="2000" u="none" strike="noStrike" dirty="0" smtClean="0">
                          <a:effectLst/>
                        </a:rPr>
                        <a:t>0.77</a:t>
                      </a:r>
                      <a:endParaRPr lang="hr-HR" sz="2000" b="0" i="0" u="none" strike="noStrike" dirty="0">
                        <a:solidFill>
                          <a:srgbClr val="000000"/>
                        </a:solidFill>
                        <a:effectLst/>
                        <a:latin typeface="Calibri" charset="0"/>
                      </a:endParaRPr>
                    </a:p>
                  </a:txBody>
                  <a:tcPr marL="12700" marR="12700" marT="12700" marB="0" anchor="b"/>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58" y="373984"/>
            <a:ext cx="8245566" cy="4943211"/>
          </a:xfrm>
          <a:prstGeom prst="rect">
            <a:avLst/>
          </a:prstGeom>
        </p:spPr>
      </p:pic>
      <p:sp>
        <p:nvSpPr>
          <p:cNvPr id="4" name="Frame 3"/>
          <p:cNvSpPr/>
          <p:nvPr/>
        </p:nvSpPr>
        <p:spPr>
          <a:xfrm>
            <a:off x="3073400" y="5664200"/>
            <a:ext cx="1181100" cy="990600"/>
          </a:xfrm>
          <a:prstGeom prst="frame">
            <a:avLst>
              <a:gd name="adj1" fmla="val 6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7683500" y="5665778"/>
            <a:ext cx="1181100" cy="990600"/>
          </a:xfrm>
          <a:prstGeom prst="frame">
            <a:avLst>
              <a:gd name="adj1" fmla="val 6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924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140" y="913310"/>
            <a:ext cx="9393350" cy="5741715"/>
          </a:xfrm>
          <a:prstGeom prst="rect">
            <a:avLst/>
          </a:prstGeom>
        </p:spPr>
      </p:pic>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783" y="971096"/>
            <a:ext cx="9393350" cy="5741715"/>
          </a:xfrm>
          <a:prstGeom prst="rect">
            <a:avLst/>
          </a:prstGeom>
        </p:spPr>
      </p:pic>
      <p:sp>
        <p:nvSpPr>
          <p:cNvPr id="2" name="Title 1"/>
          <p:cNvSpPr>
            <a:spLocks noGrp="1"/>
          </p:cNvSpPr>
          <p:nvPr>
            <p:ph type="title"/>
          </p:nvPr>
        </p:nvSpPr>
        <p:spPr>
          <a:xfrm>
            <a:off x="1535152" y="1"/>
            <a:ext cx="6289499" cy="640080"/>
          </a:xfrm>
        </p:spPr>
        <p:txBody>
          <a:bodyPr/>
          <a:lstStyle/>
          <a:p>
            <a:r>
              <a:rPr lang="en-US" dirty="0" smtClean="0"/>
              <a:t>Linguistic Profiles of “core” texts</a:t>
            </a:r>
            <a:endParaRPr lang="en-US" dirty="0"/>
          </a:p>
        </p:txBody>
      </p:sp>
      <p:sp>
        <p:nvSpPr>
          <p:cNvPr id="6" name="Right Arrow 5"/>
          <p:cNvSpPr/>
          <p:nvPr/>
        </p:nvSpPr>
        <p:spPr>
          <a:xfrm>
            <a:off x="4343400" y="3467100"/>
            <a:ext cx="1168400" cy="21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6783" y="971096"/>
            <a:ext cx="9437274" cy="5645829"/>
          </a:xfrm>
        </p:spPr>
      </p:pic>
    </p:spTree>
    <p:extLst>
      <p:ext uri="{BB962C8B-B14F-4D97-AF65-F5344CB8AC3E}">
        <p14:creationId xmlns:p14="http://schemas.microsoft.com/office/powerpoint/2010/main" val="4569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2.96296E-6 L 0.2543 0.25602 " pathEditMode="relative" rAng="0" ptsTypes="AA">
                                      <p:cBhvr>
                                        <p:cTn id="6" dur="2000" fill="hold"/>
                                        <p:tgtEl>
                                          <p:spTgt spid="9"/>
                                        </p:tgtEl>
                                        <p:attrNameLst>
                                          <p:attrName>ppt_x</p:attrName>
                                          <p:attrName>ppt_y</p:attrName>
                                        </p:attrNameLst>
                                      </p:cBhvr>
                                      <p:rCtr x="13333" y="13611"/>
                                    </p:animMotion>
                                  </p:childTnLst>
                                </p:cTn>
                              </p:par>
                              <p:par>
                                <p:cTn id="7" presetID="6" presetClass="emph" presetSubtype="0" fill="hold" nodeType="withEffect">
                                  <p:stCondLst>
                                    <p:cond delay="0"/>
                                  </p:stCondLst>
                                  <p:childTnLst>
                                    <p:animScale>
                                      <p:cBhvr>
                                        <p:cTn id="8" dur="2000" fill="hold"/>
                                        <p:tgtEl>
                                          <p:spTgt spid="9"/>
                                        </p:tgtEl>
                                      </p:cBhvr>
                                      <p:by x="30000" y="3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52" y="1"/>
            <a:ext cx="6289499" cy="640080"/>
          </a:xfrm>
        </p:spPr>
        <p:txBody>
          <a:bodyPr/>
          <a:lstStyle/>
          <a:p>
            <a:r>
              <a:rPr lang="en-US" dirty="0" smtClean="0"/>
              <a:t>Linguistic Profiles of “core” texts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9969" y="801280"/>
            <a:ext cx="9566763" cy="5847714"/>
          </a:xfrm>
        </p:spPr>
      </p:pic>
      <p:sp>
        <p:nvSpPr>
          <p:cNvPr id="3" name="Right Arrow 2"/>
          <p:cNvSpPr/>
          <p:nvPr/>
        </p:nvSpPr>
        <p:spPr>
          <a:xfrm>
            <a:off x="520700" y="4521200"/>
            <a:ext cx="1308100"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715" y="2026643"/>
            <a:ext cx="889987" cy="369332"/>
          </a:xfrm>
          <a:prstGeom prst="rect">
            <a:avLst/>
          </a:prstGeom>
          <a:noFill/>
        </p:spPr>
        <p:txBody>
          <a:bodyPr wrap="none" rtlCol="0">
            <a:spAutoFit/>
          </a:bodyPr>
          <a:lstStyle/>
          <a:p>
            <a:r>
              <a:rPr lang="en-US" dirty="0" smtClean="0"/>
              <a:t>“LBH”</a:t>
            </a:r>
            <a:endParaRPr lang="en-US" dirty="0"/>
          </a:p>
        </p:txBody>
      </p:sp>
      <p:sp>
        <p:nvSpPr>
          <p:cNvPr id="6" name="TextBox 5"/>
          <p:cNvSpPr txBox="1"/>
          <p:nvPr/>
        </p:nvSpPr>
        <p:spPr>
          <a:xfrm>
            <a:off x="600715" y="3273921"/>
            <a:ext cx="889987" cy="369332"/>
          </a:xfrm>
          <a:prstGeom prst="rect">
            <a:avLst/>
          </a:prstGeom>
          <a:noFill/>
        </p:spPr>
        <p:txBody>
          <a:bodyPr wrap="none" rtlCol="0">
            <a:spAutoFit/>
          </a:bodyPr>
          <a:lstStyle/>
          <a:p>
            <a:r>
              <a:rPr lang="en-US" smtClean="0"/>
              <a:t>“EBH”</a:t>
            </a:r>
            <a:endParaRPr lang="en-US" dirty="0"/>
          </a:p>
        </p:txBody>
      </p:sp>
      <p:sp>
        <p:nvSpPr>
          <p:cNvPr id="7" name="TextBox 6"/>
          <p:cNvSpPr txBox="1"/>
          <p:nvPr/>
        </p:nvSpPr>
        <p:spPr>
          <a:xfrm>
            <a:off x="600715" y="4924921"/>
            <a:ext cx="894797" cy="369332"/>
          </a:xfrm>
          <a:prstGeom prst="rect">
            <a:avLst/>
          </a:prstGeom>
          <a:noFill/>
        </p:spPr>
        <p:txBody>
          <a:bodyPr wrap="none" rtlCol="0">
            <a:spAutoFit/>
          </a:bodyPr>
          <a:lstStyle/>
          <a:p>
            <a:r>
              <a:rPr lang="en-US" dirty="0" smtClean="0"/>
              <a:t>1QM/S</a:t>
            </a:r>
            <a:endParaRPr lang="en-US" dirty="0"/>
          </a:p>
        </p:txBody>
      </p:sp>
    </p:spTree>
    <p:extLst>
      <p:ext uri="{BB962C8B-B14F-4D97-AF65-F5344CB8AC3E}">
        <p14:creationId xmlns:p14="http://schemas.microsoft.com/office/powerpoint/2010/main" val="116567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52" y="1"/>
            <a:ext cx="6289499" cy="640080"/>
          </a:xfrm>
        </p:spPr>
        <p:txBody>
          <a:bodyPr/>
          <a:lstStyle/>
          <a:p>
            <a:r>
              <a:rPr lang="en-US" dirty="0" smtClean="0"/>
              <a:t>Linguistic Profiles of “core” texts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54" y="890452"/>
            <a:ext cx="3700603" cy="22185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54" y="3359332"/>
            <a:ext cx="3700603" cy="2218509"/>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74729" y="890452"/>
            <a:ext cx="8117271" cy="4961708"/>
          </a:xfrm>
        </p:spPr>
      </p:pic>
    </p:spTree>
    <p:extLst>
      <p:ext uri="{BB962C8B-B14F-4D97-AF65-F5344CB8AC3E}">
        <p14:creationId xmlns:p14="http://schemas.microsoft.com/office/powerpoint/2010/main" val="551745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9754"/>
            <a:ext cx="9520158" cy="1049235"/>
          </a:xfrm>
        </p:spPr>
        <p:txBody>
          <a:bodyPr/>
          <a:lstStyle/>
          <a:p>
            <a:r>
              <a:rPr lang="en-US" dirty="0" smtClean="0"/>
              <a:t>Linguistic Profiles of “core” texts - conclusion</a:t>
            </a:r>
            <a:endParaRPr lang="en-US" dirty="0"/>
          </a:p>
        </p:txBody>
      </p:sp>
      <p:sp>
        <p:nvSpPr>
          <p:cNvPr id="3" name="Content Placeholder 2"/>
          <p:cNvSpPr>
            <a:spLocks noGrp="1"/>
          </p:cNvSpPr>
          <p:nvPr>
            <p:ph idx="1"/>
          </p:nvPr>
        </p:nvSpPr>
        <p:spPr>
          <a:xfrm>
            <a:off x="1743702" y="1649971"/>
            <a:ext cx="10148238" cy="4110748"/>
          </a:xfrm>
        </p:spPr>
        <p:txBody>
          <a:bodyPr>
            <a:noAutofit/>
          </a:bodyPr>
          <a:lstStyle/>
          <a:p>
            <a:r>
              <a:rPr lang="en-US" sz="3000" dirty="0" smtClean="0"/>
              <a:t>The core “EBH”, “LBH”, and Qumran texts group into clusters (with Ecclesiastes as an outlier)</a:t>
            </a:r>
          </a:p>
          <a:p>
            <a:r>
              <a:rPr lang="en-US" sz="3000" dirty="0" smtClean="0"/>
              <a:t>These three clusters each have their own distinct linguistic profile</a:t>
            </a:r>
          </a:p>
          <a:p>
            <a:r>
              <a:rPr lang="en-US" sz="3000" dirty="0" smtClean="0"/>
              <a:t>Esther appears to have a mixed linguistic profile, fitting most closely with “EBH”, but also sharing similarities with “LBH”</a:t>
            </a:r>
          </a:p>
          <a:p>
            <a:endParaRPr lang="en-US" sz="2800" dirty="0" smtClean="0"/>
          </a:p>
        </p:txBody>
      </p:sp>
    </p:spTree>
    <p:extLst>
      <p:ext uri="{BB962C8B-B14F-4D97-AF65-F5344CB8AC3E}">
        <p14:creationId xmlns:p14="http://schemas.microsoft.com/office/powerpoint/2010/main" val="200049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 Profiles of “core” texts </a:t>
            </a:r>
            <a:r>
              <a:rPr lang="mr-IN" dirty="0" smtClean="0"/>
              <a:t>–</a:t>
            </a:r>
            <a:r>
              <a:rPr lang="en-US" dirty="0" smtClean="0"/>
              <a:t> distinctive characteristics</a:t>
            </a:r>
            <a:endParaRPr lang="en-US" dirty="0"/>
          </a:p>
        </p:txBody>
      </p:sp>
      <p:sp>
        <p:nvSpPr>
          <p:cNvPr id="3" name="Content Placeholder 2"/>
          <p:cNvSpPr>
            <a:spLocks noGrp="1"/>
          </p:cNvSpPr>
          <p:nvPr>
            <p:ph idx="1"/>
          </p:nvPr>
        </p:nvSpPr>
        <p:spPr>
          <a:xfrm>
            <a:off x="1451579" y="2015732"/>
            <a:ext cx="10148238" cy="4110748"/>
          </a:xfrm>
        </p:spPr>
        <p:txBody>
          <a:bodyPr>
            <a:noAutofit/>
          </a:bodyPr>
          <a:lstStyle/>
          <a:p>
            <a:r>
              <a:rPr lang="en-US" sz="2400" dirty="0" smtClean="0"/>
              <a:t>“EBH” uses “early” features</a:t>
            </a:r>
          </a:p>
          <a:p>
            <a:r>
              <a:rPr lang="en-US" sz="2400" dirty="0" smtClean="0"/>
              <a:t>“LBH” uses “late” features</a:t>
            </a:r>
          </a:p>
          <a:p>
            <a:r>
              <a:rPr lang="en-US" sz="2400" dirty="0" smtClean="0"/>
              <a:t>“Qumran” uses “late” features, sometimes at the highest rate</a:t>
            </a:r>
          </a:p>
        </p:txBody>
      </p:sp>
      <p:graphicFrame>
        <p:nvGraphicFramePr>
          <p:cNvPr id="5" name="Table 4"/>
          <p:cNvGraphicFramePr>
            <a:graphicFrameLocks noGrp="1"/>
          </p:cNvGraphicFramePr>
          <p:nvPr>
            <p:extLst>
              <p:ext uri="{D42A27DB-BD31-4B8C-83A1-F6EECF244321}">
                <p14:modId xmlns:p14="http://schemas.microsoft.com/office/powerpoint/2010/main" val="797111246"/>
              </p:ext>
            </p:extLst>
          </p:nvPr>
        </p:nvGraphicFramePr>
        <p:xfrm>
          <a:off x="2238645" y="4397103"/>
          <a:ext cx="7362554" cy="2063930"/>
        </p:xfrm>
        <a:graphic>
          <a:graphicData uri="http://schemas.openxmlformats.org/drawingml/2006/table">
            <a:tbl>
              <a:tblPr>
                <a:tableStyleId>{5C22544A-7EE6-4342-B048-85BDC9FD1C3A}</a:tableStyleId>
              </a:tblPr>
              <a:tblGrid>
                <a:gridCol w="1593389"/>
                <a:gridCol w="2106203"/>
                <a:gridCol w="1776536"/>
                <a:gridCol w="1886426"/>
              </a:tblGrid>
              <a:tr h="412786">
                <a:tc>
                  <a:txBody>
                    <a:bodyPr/>
                    <a:lstStyle/>
                    <a:p>
                      <a:pPr algn="ctr" fontAlgn="b"/>
                      <a:endParaRPr lang="en-US" sz="2000" b="0" i="0" u="none" strike="noStrike">
                        <a:solidFill>
                          <a:srgbClr val="000000"/>
                        </a:solidFill>
                        <a:effectLst/>
                        <a:latin typeface="Calibri" charset="0"/>
                      </a:endParaRPr>
                    </a:p>
                  </a:txBody>
                  <a:tcPr marL="12700" marR="12700" marT="12700" marB="0" anchor="b"/>
                </a:tc>
                <a:tc>
                  <a:txBody>
                    <a:bodyPr/>
                    <a:lstStyle/>
                    <a:p>
                      <a:pPr algn="ctr" fontAlgn="b"/>
                      <a:r>
                        <a:rPr lang="en-US" sz="2000" u="none" strike="noStrike" dirty="0" smtClean="0">
                          <a:effectLst/>
                        </a:rPr>
                        <a:t>1cs</a:t>
                      </a:r>
                      <a:endParaRPr lang="en-US" sz="2000" b="0" i="0" u="none" strike="noStrike" dirty="0">
                        <a:solidFill>
                          <a:srgbClr val="000000"/>
                        </a:solidFill>
                        <a:effectLst/>
                        <a:latin typeface="Calibri" charset="0"/>
                      </a:endParaRPr>
                    </a:p>
                  </a:txBody>
                  <a:tcPr marL="12700" marR="12700" marT="12700" marB="0" anchor="b"/>
                </a:tc>
                <a:tc>
                  <a:txBody>
                    <a:bodyPr/>
                    <a:lstStyle/>
                    <a:p>
                      <a:pPr algn="ctr" fontAlgn="b"/>
                      <a:r>
                        <a:rPr lang="en-US" sz="2000" u="none" strike="noStrike" dirty="0">
                          <a:effectLst/>
                        </a:rPr>
                        <a:t>hl</a:t>
                      </a:r>
                      <a:endParaRPr lang="en-US" sz="2000" b="0" i="0" u="none" strike="noStrike" dirty="0">
                        <a:solidFill>
                          <a:srgbClr val="000000"/>
                        </a:solidFill>
                        <a:effectLst/>
                        <a:latin typeface="Calibri" charset="0"/>
                      </a:endParaRPr>
                    </a:p>
                  </a:txBody>
                  <a:tcPr marL="12700" marR="12700" marT="12700" marB="0" anchor="b"/>
                </a:tc>
                <a:tc>
                  <a:txBody>
                    <a:bodyPr/>
                    <a:lstStyle/>
                    <a:p>
                      <a:pPr algn="ctr" fontAlgn="b"/>
                      <a:r>
                        <a:rPr lang="en-US" sz="2000" u="none" strike="noStrike">
                          <a:effectLst/>
                        </a:rPr>
                        <a:t>infa</a:t>
                      </a:r>
                      <a:endParaRPr lang="en-US" sz="2000" b="0" i="0" u="none" strike="noStrike">
                        <a:solidFill>
                          <a:srgbClr val="000000"/>
                        </a:solidFill>
                        <a:effectLst/>
                        <a:latin typeface="Calibri" charset="0"/>
                      </a:endParaRPr>
                    </a:p>
                  </a:txBody>
                  <a:tcPr marL="12700" marR="12700" marT="12700" marB="0" anchor="b"/>
                </a:tc>
              </a:tr>
              <a:tr h="412786">
                <a:tc>
                  <a:txBody>
                    <a:bodyPr/>
                    <a:lstStyle/>
                    <a:p>
                      <a:pPr algn="r" fontAlgn="b"/>
                      <a:r>
                        <a:rPr lang="mr-IN" sz="2000" u="none" strike="noStrike" dirty="0">
                          <a:effectLst/>
                        </a:rPr>
                        <a:t>"EBH"</a:t>
                      </a:r>
                      <a:endParaRPr lang="mr-IN" sz="2000" b="0" i="0" u="none" strike="noStrike" dirty="0">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0.57</a:t>
                      </a:r>
                      <a:endParaRPr lang="is-IS" sz="2000" b="0" i="0" u="none" strike="noStrike" dirty="0">
                        <a:solidFill>
                          <a:srgbClr val="000000"/>
                        </a:solidFill>
                        <a:effectLst/>
                        <a:latin typeface="Calibri" charset="0"/>
                      </a:endParaRPr>
                    </a:p>
                  </a:txBody>
                  <a:tcPr marL="12700" marR="12700" marT="12700" marB="0" anchor="b"/>
                </a:tc>
                <a:tc>
                  <a:txBody>
                    <a:bodyPr/>
                    <a:lstStyle/>
                    <a:p>
                      <a:pPr algn="ctr" fontAlgn="b"/>
                      <a:r>
                        <a:rPr lang="nb-NO" sz="2000" u="none" strike="noStrike" dirty="0" smtClean="0">
                          <a:effectLst/>
                        </a:rPr>
                        <a:t>0.0031</a:t>
                      </a:r>
                      <a:endParaRPr lang="nb-NO" sz="2000" b="0" i="0" u="none" strike="noStrike" dirty="0">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0.0021</a:t>
                      </a:r>
                      <a:endParaRPr lang="is-IS" sz="2000" b="0" i="0" u="none" strike="noStrike" dirty="0">
                        <a:solidFill>
                          <a:srgbClr val="000000"/>
                        </a:solidFill>
                        <a:effectLst/>
                        <a:latin typeface="Calibri" charset="0"/>
                      </a:endParaRPr>
                    </a:p>
                  </a:txBody>
                  <a:tcPr marL="12700" marR="12700" marT="12700" marB="0" anchor="b"/>
                </a:tc>
              </a:tr>
              <a:tr h="412786">
                <a:tc>
                  <a:txBody>
                    <a:bodyPr/>
                    <a:lstStyle/>
                    <a:p>
                      <a:pPr algn="r" fontAlgn="b"/>
                      <a:r>
                        <a:rPr lang="mr-IN" sz="2000" u="none" strike="noStrike" dirty="0">
                          <a:effectLst/>
                        </a:rPr>
                        <a:t>"LBH"</a:t>
                      </a:r>
                      <a:endParaRPr lang="mr-IN" sz="2000" b="0" i="0" u="none" strike="noStrike" dirty="0">
                        <a:solidFill>
                          <a:srgbClr val="000000"/>
                        </a:solidFill>
                        <a:effectLst/>
                        <a:latin typeface="Calibri" charset="0"/>
                      </a:endParaRPr>
                    </a:p>
                  </a:txBody>
                  <a:tcPr marL="12700" marR="12700" marT="12700" marB="0" anchor="b"/>
                </a:tc>
                <a:tc>
                  <a:txBody>
                    <a:bodyPr/>
                    <a:lstStyle/>
                    <a:p>
                      <a:pPr algn="ctr" fontAlgn="b"/>
                      <a:r>
                        <a:rPr lang="nb-NO" sz="2000" u="none" strike="noStrike" dirty="0" smtClean="0">
                          <a:effectLst/>
                        </a:rPr>
                        <a:t>0.96</a:t>
                      </a:r>
                      <a:endParaRPr lang="nb-NO" sz="2000" b="0" i="0" u="none" strike="noStrike" dirty="0">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0.00075</a:t>
                      </a:r>
                      <a:endParaRPr lang="is-IS" sz="2000" b="0" i="0" u="none" strike="noStrike" dirty="0">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0.00075</a:t>
                      </a:r>
                      <a:endParaRPr lang="is-IS" sz="2000" b="0" i="0" u="none" strike="noStrike" dirty="0">
                        <a:solidFill>
                          <a:srgbClr val="000000"/>
                        </a:solidFill>
                        <a:effectLst/>
                        <a:latin typeface="Calibri" charset="0"/>
                      </a:endParaRPr>
                    </a:p>
                  </a:txBody>
                  <a:tcPr marL="12700" marR="12700" marT="12700" marB="0" anchor="b"/>
                </a:tc>
              </a:tr>
              <a:tr h="412786">
                <a:tc>
                  <a:txBody>
                    <a:bodyPr/>
                    <a:lstStyle/>
                    <a:p>
                      <a:pPr algn="r" fontAlgn="b"/>
                      <a:r>
                        <a:rPr lang="en-US" sz="2000" u="none" strike="noStrike" dirty="0">
                          <a:effectLst/>
                        </a:rPr>
                        <a:t>"Qumran"</a:t>
                      </a:r>
                      <a:endParaRPr lang="en-US" sz="2000" b="0" i="0" u="none" strike="noStrike" dirty="0">
                        <a:solidFill>
                          <a:srgbClr val="000000"/>
                        </a:solidFill>
                        <a:effectLst/>
                        <a:latin typeface="Calibri" charset="0"/>
                      </a:endParaRPr>
                    </a:p>
                  </a:txBody>
                  <a:tcPr marL="12700" marR="12700" marT="12700" marB="0" anchor="b"/>
                </a:tc>
                <a:tc>
                  <a:txBody>
                    <a:bodyPr/>
                    <a:lstStyle/>
                    <a:p>
                      <a:pPr algn="ctr" fontAlgn="b"/>
                      <a:r>
                        <a:rPr lang="pt-BR" sz="2000" u="none" strike="noStrike" dirty="0" smtClean="0">
                          <a:effectLst/>
                        </a:rPr>
                        <a:t>0.80</a:t>
                      </a:r>
                      <a:endParaRPr lang="pt-BR" sz="2000" b="0" i="0" u="none" strike="noStrike" dirty="0">
                        <a:solidFill>
                          <a:srgbClr val="000000"/>
                        </a:solidFill>
                        <a:effectLst/>
                        <a:latin typeface="Calibri" charset="0"/>
                      </a:endParaRPr>
                    </a:p>
                  </a:txBody>
                  <a:tcPr marL="12700" marR="12700" marT="12700"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0.00033</a:t>
                      </a:r>
                      <a:endParaRPr lang="is-IS" sz="2000" b="0" i="0" u="none" strike="noStrike" dirty="0">
                        <a:solidFill>
                          <a:srgbClr val="000000"/>
                        </a:solidFill>
                        <a:effectLst/>
                        <a:latin typeface="Calibri" charset="0"/>
                      </a:endParaRPr>
                    </a:p>
                  </a:txBody>
                  <a:tcPr marL="12700" marR="12700" marT="12700" marB="0" anchor="b"/>
                </a:tc>
              </a:tr>
              <a:tr h="412786">
                <a:tc>
                  <a:txBody>
                    <a:bodyPr/>
                    <a:lstStyle/>
                    <a:p>
                      <a:pPr algn="r" fontAlgn="b"/>
                      <a:r>
                        <a:rPr lang="en-US" sz="2000" u="none" strike="noStrike" dirty="0">
                          <a:effectLst/>
                        </a:rPr>
                        <a:t>Ecclesiastes</a:t>
                      </a:r>
                      <a:endParaRPr lang="en-US" sz="2000" b="0" i="0" u="none" strike="noStrike" dirty="0">
                        <a:solidFill>
                          <a:srgbClr val="000000"/>
                        </a:solidFill>
                        <a:effectLst/>
                        <a:latin typeface="Calibri" charset="0"/>
                      </a:endParaRPr>
                    </a:p>
                  </a:txBody>
                  <a:tcPr marL="12700" marR="12700" marT="12700" marB="0" anchor="b"/>
                </a:tc>
                <a:tc>
                  <a:txBody>
                    <a:bodyPr/>
                    <a:lstStyle/>
                    <a:p>
                      <a:pPr algn="ctr" fontAlgn="b"/>
                      <a:r>
                        <a:rPr lang="en-US" sz="2000" u="none" strike="noStrike">
                          <a:effectLst/>
                        </a:rPr>
                        <a:t>1</a:t>
                      </a:r>
                      <a:endParaRPr lang="en-US" sz="2000" b="0" i="0" u="none" strike="noStrike">
                        <a:solidFill>
                          <a:srgbClr val="000000"/>
                        </a:solidFill>
                        <a:effectLst/>
                        <a:latin typeface="Calibri" charset="0"/>
                      </a:endParaRPr>
                    </a:p>
                  </a:txBody>
                  <a:tcPr marL="12700" marR="12700" marT="12700" marB="0" anchor="b"/>
                </a:tc>
                <a:tc>
                  <a:txBody>
                    <a:bodyPr/>
                    <a:lstStyle/>
                    <a:p>
                      <a:pPr algn="ctr" fontAlgn="b"/>
                      <a:r>
                        <a:rPr lang="is-IS" sz="2000" u="none" strike="noStrike" dirty="0" smtClean="0">
                          <a:effectLst/>
                        </a:rPr>
                        <a:t>0.00095</a:t>
                      </a:r>
                      <a:endParaRPr lang="is-IS" sz="2000" b="0" i="0" u="none" strike="noStrike" dirty="0">
                        <a:solidFill>
                          <a:srgbClr val="000000"/>
                        </a:solidFill>
                        <a:effectLst/>
                        <a:latin typeface="Calibri" charset="0"/>
                      </a:endParaRPr>
                    </a:p>
                  </a:txBody>
                  <a:tcPr marL="12700" marR="12700" marT="12700" marB="0" anchor="b"/>
                </a:tc>
                <a:tc>
                  <a:txBody>
                    <a:bodyPr/>
                    <a:lstStyle/>
                    <a:p>
                      <a:pPr algn="ctr" fontAlgn="b"/>
                      <a:r>
                        <a:rPr lang="fi-FI" sz="2000" u="none" strike="noStrike" dirty="0" smtClean="0">
                          <a:effectLst/>
                        </a:rPr>
                        <a:t>0.0050</a:t>
                      </a:r>
                      <a:endParaRPr lang="fi-FI" sz="2000" b="0" i="0" u="none" strike="noStrike" dirty="0">
                        <a:solidFill>
                          <a:srgbClr val="000000"/>
                        </a:solidFill>
                        <a:effectLst/>
                        <a:latin typeface="Calibri" charset="0"/>
                      </a:endParaRPr>
                    </a:p>
                  </a:txBody>
                  <a:tcPr marL="12700" marR="12700" marT="12700" marB="0" anchor="b"/>
                </a:tc>
              </a:tr>
            </a:tbl>
          </a:graphicData>
        </a:graphic>
      </p:graphicFrame>
      <p:sp>
        <p:nvSpPr>
          <p:cNvPr id="4" name="Frame 3"/>
          <p:cNvSpPr/>
          <p:nvPr/>
        </p:nvSpPr>
        <p:spPr>
          <a:xfrm>
            <a:off x="4279900" y="4397104"/>
            <a:ext cx="1168400" cy="2063930"/>
          </a:xfrm>
          <a:prstGeom prst="frame">
            <a:avLst>
              <a:gd name="adj1" fmla="val 1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6235366" y="4397103"/>
            <a:ext cx="1168400" cy="2063930"/>
          </a:xfrm>
          <a:prstGeom prst="frame">
            <a:avLst>
              <a:gd name="adj1" fmla="val 1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8038766" y="4397103"/>
            <a:ext cx="1168400" cy="2063930"/>
          </a:xfrm>
          <a:prstGeom prst="frame">
            <a:avLst>
              <a:gd name="adj1" fmla="val 1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706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8771898" cy="1049235"/>
          </a:xfrm>
        </p:spPr>
        <p:txBody>
          <a:bodyPr>
            <a:noAutofit/>
          </a:bodyPr>
          <a:lstStyle/>
          <a:p>
            <a:pPr algn="ctr"/>
            <a:r>
              <a:rPr lang="en-US" dirty="0" smtClean="0"/>
              <a:t>Using Linguistic Profile of Core Texts to Linguistically Date biblical Texts</a:t>
            </a:r>
            <a:br>
              <a:rPr lang="en-US" dirty="0" smtClean="0"/>
            </a:br>
            <a:r>
              <a:rPr lang="en-US" dirty="0" smtClean="0"/>
              <a:t>Is it Possible?</a:t>
            </a:r>
            <a:endParaRPr lang="en-US" dirty="0"/>
          </a:p>
        </p:txBody>
      </p:sp>
      <p:sp>
        <p:nvSpPr>
          <p:cNvPr id="3" name="Content Placeholder 2"/>
          <p:cNvSpPr>
            <a:spLocks noGrp="1"/>
          </p:cNvSpPr>
          <p:nvPr>
            <p:ph idx="1"/>
          </p:nvPr>
        </p:nvSpPr>
        <p:spPr>
          <a:xfrm>
            <a:off x="1534696" y="2908098"/>
            <a:ext cx="10148238" cy="2357964"/>
          </a:xfrm>
        </p:spPr>
        <p:txBody>
          <a:bodyPr>
            <a:noAutofit/>
          </a:bodyPr>
          <a:lstStyle/>
          <a:p>
            <a:r>
              <a:rPr lang="en-US" sz="2400" dirty="0" smtClean="0"/>
              <a:t>The Core Texts’ clustering supports the traditional view of the diachronic development of Hebrew</a:t>
            </a:r>
          </a:p>
          <a:p>
            <a:r>
              <a:rPr lang="en-US" sz="2400" dirty="0" smtClean="0"/>
              <a:t>Is it possible to then take the next step of linguistically dating other biblical texts?</a:t>
            </a:r>
          </a:p>
        </p:txBody>
      </p:sp>
    </p:spTree>
    <p:extLst>
      <p:ext uri="{BB962C8B-B14F-4D97-AF65-F5344CB8AC3E}">
        <p14:creationId xmlns:p14="http://schemas.microsoft.com/office/powerpoint/2010/main" val="1392258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822" y="255879"/>
            <a:ext cx="9520158" cy="1049235"/>
          </a:xfrm>
        </p:spPr>
        <p:txBody>
          <a:bodyPr/>
          <a:lstStyle/>
          <a:p>
            <a:r>
              <a:rPr lang="en-US" dirty="0" smtClean="0"/>
              <a:t>Summary</a:t>
            </a:r>
            <a:endParaRPr lang="en-US" dirty="0"/>
          </a:p>
        </p:txBody>
      </p:sp>
      <p:sp>
        <p:nvSpPr>
          <p:cNvPr id="3" name="Content Placeholder 2"/>
          <p:cNvSpPr>
            <a:spLocks noGrp="1"/>
          </p:cNvSpPr>
          <p:nvPr>
            <p:ph idx="1"/>
          </p:nvPr>
        </p:nvSpPr>
        <p:spPr>
          <a:xfrm>
            <a:off x="1560822" y="1597721"/>
            <a:ext cx="10148238" cy="4110748"/>
          </a:xfrm>
        </p:spPr>
        <p:txBody>
          <a:bodyPr>
            <a:noAutofit/>
          </a:bodyPr>
          <a:lstStyle/>
          <a:p>
            <a:r>
              <a:rPr lang="en-US" sz="2800" dirty="0" smtClean="0"/>
              <a:t>Research Question: In what ways are Qumran Hebrew and Biblical Hebrew related?</a:t>
            </a:r>
          </a:p>
          <a:p>
            <a:r>
              <a:rPr lang="en-US" sz="2800" dirty="0" smtClean="0"/>
              <a:t>Design of project</a:t>
            </a:r>
          </a:p>
          <a:p>
            <a:r>
              <a:rPr lang="en-US" sz="2800" dirty="0" smtClean="0"/>
              <a:t>Linguistic profile of  “core” biblical texts, and 1QS and 1QM</a:t>
            </a:r>
          </a:p>
          <a:p>
            <a:r>
              <a:rPr lang="en-US" sz="2800" dirty="0" smtClean="0"/>
              <a:t>Examination of all biblical texts and 1QS and 1QM</a:t>
            </a:r>
          </a:p>
          <a:p>
            <a:r>
              <a:rPr lang="en-US" sz="2800" dirty="0" smtClean="0"/>
              <a:t>Conclusions</a:t>
            </a:r>
            <a:endParaRPr lang="en-US" sz="2800" dirty="0"/>
          </a:p>
        </p:txBody>
      </p:sp>
    </p:spTree>
    <p:extLst>
      <p:ext uri="{BB962C8B-B14F-4D97-AF65-F5344CB8AC3E}">
        <p14:creationId xmlns:p14="http://schemas.microsoft.com/office/powerpoint/2010/main" val="1060012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61257"/>
            <a:ext cx="8771898" cy="1592497"/>
          </a:xfrm>
        </p:spPr>
        <p:txBody>
          <a:bodyPr>
            <a:noAutofit/>
          </a:bodyPr>
          <a:lstStyle/>
          <a:p>
            <a:pPr algn="ctr"/>
            <a:r>
              <a:rPr lang="en-US" dirty="0" smtClean="0"/>
              <a:t>Using Linguistic Profile of Core Texts to Linguistically Date biblical Texts</a:t>
            </a:r>
            <a:br>
              <a:rPr lang="en-US" dirty="0" smtClean="0"/>
            </a:br>
            <a:r>
              <a:rPr lang="en-US" dirty="0" smtClean="0"/>
              <a:t>Is it Possible? </a:t>
            </a:r>
            <a:r>
              <a:rPr lang="mr-IN" dirty="0" smtClean="0"/>
              <a:t>–</a:t>
            </a:r>
            <a:r>
              <a:rPr lang="en-US" dirty="0" smtClean="0"/>
              <a:t> Song of Songs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5560" y="1853754"/>
            <a:ext cx="8018965" cy="4807365"/>
          </a:xfrm>
        </p:spPr>
      </p:pic>
      <p:sp>
        <p:nvSpPr>
          <p:cNvPr id="3" name="Right Arrow 2"/>
          <p:cNvSpPr/>
          <p:nvPr/>
        </p:nvSpPr>
        <p:spPr>
          <a:xfrm rot="16200000">
            <a:off x="9267840" y="6222713"/>
            <a:ext cx="559313"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82900" y="3073400"/>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6" name="TextBox 5"/>
          <p:cNvSpPr txBox="1"/>
          <p:nvPr/>
        </p:nvSpPr>
        <p:spPr>
          <a:xfrm>
            <a:off x="8255000" y="3073400"/>
            <a:ext cx="889987" cy="369332"/>
          </a:xfrm>
          <a:prstGeom prst="rect">
            <a:avLst/>
          </a:prstGeom>
          <a:noFill/>
        </p:spPr>
        <p:txBody>
          <a:bodyPr wrap="none" rtlCol="0">
            <a:spAutoFit/>
          </a:bodyPr>
          <a:lstStyle/>
          <a:p>
            <a:r>
              <a:rPr lang="en-US" dirty="0" smtClean="0">
                <a:solidFill>
                  <a:srgbClr val="0070C0"/>
                </a:solidFill>
              </a:rPr>
              <a:t>“LBH”</a:t>
            </a:r>
            <a:endParaRPr lang="en-US" dirty="0">
              <a:solidFill>
                <a:srgbClr val="0070C0"/>
              </a:solidFill>
            </a:endParaRPr>
          </a:p>
        </p:txBody>
      </p:sp>
      <p:sp>
        <p:nvSpPr>
          <p:cNvPr id="7" name="TextBox 6"/>
          <p:cNvSpPr txBox="1"/>
          <p:nvPr/>
        </p:nvSpPr>
        <p:spPr>
          <a:xfrm>
            <a:off x="6139529" y="3073400"/>
            <a:ext cx="894797" cy="369332"/>
          </a:xfrm>
          <a:prstGeom prst="rect">
            <a:avLst/>
          </a:prstGeom>
          <a:noFill/>
        </p:spPr>
        <p:txBody>
          <a:bodyPr wrap="none" rtlCol="0">
            <a:spAutoFit/>
          </a:bodyPr>
          <a:lstStyle/>
          <a:p>
            <a:r>
              <a:rPr lang="en-US" dirty="0" smtClean="0">
                <a:solidFill>
                  <a:srgbClr val="00B050"/>
                </a:solidFill>
              </a:rPr>
              <a:t>1QM/S</a:t>
            </a:r>
            <a:endParaRPr lang="en-US" dirty="0">
              <a:solidFill>
                <a:srgbClr val="00B050"/>
              </a:solidFill>
            </a:endParaRPr>
          </a:p>
        </p:txBody>
      </p:sp>
    </p:spTree>
    <p:extLst>
      <p:ext uri="{BB962C8B-B14F-4D97-AF65-F5344CB8AC3E}">
        <p14:creationId xmlns:p14="http://schemas.microsoft.com/office/powerpoint/2010/main" val="10313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61257"/>
            <a:ext cx="8771898" cy="1592497"/>
          </a:xfrm>
        </p:spPr>
        <p:txBody>
          <a:bodyPr>
            <a:noAutofit/>
          </a:bodyPr>
          <a:lstStyle/>
          <a:p>
            <a:pPr algn="ctr"/>
            <a:r>
              <a:rPr lang="en-US" dirty="0" smtClean="0"/>
              <a:t>Using Linguistic Profile of Core Texts to Linguistically Date biblical Texts</a:t>
            </a:r>
            <a:br>
              <a:rPr lang="en-US" dirty="0" smtClean="0"/>
            </a:br>
            <a:r>
              <a:rPr lang="en-US" dirty="0" smtClean="0"/>
              <a:t>Is it Possible? </a:t>
            </a:r>
            <a:r>
              <a:rPr lang="mr-IN" dirty="0" smtClean="0"/>
              <a:t>–</a:t>
            </a:r>
            <a:r>
              <a:rPr lang="en-US" dirty="0" smtClean="0"/>
              <a:t> Zechariah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610" y="1853755"/>
            <a:ext cx="8047134" cy="4824252"/>
          </a:xfrm>
        </p:spPr>
      </p:pic>
      <p:sp>
        <p:nvSpPr>
          <p:cNvPr id="5" name="Right Arrow 4"/>
          <p:cNvSpPr/>
          <p:nvPr/>
        </p:nvSpPr>
        <p:spPr>
          <a:xfrm rot="16200000">
            <a:off x="4303848" y="6330209"/>
            <a:ext cx="378097"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75000" y="2893407"/>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7" name="TextBox 6"/>
          <p:cNvSpPr txBox="1"/>
          <p:nvPr/>
        </p:nvSpPr>
        <p:spPr>
          <a:xfrm>
            <a:off x="8885928" y="2891213"/>
            <a:ext cx="889987" cy="369332"/>
          </a:xfrm>
          <a:prstGeom prst="rect">
            <a:avLst/>
          </a:prstGeom>
          <a:noFill/>
        </p:spPr>
        <p:txBody>
          <a:bodyPr wrap="none" rtlCol="0">
            <a:spAutoFit/>
          </a:bodyPr>
          <a:lstStyle/>
          <a:p>
            <a:r>
              <a:rPr lang="en-US" dirty="0" smtClean="0">
                <a:solidFill>
                  <a:srgbClr val="7030A0"/>
                </a:solidFill>
              </a:rPr>
              <a:t>“LBH”</a:t>
            </a:r>
            <a:endParaRPr lang="en-US" dirty="0">
              <a:solidFill>
                <a:srgbClr val="7030A0"/>
              </a:solidFill>
            </a:endParaRPr>
          </a:p>
        </p:txBody>
      </p:sp>
      <p:sp>
        <p:nvSpPr>
          <p:cNvPr id="8" name="TextBox 7"/>
          <p:cNvSpPr txBox="1"/>
          <p:nvPr/>
        </p:nvSpPr>
        <p:spPr>
          <a:xfrm>
            <a:off x="7724674" y="2891213"/>
            <a:ext cx="894797" cy="369332"/>
          </a:xfrm>
          <a:prstGeom prst="rect">
            <a:avLst/>
          </a:prstGeom>
          <a:noFill/>
        </p:spPr>
        <p:txBody>
          <a:bodyPr wrap="none" rtlCol="0">
            <a:spAutoFit/>
          </a:bodyPr>
          <a:lstStyle/>
          <a:p>
            <a:r>
              <a:rPr lang="en-US" dirty="0" smtClean="0">
                <a:solidFill>
                  <a:srgbClr val="00B0F0"/>
                </a:solidFill>
              </a:rPr>
              <a:t>1QM/S</a:t>
            </a:r>
            <a:endParaRPr lang="en-US" dirty="0">
              <a:solidFill>
                <a:srgbClr val="00B0F0"/>
              </a:solidFill>
            </a:endParaRPr>
          </a:p>
        </p:txBody>
      </p:sp>
    </p:spTree>
    <p:extLst>
      <p:ext uri="{BB962C8B-B14F-4D97-AF65-F5344CB8AC3E}">
        <p14:creationId xmlns:p14="http://schemas.microsoft.com/office/powerpoint/2010/main" val="82184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61257"/>
            <a:ext cx="8771898" cy="1592497"/>
          </a:xfrm>
        </p:spPr>
        <p:txBody>
          <a:bodyPr>
            <a:noAutofit/>
          </a:bodyPr>
          <a:lstStyle/>
          <a:p>
            <a:pPr algn="ctr"/>
            <a:r>
              <a:rPr lang="en-US" dirty="0" smtClean="0"/>
              <a:t>Using Linguistic Profile of Core Texts to Linguistically Date biblical Texts</a:t>
            </a:r>
            <a:br>
              <a:rPr lang="en-US" dirty="0" smtClean="0"/>
            </a:br>
            <a:r>
              <a:rPr lang="en-US" dirty="0" smtClean="0"/>
              <a:t>Is it Possible</a:t>
            </a:r>
            <a:r>
              <a:rPr lang="en-US" dirty="0" smtClean="0"/>
              <a:t>? </a:t>
            </a:r>
            <a:r>
              <a:rPr lang="mr-IN" dirty="0" smtClean="0"/>
              <a:t>–</a:t>
            </a:r>
            <a:r>
              <a:rPr lang="en-US" dirty="0" smtClean="0"/>
              <a:t>  </a:t>
            </a:r>
            <a:r>
              <a:rPr lang="en-US" dirty="0" smtClean="0"/>
              <a:t>Hosea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394" y="1853754"/>
            <a:ext cx="7950200" cy="4768125"/>
          </a:xfrm>
        </p:spPr>
      </p:pic>
      <p:sp>
        <p:nvSpPr>
          <p:cNvPr id="5" name="Right Arrow 4"/>
          <p:cNvSpPr/>
          <p:nvPr/>
        </p:nvSpPr>
        <p:spPr>
          <a:xfrm rot="16200000">
            <a:off x="7838803" y="6085032"/>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49307" y="3073400"/>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7" name="TextBox 6"/>
          <p:cNvSpPr txBox="1"/>
          <p:nvPr/>
        </p:nvSpPr>
        <p:spPr>
          <a:xfrm>
            <a:off x="8293100" y="3073400"/>
            <a:ext cx="889987" cy="369332"/>
          </a:xfrm>
          <a:prstGeom prst="rect">
            <a:avLst/>
          </a:prstGeom>
          <a:noFill/>
        </p:spPr>
        <p:txBody>
          <a:bodyPr wrap="none" rtlCol="0">
            <a:spAutoFit/>
          </a:bodyPr>
          <a:lstStyle/>
          <a:p>
            <a:r>
              <a:rPr lang="en-US" dirty="0" smtClean="0">
                <a:solidFill>
                  <a:srgbClr val="0070C0"/>
                </a:solidFill>
              </a:rPr>
              <a:t>“LBH”</a:t>
            </a:r>
            <a:endParaRPr lang="en-US" dirty="0">
              <a:solidFill>
                <a:srgbClr val="0070C0"/>
              </a:solidFill>
            </a:endParaRPr>
          </a:p>
        </p:txBody>
      </p:sp>
      <p:sp>
        <p:nvSpPr>
          <p:cNvPr id="8" name="TextBox 7"/>
          <p:cNvSpPr txBox="1"/>
          <p:nvPr/>
        </p:nvSpPr>
        <p:spPr>
          <a:xfrm>
            <a:off x="6722194" y="3073400"/>
            <a:ext cx="894797" cy="369332"/>
          </a:xfrm>
          <a:prstGeom prst="rect">
            <a:avLst/>
          </a:prstGeom>
          <a:noFill/>
        </p:spPr>
        <p:txBody>
          <a:bodyPr wrap="none" rtlCol="0">
            <a:spAutoFit/>
          </a:bodyPr>
          <a:lstStyle/>
          <a:p>
            <a:r>
              <a:rPr lang="en-US" dirty="0" smtClean="0">
                <a:solidFill>
                  <a:srgbClr val="00B050"/>
                </a:solidFill>
              </a:rPr>
              <a:t>1QM/S</a:t>
            </a:r>
            <a:endParaRPr lang="en-US" dirty="0">
              <a:solidFill>
                <a:srgbClr val="00B050"/>
              </a:solidFill>
            </a:endParaRPr>
          </a:p>
        </p:txBody>
      </p:sp>
    </p:spTree>
    <p:extLst>
      <p:ext uri="{BB962C8B-B14F-4D97-AF65-F5344CB8AC3E}">
        <p14:creationId xmlns:p14="http://schemas.microsoft.com/office/powerpoint/2010/main" val="7996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61257"/>
            <a:ext cx="8771898" cy="1592497"/>
          </a:xfrm>
        </p:spPr>
        <p:txBody>
          <a:bodyPr>
            <a:noAutofit/>
          </a:bodyPr>
          <a:lstStyle/>
          <a:p>
            <a:pPr algn="ctr"/>
            <a:r>
              <a:rPr lang="en-US" dirty="0" smtClean="0"/>
              <a:t>Using Linguistic Profile of Core Texts to Linguistically Date biblical Texts</a:t>
            </a:r>
            <a:br>
              <a:rPr lang="en-US" dirty="0" smtClean="0"/>
            </a:br>
            <a:r>
              <a:rPr lang="en-US" dirty="0" smtClean="0"/>
              <a:t>Is it Possible? </a:t>
            </a:r>
            <a:r>
              <a:rPr lang="mr-IN" dirty="0" smtClean="0"/>
              <a:t>–</a:t>
            </a:r>
            <a:r>
              <a:rPr lang="en-US" dirty="0" smtClean="0"/>
              <a:t> R</a:t>
            </a:r>
            <a:r>
              <a:rPr lang="en-US" dirty="0" smtClean="0"/>
              <a:t>uth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260" y="1853754"/>
            <a:ext cx="8060643" cy="4832351"/>
          </a:xfrm>
        </p:spPr>
      </p:pic>
      <p:sp>
        <p:nvSpPr>
          <p:cNvPr id="4" name="Right Arrow 3"/>
          <p:cNvSpPr/>
          <p:nvPr/>
        </p:nvSpPr>
        <p:spPr>
          <a:xfrm rot="16200000">
            <a:off x="4137740" y="6149258"/>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78200" y="3086100"/>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7" name="TextBox 6"/>
          <p:cNvSpPr txBox="1"/>
          <p:nvPr/>
        </p:nvSpPr>
        <p:spPr>
          <a:xfrm>
            <a:off x="8985471" y="3086100"/>
            <a:ext cx="889987" cy="369332"/>
          </a:xfrm>
          <a:prstGeom prst="rect">
            <a:avLst/>
          </a:prstGeom>
          <a:noFill/>
        </p:spPr>
        <p:txBody>
          <a:bodyPr wrap="none" rtlCol="0">
            <a:spAutoFit/>
          </a:bodyPr>
          <a:lstStyle/>
          <a:p>
            <a:r>
              <a:rPr lang="en-US" dirty="0" smtClean="0">
                <a:solidFill>
                  <a:srgbClr val="7030A0"/>
                </a:solidFill>
              </a:rPr>
              <a:t>“LBH”</a:t>
            </a:r>
            <a:endParaRPr lang="en-US" dirty="0">
              <a:solidFill>
                <a:srgbClr val="7030A0"/>
              </a:solidFill>
            </a:endParaRPr>
          </a:p>
        </p:txBody>
      </p:sp>
      <p:sp>
        <p:nvSpPr>
          <p:cNvPr id="8" name="TextBox 7"/>
          <p:cNvSpPr txBox="1"/>
          <p:nvPr/>
        </p:nvSpPr>
        <p:spPr>
          <a:xfrm>
            <a:off x="7803229" y="3073400"/>
            <a:ext cx="894797" cy="369332"/>
          </a:xfrm>
          <a:prstGeom prst="rect">
            <a:avLst/>
          </a:prstGeom>
          <a:noFill/>
        </p:spPr>
        <p:txBody>
          <a:bodyPr wrap="none" rtlCol="0">
            <a:spAutoFit/>
          </a:bodyPr>
          <a:lstStyle/>
          <a:p>
            <a:r>
              <a:rPr lang="en-US" dirty="0" smtClean="0">
                <a:solidFill>
                  <a:srgbClr val="00B0F0"/>
                </a:solidFill>
              </a:rPr>
              <a:t>1QM/S</a:t>
            </a:r>
            <a:endParaRPr lang="en-US" dirty="0">
              <a:solidFill>
                <a:srgbClr val="00B0F0"/>
              </a:solidFill>
            </a:endParaRPr>
          </a:p>
        </p:txBody>
      </p:sp>
    </p:spTree>
    <p:extLst>
      <p:ext uri="{BB962C8B-B14F-4D97-AF65-F5344CB8AC3E}">
        <p14:creationId xmlns:p14="http://schemas.microsoft.com/office/powerpoint/2010/main" val="8254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261" y="112188"/>
            <a:ext cx="9520158" cy="1049235"/>
          </a:xfrm>
        </p:spPr>
        <p:txBody>
          <a:bodyPr/>
          <a:lstStyle/>
          <a:p>
            <a:r>
              <a:rPr lang="en-US" dirty="0" smtClean="0"/>
              <a:t>Analysis of all biblical texts, and 1QS and 1QM</a:t>
            </a:r>
            <a:endParaRPr lang="en-US" dirty="0"/>
          </a:p>
        </p:txBody>
      </p:sp>
      <p:sp>
        <p:nvSpPr>
          <p:cNvPr id="4" name="TextBox 3"/>
          <p:cNvSpPr txBox="1"/>
          <p:nvPr/>
        </p:nvSpPr>
        <p:spPr>
          <a:xfrm>
            <a:off x="2155371" y="1219245"/>
            <a:ext cx="4189865" cy="461665"/>
          </a:xfrm>
          <a:prstGeom prst="rect">
            <a:avLst/>
          </a:prstGeom>
          <a:noFill/>
        </p:spPr>
        <p:txBody>
          <a:bodyPr wrap="none" rtlCol="0">
            <a:spAutoFit/>
          </a:bodyPr>
          <a:lstStyle/>
          <a:p>
            <a:r>
              <a:rPr lang="en-US" sz="2400" dirty="0" smtClean="0"/>
              <a:t>Dividing Texts into Segments</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1" y="1937747"/>
            <a:ext cx="8040379" cy="4820203"/>
          </a:xfrm>
        </p:spPr>
      </p:pic>
      <p:sp>
        <p:nvSpPr>
          <p:cNvPr id="6" name="Right Arrow 5"/>
          <p:cNvSpPr/>
          <p:nvPr/>
        </p:nvSpPr>
        <p:spPr>
          <a:xfrm rot="16200000">
            <a:off x="8940800" y="6321153"/>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97200" y="3124200"/>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8" name="TextBox 7"/>
          <p:cNvSpPr txBox="1"/>
          <p:nvPr/>
        </p:nvSpPr>
        <p:spPr>
          <a:xfrm>
            <a:off x="7793076" y="3124200"/>
            <a:ext cx="889987" cy="369332"/>
          </a:xfrm>
          <a:prstGeom prst="rect">
            <a:avLst/>
          </a:prstGeom>
          <a:noFill/>
        </p:spPr>
        <p:txBody>
          <a:bodyPr wrap="none" rtlCol="0">
            <a:spAutoFit/>
          </a:bodyPr>
          <a:lstStyle/>
          <a:p>
            <a:r>
              <a:rPr lang="en-US" dirty="0" smtClean="0">
                <a:solidFill>
                  <a:srgbClr val="0070C0"/>
                </a:solidFill>
              </a:rPr>
              <a:t>“LBH”</a:t>
            </a:r>
            <a:endParaRPr lang="en-US" dirty="0">
              <a:solidFill>
                <a:srgbClr val="0070C0"/>
              </a:solidFill>
            </a:endParaRPr>
          </a:p>
        </p:txBody>
      </p:sp>
      <p:sp>
        <p:nvSpPr>
          <p:cNvPr id="9" name="TextBox 8"/>
          <p:cNvSpPr txBox="1"/>
          <p:nvPr/>
        </p:nvSpPr>
        <p:spPr>
          <a:xfrm>
            <a:off x="6175560" y="3124200"/>
            <a:ext cx="894797" cy="369332"/>
          </a:xfrm>
          <a:prstGeom prst="rect">
            <a:avLst/>
          </a:prstGeom>
          <a:noFill/>
        </p:spPr>
        <p:txBody>
          <a:bodyPr wrap="none" rtlCol="0">
            <a:spAutoFit/>
          </a:bodyPr>
          <a:lstStyle/>
          <a:p>
            <a:r>
              <a:rPr lang="en-US" dirty="0" smtClean="0">
                <a:solidFill>
                  <a:srgbClr val="92D050"/>
                </a:solidFill>
              </a:rPr>
              <a:t>1QM/S</a:t>
            </a:r>
            <a:endParaRPr lang="en-US" dirty="0">
              <a:solidFill>
                <a:srgbClr val="92D050"/>
              </a:solidFill>
            </a:endParaRPr>
          </a:p>
        </p:txBody>
      </p:sp>
      <p:sp>
        <p:nvSpPr>
          <p:cNvPr id="10" name="Right Arrow 9"/>
          <p:cNvSpPr/>
          <p:nvPr/>
        </p:nvSpPr>
        <p:spPr>
          <a:xfrm rot="16200000">
            <a:off x="9328150" y="6321153"/>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6200000">
            <a:off x="6814979" y="6321153"/>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71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261" y="112188"/>
            <a:ext cx="9520158" cy="1049235"/>
          </a:xfrm>
        </p:spPr>
        <p:txBody>
          <a:bodyPr/>
          <a:lstStyle/>
          <a:p>
            <a:r>
              <a:rPr lang="en-US" dirty="0" smtClean="0"/>
              <a:t>Analysis of all biblical texts, and 1QS and 1QM</a:t>
            </a:r>
            <a:endParaRPr lang="en-US" dirty="0"/>
          </a:p>
        </p:txBody>
      </p:sp>
      <p:sp>
        <p:nvSpPr>
          <p:cNvPr id="4" name="TextBox 3"/>
          <p:cNvSpPr txBox="1"/>
          <p:nvPr/>
        </p:nvSpPr>
        <p:spPr>
          <a:xfrm>
            <a:off x="2155371" y="1219245"/>
            <a:ext cx="6207148" cy="461665"/>
          </a:xfrm>
          <a:prstGeom prst="rect">
            <a:avLst/>
          </a:prstGeom>
          <a:noFill/>
        </p:spPr>
        <p:txBody>
          <a:bodyPr wrap="none" rtlCol="0">
            <a:spAutoFit/>
          </a:bodyPr>
          <a:lstStyle/>
          <a:p>
            <a:r>
              <a:rPr lang="en-US" sz="2400" dirty="0"/>
              <a:t>Do these texts group along diachronic lines?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8835" y="1738732"/>
            <a:ext cx="8190582" cy="4899998"/>
          </a:xfrm>
        </p:spPr>
      </p:pic>
      <p:sp>
        <p:nvSpPr>
          <p:cNvPr id="7" name="Right Arrow 6"/>
          <p:cNvSpPr/>
          <p:nvPr/>
        </p:nvSpPr>
        <p:spPr>
          <a:xfrm rot="16200000">
            <a:off x="9031927" y="6241350"/>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09900" y="2939534"/>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9" name="TextBox 8"/>
          <p:cNvSpPr txBox="1"/>
          <p:nvPr/>
        </p:nvSpPr>
        <p:spPr>
          <a:xfrm>
            <a:off x="7793076" y="2939534"/>
            <a:ext cx="889987" cy="369332"/>
          </a:xfrm>
          <a:prstGeom prst="rect">
            <a:avLst/>
          </a:prstGeom>
          <a:noFill/>
        </p:spPr>
        <p:txBody>
          <a:bodyPr wrap="none" rtlCol="0">
            <a:spAutoFit/>
          </a:bodyPr>
          <a:lstStyle/>
          <a:p>
            <a:r>
              <a:rPr lang="en-US" dirty="0" smtClean="0">
                <a:solidFill>
                  <a:srgbClr val="0070C0"/>
                </a:solidFill>
              </a:rPr>
              <a:t>“LBH”</a:t>
            </a:r>
            <a:endParaRPr lang="en-US" dirty="0">
              <a:solidFill>
                <a:srgbClr val="0070C0"/>
              </a:solidFill>
            </a:endParaRPr>
          </a:p>
        </p:txBody>
      </p:sp>
      <p:sp>
        <p:nvSpPr>
          <p:cNvPr id="10" name="TextBox 9"/>
          <p:cNvSpPr txBox="1"/>
          <p:nvPr/>
        </p:nvSpPr>
        <p:spPr>
          <a:xfrm>
            <a:off x="6139529" y="2939534"/>
            <a:ext cx="894797" cy="369332"/>
          </a:xfrm>
          <a:prstGeom prst="rect">
            <a:avLst/>
          </a:prstGeom>
          <a:noFill/>
        </p:spPr>
        <p:txBody>
          <a:bodyPr wrap="none" rtlCol="0">
            <a:spAutoFit/>
          </a:bodyPr>
          <a:lstStyle/>
          <a:p>
            <a:r>
              <a:rPr lang="en-US" dirty="0" smtClean="0">
                <a:solidFill>
                  <a:srgbClr val="92D050"/>
                </a:solidFill>
              </a:rPr>
              <a:t>1QM/S</a:t>
            </a:r>
            <a:endParaRPr lang="en-US" dirty="0">
              <a:solidFill>
                <a:srgbClr val="92D050"/>
              </a:solidFill>
            </a:endParaRPr>
          </a:p>
        </p:txBody>
      </p:sp>
      <p:sp>
        <p:nvSpPr>
          <p:cNvPr id="12" name="Right Arrow 11"/>
          <p:cNvSpPr/>
          <p:nvPr/>
        </p:nvSpPr>
        <p:spPr>
          <a:xfrm rot="16200000">
            <a:off x="3032346" y="6159705"/>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3604340" y="6159705"/>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6200000">
            <a:off x="3769440" y="6159704"/>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6200000">
            <a:off x="4532921" y="6101883"/>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4906248" y="6260556"/>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6200000">
            <a:off x="4733109" y="6307986"/>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5661690" y="6159703"/>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6200000">
            <a:off x="5834127" y="6181220"/>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6034243" y="6204935"/>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7527004" y="6321153"/>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8669388" y="6241350"/>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2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P spid="16" grpId="0" animBg="1"/>
      <p:bldP spid="17" grpId="0" animBg="1"/>
      <p:bldP spid="18" grpId="0" animBg="1"/>
      <p:bldP spid="19" grpId="0" animBg="1"/>
      <p:bldP spid="20" grpId="1" animBg="1"/>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261" y="112188"/>
            <a:ext cx="9520158" cy="1049235"/>
          </a:xfrm>
        </p:spPr>
        <p:txBody>
          <a:bodyPr/>
          <a:lstStyle/>
          <a:p>
            <a:r>
              <a:rPr lang="en-US" dirty="0" smtClean="0"/>
              <a:t>Analysis of all biblical texts, and 1QS and 1QM</a:t>
            </a:r>
            <a:endParaRPr lang="en-US" dirty="0"/>
          </a:p>
        </p:txBody>
      </p:sp>
      <p:sp>
        <p:nvSpPr>
          <p:cNvPr id="4" name="TextBox 3"/>
          <p:cNvSpPr txBox="1"/>
          <p:nvPr/>
        </p:nvSpPr>
        <p:spPr>
          <a:xfrm>
            <a:off x="2155371" y="1219245"/>
            <a:ext cx="4189865" cy="461665"/>
          </a:xfrm>
          <a:prstGeom prst="rect">
            <a:avLst/>
          </a:prstGeom>
          <a:noFill/>
        </p:spPr>
        <p:txBody>
          <a:bodyPr wrap="none" rtlCol="0">
            <a:spAutoFit/>
          </a:bodyPr>
          <a:lstStyle/>
          <a:p>
            <a:r>
              <a:rPr lang="en-US" sz="2400" smtClean="0"/>
              <a:t>Dividing Texts into Segments</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410" y="1738732"/>
            <a:ext cx="8197497" cy="4916441"/>
          </a:xfrm>
        </p:spPr>
      </p:pic>
      <p:sp>
        <p:nvSpPr>
          <p:cNvPr id="6" name="TextBox 5"/>
          <p:cNvSpPr txBox="1"/>
          <p:nvPr/>
        </p:nvSpPr>
        <p:spPr>
          <a:xfrm>
            <a:off x="3009900" y="2939534"/>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7" name="TextBox 6"/>
          <p:cNvSpPr txBox="1"/>
          <p:nvPr/>
        </p:nvSpPr>
        <p:spPr>
          <a:xfrm>
            <a:off x="7793076" y="2939534"/>
            <a:ext cx="889987" cy="369332"/>
          </a:xfrm>
          <a:prstGeom prst="rect">
            <a:avLst/>
          </a:prstGeom>
          <a:noFill/>
        </p:spPr>
        <p:txBody>
          <a:bodyPr wrap="none" rtlCol="0">
            <a:spAutoFit/>
          </a:bodyPr>
          <a:lstStyle/>
          <a:p>
            <a:r>
              <a:rPr lang="en-US" dirty="0" smtClean="0">
                <a:solidFill>
                  <a:srgbClr val="7030A0"/>
                </a:solidFill>
              </a:rPr>
              <a:t>“LBH”</a:t>
            </a:r>
            <a:endParaRPr lang="en-US" dirty="0">
              <a:solidFill>
                <a:srgbClr val="7030A0"/>
              </a:solidFill>
            </a:endParaRPr>
          </a:p>
        </p:txBody>
      </p:sp>
      <p:sp>
        <p:nvSpPr>
          <p:cNvPr id="8" name="TextBox 7"/>
          <p:cNvSpPr txBox="1"/>
          <p:nvPr/>
        </p:nvSpPr>
        <p:spPr>
          <a:xfrm>
            <a:off x="5600435" y="2588736"/>
            <a:ext cx="894797" cy="369332"/>
          </a:xfrm>
          <a:prstGeom prst="rect">
            <a:avLst/>
          </a:prstGeom>
          <a:noFill/>
        </p:spPr>
        <p:txBody>
          <a:bodyPr wrap="none" rtlCol="0">
            <a:spAutoFit/>
          </a:bodyPr>
          <a:lstStyle/>
          <a:p>
            <a:r>
              <a:rPr lang="en-US" dirty="0" smtClean="0">
                <a:solidFill>
                  <a:srgbClr val="92D050"/>
                </a:solidFill>
              </a:rPr>
              <a:t>1QM/S</a:t>
            </a:r>
            <a:endParaRPr lang="en-US" dirty="0">
              <a:solidFill>
                <a:srgbClr val="92D050"/>
              </a:solidFill>
            </a:endParaRPr>
          </a:p>
        </p:txBody>
      </p:sp>
      <p:sp>
        <p:nvSpPr>
          <p:cNvPr id="9" name="Right Arrow 8"/>
          <p:cNvSpPr/>
          <p:nvPr/>
        </p:nvSpPr>
        <p:spPr>
          <a:xfrm rot="16200000">
            <a:off x="2206846" y="5918405"/>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9141046" y="5847119"/>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6200000">
            <a:off x="6943946" y="5847119"/>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6200000">
            <a:off x="7083245" y="5847118"/>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8200152" y="5847117"/>
            <a:ext cx="756194"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98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lstStyle/>
          <a:p>
            <a:r>
              <a:rPr lang="en-US" dirty="0" smtClean="0"/>
              <a:t>Distinctiveness of 1QS and 1QM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650100"/>
              </p:ext>
            </p:extLst>
          </p:nvPr>
        </p:nvGraphicFramePr>
        <p:xfrm>
          <a:off x="209007" y="4941114"/>
          <a:ext cx="11940020" cy="1679744"/>
        </p:xfrm>
        <a:graphic>
          <a:graphicData uri="http://schemas.openxmlformats.org/drawingml/2006/table">
            <a:tbl>
              <a:tblPr>
                <a:tableStyleId>{5C22544A-7EE6-4342-B048-85BDC9FD1C3A}</a:tableStyleId>
              </a:tblPr>
              <a:tblGrid>
                <a:gridCol w="1127023"/>
                <a:gridCol w="602422"/>
                <a:gridCol w="573434"/>
                <a:gridCol w="927640"/>
                <a:gridCol w="833158"/>
                <a:gridCol w="884693"/>
                <a:gridCol w="747265"/>
                <a:gridCol w="850336"/>
                <a:gridCol w="697934"/>
                <a:gridCol w="868128"/>
                <a:gridCol w="979714"/>
                <a:gridCol w="984406"/>
                <a:gridCol w="970585"/>
                <a:gridCol w="893282"/>
              </a:tblGrid>
              <a:tr h="325901">
                <a:tc>
                  <a:txBody>
                    <a:bodyPr/>
                    <a:lstStyle/>
                    <a:p>
                      <a:pPr algn="ctr" fontAlgn="b"/>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1cs</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1600" u="none" strike="noStrike" dirty="0" smtClean="0">
                          <a:effectLst/>
                        </a:rPr>
                        <a:t>ל(ו)א</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dom</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hl</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infa</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1600" b="0" i="0" u="none" strike="noStrike" dirty="0" smtClean="0">
                          <a:solidFill>
                            <a:schemeClr val="dk1"/>
                          </a:solidFill>
                          <a:effectLst/>
                          <a:latin typeface="+mn-lt"/>
                        </a:rPr>
                        <a:t>אל/על</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linf</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lal</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1600" u="none" strike="noStrike" dirty="0" smtClean="0">
                          <a:effectLst/>
                        </a:rPr>
                        <a:t>מלכות</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1600" u="none" strike="noStrike" dirty="0" smtClean="0">
                          <a:effectLst/>
                        </a:rPr>
                        <a:t>אשר/ש</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vavc</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vimp</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wo</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140">
                <a:tc>
                  <a:txBody>
                    <a:bodyPr/>
                    <a:lstStyle/>
                    <a:p>
                      <a:pPr algn="ctr" fontAlgn="b"/>
                      <a:r>
                        <a:rPr lang="mr-IN" sz="1600" u="none" strike="noStrike">
                          <a:effectLst/>
                        </a:rPr>
                        <a:t>"EBH"</a:t>
                      </a:r>
                      <a:endParaRPr lang="mr-IN"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56%</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0.99</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600" u="none" strike="noStrike" dirty="0" smtClean="0">
                          <a:effectLst/>
                        </a:rPr>
                        <a:t>0.033</a:t>
                      </a:r>
                      <a:endParaRPr lang="hr-HR"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0.003</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0.002</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53%</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0.01</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0.25</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0.039</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0.002</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600" u="none" strike="noStrike" dirty="0" smtClean="0">
                          <a:effectLst/>
                        </a:rPr>
                        <a:t>32%</a:t>
                      </a:r>
                      <a:endParaRPr lang="cs-CZ"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901">
                <a:tc>
                  <a:txBody>
                    <a:bodyPr/>
                    <a:lstStyle/>
                    <a:p>
                      <a:pPr algn="ctr" fontAlgn="b"/>
                      <a:r>
                        <a:rPr lang="mr-IN" sz="1600" u="none" strike="noStrike">
                          <a:effectLst/>
                        </a:rPr>
                        <a:t>"LBH"</a:t>
                      </a:r>
                      <a:endParaRPr lang="mr-IN"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96%</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0.98</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600" u="none" strike="noStrike" dirty="0" smtClean="0">
                          <a:effectLst/>
                        </a:rPr>
                        <a:t>0.011</a:t>
                      </a:r>
                      <a:endParaRPr lang="cs-CZ"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0.0007</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0.0007</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26%</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0.01</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0.08</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0.24</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0.99</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0.025</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0.001</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56%</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901">
                <a:tc>
                  <a:txBody>
                    <a:bodyPr/>
                    <a:lstStyle/>
                    <a:p>
                      <a:pPr algn="ctr" fontAlgn="b"/>
                      <a:r>
                        <a:rPr lang="en-US" sz="1600" u="none" strike="noStrike">
                          <a:effectLst/>
                        </a:rPr>
                        <a:t>"Qumran"</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600" u="none" strike="noStrike" dirty="0" smtClean="0">
                          <a:effectLst/>
                        </a:rPr>
                        <a:t>81%</a:t>
                      </a:r>
                      <a:endParaRPr lang="pt-BR"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0.006</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0.0003</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600" u="none" strike="noStrike" dirty="0" smtClean="0">
                          <a:effectLst/>
                        </a:rPr>
                        <a:t>13%</a:t>
                      </a:r>
                      <a:endParaRPr lang="hr-HR"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0.02</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b="0" i="0" u="none" strike="noStrike" dirty="0" smtClean="0">
                          <a:solidFill>
                            <a:srgbClr val="000000"/>
                          </a:solidFill>
                          <a:effectLst/>
                          <a:latin typeface="Calibri" charset="0"/>
                        </a:rPr>
                        <a:t>0.03</a:t>
                      </a:r>
                      <a:endParaRPr lang="is-IS" sz="16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0.0003</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0.003</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47%</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901">
                <a:tc>
                  <a:txBody>
                    <a:bodyPr/>
                    <a:lstStyle/>
                    <a:p>
                      <a:pPr algn="ctr" fontAlgn="b"/>
                      <a:r>
                        <a:rPr lang="en-US" sz="1600" u="none" strike="noStrike">
                          <a:effectLst/>
                        </a:rPr>
                        <a:t>Ecclesiastes</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100%</a:t>
                      </a:r>
                      <a:endParaRPr lang="en-U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0.98</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0.017</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0.0009</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600" u="none" strike="noStrike" dirty="0" smtClean="0">
                          <a:effectLst/>
                        </a:rPr>
                        <a:t>0.005</a:t>
                      </a:r>
                      <a:endParaRPr lang="fi-FI"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38%</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600" u="none" strike="noStrike" dirty="0" smtClean="0">
                          <a:effectLst/>
                        </a:rPr>
                        <a:t>0.02</a:t>
                      </a:r>
                      <a:endParaRPr lang="cs-CZ"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0.09</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a:t>
                      </a:r>
                      <a:endParaRPr lang="en-US" sz="1600" b="0" i="0" u="none" strike="noStrike">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600" u="none" strike="noStrike" dirty="0" smtClean="0">
                          <a:effectLst/>
                        </a:rPr>
                        <a:t>0.56</a:t>
                      </a:r>
                      <a:endParaRPr lang="fi-FI"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0.0007</a:t>
                      </a:r>
                      <a:endParaRPr lang="is-IS"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0.003</a:t>
                      </a:r>
                      <a:endParaRPr lang="nb-NO"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600" u="none" strike="noStrike" dirty="0" smtClean="0">
                          <a:effectLst/>
                        </a:rPr>
                        <a:t>51%</a:t>
                      </a:r>
                      <a:endParaRPr lang="cs-CZ" sz="1600" b="0" i="0" u="none" strike="noStrike" dirty="0">
                        <a:solidFill>
                          <a:srgbClr val="000000"/>
                        </a:solidFill>
                        <a:effectLst/>
                        <a:latin typeface="Calibri" charset="0"/>
                      </a:endParaRPr>
                    </a:p>
                  </a:txBody>
                  <a:tcPr marL="9602" marR="9602" marT="96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1567661"/>
              </p:ext>
            </p:extLst>
          </p:nvPr>
        </p:nvGraphicFramePr>
        <p:xfrm>
          <a:off x="209007" y="3997086"/>
          <a:ext cx="11940021" cy="944028"/>
        </p:xfrm>
        <a:graphic>
          <a:graphicData uri="http://schemas.openxmlformats.org/drawingml/2006/table">
            <a:tbl>
              <a:tblPr>
                <a:tableStyleId>{5C22544A-7EE6-4342-B048-85BDC9FD1C3A}</a:tableStyleId>
              </a:tblPr>
              <a:tblGrid>
                <a:gridCol w="1123404"/>
                <a:gridCol w="587829"/>
                <a:gridCol w="600891"/>
                <a:gridCol w="940526"/>
                <a:gridCol w="809897"/>
                <a:gridCol w="875212"/>
                <a:gridCol w="744583"/>
                <a:gridCol w="862148"/>
                <a:gridCol w="718457"/>
                <a:gridCol w="849086"/>
                <a:gridCol w="966651"/>
                <a:gridCol w="1005840"/>
                <a:gridCol w="953589"/>
                <a:gridCol w="901908"/>
              </a:tblGrid>
              <a:tr h="158012">
                <a:tc>
                  <a:txBody>
                    <a:bodyPr/>
                    <a:lstStyle/>
                    <a:p>
                      <a:pPr algn="ctr" fontAlgn="b"/>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u-HU" sz="2000" u="none" strike="noStrike" dirty="0">
                          <a:effectLst/>
                        </a:rPr>
                        <a:t>1cs</a:t>
                      </a:r>
                      <a:endParaRPr lang="hu-HU"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2000" u="none" strike="noStrike" dirty="0" smtClean="0">
                          <a:effectLst/>
                        </a:rPr>
                        <a:t>ל(ו)א</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dom</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hl</a:t>
                      </a:r>
                      <a:endParaRPr lang="en-US" sz="20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infa</a:t>
                      </a:r>
                      <a:endParaRPr lang="en-US" sz="20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2000" b="0" i="0" u="none" strike="noStrike" dirty="0" smtClean="0">
                          <a:solidFill>
                            <a:schemeClr val="dk1"/>
                          </a:solidFill>
                          <a:effectLst/>
                          <a:latin typeface="+mn-lt"/>
                        </a:rPr>
                        <a:t>אל/על</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linf</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lal</a:t>
                      </a:r>
                      <a:endParaRPr lang="en-US" sz="20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2000" u="none" strike="noStrike" dirty="0" smtClean="0">
                          <a:effectLst/>
                        </a:rPr>
                        <a:t>מלכות</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2000" u="none" strike="noStrike" dirty="0" smtClean="0">
                          <a:effectLst/>
                        </a:rPr>
                        <a:t>אשר/ש</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vavc</a:t>
                      </a:r>
                      <a:endParaRPr lang="en-US" sz="20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vimp</a:t>
                      </a:r>
                      <a:endParaRPr lang="en-US"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wo</a:t>
                      </a:r>
                      <a:endParaRPr lang="en-US" sz="20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4298">
                <a:tc>
                  <a:txBody>
                    <a:bodyPr/>
                    <a:lstStyle/>
                    <a:p>
                      <a:pPr algn="ctr" fontAlgn="b"/>
                      <a:r>
                        <a:rPr lang="fr-FR" sz="2000" u="none" strike="noStrike" dirty="0">
                          <a:effectLst/>
                        </a:rPr>
                        <a:t>1QM</a:t>
                      </a:r>
                      <a:endParaRPr lang="fr-FR" sz="20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61</a:t>
                      </a:r>
                      <a:r>
                        <a:rPr lang="he-IL" sz="1600" u="none" strike="noStrike" dirty="0" smtClean="0">
                          <a:effectLst/>
                        </a:rPr>
                        <a:t>%</a:t>
                      </a:r>
                      <a:endParaRPr lang="nb-NO"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0.0058</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600" u="none" strike="noStrike" dirty="0" smtClean="0">
                          <a:effectLst/>
                        </a:rPr>
                        <a:t>17</a:t>
                      </a:r>
                      <a:r>
                        <a:rPr lang="he-IL" sz="1600" u="none" strike="noStrike" dirty="0" smtClean="0">
                          <a:effectLst/>
                        </a:rPr>
                        <a:t>%</a:t>
                      </a:r>
                      <a:endParaRPr lang="tr-TR"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600" u="none" strike="noStrike" dirty="0" smtClean="0">
                          <a:effectLst/>
                        </a:rPr>
                        <a:t>0.019</a:t>
                      </a:r>
                      <a:endParaRPr lang="it-IT"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0.048</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a:t>
                      </a:r>
                      <a:endParaRPr lang="en-US" sz="16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0.0003</a:t>
                      </a:r>
                      <a:endParaRPr lang="nb-NO"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600" u="none" strike="noStrike" dirty="0" smtClean="0">
                          <a:effectLst/>
                        </a:rPr>
                        <a:t>0.0033</a:t>
                      </a:r>
                      <a:endParaRPr lang="nb-NO"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1600" u="none" strike="noStrike" dirty="0" smtClean="0">
                          <a:effectLst/>
                        </a:rPr>
                        <a:t>55%</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4298">
                <a:tc>
                  <a:txBody>
                    <a:bodyPr/>
                    <a:lstStyle/>
                    <a:p>
                      <a:pPr algn="ctr" fontAlgn="b"/>
                      <a:r>
                        <a:rPr lang="fr-FR" sz="2000" u="none" strike="noStrike">
                          <a:effectLst/>
                        </a:rPr>
                        <a:t>1QS</a:t>
                      </a:r>
                      <a:endParaRPr lang="fr-FR" sz="20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1</a:t>
                      </a:r>
                      <a:r>
                        <a:rPr lang="he-IL" sz="1600" u="none" strike="noStrike" dirty="0" smtClean="0">
                          <a:effectLst/>
                        </a:rPr>
                        <a:t>00%</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a:t>
                      </a:r>
                      <a:endParaRPr lang="en-US" sz="16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0.0062</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a:t>
                      </a:r>
                      <a:endParaRPr lang="en-US" sz="1600" b="0" i="0" u="none" strike="noStrike">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0.0006</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1600" u="none" strike="noStrike" dirty="0" smtClean="0">
                          <a:effectLst/>
                        </a:rPr>
                        <a:t>9</a:t>
                      </a:r>
                      <a:r>
                        <a:rPr lang="he-IL" sz="1600" u="none" strike="noStrike" dirty="0" smtClean="0">
                          <a:effectLst/>
                        </a:rPr>
                        <a:t>%</a:t>
                      </a:r>
                      <a:endParaRPr lang="cs-CZ"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0.027</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0.013</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0.0003</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600" u="none" strike="noStrike" dirty="0" smtClean="0">
                          <a:effectLst/>
                        </a:rPr>
                        <a:t>0.0039</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e-IL" sz="1600" u="none" strike="noStrike" dirty="0" smtClean="0">
                          <a:effectLst/>
                        </a:rPr>
                        <a:t>39%</a:t>
                      </a:r>
                      <a:endParaRPr lang="is-IS" sz="1600" b="0" i="0" u="none" strike="noStrike" dirty="0">
                        <a:solidFill>
                          <a:srgbClr val="000000"/>
                        </a:solidFill>
                        <a:effectLst/>
                        <a:latin typeface="Calibri" charset="0"/>
                      </a:endParaRPr>
                    </a:p>
                  </a:txBody>
                  <a:tcPr marL="9876" marR="9876" marT="9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815738" y="1965761"/>
            <a:ext cx="3853542" cy="1754326"/>
          </a:xfrm>
          <a:prstGeom prst="rect">
            <a:avLst/>
          </a:prstGeom>
          <a:noFill/>
        </p:spPr>
        <p:txBody>
          <a:bodyPr wrap="square" rtlCol="0">
            <a:spAutoFit/>
          </a:bodyPr>
          <a:lstStyle/>
          <a:p>
            <a:pPr marL="285750" indent="-285750">
              <a:buFont typeface="Arial" charset="0"/>
              <a:buChar char="•"/>
            </a:pPr>
            <a:r>
              <a:rPr lang="en-US" dirty="0" smtClean="0"/>
              <a:t>High use of </a:t>
            </a:r>
            <a:r>
              <a:rPr lang="he-IL" dirty="0" smtClean="0"/>
              <a:t>אני</a:t>
            </a:r>
            <a:endParaRPr lang="en-US" dirty="0" smtClean="0"/>
          </a:p>
          <a:p>
            <a:pPr marL="285750" indent="-285750">
              <a:buFont typeface="Arial" charset="0"/>
              <a:buChar char="•"/>
            </a:pPr>
            <a:r>
              <a:rPr lang="en-US" dirty="0" smtClean="0"/>
              <a:t>Plene </a:t>
            </a:r>
            <a:r>
              <a:rPr lang="he-IL" dirty="0" smtClean="0"/>
              <a:t>לוא</a:t>
            </a:r>
            <a:endParaRPr lang="en-US" dirty="0" smtClean="0"/>
          </a:p>
          <a:p>
            <a:pPr marL="285750" indent="-285750">
              <a:buFont typeface="Arial" charset="0"/>
              <a:buChar char="•"/>
            </a:pPr>
            <a:r>
              <a:rPr lang="en-US" dirty="0" smtClean="0"/>
              <a:t>Low rate of direct object marker</a:t>
            </a:r>
          </a:p>
          <a:p>
            <a:pPr marL="285750" indent="-285750">
              <a:buFont typeface="Arial" charset="0"/>
              <a:buChar char="•"/>
            </a:pPr>
            <a:r>
              <a:rPr lang="en-US" dirty="0" smtClean="0"/>
              <a:t>No directive-</a:t>
            </a:r>
            <a:r>
              <a:rPr lang="en-US" i="1" dirty="0" err="1" smtClean="0"/>
              <a:t>he</a:t>
            </a:r>
            <a:r>
              <a:rPr lang="en-US" dirty="0" err="1" smtClean="0"/>
              <a:t>s</a:t>
            </a:r>
            <a:endParaRPr lang="en-US" dirty="0" smtClean="0"/>
          </a:p>
          <a:p>
            <a:pPr marL="285750" indent="-285750">
              <a:buFont typeface="Arial" charset="0"/>
              <a:buChar char="•"/>
            </a:pPr>
            <a:r>
              <a:rPr lang="en-US" dirty="0" smtClean="0"/>
              <a:t>Low rate of infinitives absolute</a:t>
            </a:r>
          </a:p>
          <a:p>
            <a:pPr marL="285750" indent="-285750">
              <a:buFont typeface="Arial" charset="0"/>
              <a:buChar char="•"/>
            </a:pPr>
            <a:r>
              <a:rPr lang="en-US" dirty="0" smtClean="0"/>
              <a:t>High rate of </a:t>
            </a:r>
            <a:r>
              <a:rPr lang="he-IL" dirty="0" smtClean="0"/>
              <a:t>על</a:t>
            </a:r>
            <a:r>
              <a:rPr lang="en-US" dirty="0"/>
              <a:t> </a:t>
            </a:r>
            <a:r>
              <a:rPr lang="en-US" dirty="0" smtClean="0"/>
              <a:t>instead of </a:t>
            </a:r>
            <a:r>
              <a:rPr lang="he-IL" dirty="0" smtClean="0"/>
              <a:t>אל</a:t>
            </a:r>
            <a:endParaRPr lang="en-US" dirty="0" smtClean="0"/>
          </a:p>
        </p:txBody>
      </p:sp>
      <p:sp>
        <p:nvSpPr>
          <p:cNvPr id="11" name="TextBox 10"/>
          <p:cNvSpPr txBox="1"/>
          <p:nvPr/>
        </p:nvSpPr>
        <p:spPr>
          <a:xfrm>
            <a:off x="6179017" y="1965761"/>
            <a:ext cx="3635932" cy="2031325"/>
          </a:xfrm>
          <a:prstGeom prst="rect">
            <a:avLst/>
          </a:prstGeom>
          <a:noFill/>
        </p:spPr>
        <p:txBody>
          <a:bodyPr wrap="none" rtlCol="0">
            <a:spAutoFit/>
          </a:bodyPr>
          <a:lstStyle/>
          <a:p>
            <a:pPr marL="285750" indent="-285750">
              <a:buFont typeface="Arial" charset="0"/>
              <a:buChar char="•"/>
            </a:pPr>
            <a:r>
              <a:rPr lang="en-US" dirty="0" smtClean="0"/>
              <a:t>High rate of </a:t>
            </a:r>
            <a:r>
              <a:rPr lang="he-IL" dirty="0" smtClean="0"/>
              <a:t>ל</a:t>
            </a:r>
            <a:r>
              <a:rPr lang="en-US" dirty="0" smtClean="0"/>
              <a:t> plus infinitive</a:t>
            </a:r>
          </a:p>
          <a:p>
            <a:pPr marL="285750" indent="-285750">
              <a:buFont typeface="Arial" charset="0"/>
              <a:buChar char="•"/>
            </a:pPr>
            <a:r>
              <a:rPr lang="en-US" dirty="0" smtClean="0"/>
              <a:t>Low rate of </a:t>
            </a:r>
            <a:r>
              <a:rPr lang="he-IL" dirty="0" smtClean="0"/>
              <a:t>ל</a:t>
            </a:r>
            <a:r>
              <a:rPr lang="en-US" dirty="0" smtClean="0"/>
              <a:t> instead of </a:t>
            </a:r>
            <a:r>
              <a:rPr lang="he-IL" dirty="0" smtClean="0"/>
              <a:t>אל</a:t>
            </a:r>
          </a:p>
          <a:p>
            <a:pPr marL="285750" indent="-285750">
              <a:buFont typeface="Arial" charset="0"/>
              <a:buChar char="•"/>
            </a:pPr>
            <a:r>
              <a:rPr lang="en-US" dirty="0" smtClean="0"/>
              <a:t>No occurrences of </a:t>
            </a:r>
            <a:r>
              <a:rPr lang="he-IL" dirty="0" smtClean="0"/>
              <a:t>מלכות</a:t>
            </a:r>
            <a:endParaRPr lang="en-US" dirty="0" smtClean="0"/>
          </a:p>
          <a:p>
            <a:pPr marL="285750" indent="-285750">
              <a:buFont typeface="Arial" charset="0"/>
              <a:buChar char="•"/>
            </a:pPr>
            <a:r>
              <a:rPr lang="en-US" dirty="0" smtClean="0"/>
              <a:t>No occurrences of </a:t>
            </a:r>
            <a:r>
              <a:rPr lang="he-IL" dirty="0" smtClean="0"/>
              <a:t>שׁ–</a:t>
            </a:r>
            <a:endParaRPr lang="en-US" dirty="0" smtClean="0"/>
          </a:p>
          <a:p>
            <a:pPr marL="285750" indent="-285750">
              <a:buFont typeface="Arial" charset="0"/>
              <a:buChar char="•"/>
            </a:pPr>
            <a:r>
              <a:rPr lang="en-US" dirty="0" smtClean="0"/>
              <a:t>Low rate of preterite</a:t>
            </a:r>
          </a:p>
          <a:p>
            <a:pPr marL="285750" indent="-285750">
              <a:buFont typeface="Arial" charset="0"/>
              <a:buChar char="•"/>
            </a:pPr>
            <a:r>
              <a:rPr lang="en-US" dirty="0" smtClean="0"/>
              <a:t>High rate of </a:t>
            </a:r>
            <a:r>
              <a:rPr lang="en-US" i="1" dirty="0" smtClean="0"/>
              <a:t>vav</a:t>
            </a:r>
            <a:r>
              <a:rPr lang="en-US" dirty="0" smtClean="0"/>
              <a:t> plus imperfect</a:t>
            </a:r>
          </a:p>
          <a:p>
            <a:pPr marL="285750" indent="-285750">
              <a:buFont typeface="Arial" charset="0"/>
              <a:buChar char="•"/>
            </a:pPr>
            <a:r>
              <a:rPr lang="en-US" dirty="0" smtClean="0"/>
              <a:t>Mixed word order</a:t>
            </a:r>
          </a:p>
        </p:txBody>
      </p:sp>
      <p:sp>
        <p:nvSpPr>
          <p:cNvPr id="12" name="TextBox 11"/>
          <p:cNvSpPr txBox="1"/>
          <p:nvPr/>
        </p:nvSpPr>
        <p:spPr>
          <a:xfrm>
            <a:off x="1645920" y="1345474"/>
            <a:ext cx="8984062" cy="369332"/>
          </a:xfrm>
          <a:prstGeom prst="rect">
            <a:avLst/>
          </a:prstGeom>
          <a:noFill/>
        </p:spPr>
        <p:txBody>
          <a:bodyPr wrap="none" rtlCol="0">
            <a:spAutoFit/>
          </a:bodyPr>
          <a:lstStyle/>
          <a:p>
            <a:r>
              <a:rPr lang="en-US" dirty="0" smtClean="0"/>
              <a:t>Very similar to one another, while being distinct from “EBH”, “LBH”, and Ecclesiastes</a:t>
            </a:r>
            <a:endParaRPr lang="en-US" dirty="0"/>
          </a:p>
        </p:txBody>
      </p:sp>
      <p:sp>
        <p:nvSpPr>
          <p:cNvPr id="3" name="Frame 2"/>
          <p:cNvSpPr/>
          <p:nvPr/>
        </p:nvSpPr>
        <p:spPr>
          <a:xfrm>
            <a:off x="209007" y="4305300"/>
            <a:ext cx="11940020" cy="635814"/>
          </a:xfrm>
          <a:prstGeom prst="frame">
            <a:avLst>
              <a:gd name="adj1" fmla="val 4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209007" y="5961459"/>
            <a:ext cx="11940020" cy="317907"/>
          </a:xfrm>
          <a:prstGeom prst="frame">
            <a:avLst>
              <a:gd name="adj1" fmla="val 4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5118100" y="3958986"/>
            <a:ext cx="800100" cy="2721214"/>
          </a:xfrm>
          <a:prstGeom prst="frame">
            <a:avLst>
              <a:gd name="adj1" fmla="val 6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9275666" y="3958986"/>
            <a:ext cx="1049020" cy="2721214"/>
          </a:xfrm>
          <a:prstGeom prst="frame">
            <a:avLst>
              <a:gd name="adj1" fmla="val 6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296670" y="3946286"/>
            <a:ext cx="633730" cy="2721214"/>
          </a:xfrm>
          <a:prstGeom prst="frame">
            <a:avLst>
              <a:gd name="adj1" fmla="val 6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1216445" y="3958986"/>
            <a:ext cx="932581" cy="2721214"/>
          </a:xfrm>
          <a:prstGeom prst="frame">
            <a:avLst>
              <a:gd name="adj1" fmla="val 6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0732480" y="2173316"/>
            <a:ext cx="1416546" cy="127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732480" y="2245486"/>
            <a:ext cx="1416546" cy="1200329"/>
          </a:xfrm>
          <a:prstGeom prst="rect">
            <a:avLst/>
          </a:prstGeom>
          <a:noFill/>
        </p:spPr>
        <p:txBody>
          <a:bodyPr wrap="square" rtlCol="0">
            <a:spAutoFit/>
          </a:bodyPr>
          <a:lstStyle/>
          <a:p>
            <a:pPr algn="ctr"/>
            <a:r>
              <a:rPr lang="en-US" dirty="0" smtClean="0"/>
              <a:t>% of main clauses with SV word order</a:t>
            </a:r>
            <a:endParaRPr lang="en-US" dirty="0"/>
          </a:p>
        </p:txBody>
      </p:sp>
      <p:sp>
        <p:nvSpPr>
          <p:cNvPr id="18" name="Down Arrow 17"/>
          <p:cNvSpPr/>
          <p:nvPr/>
        </p:nvSpPr>
        <p:spPr>
          <a:xfrm>
            <a:off x="11440753" y="3471215"/>
            <a:ext cx="241982" cy="478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3235" y="2165519"/>
            <a:ext cx="1416546" cy="127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43235" y="2319492"/>
            <a:ext cx="1416546" cy="923330"/>
          </a:xfrm>
          <a:prstGeom prst="rect">
            <a:avLst/>
          </a:prstGeom>
          <a:noFill/>
        </p:spPr>
        <p:txBody>
          <a:bodyPr wrap="square" rtlCol="0">
            <a:spAutoFit/>
          </a:bodyPr>
          <a:lstStyle/>
          <a:p>
            <a:pPr algn="ctr"/>
            <a:r>
              <a:rPr lang="en-US" dirty="0" smtClean="0"/>
              <a:t>% of </a:t>
            </a:r>
            <a:r>
              <a:rPr lang="he-IL" dirty="0" smtClean="0"/>
              <a:t>אני</a:t>
            </a:r>
            <a:r>
              <a:rPr lang="en-US" dirty="0"/>
              <a:t> </a:t>
            </a:r>
            <a:r>
              <a:rPr lang="en-US" dirty="0" smtClean="0"/>
              <a:t>out of all 1cs pronouns</a:t>
            </a:r>
            <a:endParaRPr lang="en-US" dirty="0"/>
          </a:p>
        </p:txBody>
      </p:sp>
      <p:sp>
        <p:nvSpPr>
          <p:cNvPr id="22" name="Down Arrow 21"/>
          <p:cNvSpPr/>
          <p:nvPr/>
        </p:nvSpPr>
        <p:spPr>
          <a:xfrm>
            <a:off x="1456419" y="3448751"/>
            <a:ext cx="241982" cy="478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61880" y="2211416"/>
            <a:ext cx="1416546" cy="127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61880" y="2283586"/>
            <a:ext cx="1416546" cy="1200329"/>
          </a:xfrm>
          <a:prstGeom prst="rect">
            <a:avLst/>
          </a:prstGeom>
          <a:noFill/>
        </p:spPr>
        <p:txBody>
          <a:bodyPr wrap="square" rtlCol="0">
            <a:spAutoFit/>
          </a:bodyPr>
          <a:lstStyle/>
          <a:p>
            <a:pPr algn="ctr"/>
            <a:r>
              <a:rPr lang="en-US" dirty="0" smtClean="0"/>
              <a:t>% of </a:t>
            </a:r>
            <a:r>
              <a:rPr lang="he-IL" dirty="0" smtClean="0"/>
              <a:t>אל</a:t>
            </a:r>
            <a:r>
              <a:rPr lang="en-US" dirty="0" smtClean="0"/>
              <a:t> out of all occurrences of </a:t>
            </a:r>
            <a:r>
              <a:rPr lang="he-IL" dirty="0" smtClean="0"/>
              <a:t>אל + על</a:t>
            </a:r>
            <a:endParaRPr lang="en-US" dirty="0"/>
          </a:p>
        </p:txBody>
      </p:sp>
      <p:sp>
        <p:nvSpPr>
          <p:cNvPr id="25" name="Down Arrow 24"/>
          <p:cNvSpPr/>
          <p:nvPr/>
        </p:nvSpPr>
        <p:spPr>
          <a:xfrm>
            <a:off x="5370153" y="3509315"/>
            <a:ext cx="241982" cy="478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723635" y="2203619"/>
            <a:ext cx="1416546" cy="127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723635" y="2357592"/>
            <a:ext cx="1416546" cy="923330"/>
          </a:xfrm>
          <a:prstGeom prst="rect">
            <a:avLst/>
          </a:prstGeom>
          <a:noFill/>
        </p:spPr>
        <p:txBody>
          <a:bodyPr wrap="square" rtlCol="0">
            <a:spAutoFit/>
          </a:bodyPr>
          <a:lstStyle/>
          <a:p>
            <a:pPr algn="ctr"/>
            <a:r>
              <a:rPr lang="en-US" dirty="0" smtClean="0"/>
              <a:t>Number of </a:t>
            </a:r>
            <a:r>
              <a:rPr lang="en-US" i="1" dirty="0" err="1" smtClean="0"/>
              <a:t>vayyiqotl</a:t>
            </a:r>
            <a:r>
              <a:rPr lang="en-US" dirty="0" smtClean="0"/>
              <a:t> per word</a:t>
            </a:r>
            <a:endParaRPr lang="en-US" dirty="0"/>
          </a:p>
        </p:txBody>
      </p:sp>
      <p:sp>
        <p:nvSpPr>
          <p:cNvPr id="28" name="Down Arrow 27"/>
          <p:cNvSpPr/>
          <p:nvPr/>
        </p:nvSpPr>
        <p:spPr>
          <a:xfrm>
            <a:off x="9736819" y="3486851"/>
            <a:ext cx="241982" cy="478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19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29" presetID="1"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6" grpId="0" animBg="1"/>
      <p:bldP spid="14" grpId="0" animBg="1"/>
      <p:bldP spid="14" grpId="1" animBg="1"/>
      <p:bldP spid="15" grpId="0" animBg="1"/>
      <p:bldP spid="16" grpId="0" animBg="1"/>
      <p:bldP spid="19" grpId="0" animBg="1"/>
      <p:bldP spid="7" grpId="0"/>
      <p:bldP spid="18" grpId="0" animBg="1"/>
      <p:bldP spid="20" grpId="0" animBg="1"/>
      <p:bldP spid="21" grpId="0"/>
      <p:bldP spid="22" grpId="0" animBg="1"/>
      <p:bldP spid="23" grpId="0" animBg="1"/>
      <p:bldP spid="24" grpId="0"/>
      <p:bldP spid="25" grpId="0" animBg="1"/>
      <p:bldP spid="26" grpId="0" animBg="1"/>
      <p:bldP spid="27" grpId="0"/>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3075"/>
            <a:ext cx="9520158" cy="574830"/>
          </a:xfrm>
        </p:spPr>
        <p:txBody>
          <a:bodyPr/>
          <a:lstStyle/>
          <a:p>
            <a:r>
              <a:rPr lang="en-US" dirty="0" smtClean="0"/>
              <a:t>Conclusions</a:t>
            </a:r>
            <a:endParaRPr lang="en-US" dirty="0"/>
          </a:p>
        </p:txBody>
      </p:sp>
      <p:sp>
        <p:nvSpPr>
          <p:cNvPr id="3" name="Content Placeholder 2"/>
          <p:cNvSpPr>
            <a:spLocks noGrp="1"/>
          </p:cNvSpPr>
          <p:nvPr>
            <p:ph idx="1"/>
          </p:nvPr>
        </p:nvSpPr>
        <p:spPr>
          <a:xfrm>
            <a:off x="1451579" y="1286358"/>
            <a:ext cx="10148238" cy="5207431"/>
          </a:xfrm>
        </p:spPr>
        <p:txBody>
          <a:bodyPr>
            <a:noAutofit/>
          </a:bodyPr>
          <a:lstStyle/>
          <a:p>
            <a:r>
              <a:rPr lang="en-US" sz="2800" dirty="0" smtClean="0"/>
              <a:t>The grouping of the “core” texts aligns with the traditional view of the typological classification of these </a:t>
            </a:r>
            <a:r>
              <a:rPr lang="en-US" sz="2800" dirty="0" smtClean="0"/>
              <a:t>texts</a:t>
            </a:r>
            <a:endParaRPr lang="en-US" sz="2800" dirty="0" smtClean="0"/>
          </a:p>
          <a:p>
            <a:r>
              <a:rPr lang="en-US" sz="2800" dirty="0" smtClean="0"/>
              <a:t>Full </a:t>
            </a:r>
            <a:r>
              <a:rPr lang="en-US" sz="2800" dirty="0" smtClean="0"/>
              <a:t>analysis reveals a complicated picture </a:t>
            </a:r>
            <a:r>
              <a:rPr lang="en-US" sz="2800" dirty="0" smtClean="0"/>
              <a:t>that does not seem to support the traditional approach to linguistically dating texts</a:t>
            </a:r>
            <a:endParaRPr lang="en-US" sz="2800" dirty="0" smtClean="0"/>
          </a:p>
          <a:p>
            <a:r>
              <a:rPr lang="en-US" sz="2800" dirty="0" smtClean="0"/>
              <a:t>Qumran texts (1QM and 1QS) are </a:t>
            </a:r>
            <a:r>
              <a:rPr lang="en-US" sz="2800" dirty="0" smtClean="0"/>
              <a:t>linguistically distinct from biblical texts</a:t>
            </a:r>
            <a:endParaRPr lang="en-US" sz="2800" dirty="0" smtClean="0"/>
          </a:p>
        </p:txBody>
      </p:sp>
    </p:spTree>
    <p:extLst>
      <p:ext uri="{BB962C8B-B14F-4D97-AF65-F5344CB8AC3E}">
        <p14:creationId xmlns:p14="http://schemas.microsoft.com/office/powerpoint/2010/main" val="1853929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520158" cy="1049235"/>
          </a:xfrm>
        </p:spPr>
        <p:txBody>
          <a:bodyPr/>
          <a:lstStyle/>
          <a:p>
            <a:r>
              <a:rPr lang="en-US" dirty="0" smtClean="0"/>
              <a:t>Next Steps</a:t>
            </a:r>
            <a:endParaRPr lang="en-US" dirty="0"/>
          </a:p>
        </p:txBody>
      </p:sp>
      <p:sp>
        <p:nvSpPr>
          <p:cNvPr id="3" name="Content Placeholder 2"/>
          <p:cNvSpPr>
            <a:spLocks noGrp="1"/>
          </p:cNvSpPr>
          <p:nvPr>
            <p:ph idx="1"/>
          </p:nvPr>
        </p:nvSpPr>
        <p:spPr>
          <a:xfrm>
            <a:off x="1451579" y="1049234"/>
            <a:ext cx="10148238" cy="4762629"/>
          </a:xfrm>
        </p:spPr>
        <p:txBody>
          <a:bodyPr>
            <a:noAutofit/>
          </a:bodyPr>
          <a:lstStyle/>
          <a:p>
            <a:r>
              <a:rPr lang="en-US" sz="2800" dirty="0" smtClean="0"/>
              <a:t>Expand features and texts analyzed:</a:t>
            </a:r>
          </a:p>
          <a:p>
            <a:pPr lvl="1"/>
            <a:r>
              <a:rPr lang="he-IL" sz="2600" dirty="0" smtClean="0"/>
              <a:t>מלכות</a:t>
            </a:r>
            <a:r>
              <a:rPr lang="en-US" sz="2600" dirty="0" smtClean="0"/>
              <a:t> </a:t>
            </a:r>
            <a:r>
              <a:rPr lang="mr-IN" sz="2600" dirty="0" smtClean="0"/>
              <a:t>–</a:t>
            </a:r>
            <a:r>
              <a:rPr lang="en-US" sz="2600" dirty="0" smtClean="0"/>
              <a:t> add all abstract nouns suffixed with </a:t>
            </a:r>
            <a:r>
              <a:rPr lang="he-IL" sz="2600" dirty="0" err="1" smtClean="0"/>
              <a:t>ות</a:t>
            </a:r>
            <a:endParaRPr lang="en-US" sz="2600" dirty="0" smtClean="0"/>
          </a:p>
          <a:p>
            <a:pPr lvl="1"/>
            <a:r>
              <a:rPr lang="en-US" sz="2600" dirty="0" smtClean="0"/>
              <a:t>Refine direct object marker data</a:t>
            </a:r>
          </a:p>
          <a:p>
            <a:pPr lvl="1"/>
            <a:r>
              <a:rPr lang="en-US" sz="2600" dirty="0" smtClean="0"/>
              <a:t>Movement away from </a:t>
            </a:r>
            <a:r>
              <a:rPr lang="en-US" sz="2600" dirty="0" err="1" smtClean="0"/>
              <a:t>Qal</a:t>
            </a:r>
            <a:r>
              <a:rPr lang="en-US" sz="2600" dirty="0" smtClean="0"/>
              <a:t> to </a:t>
            </a:r>
            <a:r>
              <a:rPr lang="en-US" sz="2600" dirty="0" err="1" smtClean="0"/>
              <a:t>Piel</a:t>
            </a:r>
            <a:endParaRPr lang="en-US" sz="2600" dirty="0" smtClean="0"/>
          </a:p>
          <a:p>
            <a:pPr lvl="1"/>
            <a:r>
              <a:rPr lang="en-US" sz="2600" dirty="0" smtClean="0"/>
              <a:t>Loan words</a:t>
            </a:r>
          </a:p>
          <a:p>
            <a:pPr lvl="1"/>
            <a:r>
              <a:rPr lang="en-US" sz="2600" dirty="0" smtClean="0"/>
              <a:t>The object clause </a:t>
            </a:r>
            <a:r>
              <a:rPr lang="mr-IN" sz="2600" dirty="0" smtClean="0"/>
              <a:t>–</a:t>
            </a:r>
            <a:r>
              <a:rPr lang="en-US" sz="2600" dirty="0" smtClean="0"/>
              <a:t> word order and </a:t>
            </a:r>
            <a:r>
              <a:rPr lang="he-IL" sz="2600" dirty="0" smtClean="0"/>
              <a:t>כי/אשר</a:t>
            </a:r>
            <a:endParaRPr lang="en-US" sz="2600" dirty="0" smtClean="0"/>
          </a:p>
          <a:p>
            <a:pPr lvl="1"/>
            <a:r>
              <a:rPr lang="en-US" sz="2600" dirty="0" smtClean="0"/>
              <a:t>30 total would be ideal </a:t>
            </a:r>
            <a:r>
              <a:rPr lang="mr-IN" sz="2600" dirty="0" smtClean="0"/>
              <a:t>–</a:t>
            </a:r>
            <a:r>
              <a:rPr lang="en-US" sz="2600" dirty="0" smtClean="0"/>
              <a:t> suggestions?</a:t>
            </a:r>
          </a:p>
          <a:p>
            <a:pPr lvl="1"/>
            <a:r>
              <a:rPr lang="en-US" sz="2600" dirty="0" smtClean="0"/>
              <a:t>Include more Qumran texts</a:t>
            </a:r>
          </a:p>
          <a:p>
            <a:pPr lvl="1"/>
            <a:endParaRPr lang="he-IL" sz="2600" dirty="0" smtClean="0"/>
          </a:p>
          <a:p>
            <a:pPr lvl="1"/>
            <a:endParaRPr lang="en-US" sz="2600" dirty="0" smtClean="0"/>
          </a:p>
        </p:txBody>
      </p:sp>
    </p:spTree>
    <p:extLst>
      <p:ext uri="{BB962C8B-B14F-4D97-AF65-F5344CB8AC3E}">
        <p14:creationId xmlns:p14="http://schemas.microsoft.com/office/powerpoint/2010/main" val="150733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a:xfrm>
            <a:off x="1451579" y="2015732"/>
            <a:ext cx="10148238" cy="4110748"/>
          </a:xfrm>
        </p:spPr>
        <p:txBody>
          <a:bodyPr>
            <a:noAutofit/>
          </a:bodyPr>
          <a:lstStyle/>
          <a:p>
            <a:r>
              <a:rPr lang="en-US" sz="3000" dirty="0" smtClean="0"/>
              <a:t>In what ways are Qumran Hebrew and Biblical Hebrew related?</a:t>
            </a:r>
          </a:p>
          <a:p>
            <a:pPr lvl="1"/>
            <a:r>
              <a:rPr lang="en-US" sz="2800" dirty="0" smtClean="0"/>
              <a:t>Compare linguistic profiles</a:t>
            </a:r>
          </a:p>
          <a:p>
            <a:pPr lvl="1"/>
            <a:r>
              <a:rPr lang="en-US" sz="2800" dirty="0" smtClean="0"/>
              <a:t>Consider possible diachronic explanation for differences</a:t>
            </a:r>
          </a:p>
          <a:p>
            <a:pPr lvl="1"/>
            <a:r>
              <a:rPr lang="en-US" sz="2800" dirty="0" smtClean="0"/>
              <a:t>Analyze specific linguistic features</a:t>
            </a:r>
          </a:p>
        </p:txBody>
      </p:sp>
    </p:spTree>
    <p:extLst>
      <p:ext uri="{BB962C8B-B14F-4D97-AF65-F5344CB8AC3E}">
        <p14:creationId xmlns:p14="http://schemas.microsoft.com/office/powerpoint/2010/main" val="1605361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735" y="1738732"/>
            <a:ext cx="8230664" cy="4804164"/>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78835" y="1738732"/>
            <a:ext cx="8192564" cy="4901184"/>
          </a:xfrm>
        </p:spPr>
      </p:pic>
      <p:sp>
        <p:nvSpPr>
          <p:cNvPr id="2" name="Title 1"/>
          <p:cNvSpPr>
            <a:spLocks noGrp="1"/>
          </p:cNvSpPr>
          <p:nvPr>
            <p:ph type="title"/>
          </p:nvPr>
        </p:nvSpPr>
        <p:spPr>
          <a:xfrm>
            <a:off x="1652261" y="112188"/>
            <a:ext cx="9520158" cy="1049235"/>
          </a:xfrm>
        </p:spPr>
        <p:txBody>
          <a:bodyPr/>
          <a:lstStyle/>
          <a:p>
            <a:r>
              <a:rPr lang="en-US" dirty="0" smtClean="0"/>
              <a:t>Analysis of all biblical texts, and 1QS and 1QM</a:t>
            </a:r>
            <a:endParaRPr lang="en-US" dirty="0"/>
          </a:p>
        </p:txBody>
      </p:sp>
      <p:sp>
        <p:nvSpPr>
          <p:cNvPr id="4" name="TextBox 3"/>
          <p:cNvSpPr txBox="1"/>
          <p:nvPr/>
        </p:nvSpPr>
        <p:spPr>
          <a:xfrm>
            <a:off x="2155371" y="1219245"/>
            <a:ext cx="6207148" cy="461665"/>
          </a:xfrm>
          <a:prstGeom prst="rect">
            <a:avLst/>
          </a:prstGeom>
          <a:noFill/>
        </p:spPr>
        <p:txBody>
          <a:bodyPr wrap="none" rtlCol="0">
            <a:spAutoFit/>
          </a:bodyPr>
          <a:lstStyle/>
          <a:p>
            <a:r>
              <a:rPr lang="en-US" sz="2400" dirty="0"/>
              <a:t>Do these texts group along diachronic lines?</a:t>
            </a:r>
          </a:p>
        </p:txBody>
      </p:sp>
      <p:sp>
        <p:nvSpPr>
          <p:cNvPr id="8" name="TextBox 7"/>
          <p:cNvSpPr txBox="1"/>
          <p:nvPr/>
        </p:nvSpPr>
        <p:spPr>
          <a:xfrm>
            <a:off x="3009900" y="2939534"/>
            <a:ext cx="889987" cy="369332"/>
          </a:xfrm>
          <a:prstGeom prst="rect">
            <a:avLst/>
          </a:prstGeom>
          <a:noFill/>
        </p:spPr>
        <p:txBody>
          <a:bodyPr wrap="none" rtlCol="0">
            <a:spAutoFit/>
          </a:bodyPr>
          <a:lstStyle/>
          <a:p>
            <a:r>
              <a:rPr lang="en-US" dirty="0" smtClean="0">
                <a:solidFill>
                  <a:schemeClr val="accent5">
                    <a:lumMod val="75000"/>
                  </a:schemeClr>
                </a:solidFill>
              </a:rPr>
              <a:t>“EBH”</a:t>
            </a:r>
            <a:endParaRPr lang="en-US" dirty="0">
              <a:solidFill>
                <a:schemeClr val="accent5">
                  <a:lumMod val="75000"/>
                </a:schemeClr>
              </a:solidFill>
            </a:endParaRPr>
          </a:p>
        </p:txBody>
      </p:sp>
      <p:sp>
        <p:nvSpPr>
          <p:cNvPr id="9" name="TextBox 8"/>
          <p:cNvSpPr txBox="1"/>
          <p:nvPr/>
        </p:nvSpPr>
        <p:spPr>
          <a:xfrm>
            <a:off x="7793076" y="2939534"/>
            <a:ext cx="889987" cy="369332"/>
          </a:xfrm>
          <a:prstGeom prst="rect">
            <a:avLst/>
          </a:prstGeom>
          <a:noFill/>
        </p:spPr>
        <p:txBody>
          <a:bodyPr wrap="none" rtlCol="0">
            <a:spAutoFit/>
          </a:bodyPr>
          <a:lstStyle/>
          <a:p>
            <a:r>
              <a:rPr lang="en-US" dirty="0" smtClean="0">
                <a:solidFill>
                  <a:srgbClr val="0070C0"/>
                </a:solidFill>
              </a:rPr>
              <a:t>“LBH”</a:t>
            </a:r>
            <a:endParaRPr lang="en-US" dirty="0">
              <a:solidFill>
                <a:srgbClr val="0070C0"/>
              </a:solidFill>
            </a:endParaRPr>
          </a:p>
        </p:txBody>
      </p:sp>
      <p:sp>
        <p:nvSpPr>
          <p:cNvPr id="10" name="TextBox 9"/>
          <p:cNvSpPr txBox="1"/>
          <p:nvPr/>
        </p:nvSpPr>
        <p:spPr>
          <a:xfrm>
            <a:off x="6139529" y="2939534"/>
            <a:ext cx="894797" cy="369332"/>
          </a:xfrm>
          <a:prstGeom prst="rect">
            <a:avLst/>
          </a:prstGeom>
          <a:noFill/>
        </p:spPr>
        <p:txBody>
          <a:bodyPr wrap="none" rtlCol="0">
            <a:spAutoFit/>
          </a:bodyPr>
          <a:lstStyle/>
          <a:p>
            <a:r>
              <a:rPr lang="en-US" dirty="0" smtClean="0">
                <a:solidFill>
                  <a:srgbClr val="92D050"/>
                </a:solidFill>
              </a:rPr>
              <a:t>1QM/S</a:t>
            </a:r>
            <a:endParaRPr lang="en-US" dirty="0">
              <a:solidFill>
                <a:srgbClr val="92D050"/>
              </a:solidFill>
            </a:endParaRPr>
          </a:p>
        </p:txBody>
      </p:sp>
    </p:spTree>
    <p:extLst>
      <p:ext uri="{BB962C8B-B14F-4D97-AF65-F5344CB8AC3E}">
        <p14:creationId xmlns:p14="http://schemas.microsoft.com/office/powerpoint/2010/main" val="86881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75000" y="75000"/>
                                    </p:animScale>
                                  </p:childTnLst>
                                </p:cTn>
                              </p:par>
                              <p:par>
                                <p:cTn id="7" presetID="0" presetClass="path" presetSubtype="0" accel="50000" decel="50000" fill="hold" nodeType="withEffect">
                                  <p:stCondLst>
                                    <p:cond delay="0"/>
                                  </p:stCondLst>
                                  <p:childTnLst>
                                    <p:animMotion origin="layout" path="M -1.66667E-6 7.40741E-7 L -0.24322 -0.07662 " pathEditMode="relative" rAng="0" ptsTypes="AA">
                                      <p:cBhvr>
                                        <p:cTn id="8" dur="2000" fill="hold"/>
                                        <p:tgtEl>
                                          <p:spTgt spid="5"/>
                                        </p:tgtEl>
                                        <p:attrNameLst>
                                          <p:attrName>ppt_x</p:attrName>
                                          <p:attrName>ppt_y</p:attrName>
                                        </p:attrNameLst>
                                      </p:cBhvr>
                                      <p:rCtr x="-12396" y="-3750"/>
                                    </p:animMotion>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0" presetClass="path" presetSubtype="0" accel="50000" decel="50000" fill="hold" nodeType="withEffect">
                                  <p:stCondLst>
                                    <p:cond delay="0"/>
                                  </p:stCondLst>
                                  <p:childTnLst>
                                    <p:animMotion origin="layout" path="M -0.00195 -0.00902 L 0.28347 -0.07939 " pathEditMode="relative" rAng="0" ptsTypes="AA">
                                      <p:cBhvr>
                                        <p:cTn id="16" dur="2000" fill="hold"/>
                                        <p:tgtEl>
                                          <p:spTgt spid="24"/>
                                        </p:tgtEl>
                                        <p:attrNameLst>
                                          <p:attrName>ppt_x</p:attrName>
                                          <p:attrName>ppt_y</p:attrName>
                                        </p:attrNameLst>
                                      </p:cBhvr>
                                      <p:rCtr x="14271" y="-3519"/>
                                    </p:animMotion>
                                  </p:childTnLst>
                                </p:cTn>
                              </p:par>
                              <p:par>
                                <p:cTn id="17" presetID="6" presetClass="emph" presetSubtype="0" fill="hold" nodeType="withEffect">
                                  <p:stCondLst>
                                    <p:cond delay="0"/>
                                  </p:stCondLst>
                                  <p:childTnLst>
                                    <p:animScale>
                                      <p:cBhvr>
                                        <p:cTn id="18" dur="2000" fill="hold"/>
                                        <p:tgtEl>
                                          <p:spTgt spid="24"/>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Project</a:t>
            </a:r>
            <a:endParaRPr lang="en-US" dirty="0"/>
          </a:p>
        </p:txBody>
      </p:sp>
      <p:sp>
        <p:nvSpPr>
          <p:cNvPr id="3" name="Content Placeholder 2"/>
          <p:cNvSpPr>
            <a:spLocks noGrp="1"/>
          </p:cNvSpPr>
          <p:nvPr>
            <p:ph idx="1"/>
          </p:nvPr>
        </p:nvSpPr>
        <p:spPr>
          <a:xfrm>
            <a:off x="1451579" y="2015732"/>
            <a:ext cx="10148238" cy="4110748"/>
          </a:xfrm>
        </p:spPr>
        <p:txBody>
          <a:bodyPr>
            <a:noAutofit/>
          </a:bodyPr>
          <a:lstStyle/>
          <a:p>
            <a:r>
              <a:rPr lang="en-US" sz="3000" dirty="0" smtClean="0"/>
              <a:t>Corpora</a:t>
            </a:r>
          </a:p>
          <a:p>
            <a:r>
              <a:rPr lang="en-US" sz="3000" dirty="0" smtClean="0"/>
              <a:t>Database</a:t>
            </a:r>
          </a:p>
          <a:p>
            <a:r>
              <a:rPr lang="en-US" sz="3000" dirty="0" smtClean="0"/>
              <a:t>Analysis tools</a:t>
            </a:r>
          </a:p>
          <a:p>
            <a:endParaRPr lang="en-US" sz="3000" dirty="0" smtClean="0"/>
          </a:p>
          <a:p>
            <a:endParaRPr lang="en-US" sz="2800" dirty="0" smtClean="0"/>
          </a:p>
        </p:txBody>
      </p:sp>
    </p:spTree>
    <p:extLst>
      <p:ext uri="{BB962C8B-B14F-4D97-AF65-F5344CB8AC3E}">
        <p14:creationId xmlns:p14="http://schemas.microsoft.com/office/powerpoint/2010/main" val="212206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885" y="282005"/>
            <a:ext cx="9520158" cy="1049235"/>
          </a:xfrm>
        </p:spPr>
        <p:txBody>
          <a:bodyPr/>
          <a:lstStyle/>
          <a:p>
            <a:r>
              <a:rPr lang="en-US" dirty="0" smtClean="0"/>
              <a:t>Corpora</a:t>
            </a:r>
            <a:endParaRPr lang="en-US" dirty="0"/>
          </a:p>
        </p:txBody>
      </p:sp>
      <p:sp>
        <p:nvSpPr>
          <p:cNvPr id="3" name="Content Placeholder 2"/>
          <p:cNvSpPr>
            <a:spLocks noGrp="1"/>
          </p:cNvSpPr>
          <p:nvPr>
            <p:ph idx="1"/>
          </p:nvPr>
        </p:nvSpPr>
        <p:spPr>
          <a:xfrm>
            <a:off x="1573885" y="1571595"/>
            <a:ext cx="10148238" cy="4110748"/>
          </a:xfrm>
        </p:spPr>
        <p:txBody>
          <a:bodyPr>
            <a:noAutofit/>
          </a:bodyPr>
          <a:lstStyle/>
          <a:p>
            <a:r>
              <a:rPr lang="en-US" sz="3000" dirty="0" smtClean="0"/>
              <a:t>Biblical Hebrew</a:t>
            </a:r>
          </a:p>
          <a:p>
            <a:pPr lvl="1"/>
            <a:r>
              <a:rPr lang="en-US" sz="2800" dirty="0" smtClean="0"/>
              <a:t>Hebrew Bible</a:t>
            </a:r>
          </a:p>
          <a:p>
            <a:r>
              <a:rPr lang="en-US" sz="3000" dirty="0" smtClean="0"/>
              <a:t>Qumran Hebrew</a:t>
            </a:r>
          </a:p>
          <a:p>
            <a:pPr lvl="1"/>
            <a:r>
              <a:rPr lang="en-US" sz="2800" dirty="0" smtClean="0"/>
              <a:t>The War Scroll (1QM) and The Community Rule (1QS)</a:t>
            </a:r>
          </a:p>
        </p:txBody>
      </p:sp>
    </p:spTree>
    <p:extLst>
      <p:ext uri="{BB962C8B-B14F-4D97-AF65-F5344CB8AC3E}">
        <p14:creationId xmlns:p14="http://schemas.microsoft.com/office/powerpoint/2010/main" val="1767110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a:xfrm>
            <a:off x="1451579" y="2015732"/>
            <a:ext cx="10148238" cy="4110748"/>
          </a:xfrm>
        </p:spPr>
        <p:txBody>
          <a:bodyPr>
            <a:noAutofit/>
          </a:bodyPr>
          <a:lstStyle/>
          <a:p>
            <a:r>
              <a:rPr lang="en-US" sz="2800" dirty="0"/>
              <a:t>The </a:t>
            </a:r>
            <a:r>
              <a:rPr lang="en-US" sz="2800" dirty="0" err="1"/>
              <a:t>Eep</a:t>
            </a:r>
            <a:r>
              <a:rPr lang="en-US" sz="2800" dirty="0"/>
              <a:t> </a:t>
            </a:r>
            <a:r>
              <a:rPr lang="en-US" sz="2800" dirty="0" err="1"/>
              <a:t>Talstra</a:t>
            </a:r>
            <a:r>
              <a:rPr lang="en-US" sz="2800" dirty="0"/>
              <a:t> Centre for Bible and </a:t>
            </a:r>
            <a:r>
              <a:rPr lang="en-US" sz="2800" dirty="0" smtClean="0"/>
              <a:t>Computer (ETCBC) Syntactic Database</a:t>
            </a:r>
          </a:p>
          <a:p>
            <a:pPr lvl="1"/>
            <a:r>
              <a:rPr lang="en-US" sz="2600" dirty="0" smtClean="0"/>
              <a:t>Developed at the </a:t>
            </a:r>
            <a:r>
              <a:rPr lang="en-US" sz="2600" dirty="0" err="1" smtClean="0"/>
              <a:t>Vrije</a:t>
            </a:r>
            <a:r>
              <a:rPr lang="en-US" sz="2600" dirty="0" smtClean="0"/>
              <a:t> </a:t>
            </a:r>
            <a:r>
              <a:rPr lang="en-US" sz="2600" dirty="0" err="1" smtClean="0"/>
              <a:t>Universiteit</a:t>
            </a:r>
            <a:r>
              <a:rPr lang="en-US" sz="2600" dirty="0" smtClean="0"/>
              <a:t> Amsterdam</a:t>
            </a:r>
          </a:p>
          <a:p>
            <a:pPr lvl="1"/>
            <a:r>
              <a:rPr lang="en-US" sz="2600" dirty="0" smtClean="0"/>
              <a:t>Includes the Hebrew Bible, 1QS, 1QM, and some inscriptions</a:t>
            </a:r>
          </a:p>
          <a:p>
            <a:pPr lvl="1"/>
            <a:r>
              <a:rPr lang="en-US" sz="2600" dirty="0"/>
              <a:t>Contains </a:t>
            </a:r>
            <a:r>
              <a:rPr lang="en-US" sz="2600" dirty="0" smtClean="0"/>
              <a:t>linguistic information encoded </a:t>
            </a:r>
            <a:r>
              <a:rPr lang="en-US" sz="2600" dirty="0"/>
              <a:t>hierarchically at the word, phrase, clause, and text </a:t>
            </a:r>
            <a:r>
              <a:rPr lang="en-US" sz="2600" dirty="0" smtClean="0"/>
              <a:t>levels</a:t>
            </a:r>
            <a:endParaRPr lang="en-US" sz="2600" dirty="0"/>
          </a:p>
          <a:p>
            <a:pPr lvl="1"/>
            <a:endParaRPr lang="en-US" sz="2600" dirty="0" smtClean="0"/>
          </a:p>
        </p:txBody>
      </p:sp>
    </p:spTree>
    <p:extLst>
      <p:ext uri="{BB962C8B-B14F-4D97-AF65-F5344CB8AC3E}">
        <p14:creationId xmlns:p14="http://schemas.microsoft.com/office/powerpoint/2010/main" val="1928738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305" y="293311"/>
            <a:ext cx="9520158" cy="1049235"/>
          </a:xfrm>
        </p:spPr>
        <p:txBody>
          <a:bodyPr/>
          <a:lstStyle/>
          <a:p>
            <a:r>
              <a:rPr lang="en-US" dirty="0" smtClean="0"/>
              <a:t>Analysis Tools</a:t>
            </a:r>
            <a:endParaRPr lang="en-US" dirty="0"/>
          </a:p>
        </p:txBody>
      </p:sp>
      <p:sp>
        <p:nvSpPr>
          <p:cNvPr id="3" name="Content Placeholder 2"/>
          <p:cNvSpPr>
            <a:spLocks noGrp="1"/>
          </p:cNvSpPr>
          <p:nvPr>
            <p:ph idx="1"/>
          </p:nvPr>
        </p:nvSpPr>
        <p:spPr>
          <a:xfrm>
            <a:off x="3537052" y="1855938"/>
            <a:ext cx="8654948" cy="4110748"/>
          </a:xfrm>
        </p:spPr>
        <p:txBody>
          <a:bodyPr>
            <a:noAutofit/>
          </a:bodyPr>
          <a:lstStyle/>
          <a:p>
            <a:r>
              <a:rPr lang="en-US" sz="3000" dirty="0" smtClean="0"/>
              <a:t>Python </a:t>
            </a:r>
            <a:r>
              <a:rPr lang="mr-IN" sz="3000" dirty="0" smtClean="0"/>
              <a:t>–</a:t>
            </a:r>
            <a:r>
              <a:rPr lang="en-US" sz="3000" dirty="0" smtClean="0"/>
              <a:t> programming language</a:t>
            </a:r>
          </a:p>
          <a:p>
            <a:endParaRPr lang="en-US" sz="3000" dirty="0" smtClean="0"/>
          </a:p>
          <a:p>
            <a:r>
              <a:rPr lang="en-US" sz="3000" dirty="0" err="1" smtClean="0"/>
              <a:t>Jupyter</a:t>
            </a:r>
            <a:r>
              <a:rPr lang="en-US" sz="3000" dirty="0" smtClean="0"/>
              <a:t> </a:t>
            </a:r>
            <a:r>
              <a:rPr lang="mr-IN" sz="3000" dirty="0" smtClean="0"/>
              <a:t>–</a:t>
            </a:r>
            <a:r>
              <a:rPr lang="en-US" sz="3000" dirty="0" smtClean="0"/>
              <a:t> Software for interactive computing across programming languages</a:t>
            </a:r>
          </a:p>
          <a:p>
            <a:endParaRPr lang="en-US" sz="1200" dirty="0" smtClean="0"/>
          </a:p>
          <a:p>
            <a:r>
              <a:rPr lang="en-US" sz="3000" dirty="0" smtClean="0"/>
              <a:t>R </a:t>
            </a:r>
            <a:r>
              <a:rPr lang="mr-IN" sz="3000" dirty="0" smtClean="0"/>
              <a:t>–</a:t>
            </a:r>
            <a:r>
              <a:rPr lang="en-US" sz="3000" dirty="0" smtClean="0"/>
              <a:t> Software environment for statistical computing and graphics</a:t>
            </a:r>
          </a:p>
          <a:p>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55" y="1855938"/>
            <a:ext cx="3683000" cy="1041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88" y="3410730"/>
            <a:ext cx="2374900" cy="749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305" y="4850684"/>
            <a:ext cx="892266" cy="691506"/>
          </a:xfrm>
          <a:prstGeom prst="rect">
            <a:avLst/>
          </a:prstGeom>
        </p:spPr>
      </p:pic>
    </p:spTree>
    <p:extLst>
      <p:ext uri="{BB962C8B-B14F-4D97-AF65-F5344CB8AC3E}">
        <p14:creationId xmlns:p14="http://schemas.microsoft.com/office/powerpoint/2010/main" val="854483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305" y="293311"/>
            <a:ext cx="9520158" cy="1049235"/>
          </a:xfrm>
        </p:spPr>
        <p:txBody>
          <a:bodyPr/>
          <a:lstStyle/>
          <a:p>
            <a:r>
              <a:rPr lang="en-US" dirty="0" smtClean="0"/>
              <a:t>Analysis Tools</a:t>
            </a:r>
            <a:endParaRPr lang="en-US" dirty="0"/>
          </a:p>
        </p:txBody>
      </p:sp>
      <p:sp>
        <p:nvSpPr>
          <p:cNvPr id="3" name="Content Placeholder 2"/>
          <p:cNvSpPr>
            <a:spLocks noGrp="1"/>
          </p:cNvSpPr>
          <p:nvPr>
            <p:ph idx="1"/>
          </p:nvPr>
        </p:nvSpPr>
        <p:spPr>
          <a:xfrm>
            <a:off x="1772421" y="2242553"/>
            <a:ext cx="8654948" cy="4110748"/>
          </a:xfrm>
        </p:spPr>
        <p:txBody>
          <a:bodyPr>
            <a:noAutofit/>
          </a:bodyPr>
          <a:lstStyle/>
          <a:p>
            <a:r>
              <a:rPr lang="en-US" sz="3000" dirty="0" smtClean="0"/>
              <a:t>Statistical Analysis</a:t>
            </a:r>
          </a:p>
          <a:p>
            <a:pPr lvl="1"/>
            <a:r>
              <a:rPr lang="en-US" sz="2400" dirty="0" smtClean="0"/>
              <a:t>Hierarchical Clustering</a:t>
            </a:r>
          </a:p>
          <a:p>
            <a:pPr lvl="1"/>
            <a:r>
              <a:rPr lang="en-US" sz="2400" dirty="0" smtClean="0"/>
              <a:t>Dendrograms</a:t>
            </a:r>
          </a:p>
          <a:p>
            <a:pPr lvl="1"/>
            <a:r>
              <a:rPr lang="en-US" sz="2400" dirty="0" smtClean="0"/>
              <a:t>PAM</a:t>
            </a:r>
          </a:p>
          <a:p>
            <a:pPr lvl="1"/>
            <a:r>
              <a:rPr lang="en-US" sz="2400" dirty="0" smtClean="0"/>
              <a:t>Hypothesis Testing and p-values</a:t>
            </a:r>
          </a:p>
        </p:txBody>
      </p:sp>
    </p:spTree>
    <p:extLst>
      <p:ext uri="{BB962C8B-B14F-4D97-AF65-F5344CB8AC3E}">
        <p14:creationId xmlns:p14="http://schemas.microsoft.com/office/powerpoint/2010/main" val="169207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305" y="293311"/>
            <a:ext cx="9520158" cy="1049235"/>
          </a:xfrm>
        </p:spPr>
        <p:txBody>
          <a:bodyPr/>
          <a:lstStyle/>
          <a:p>
            <a:r>
              <a:rPr lang="en-US" dirty="0" smtClean="0"/>
              <a:t>Analysis Tools</a:t>
            </a:r>
            <a:endParaRPr lang="en-US" dirty="0"/>
          </a:p>
        </p:txBody>
      </p:sp>
      <p:sp>
        <p:nvSpPr>
          <p:cNvPr id="3" name="Content Placeholder 2"/>
          <p:cNvSpPr>
            <a:spLocks noGrp="1"/>
          </p:cNvSpPr>
          <p:nvPr>
            <p:ph idx="1"/>
          </p:nvPr>
        </p:nvSpPr>
        <p:spPr>
          <a:xfrm>
            <a:off x="1772421" y="2242553"/>
            <a:ext cx="8654948" cy="4110748"/>
          </a:xfrm>
        </p:spPr>
        <p:txBody>
          <a:bodyPr>
            <a:noAutofit/>
          </a:bodyPr>
          <a:lstStyle/>
          <a:p>
            <a:r>
              <a:rPr lang="en-US" sz="3000" dirty="0" err="1" smtClean="0"/>
              <a:t>Github</a:t>
            </a:r>
            <a:r>
              <a:rPr lang="en-US" sz="3000" dirty="0" smtClean="0"/>
              <a:t> </a:t>
            </a:r>
            <a:r>
              <a:rPr lang="mr-IN" sz="3000" dirty="0" smtClean="0"/>
              <a:t>–</a:t>
            </a:r>
            <a:r>
              <a:rPr lang="en-US" sz="3000" dirty="0" smtClean="0"/>
              <a:t> Development platform for open source project management.</a:t>
            </a:r>
          </a:p>
          <a:p>
            <a:pPr lvl="1"/>
            <a:r>
              <a:rPr lang="en-US" sz="2600" dirty="0" smtClean="0"/>
              <a:t>Store code for external review</a:t>
            </a:r>
          </a:p>
          <a:p>
            <a:pPr lvl="1"/>
            <a:r>
              <a:rPr lang="en-US" sz="2600" dirty="0" smtClean="0"/>
              <a:t>Publish data</a:t>
            </a:r>
          </a:p>
          <a:p>
            <a:pPr lvl="1"/>
            <a:r>
              <a:rPr lang="en-US" sz="2600" dirty="0" smtClean="0"/>
              <a:t>Collaborate with other researchers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05" y="2242553"/>
            <a:ext cx="762000" cy="723900"/>
          </a:xfrm>
          <a:prstGeom prst="rect">
            <a:avLst/>
          </a:prstGeom>
        </p:spPr>
      </p:pic>
    </p:spTree>
    <p:extLst>
      <p:ext uri="{BB962C8B-B14F-4D97-AF65-F5344CB8AC3E}">
        <p14:creationId xmlns:p14="http://schemas.microsoft.com/office/powerpoint/2010/main" val="623380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27774</TotalTime>
  <Words>1301</Words>
  <Application>Microsoft Macintosh PowerPoint</Application>
  <PresentationFormat>Widescreen</PresentationFormat>
  <Paragraphs>303</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Mangal</vt:lpstr>
      <vt:lpstr>Palatino Linotype</vt:lpstr>
      <vt:lpstr>Arial</vt:lpstr>
      <vt:lpstr>Gallery</vt:lpstr>
      <vt:lpstr>Adding Up the Numbers  A Statistical Visualization of the Linguistic Relationship Between Biblical Hebrew and Qumran Hebrew </vt:lpstr>
      <vt:lpstr>Summary</vt:lpstr>
      <vt:lpstr>Research question</vt:lpstr>
      <vt:lpstr>Design of Project</vt:lpstr>
      <vt:lpstr>Corpora</vt:lpstr>
      <vt:lpstr>Database</vt:lpstr>
      <vt:lpstr>Analysis Tools</vt:lpstr>
      <vt:lpstr>Analysis Tools</vt:lpstr>
      <vt:lpstr>Analysis Tools</vt:lpstr>
      <vt:lpstr>Linguistic Profiles of “core” texts</vt:lpstr>
      <vt:lpstr>Linguistic Profiles of “core” texts</vt:lpstr>
      <vt:lpstr>Linguistic Profiles of “core” texts</vt:lpstr>
      <vt:lpstr>Linguistic Profiles of “core” texts</vt:lpstr>
      <vt:lpstr>Linguistic Profiles of “core” texts</vt:lpstr>
      <vt:lpstr>Linguistic Profiles of “core” texts</vt:lpstr>
      <vt:lpstr>Linguistic Profiles of “core” texts</vt:lpstr>
      <vt:lpstr>Linguistic Profiles of “core” texts - conclusion</vt:lpstr>
      <vt:lpstr>Linguistic Profiles of “core” texts – distinctive characteristics</vt:lpstr>
      <vt:lpstr>Using Linguistic Profile of Core Texts to Linguistically Date biblical Texts Is it Possible?</vt:lpstr>
      <vt:lpstr>Using Linguistic Profile of Core Texts to Linguistically Date biblical Texts Is it Possible? – Song of Songs</vt:lpstr>
      <vt:lpstr>Using Linguistic Profile of Core Texts to Linguistically Date biblical Texts Is it Possible? – Zechariah</vt:lpstr>
      <vt:lpstr>Using Linguistic Profile of Core Texts to Linguistically Date biblical Texts Is it Possible? –  Hosea</vt:lpstr>
      <vt:lpstr>Using Linguistic Profile of Core Texts to Linguistically Date biblical Texts Is it Possible? – Ruth</vt:lpstr>
      <vt:lpstr>Analysis of all biblical texts, and 1QS and 1QM</vt:lpstr>
      <vt:lpstr>Analysis of all biblical texts, and 1QS and 1QM</vt:lpstr>
      <vt:lpstr>Analysis of all biblical texts, and 1QS and 1QM</vt:lpstr>
      <vt:lpstr>Distinctiveness of 1QS and 1QM</vt:lpstr>
      <vt:lpstr>Conclusions</vt:lpstr>
      <vt:lpstr>Next Steps</vt:lpstr>
      <vt:lpstr>Analysis of all biblical texts, and 1QS and 1QM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Ancient Hebrew Through the Eyes of Dendrograms</dc:title>
  <dc:creator>Jarod Jacobs</dc:creator>
  <cp:lastModifiedBy>Jarod Jacobs</cp:lastModifiedBy>
  <cp:revision>137</cp:revision>
  <cp:lastPrinted>2016-11-10T01:22:34Z</cp:lastPrinted>
  <dcterms:created xsi:type="dcterms:W3CDTF">2016-11-01T16:35:45Z</dcterms:created>
  <dcterms:modified xsi:type="dcterms:W3CDTF">2017-11-19T17:49:30Z</dcterms:modified>
</cp:coreProperties>
</file>