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8" r:id="rId5"/>
    <p:sldId id="269" r:id="rId6"/>
    <p:sldId id="258" r:id="rId7"/>
    <p:sldId id="25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6" r:id="rId16"/>
    <p:sldId id="279" r:id="rId17"/>
    <p:sldId id="280" r:id="rId18"/>
    <p:sldId id="281" r:id="rId19"/>
    <p:sldId id="282" r:id="rId20"/>
    <p:sldId id="284" r:id="rId21"/>
    <p:sldId id="285" r:id="rId22"/>
    <p:sldId id="283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/>
    <p:restoredTop sz="94606"/>
  </p:normalViewPr>
  <p:slideViewPr>
    <p:cSldViewPr snapToGrid="0" snapToObjects="1">
      <p:cViewPr varScale="1">
        <p:scale>
          <a:sx n="108" d="100"/>
          <a:sy n="108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21BB-7CB5-A84F-8EB2-C084DA3D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Menzerath</a:t>
            </a:r>
            <a:r>
              <a:rPr lang="en-US" dirty="0"/>
              <a:t>-Altmann Law and Ancient Hebrew: Does the Bible Break the Law?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88BFE-5EE8-0441-AB97-9F4710474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Jarod Jacobs</a:t>
            </a:r>
          </a:p>
        </p:txBody>
      </p:sp>
    </p:spTree>
    <p:extLst>
      <p:ext uri="{BB962C8B-B14F-4D97-AF65-F5344CB8AC3E}">
        <p14:creationId xmlns:p14="http://schemas.microsoft.com/office/powerpoint/2010/main" val="117157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B7E-722A-0947-9A9D-93349A1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BB07-7B7D-454F-AAE4-04AE5B65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478"/>
            <a:ext cx="10271226" cy="5011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Linguistically annotated Biblia </a:t>
            </a:r>
            <a:r>
              <a:rPr lang="en-US" dirty="0" err="1"/>
              <a:t>Hebraica</a:t>
            </a:r>
            <a:r>
              <a:rPr lang="en-US" dirty="0"/>
              <a:t> </a:t>
            </a:r>
            <a:r>
              <a:rPr lang="en-US" dirty="0" err="1"/>
              <a:t>Stuttgartensia</a:t>
            </a:r>
            <a:endParaRPr lang="en-US" dirty="0"/>
          </a:p>
          <a:p>
            <a:r>
              <a:rPr lang="en-US" dirty="0"/>
              <a:t>1QM and 1QS</a:t>
            </a:r>
          </a:p>
          <a:p>
            <a:r>
              <a:rPr lang="en-US" dirty="0"/>
              <a:t>Sentence</a:t>
            </a:r>
          </a:p>
          <a:p>
            <a:pPr lvl="1"/>
            <a:r>
              <a:rPr lang="en-US" dirty="0"/>
              <a:t>BHS – 63,570; 1QM/S – 1,481</a:t>
            </a:r>
          </a:p>
          <a:p>
            <a:r>
              <a:rPr lang="en-US" dirty="0"/>
              <a:t>Clause</a:t>
            </a:r>
          </a:p>
          <a:p>
            <a:pPr lvl="1"/>
            <a:r>
              <a:rPr lang="en-US" dirty="0"/>
              <a:t>BHS – 88,000; 1QM/S – 2,210</a:t>
            </a:r>
          </a:p>
          <a:p>
            <a:r>
              <a:rPr lang="en-US" dirty="0"/>
              <a:t>Phrase</a:t>
            </a:r>
          </a:p>
          <a:p>
            <a:pPr lvl="1"/>
            <a:r>
              <a:rPr lang="en-US" dirty="0"/>
              <a:t>BHS – 253,174; 1QM/S – 5,793</a:t>
            </a:r>
          </a:p>
          <a:p>
            <a:r>
              <a:rPr lang="en-US" dirty="0"/>
              <a:t>Word</a:t>
            </a:r>
          </a:p>
          <a:p>
            <a:pPr lvl="1"/>
            <a:r>
              <a:rPr lang="en-US" dirty="0"/>
              <a:t>BHS – 426,581; 1QM/S – 12,071</a:t>
            </a:r>
          </a:p>
          <a:p>
            <a:r>
              <a:rPr lang="en-US" dirty="0"/>
              <a:t>Letter</a:t>
            </a:r>
          </a:p>
          <a:p>
            <a:pPr lvl="1"/>
            <a:r>
              <a:rPr lang="en-US" dirty="0"/>
              <a:t>BHS – 1,197,766, 1QM/S – 31,651</a:t>
            </a:r>
          </a:p>
        </p:txBody>
      </p:sp>
      <p:pic>
        <p:nvPicPr>
          <p:cNvPr id="5" name="Picture 4" descr="/var/folders/ht/pt1vtpyj5psfpnz69d92_ndw0000gn/T/com.microsoft.Word/Content.MSO/D32012A4.tmp">
            <a:extLst>
              <a:ext uri="{FF2B5EF4-FFF2-40B4-BE49-F238E27FC236}">
                <a16:creationId xmlns:a16="http://schemas.microsoft.com/office/drawing/2014/main" id="{FCE5F7C5-071B-E446-A6F7-63C68667E3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80" y="2396140"/>
            <a:ext cx="5698090" cy="4159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36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B7E-722A-0947-9A9D-93349A1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BB07-7B7D-454F-AAE4-04AE5B65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478"/>
            <a:ext cx="10271226" cy="5011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Linguistically annotated Biblia </a:t>
            </a:r>
            <a:r>
              <a:rPr lang="en-US" dirty="0" err="1"/>
              <a:t>Hebraica</a:t>
            </a:r>
            <a:r>
              <a:rPr lang="en-US" dirty="0"/>
              <a:t> </a:t>
            </a:r>
            <a:r>
              <a:rPr lang="en-US" dirty="0" err="1"/>
              <a:t>Stuttgartensia</a:t>
            </a:r>
            <a:endParaRPr lang="en-US" dirty="0"/>
          </a:p>
          <a:p>
            <a:r>
              <a:rPr lang="en-US" dirty="0"/>
              <a:t>1QM and 1QS</a:t>
            </a:r>
          </a:p>
          <a:p>
            <a:r>
              <a:rPr lang="en-US" dirty="0"/>
              <a:t>Sentence</a:t>
            </a:r>
          </a:p>
          <a:p>
            <a:pPr lvl="1"/>
            <a:r>
              <a:rPr lang="en-US" dirty="0"/>
              <a:t>BHS – 63,570; 1QM/S – 1,481</a:t>
            </a:r>
          </a:p>
          <a:p>
            <a:r>
              <a:rPr lang="en-US" dirty="0"/>
              <a:t>Clause</a:t>
            </a:r>
          </a:p>
          <a:p>
            <a:pPr lvl="1"/>
            <a:r>
              <a:rPr lang="en-US" dirty="0"/>
              <a:t>BHS – 88,000; 1QM/S – 2,210</a:t>
            </a:r>
          </a:p>
          <a:p>
            <a:r>
              <a:rPr lang="en-US" dirty="0"/>
              <a:t>Phrase</a:t>
            </a:r>
          </a:p>
          <a:p>
            <a:pPr lvl="1"/>
            <a:r>
              <a:rPr lang="en-US" dirty="0"/>
              <a:t>BHS – 253,174; 1QM/S – 5,793</a:t>
            </a:r>
          </a:p>
          <a:p>
            <a:r>
              <a:rPr lang="en-US" dirty="0"/>
              <a:t>Word</a:t>
            </a:r>
          </a:p>
          <a:p>
            <a:pPr lvl="1"/>
            <a:r>
              <a:rPr lang="en-US" dirty="0"/>
              <a:t>BHS – 426,581; 1QM/S – 12,071</a:t>
            </a:r>
          </a:p>
          <a:p>
            <a:r>
              <a:rPr lang="en-US" dirty="0"/>
              <a:t>Letter</a:t>
            </a:r>
          </a:p>
          <a:p>
            <a:pPr lvl="1"/>
            <a:r>
              <a:rPr lang="en-US" dirty="0"/>
              <a:t>BHS – 1,197,766, 1QM/S – 31,651</a:t>
            </a:r>
          </a:p>
        </p:txBody>
      </p:sp>
      <p:pic>
        <p:nvPicPr>
          <p:cNvPr id="6" name="Picture 5" descr="/var/folders/ht/pt1vtpyj5psfpnz69d92_ndw0000gn/T/com.microsoft.Word/Content.MSO/B6D8A452.tmp">
            <a:extLst>
              <a:ext uri="{FF2B5EF4-FFF2-40B4-BE49-F238E27FC236}">
                <a16:creationId xmlns:a16="http://schemas.microsoft.com/office/drawing/2014/main" id="{C007C9F3-83C9-CD46-AC2A-566BB3E7CD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44" y="2323495"/>
            <a:ext cx="5971025" cy="4160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46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B7E-722A-0947-9A9D-93349A1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BB07-7B7D-454F-AAE4-04AE5B65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478"/>
            <a:ext cx="10271226" cy="5011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Linguistically annotated Biblia </a:t>
            </a:r>
            <a:r>
              <a:rPr lang="en-US" dirty="0" err="1"/>
              <a:t>Hebraica</a:t>
            </a:r>
            <a:r>
              <a:rPr lang="en-US" dirty="0"/>
              <a:t> </a:t>
            </a:r>
            <a:r>
              <a:rPr lang="en-US" dirty="0" err="1"/>
              <a:t>Stuttgartensia</a:t>
            </a:r>
            <a:endParaRPr lang="en-US" dirty="0"/>
          </a:p>
          <a:p>
            <a:r>
              <a:rPr lang="en-US" dirty="0"/>
              <a:t>1QM and 1QS</a:t>
            </a:r>
          </a:p>
          <a:p>
            <a:r>
              <a:rPr lang="en-US" dirty="0"/>
              <a:t>Sentence</a:t>
            </a:r>
          </a:p>
          <a:p>
            <a:pPr lvl="1"/>
            <a:r>
              <a:rPr lang="en-US" dirty="0"/>
              <a:t>BHS – 63,570; 1QM/S – 1,481</a:t>
            </a:r>
          </a:p>
          <a:p>
            <a:r>
              <a:rPr lang="en-US" dirty="0"/>
              <a:t>Clause</a:t>
            </a:r>
          </a:p>
          <a:p>
            <a:pPr lvl="1"/>
            <a:r>
              <a:rPr lang="en-US" dirty="0"/>
              <a:t>BHS – 88,000; 1QM/S – 2,210</a:t>
            </a:r>
          </a:p>
          <a:p>
            <a:r>
              <a:rPr lang="en-US" dirty="0"/>
              <a:t>Phrase</a:t>
            </a:r>
          </a:p>
          <a:p>
            <a:pPr lvl="1"/>
            <a:r>
              <a:rPr lang="en-US" dirty="0"/>
              <a:t>BHS – 253,174; 1QM/S – 5,793</a:t>
            </a:r>
          </a:p>
          <a:p>
            <a:r>
              <a:rPr lang="en-US" dirty="0"/>
              <a:t>Word</a:t>
            </a:r>
          </a:p>
          <a:p>
            <a:pPr lvl="1"/>
            <a:r>
              <a:rPr lang="en-US" dirty="0"/>
              <a:t>BHS – 426,581; 1QM/S – 12,071</a:t>
            </a:r>
          </a:p>
          <a:p>
            <a:r>
              <a:rPr lang="en-US" dirty="0"/>
              <a:t>Letter</a:t>
            </a:r>
          </a:p>
          <a:p>
            <a:pPr lvl="1"/>
            <a:r>
              <a:rPr lang="en-US" dirty="0"/>
              <a:t>BHS – 1,197,766, 1QM/S – 31,651</a:t>
            </a:r>
          </a:p>
        </p:txBody>
      </p:sp>
      <p:pic>
        <p:nvPicPr>
          <p:cNvPr id="5" name="Picture 4" descr="/var/folders/ht/pt1vtpyj5psfpnz69d92_ndw0000gn/T/com.microsoft.Word/Content.MSO/E01B5830.tmp">
            <a:extLst>
              <a:ext uri="{FF2B5EF4-FFF2-40B4-BE49-F238E27FC236}">
                <a16:creationId xmlns:a16="http://schemas.microsoft.com/office/drawing/2014/main" id="{F717E47C-F498-8641-B2CD-89A11AD599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82" y="2329147"/>
            <a:ext cx="5898313" cy="4237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20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B7E-722A-0947-9A9D-93349A1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BB07-7B7D-454F-AAE4-04AE5B65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478"/>
            <a:ext cx="10271226" cy="5011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Linguistically annotated Biblia </a:t>
            </a:r>
            <a:r>
              <a:rPr lang="en-US" dirty="0" err="1"/>
              <a:t>Hebraica</a:t>
            </a:r>
            <a:r>
              <a:rPr lang="en-US" dirty="0"/>
              <a:t> </a:t>
            </a:r>
            <a:r>
              <a:rPr lang="en-US" dirty="0" err="1"/>
              <a:t>Stuttgartensia</a:t>
            </a:r>
            <a:endParaRPr lang="en-US" dirty="0"/>
          </a:p>
          <a:p>
            <a:r>
              <a:rPr lang="en-US" dirty="0"/>
              <a:t>1QM and 1QS</a:t>
            </a:r>
          </a:p>
          <a:p>
            <a:r>
              <a:rPr lang="en-US" dirty="0"/>
              <a:t>Sentence</a:t>
            </a:r>
          </a:p>
          <a:p>
            <a:pPr lvl="1"/>
            <a:r>
              <a:rPr lang="en-US" dirty="0"/>
              <a:t>BHS – 63,570; 1QM/S – 1,481</a:t>
            </a:r>
          </a:p>
          <a:p>
            <a:r>
              <a:rPr lang="en-US" dirty="0"/>
              <a:t>Clause</a:t>
            </a:r>
          </a:p>
          <a:p>
            <a:pPr lvl="1"/>
            <a:r>
              <a:rPr lang="en-US" dirty="0"/>
              <a:t>BHS – 88,000; 1QM/S – 2,210</a:t>
            </a:r>
          </a:p>
          <a:p>
            <a:r>
              <a:rPr lang="en-US" dirty="0"/>
              <a:t>Phrase</a:t>
            </a:r>
          </a:p>
          <a:p>
            <a:pPr lvl="1"/>
            <a:r>
              <a:rPr lang="en-US" dirty="0"/>
              <a:t>BHS – 253,174; 1QM/S – 5,793</a:t>
            </a:r>
          </a:p>
          <a:p>
            <a:r>
              <a:rPr lang="en-US" dirty="0"/>
              <a:t>Word</a:t>
            </a:r>
          </a:p>
          <a:p>
            <a:pPr lvl="1"/>
            <a:r>
              <a:rPr lang="en-US" dirty="0"/>
              <a:t>BHS – 426,581; 1QM/S – 12,071</a:t>
            </a:r>
          </a:p>
          <a:p>
            <a:r>
              <a:rPr lang="en-US" dirty="0"/>
              <a:t>Letter</a:t>
            </a:r>
          </a:p>
          <a:p>
            <a:pPr lvl="1"/>
            <a:r>
              <a:rPr lang="en-US" dirty="0"/>
              <a:t>BHS – 1,197,766, 1QM/S – 31,651</a:t>
            </a:r>
          </a:p>
        </p:txBody>
      </p:sp>
      <p:pic>
        <p:nvPicPr>
          <p:cNvPr id="6" name="Picture 5" descr="/var/folders/ht/pt1vtpyj5psfpnz69d92_ndw0000gn/T/com.microsoft.Word/Content.MSO/6057DDBE.tmp">
            <a:extLst>
              <a:ext uri="{FF2B5EF4-FFF2-40B4-BE49-F238E27FC236}">
                <a16:creationId xmlns:a16="http://schemas.microsoft.com/office/drawing/2014/main" id="{E42E0684-27A9-9248-A26B-ED03082ADE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395" y="2454236"/>
            <a:ext cx="5170396" cy="4089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38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B7E-722A-0947-9A9D-93349A1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BB07-7B7D-454F-AAE4-04AE5B65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478"/>
            <a:ext cx="10271226" cy="5011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Linguistically annotated Biblia </a:t>
            </a:r>
            <a:r>
              <a:rPr lang="en-US" dirty="0" err="1"/>
              <a:t>Hebraica</a:t>
            </a:r>
            <a:r>
              <a:rPr lang="en-US" dirty="0"/>
              <a:t> </a:t>
            </a:r>
            <a:r>
              <a:rPr lang="en-US" dirty="0" err="1"/>
              <a:t>Stuttgartensia</a:t>
            </a:r>
            <a:endParaRPr lang="en-US" dirty="0"/>
          </a:p>
          <a:p>
            <a:r>
              <a:rPr lang="en-US" dirty="0"/>
              <a:t>1QM and 1QS</a:t>
            </a:r>
          </a:p>
          <a:p>
            <a:r>
              <a:rPr lang="en-US" dirty="0"/>
              <a:t>Sentence</a:t>
            </a:r>
          </a:p>
          <a:p>
            <a:pPr lvl="1"/>
            <a:r>
              <a:rPr lang="en-US" dirty="0"/>
              <a:t>BHS – 63,570; 1QM/S – 1,481</a:t>
            </a:r>
          </a:p>
          <a:p>
            <a:r>
              <a:rPr lang="en-US" dirty="0"/>
              <a:t>Clause</a:t>
            </a:r>
          </a:p>
          <a:p>
            <a:pPr lvl="1"/>
            <a:r>
              <a:rPr lang="en-US" dirty="0"/>
              <a:t>BHS – 88,000; 1QM/S – 2,210</a:t>
            </a:r>
          </a:p>
          <a:p>
            <a:r>
              <a:rPr lang="en-US" dirty="0"/>
              <a:t>Phrase</a:t>
            </a:r>
          </a:p>
          <a:p>
            <a:pPr lvl="1"/>
            <a:r>
              <a:rPr lang="en-US" dirty="0"/>
              <a:t>BHS – 253,174; 1QM/S – 5,793</a:t>
            </a:r>
          </a:p>
          <a:p>
            <a:r>
              <a:rPr lang="en-US" dirty="0"/>
              <a:t>Word</a:t>
            </a:r>
          </a:p>
          <a:p>
            <a:pPr lvl="1"/>
            <a:r>
              <a:rPr lang="en-US" dirty="0"/>
              <a:t>BHS – 426,581; 1QM/S – 12,071</a:t>
            </a:r>
          </a:p>
          <a:p>
            <a:r>
              <a:rPr lang="en-US" dirty="0"/>
              <a:t>Letter</a:t>
            </a:r>
          </a:p>
          <a:p>
            <a:pPr lvl="1"/>
            <a:r>
              <a:rPr lang="en-US" dirty="0"/>
              <a:t>BHS – 1,197,766, 1QM/S – 31,651</a:t>
            </a:r>
          </a:p>
        </p:txBody>
      </p:sp>
      <p:pic>
        <p:nvPicPr>
          <p:cNvPr id="6" name="Picture 5" descr="/var/folders/ht/pt1vtpyj5psfpnz69d92_ndw0000gn/T/com.microsoft.Word/Content.MSO/6057DDBE.tmp">
            <a:extLst>
              <a:ext uri="{FF2B5EF4-FFF2-40B4-BE49-F238E27FC236}">
                <a16:creationId xmlns:a16="http://schemas.microsoft.com/office/drawing/2014/main" id="{E42E0684-27A9-9248-A26B-ED03082ADE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395" y="2454236"/>
            <a:ext cx="5170396" cy="4089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22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1E2-F631-1A4E-9487-2CACA9C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Sentence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438513-20E1-8F4C-BA65-B3CACFDDD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71809"/>
              </p:ext>
            </p:extLst>
          </p:nvPr>
        </p:nvGraphicFramePr>
        <p:xfrm>
          <a:off x="428893" y="1930832"/>
          <a:ext cx="5580021" cy="4074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753">
                  <a:extLst>
                    <a:ext uri="{9D8B030D-6E8A-4147-A177-3AD203B41FA5}">
                      <a16:colId xmlns:a16="http://schemas.microsoft.com/office/drawing/2014/main" val="1716880497"/>
                    </a:ext>
                  </a:extLst>
                </a:gridCol>
                <a:gridCol w="3086268">
                  <a:extLst>
                    <a:ext uri="{9D8B030D-6E8A-4147-A177-3AD203B41FA5}">
                      <a16:colId xmlns:a16="http://schemas.microsoft.com/office/drawing/2014/main" val="2362552687"/>
                    </a:ext>
                  </a:extLst>
                </a:gridCol>
              </a:tblGrid>
              <a:tr h="551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Sentence Length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Average Clause Length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523669"/>
                  </a:ext>
                </a:extLst>
              </a:tr>
              <a:tr h="503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3.075193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9861638"/>
                  </a:ext>
                </a:extLst>
              </a:tr>
              <a:tr h="503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2.629325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541291"/>
                  </a:ext>
                </a:extLst>
              </a:tr>
              <a:tr h="503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2.654567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9166572"/>
                  </a:ext>
                </a:extLst>
              </a:tr>
              <a:tr h="503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2.663388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157109"/>
                  </a:ext>
                </a:extLst>
              </a:tr>
              <a:tr h="503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2.687727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1546728"/>
                  </a:ext>
                </a:extLst>
              </a:tr>
              <a:tr h="503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2.676617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1093771"/>
                  </a:ext>
                </a:extLst>
              </a:tr>
              <a:tr h="503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2.660881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6517560"/>
                  </a:ext>
                </a:extLst>
              </a:tr>
            </a:tbl>
          </a:graphicData>
        </a:graphic>
      </p:graphicFrame>
      <p:pic>
        <p:nvPicPr>
          <p:cNvPr id="5" name="Picture 4" descr="/var/folders/ht/pt1vtpyj5psfpnz69d92_ndw0000gn/T/com.microsoft.Word/Content.MSO/C15B107C.tmp">
            <a:extLst>
              <a:ext uri="{FF2B5EF4-FFF2-40B4-BE49-F238E27FC236}">
                <a16:creationId xmlns:a16="http://schemas.microsoft.com/office/drawing/2014/main" id="{183842C2-0914-1143-B066-54925AC2AB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213" y="1930832"/>
            <a:ext cx="5130232" cy="407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27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1E2-F631-1A4E-9487-2CACA9C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Sentence Level</a:t>
            </a:r>
          </a:p>
        </p:txBody>
      </p:sp>
      <p:pic>
        <p:nvPicPr>
          <p:cNvPr id="6" name="Picture 5" descr="/var/folders/ht/pt1vtpyj5psfpnz69d92_ndw0000gn/T/com.microsoft.Word/Content.MSO/1E43D7EA.tmp">
            <a:extLst>
              <a:ext uri="{FF2B5EF4-FFF2-40B4-BE49-F238E27FC236}">
                <a16:creationId xmlns:a16="http://schemas.microsoft.com/office/drawing/2014/main" id="{64FF7ABE-34F4-C94D-8CE9-A5493EFF4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94" y="2097088"/>
            <a:ext cx="5715428" cy="41018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70E24-9016-8441-A7B0-89D525ACA8C2}"/>
              </a:ext>
            </a:extLst>
          </p:cNvPr>
          <p:cNvSpPr txBox="1"/>
          <p:nvPr/>
        </p:nvSpPr>
        <p:spPr>
          <a:xfrm>
            <a:off x="7559803" y="2766950"/>
            <a:ext cx="1988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</a:t>
            </a:r>
            <a:r>
              <a:rPr lang="en-US" sz="3000" baseline="30000" dirty="0"/>
              <a:t>2</a:t>
            </a:r>
            <a:r>
              <a:rPr lang="en-US" sz="3000" dirty="0"/>
              <a:t> = 0.501</a:t>
            </a:r>
          </a:p>
        </p:txBody>
      </p:sp>
    </p:spTree>
    <p:extLst>
      <p:ext uri="{BB962C8B-B14F-4D97-AF65-F5344CB8AC3E}">
        <p14:creationId xmlns:p14="http://schemas.microsoft.com/office/powerpoint/2010/main" val="14110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1E2-F631-1A4E-9487-2CACA9C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Sentence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70E24-9016-8441-A7B0-89D525ACA8C2}"/>
              </a:ext>
            </a:extLst>
          </p:cNvPr>
          <p:cNvSpPr txBox="1"/>
          <p:nvPr/>
        </p:nvSpPr>
        <p:spPr>
          <a:xfrm>
            <a:off x="2192157" y="1667133"/>
            <a:ext cx="3076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Exodus R</a:t>
            </a:r>
            <a:r>
              <a:rPr lang="en-US" sz="3000" baseline="30000" dirty="0"/>
              <a:t>2</a:t>
            </a:r>
            <a:r>
              <a:rPr lang="en-US" sz="3000" dirty="0"/>
              <a:t> = 0.843</a:t>
            </a:r>
          </a:p>
        </p:txBody>
      </p:sp>
      <p:pic>
        <p:nvPicPr>
          <p:cNvPr id="5" name="Picture 4" descr="/var/folders/ht/pt1vtpyj5psfpnz69d92_ndw0000gn/T/com.microsoft.Word/Content.MSO/9DAB0788.tmp">
            <a:extLst>
              <a:ext uri="{FF2B5EF4-FFF2-40B4-BE49-F238E27FC236}">
                <a16:creationId xmlns:a16="http://schemas.microsoft.com/office/drawing/2014/main" id="{FD537D9E-E76B-FF4B-8525-89F06443E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8" y="2221131"/>
            <a:ext cx="5129670" cy="398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/var/folders/ht/pt1vtpyj5psfpnz69d92_ndw0000gn/T/com.microsoft.Word/Content.MSO/6A763ED6.tmp">
            <a:extLst>
              <a:ext uri="{FF2B5EF4-FFF2-40B4-BE49-F238E27FC236}">
                <a16:creationId xmlns:a16="http://schemas.microsoft.com/office/drawing/2014/main" id="{D8284EFB-72A2-0742-A78C-A85065DFB3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70" y="2221131"/>
            <a:ext cx="4960942" cy="39896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20DA95-9211-5047-9581-BBD4B825CDDB}"/>
              </a:ext>
            </a:extLst>
          </p:cNvPr>
          <p:cNvSpPr txBox="1"/>
          <p:nvPr/>
        </p:nvSpPr>
        <p:spPr>
          <a:xfrm>
            <a:off x="7381439" y="1667133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Ruth R</a:t>
            </a:r>
            <a:r>
              <a:rPr lang="en-US" sz="3000" baseline="30000" dirty="0"/>
              <a:t>2</a:t>
            </a:r>
            <a:r>
              <a:rPr lang="en-US" sz="30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76022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1E2-F631-1A4E-9487-2CACA9C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Sentence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70E24-9016-8441-A7B0-89D525ACA8C2}"/>
              </a:ext>
            </a:extLst>
          </p:cNvPr>
          <p:cNvSpPr txBox="1"/>
          <p:nvPr/>
        </p:nvSpPr>
        <p:spPr>
          <a:xfrm>
            <a:off x="2192157" y="1667133"/>
            <a:ext cx="2828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1QM R</a:t>
            </a:r>
            <a:r>
              <a:rPr lang="en-US" sz="3000" baseline="30000" dirty="0"/>
              <a:t>2</a:t>
            </a:r>
            <a:r>
              <a:rPr lang="en-US" sz="3000" dirty="0"/>
              <a:t> = 0.538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0DA95-9211-5047-9581-BBD4B825CDDB}"/>
              </a:ext>
            </a:extLst>
          </p:cNvPr>
          <p:cNvSpPr txBox="1"/>
          <p:nvPr/>
        </p:nvSpPr>
        <p:spPr>
          <a:xfrm>
            <a:off x="7381439" y="1667133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1QS R</a:t>
            </a:r>
            <a:r>
              <a:rPr lang="en-US" sz="3000" baseline="30000" dirty="0"/>
              <a:t>2</a:t>
            </a:r>
            <a:r>
              <a:rPr lang="en-US" sz="3000" dirty="0"/>
              <a:t> = 0.857</a:t>
            </a:r>
          </a:p>
        </p:txBody>
      </p:sp>
      <p:pic>
        <p:nvPicPr>
          <p:cNvPr id="9" name="Picture 8" descr="/var/folders/ht/pt1vtpyj5psfpnz69d92_ndw0000gn/T/com.microsoft.Word/Content.MSO/EB23CA06.tmp">
            <a:extLst>
              <a:ext uri="{FF2B5EF4-FFF2-40B4-BE49-F238E27FC236}">
                <a16:creationId xmlns:a16="http://schemas.microsoft.com/office/drawing/2014/main" id="{8BEEDFB6-750E-B143-A312-DC883433EA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07" y="2310224"/>
            <a:ext cx="5085505" cy="385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/var/folders/ht/pt1vtpyj5psfpnz69d92_ndw0000gn/T/com.microsoft.Word/Content.MSO/D2A3EC04.tmp">
            <a:extLst>
              <a:ext uri="{FF2B5EF4-FFF2-40B4-BE49-F238E27FC236}">
                <a16:creationId xmlns:a16="http://schemas.microsoft.com/office/drawing/2014/main" id="{2E9922E6-4844-764E-BFC1-FC0BDC7AC64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58" y="2310223"/>
            <a:ext cx="4911598" cy="3853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82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1E2-F631-1A4E-9487-2CACA9C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Sentence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70E24-9016-8441-A7B0-89D525ACA8C2}"/>
              </a:ext>
            </a:extLst>
          </p:cNvPr>
          <p:cNvSpPr txBox="1"/>
          <p:nvPr/>
        </p:nvSpPr>
        <p:spPr>
          <a:xfrm>
            <a:off x="2192157" y="1667133"/>
            <a:ext cx="2828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1QM R</a:t>
            </a:r>
            <a:r>
              <a:rPr lang="en-US" sz="3000" baseline="30000" dirty="0"/>
              <a:t>2</a:t>
            </a:r>
            <a:r>
              <a:rPr lang="en-US" sz="3000" dirty="0"/>
              <a:t> = 0.538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0DA95-9211-5047-9581-BBD4B825CDDB}"/>
              </a:ext>
            </a:extLst>
          </p:cNvPr>
          <p:cNvSpPr txBox="1"/>
          <p:nvPr/>
        </p:nvSpPr>
        <p:spPr>
          <a:xfrm>
            <a:off x="7381439" y="1667133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1QS R</a:t>
            </a:r>
            <a:r>
              <a:rPr lang="en-US" sz="3000" baseline="30000" dirty="0"/>
              <a:t>2</a:t>
            </a:r>
            <a:r>
              <a:rPr lang="en-US" sz="3000" dirty="0"/>
              <a:t> = 0.857</a:t>
            </a:r>
          </a:p>
        </p:txBody>
      </p:sp>
      <p:pic>
        <p:nvPicPr>
          <p:cNvPr id="9" name="Picture 8" descr="/var/folders/ht/pt1vtpyj5psfpnz69d92_ndw0000gn/T/com.microsoft.Word/Content.MSO/EB23CA06.tmp">
            <a:extLst>
              <a:ext uri="{FF2B5EF4-FFF2-40B4-BE49-F238E27FC236}">
                <a16:creationId xmlns:a16="http://schemas.microsoft.com/office/drawing/2014/main" id="{8BEEDFB6-750E-B143-A312-DC883433EA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07" y="2310224"/>
            <a:ext cx="5085505" cy="385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/var/folders/ht/pt1vtpyj5psfpnz69d92_ndw0000gn/T/com.microsoft.Word/Content.MSO/D2A3EC04.tmp">
            <a:extLst>
              <a:ext uri="{FF2B5EF4-FFF2-40B4-BE49-F238E27FC236}">
                <a16:creationId xmlns:a16="http://schemas.microsoft.com/office/drawing/2014/main" id="{2E9922E6-4844-764E-BFC1-FC0BDC7AC64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58" y="2310223"/>
            <a:ext cx="4911598" cy="3853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4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C633-5C73-664D-B48F-35BF86EF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EB77-9AF6-9241-A3CD-2D9420EF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“The larger the whole the smaller the parts” (</a:t>
            </a:r>
            <a:r>
              <a:rPr lang="en-US" dirty="0" err="1"/>
              <a:t>Menzerath</a:t>
            </a:r>
            <a:r>
              <a:rPr lang="en-US" dirty="0"/>
              <a:t> 1954: 100) </a:t>
            </a:r>
          </a:p>
          <a:p>
            <a:r>
              <a:rPr lang="en-US" dirty="0"/>
              <a:t>“The longer a language construct the shorter its components (constituents)”</a:t>
            </a:r>
          </a:p>
          <a:p>
            <a:r>
              <a:rPr lang="en-US" dirty="0"/>
              <a:t>Example: On average longer sentences (by number of clauses) will have shorter clauses (by number of phrases), while shorter sentences will have longer clauses.</a:t>
            </a:r>
          </a:p>
          <a:p>
            <a:r>
              <a:rPr lang="en-US" dirty="0"/>
              <a:t>Theorized that this law is related to the economization principles of language processing, specifically the principle of minimizing memory.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1E2-F631-1A4E-9487-2CACA9C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Clause Level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062AA6-CAB1-BB49-BC4A-3FDC3DFE4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81959"/>
              </p:ext>
            </p:extLst>
          </p:nvPr>
        </p:nvGraphicFramePr>
        <p:xfrm>
          <a:off x="515378" y="1781937"/>
          <a:ext cx="5564787" cy="436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4302">
                  <a:extLst>
                    <a:ext uri="{9D8B030D-6E8A-4147-A177-3AD203B41FA5}">
                      <a16:colId xmlns:a16="http://schemas.microsoft.com/office/drawing/2014/main" val="2715013657"/>
                    </a:ext>
                  </a:extLst>
                </a:gridCol>
                <a:gridCol w="2560485">
                  <a:extLst>
                    <a:ext uri="{9D8B030D-6E8A-4147-A177-3AD203B41FA5}">
                      <a16:colId xmlns:a16="http://schemas.microsoft.com/office/drawing/2014/main" val="692014016"/>
                    </a:ext>
                  </a:extLst>
                </a:gridCol>
              </a:tblGrid>
              <a:tr h="673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Clause Length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Phrase Length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3518393862"/>
                  </a:ext>
                </a:extLst>
              </a:tr>
              <a:tr h="318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2.162078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118612539"/>
                  </a:ext>
                </a:extLst>
              </a:tr>
              <a:tr h="318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1.63794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2212852586"/>
                  </a:ext>
                </a:extLst>
              </a:tr>
              <a:tr h="318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1.604729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913134261"/>
                  </a:ext>
                </a:extLst>
              </a:tr>
              <a:tr h="318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1.669904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2097230570"/>
                  </a:ext>
                </a:extLst>
              </a:tr>
              <a:tr h="318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1.845819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4195775696"/>
                  </a:ext>
                </a:extLst>
              </a:tr>
              <a:tr h="318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2.043144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3124397710"/>
                  </a:ext>
                </a:extLst>
              </a:tr>
              <a:tr h="318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2.156522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3169110870"/>
                  </a:ext>
                </a:extLst>
              </a:tr>
              <a:tr h="318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1247976897"/>
                  </a:ext>
                </a:extLst>
              </a:tr>
              <a:tr h="318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2.777778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27" marR="66627" marT="0" marB="0" anchor="b"/>
                </a:tc>
                <a:extLst>
                  <a:ext uri="{0D108BD9-81ED-4DB2-BD59-A6C34878D82A}">
                    <a16:rowId xmlns:a16="http://schemas.microsoft.com/office/drawing/2014/main" val="2276426609"/>
                  </a:ext>
                </a:extLst>
              </a:tr>
            </a:tbl>
          </a:graphicData>
        </a:graphic>
      </p:graphicFrame>
      <p:pic>
        <p:nvPicPr>
          <p:cNvPr id="6" name="Picture 5" descr="/var/folders/ht/pt1vtpyj5psfpnz69d92_ndw0000gn/T/com.microsoft.Word/Content.MSO/F401A4B2.tmp">
            <a:extLst>
              <a:ext uri="{FF2B5EF4-FFF2-40B4-BE49-F238E27FC236}">
                <a16:creationId xmlns:a16="http://schemas.microsoft.com/office/drawing/2014/main" id="{07CC6BFE-A04D-A342-BC7B-055C286B4E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54" y="1781937"/>
            <a:ext cx="5292892" cy="4360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48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1E2-F631-1A4E-9487-2CACA9C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Clause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70E24-9016-8441-A7B0-89D525ACA8C2}"/>
              </a:ext>
            </a:extLst>
          </p:cNvPr>
          <p:cNvSpPr txBox="1"/>
          <p:nvPr/>
        </p:nvSpPr>
        <p:spPr>
          <a:xfrm>
            <a:off x="7559803" y="2766950"/>
            <a:ext cx="1917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</a:t>
            </a:r>
            <a:r>
              <a:rPr lang="en-US" sz="3000" baseline="30000" dirty="0"/>
              <a:t>2</a:t>
            </a:r>
            <a:r>
              <a:rPr lang="en-US" sz="3000" dirty="0"/>
              <a:t> = 0.294</a:t>
            </a:r>
          </a:p>
        </p:txBody>
      </p:sp>
      <p:pic>
        <p:nvPicPr>
          <p:cNvPr id="5" name="Picture 4" descr="/var/folders/ht/pt1vtpyj5psfpnz69d92_ndw0000gn/T/com.microsoft.Word/Content.MSO/9147B41E.tmp">
            <a:extLst>
              <a:ext uri="{FF2B5EF4-FFF2-40B4-BE49-F238E27FC236}">
                <a16:creationId xmlns:a16="http://schemas.microsoft.com/office/drawing/2014/main" id="{609D6D3C-4583-2845-8CD5-88EF41B48B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42693"/>
            <a:ext cx="5770026" cy="4286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10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1E2-F631-1A4E-9487-2CACA9C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Phrase Level</a:t>
            </a:r>
          </a:p>
        </p:txBody>
      </p:sp>
      <p:pic>
        <p:nvPicPr>
          <p:cNvPr id="11" name="Picture 10" descr="/var/folders/ht/pt1vtpyj5psfpnz69d92_ndw0000gn/T/com.microsoft.Word/Content.MSO/F02D7AB4.tmp">
            <a:extLst>
              <a:ext uri="{FF2B5EF4-FFF2-40B4-BE49-F238E27FC236}">
                <a16:creationId xmlns:a16="http://schemas.microsoft.com/office/drawing/2014/main" id="{EC91F3B0-F4C4-014A-8965-FD637DB42E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2" y="2582202"/>
            <a:ext cx="5166203" cy="35810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6B34E2-E43B-B94D-B4D2-7F3C59CBE6FD}"/>
              </a:ext>
            </a:extLst>
          </p:cNvPr>
          <p:cNvSpPr txBox="1"/>
          <p:nvPr/>
        </p:nvSpPr>
        <p:spPr>
          <a:xfrm>
            <a:off x="1684521" y="1850866"/>
            <a:ext cx="25202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BHS - R</a:t>
            </a:r>
            <a:r>
              <a:rPr lang="en-US" sz="2600" baseline="30000" dirty="0"/>
              <a:t>2</a:t>
            </a:r>
            <a:r>
              <a:rPr lang="en-US" sz="2600" dirty="0"/>
              <a:t> = 0.655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C2C0A-9A32-3544-9E10-85EFCD35D287}"/>
              </a:ext>
            </a:extLst>
          </p:cNvPr>
          <p:cNvSpPr txBox="1"/>
          <p:nvPr/>
        </p:nvSpPr>
        <p:spPr>
          <a:xfrm>
            <a:off x="7655830" y="1850866"/>
            <a:ext cx="30155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1QM/S - R</a:t>
            </a:r>
            <a:r>
              <a:rPr lang="en-US" sz="2600" baseline="30000" dirty="0"/>
              <a:t>2</a:t>
            </a:r>
            <a:r>
              <a:rPr lang="en-US" sz="2600" dirty="0"/>
              <a:t> = 0.601</a:t>
            </a:r>
          </a:p>
        </p:txBody>
      </p:sp>
      <p:pic>
        <p:nvPicPr>
          <p:cNvPr id="13" name="Picture 12" descr="/var/folders/ht/pt1vtpyj5psfpnz69d92_ndw0000gn/T/com.microsoft.Word/Content.MSO/BFB6B2E8.tmp">
            <a:extLst>
              <a:ext uri="{FF2B5EF4-FFF2-40B4-BE49-F238E27FC236}">
                <a16:creationId xmlns:a16="http://schemas.microsoft.com/office/drawing/2014/main" id="{649055C0-0C2C-6E4E-936C-5528D78373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21" y="2582202"/>
            <a:ext cx="5233769" cy="3581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03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1E2-F631-1A4E-9487-2CACA9C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Summary</a:t>
            </a:r>
          </a:p>
        </p:txBody>
      </p:sp>
      <p:pic>
        <p:nvPicPr>
          <p:cNvPr id="11" name="Picture 10" descr="/var/folders/ht/pt1vtpyj5psfpnz69d92_ndw0000gn/T/com.microsoft.Word/Content.MSO/F02D7AB4.tmp">
            <a:extLst>
              <a:ext uri="{FF2B5EF4-FFF2-40B4-BE49-F238E27FC236}">
                <a16:creationId xmlns:a16="http://schemas.microsoft.com/office/drawing/2014/main" id="{EC91F3B0-F4C4-014A-8965-FD637DB42E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55" y="2653455"/>
            <a:ext cx="3632467" cy="26191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6B34E2-E43B-B94D-B4D2-7F3C59CBE6FD}"/>
              </a:ext>
            </a:extLst>
          </p:cNvPr>
          <p:cNvSpPr txBox="1"/>
          <p:nvPr/>
        </p:nvSpPr>
        <p:spPr>
          <a:xfrm>
            <a:off x="846982" y="1996043"/>
            <a:ext cx="3161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Sentence - R</a:t>
            </a:r>
            <a:r>
              <a:rPr lang="en-US" sz="2600" baseline="30000" dirty="0"/>
              <a:t>2</a:t>
            </a:r>
            <a:r>
              <a:rPr lang="en-US" sz="2600" dirty="0"/>
              <a:t> = 0.501</a:t>
            </a:r>
          </a:p>
        </p:txBody>
      </p:sp>
      <p:pic>
        <p:nvPicPr>
          <p:cNvPr id="7" name="Picture 6" descr="/var/folders/ht/pt1vtpyj5psfpnz69d92_ndw0000gn/T/com.microsoft.Word/Content.MSO/1E43D7EA.tmp">
            <a:extLst>
              <a:ext uri="{FF2B5EF4-FFF2-40B4-BE49-F238E27FC236}">
                <a16:creationId xmlns:a16="http://schemas.microsoft.com/office/drawing/2014/main" id="{AADD5BEA-92D7-7742-A622-84FEEE5492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5" y="2653455"/>
            <a:ext cx="3554118" cy="261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/var/folders/ht/pt1vtpyj5psfpnz69d92_ndw0000gn/T/com.microsoft.Word/Content.MSO/9147B41E.tmp">
            <a:extLst>
              <a:ext uri="{FF2B5EF4-FFF2-40B4-BE49-F238E27FC236}">
                <a16:creationId xmlns:a16="http://schemas.microsoft.com/office/drawing/2014/main" id="{6CC07E46-92CA-144D-B64E-A273C4D5674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990" y="2653455"/>
            <a:ext cx="3684227" cy="2619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67CF5-2BB2-BA46-B475-4CA0AC10C446}"/>
              </a:ext>
            </a:extLst>
          </p:cNvPr>
          <p:cNvSpPr txBox="1"/>
          <p:nvPr/>
        </p:nvSpPr>
        <p:spPr>
          <a:xfrm>
            <a:off x="4494387" y="1987535"/>
            <a:ext cx="2868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Clause - R</a:t>
            </a:r>
            <a:r>
              <a:rPr lang="en-US" sz="2600" baseline="30000" dirty="0"/>
              <a:t>2</a:t>
            </a:r>
            <a:r>
              <a:rPr lang="en-US" sz="2600" dirty="0"/>
              <a:t> = 0.294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765B1-CC8C-704A-933F-8AEB4A3B76AF}"/>
              </a:ext>
            </a:extLst>
          </p:cNvPr>
          <p:cNvSpPr txBox="1"/>
          <p:nvPr/>
        </p:nvSpPr>
        <p:spPr>
          <a:xfrm>
            <a:off x="8473749" y="1999410"/>
            <a:ext cx="28664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Phrase - R</a:t>
            </a:r>
            <a:r>
              <a:rPr lang="en-US" sz="2600" baseline="30000" dirty="0"/>
              <a:t>2</a:t>
            </a:r>
            <a:r>
              <a:rPr lang="en-US" sz="2600" dirty="0"/>
              <a:t> = 0.655</a:t>
            </a:r>
          </a:p>
        </p:txBody>
      </p:sp>
    </p:spTree>
    <p:extLst>
      <p:ext uri="{BB962C8B-B14F-4D97-AF65-F5344CB8AC3E}">
        <p14:creationId xmlns:p14="http://schemas.microsoft.com/office/powerpoint/2010/main" val="120327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2320-961E-9448-B373-FF823493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B310-2DE8-1041-A495-818D9448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Equation: </a:t>
            </a:r>
            <a:r>
              <a:rPr lang="en-US" i="1" dirty="0"/>
              <a:t>y</a:t>
            </a:r>
            <a:r>
              <a:rPr lang="en-US" i="1" baseline="30000" dirty="0"/>
              <a:t>1 </a:t>
            </a:r>
            <a:r>
              <a:rPr lang="en-US" i="1" dirty="0"/>
              <a:t>= c *y/x</a:t>
            </a:r>
          </a:p>
          <a:p>
            <a:r>
              <a:rPr lang="en-US" dirty="0"/>
              <a:t>This Function presents the solution to the differential equation:</a:t>
            </a:r>
            <a:r>
              <a:rPr lang="en-US" i="1" dirty="0"/>
              <a:t> y </a:t>
            </a:r>
            <a:r>
              <a:rPr lang="en-US" dirty="0"/>
              <a:t>= </a:t>
            </a:r>
            <a:r>
              <a:rPr lang="en-US" i="1" dirty="0" err="1"/>
              <a:t>ax</a:t>
            </a:r>
            <a:r>
              <a:rPr lang="en-US" i="1" baseline="30000" dirty="0" err="1"/>
              <a:t>b</a:t>
            </a:r>
            <a:r>
              <a:rPr lang="en-US" i="1" dirty="0" err="1"/>
              <a:t>e</a:t>
            </a:r>
            <a:r>
              <a:rPr lang="en-US" baseline="30000" dirty="0"/>
              <a:t>−</a:t>
            </a:r>
            <a:r>
              <a:rPr lang="en-US" i="1" baseline="30000" dirty="0"/>
              <a:t>cx</a:t>
            </a:r>
            <a:r>
              <a:rPr lang="en-US" i="1" dirty="0"/>
              <a:t> </a:t>
            </a:r>
          </a:p>
          <a:p>
            <a:r>
              <a:rPr lang="en-US" dirty="0"/>
              <a:t>The simplified form:</a:t>
            </a:r>
            <a:r>
              <a:rPr lang="en-US" i="1" dirty="0"/>
              <a:t> </a:t>
            </a:r>
            <a:r>
              <a:rPr lang="en-US" dirty="0"/>
              <a:t>y = </a:t>
            </a:r>
            <a:r>
              <a:rPr lang="en-US" dirty="0" err="1"/>
              <a:t>ax</a:t>
            </a:r>
            <a:r>
              <a:rPr lang="en-US" baseline="30000" dirty="0" err="1"/>
              <a:t>b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C7B0-AE72-6844-9091-C24C1E0C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MAL: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6B969-6918-2C47-BA40-9F58776A1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019" y="2446257"/>
            <a:ext cx="4395604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7384D-DAF9-734C-950C-51897CE8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83" y="3781143"/>
            <a:ext cx="3439029" cy="2206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49BD51-6FEA-7A4F-BE31-5C725F640912}"/>
              </a:ext>
            </a:extLst>
          </p:cNvPr>
          <p:cNvSpPr txBox="1"/>
          <p:nvPr/>
        </p:nvSpPr>
        <p:spPr>
          <a:xfrm>
            <a:off x="482079" y="2446257"/>
            <a:ext cx="587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SENTENCE LEVEL: GERMAN AND ENGLISH SHORT STORIES AND PHILISOPHICAL TEXTS (KÖHLER 1982)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34850-B0F5-A747-AD3B-4D2792B348EE}"/>
              </a:ext>
            </a:extLst>
          </p:cNvPr>
          <p:cNvSpPr txBox="1"/>
          <p:nvPr/>
        </p:nvSpPr>
        <p:spPr>
          <a:xfrm>
            <a:off x="4701082" y="334453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= 0.9858</a:t>
            </a:r>
          </a:p>
        </p:txBody>
      </p:sp>
    </p:spTree>
    <p:extLst>
      <p:ext uri="{BB962C8B-B14F-4D97-AF65-F5344CB8AC3E}">
        <p14:creationId xmlns:p14="http://schemas.microsoft.com/office/powerpoint/2010/main" val="37024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C7B0-AE72-6844-9091-C24C1E0C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MAL: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9BD51-6FEA-7A4F-BE31-5C725F640912}"/>
              </a:ext>
            </a:extLst>
          </p:cNvPr>
          <p:cNvSpPr txBox="1"/>
          <p:nvPr/>
        </p:nvSpPr>
        <p:spPr>
          <a:xfrm>
            <a:off x="2333486" y="1814358"/>
            <a:ext cx="804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Benesova</a:t>
            </a:r>
            <a:r>
              <a:rPr lang="en-US" sz="2400" dirty="0"/>
              <a:t> et al. - Czech text: Olomouc Speech 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34850-B0F5-A747-AD3B-4D2792B348EE}"/>
              </a:ext>
            </a:extLst>
          </p:cNvPr>
          <p:cNvSpPr txBox="1"/>
          <p:nvPr/>
        </p:nvSpPr>
        <p:spPr>
          <a:xfrm>
            <a:off x="1883558" y="3471863"/>
            <a:ext cx="1936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R2 = 0.5710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AEBD90-A5BA-014F-B40D-8C460D2E7A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74" y="2544508"/>
            <a:ext cx="5242608" cy="41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9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D0DE-5F49-9E41-8D7B-50E388C7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97B1-AF48-8341-AA59-56FDD53E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Eep</a:t>
            </a:r>
            <a:r>
              <a:rPr lang="en-US" dirty="0"/>
              <a:t> </a:t>
            </a:r>
            <a:r>
              <a:rPr lang="en-US" dirty="0" err="1"/>
              <a:t>Talstra</a:t>
            </a:r>
            <a:r>
              <a:rPr lang="en-US" dirty="0"/>
              <a:t> Center for Bible and Computer</a:t>
            </a:r>
          </a:p>
          <a:p>
            <a:pPr lvl="1"/>
            <a:r>
              <a:rPr lang="en-US" dirty="0"/>
              <a:t>SHEBANQ and Text-Fabric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jarodjacobs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9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B7E-722A-0947-9A9D-93349A1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BB07-7B7D-454F-AAE4-04AE5B65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478"/>
            <a:ext cx="10271226" cy="5011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Linguistically annotated Biblia </a:t>
            </a:r>
            <a:r>
              <a:rPr lang="en-US" dirty="0" err="1"/>
              <a:t>Hebraica</a:t>
            </a:r>
            <a:r>
              <a:rPr lang="en-US" dirty="0"/>
              <a:t> </a:t>
            </a:r>
            <a:r>
              <a:rPr lang="en-US" dirty="0" err="1"/>
              <a:t>Stuttgartensia</a:t>
            </a:r>
            <a:endParaRPr lang="en-US" dirty="0"/>
          </a:p>
          <a:p>
            <a:r>
              <a:rPr lang="en-US" dirty="0"/>
              <a:t>1QM and 1QS</a:t>
            </a:r>
          </a:p>
          <a:p>
            <a:r>
              <a:rPr lang="en-US" dirty="0"/>
              <a:t>Sentence</a:t>
            </a:r>
          </a:p>
          <a:p>
            <a:pPr lvl="1"/>
            <a:r>
              <a:rPr lang="en-US" dirty="0"/>
              <a:t>BHS – 63,570; 1QM/S – 1,481</a:t>
            </a:r>
          </a:p>
          <a:p>
            <a:r>
              <a:rPr lang="en-US" dirty="0"/>
              <a:t>Clause</a:t>
            </a:r>
          </a:p>
          <a:p>
            <a:pPr lvl="1"/>
            <a:r>
              <a:rPr lang="en-US" dirty="0"/>
              <a:t>BHS – 88,000; 1QM/S – 2,210</a:t>
            </a:r>
          </a:p>
          <a:p>
            <a:r>
              <a:rPr lang="en-US" dirty="0"/>
              <a:t>Phrase</a:t>
            </a:r>
          </a:p>
          <a:p>
            <a:pPr lvl="1"/>
            <a:r>
              <a:rPr lang="en-US" dirty="0"/>
              <a:t>BHS – 253,174; 1QM/S – 5,793</a:t>
            </a:r>
          </a:p>
          <a:p>
            <a:r>
              <a:rPr lang="en-US" dirty="0"/>
              <a:t>Word</a:t>
            </a:r>
          </a:p>
          <a:p>
            <a:pPr lvl="1"/>
            <a:r>
              <a:rPr lang="en-US" dirty="0"/>
              <a:t>BHS – 426,581; 1QM/S – 12,071</a:t>
            </a:r>
          </a:p>
          <a:p>
            <a:r>
              <a:rPr lang="en-US" dirty="0"/>
              <a:t>Letter</a:t>
            </a:r>
          </a:p>
          <a:p>
            <a:pPr lvl="1"/>
            <a:r>
              <a:rPr lang="en-US" dirty="0"/>
              <a:t>BHS – 1,197,766, 1QM/S – 31,651</a:t>
            </a:r>
          </a:p>
        </p:txBody>
      </p:sp>
      <p:pic>
        <p:nvPicPr>
          <p:cNvPr id="4" name="Picture 3" descr="/var/folders/ht/pt1vtpyj5psfpnz69d92_ndw0000gp/T/com.microsoft.Word/Content.MSO/7A8D8609.tmp">
            <a:extLst>
              <a:ext uri="{FF2B5EF4-FFF2-40B4-BE49-F238E27FC236}">
                <a16:creationId xmlns:a16="http://schemas.microsoft.com/office/drawing/2014/main" id="{B8A6A83C-8AC1-C04C-93D9-52C218C96C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280" y="2432657"/>
            <a:ext cx="5490358" cy="3945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15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B7E-722A-0947-9A9D-93349A1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BB07-7B7D-454F-AAE4-04AE5B65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478"/>
            <a:ext cx="10271226" cy="5011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Linguistically annotated Biblia </a:t>
            </a:r>
            <a:r>
              <a:rPr lang="en-US" dirty="0" err="1"/>
              <a:t>Hebraica</a:t>
            </a:r>
            <a:r>
              <a:rPr lang="en-US" dirty="0"/>
              <a:t> </a:t>
            </a:r>
            <a:r>
              <a:rPr lang="en-US" dirty="0" err="1"/>
              <a:t>Stuttgartensia</a:t>
            </a:r>
            <a:endParaRPr lang="en-US" dirty="0"/>
          </a:p>
          <a:p>
            <a:r>
              <a:rPr lang="en-US" dirty="0"/>
              <a:t>1QM and 1QS</a:t>
            </a:r>
          </a:p>
          <a:p>
            <a:r>
              <a:rPr lang="en-US" dirty="0"/>
              <a:t>Sentence</a:t>
            </a:r>
          </a:p>
          <a:p>
            <a:pPr lvl="1"/>
            <a:r>
              <a:rPr lang="en-US" dirty="0"/>
              <a:t>BHS – 63,570; 1QM/S – 1,481</a:t>
            </a:r>
          </a:p>
          <a:p>
            <a:r>
              <a:rPr lang="en-US" dirty="0"/>
              <a:t>Clause</a:t>
            </a:r>
          </a:p>
          <a:p>
            <a:pPr lvl="1"/>
            <a:r>
              <a:rPr lang="en-US" dirty="0"/>
              <a:t>BHS – 88,000; 1QM/S – 2,210</a:t>
            </a:r>
          </a:p>
          <a:p>
            <a:r>
              <a:rPr lang="en-US" dirty="0"/>
              <a:t>Phrase</a:t>
            </a:r>
          </a:p>
          <a:p>
            <a:pPr lvl="1"/>
            <a:r>
              <a:rPr lang="en-US" dirty="0"/>
              <a:t>BHS – 253,174; 1QM/S – 5,793</a:t>
            </a:r>
          </a:p>
          <a:p>
            <a:r>
              <a:rPr lang="en-US" dirty="0"/>
              <a:t>Word</a:t>
            </a:r>
          </a:p>
          <a:p>
            <a:pPr lvl="1"/>
            <a:r>
              <a:rPr lang="en-US" dirty="0"/>
              <a:t>BHS – 426,581; 1QM/S – 12,071</a:t>
            </a:r>
          </a:p>
          <a:p>
            <a:r>
              <a:rPr lang="en-US" dirty="0"/>
              <a:t>Letter</a:t>
            </a:r>
          </a:p>
          <a:p>
            <a:pPr lvl="1"/>
            <a:r>
              <a:rPr lang="en-US" dirty="0"/>
              <a:t>BHS – 1,197,766, 1QM/S – 31,651</a:t>
            </a:r>
          </a:p>
        </p:txBody>
      </p:sp>
      <p:pic>
        <p:nvPicPr>
          <p:cNvPr id="5" name="Picture 4" descr="/var/folders/ht/pt1vtpyj5psfpnz69d92_ndw0000gp/T/com.microsoft.Word/Content.MSO/E4AA1DFF.tmp">
            <a:extLst>
              <a:ext uri="{FF2B5EF4-FFF2-40B4-BE49-F238E27FC236}">
                <a16:creationId xmlns:a16="http://schemas.microsoft.com/office/drawing/2014/main" id="{E86AF1A6-FD2F-9944-A3D5-02A920EAF5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34" y="2358040"/>
            <a:ext cx="5610704" cy="4054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90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B7E-722A-0947-9A9D-93349A1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BB07-7B7D-454F-AAE4-04AE5B65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478"/>
            <a:ext cx="10271226" cy="5011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Linguistically annotated Biblia </a:t>
            </a:r>
            <a:r>
              <a:rPr lang="en-US" dirty="0" err="1"/>
              <a:t>Hebraica</a:t>
            </a:r>
            <a:r>
              <a:rPr lang="en-US" dirty="0"/>
              <a:t> </a:t>
            </a:r>
            <a:r>
              <a:rPr lang="en-US" dirty="0" err="1"/>
              <a:t>Stuttgartensia</a:t>
            </a:r>
            <a:endParaRPr lang="en-US" dirty="0"/>
          </a:p>
          <a:p>
            <a:r>
              <a:rPr lang="en-US" dirty="0"/>
              <a:t>1QM and 1QS</a:t>
            </a:r>
          </a:p>
          <a:p>
            <a:r>
              <a:rPr lang="en-US" dirty="0"/>
              <a:t>Sentence</a:t>
            </a:r>
          </a:p>
          <a:p>
            <a:pPr lvl="1"/>
            <a:r>
              <a:rPr lang="en-US" dirty="0"/>
              <a:t>BHS – 63,570; 1QM/S – 1,481</a:t>
            </a:r>
          </a:p>
          <a:p>
            <a:r>
              <a:rPr lang="en-US" dirty="0"/>
              <a:t>Clause</a:t>
            </a:r>
          </a:p>
          <a:p>
            <a:pPr lvl="1"/>
            <a:r>
              <a:rPr lang="en-US" dirty="0"/>
              <a:t>BHS – 88,000; 1QM/S – 2,210</a:t>
            </a:r>
          </a:p>
          <a:p>
            <a:r>
              <a:rPr lang="en-US" dirty="0"/>
              <a:t>Phrase</a:t>
            </a:r>
          </a:p>
          <a:p>
            <a:pPr lvl="1"/>
            <a:r>
              <a:rPr lang="en-US" dirty="0"/>
              <a:t>BHS – 253,174; 1QM/S – 5,793</a:t>
            </a:r>
          </a:p>
          <a:p>
            <a:r>
              <a:rPr lang="en-US" dirty="0"/>
              <a:t>Word</a:t>
            </a:r>
          </a:p>
          <a:p>
            <a:pPr lvl="1"/>
            <a:r>
              <a:rPr lang="en-US" dirty="0"/>
              <a:t>BHS – 426,581; 1QM/S – 12,071</a:t>
            </a:r>
          </a:p>
          <a:p>
            <a:r>
              <a:rPr lang="en-US" dirty="0"/>
              <a:t>Letter</a:t>
            </a:r>
          </a:p>
          <a:p>
            <a:pPr lvl="1"/>
            <a:r>
              <a:rPr lang="en-US" dirty="0"/>
              <a:t>BHS – 1,197,766, 1QM/S – 31,651</a:t>
            </a:r>
          </a:p>
        </p:txBody>
      </p:sp>
      <p:pic>
        <p:nvPicPr>
          <p:cNvPr id="6" name="Picture 5" descr="/var/folders/ht/pt1vtpyj5psfpnz69d92_ndw0000gn/T/com.microsoft.Word/Content.MSO/A599F55D.tmp">
            <a:extLst>
              <a:ext uri="{FF2B5EF4-FFF2-40B4-BE49-F238E27FC236}">
                <a16:creationId xmlns:a16="http://schemas.microsoft.com/office/drawing/2014/main" id="{5D434BFE-F57C-4E47-B955-AFF5892D57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27" y="2396976"/>
            <a:ext cx="5148084" cy="399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65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15211</TotalTime>
  <Words>796</Words>
  <Application>Microsoft Macintosh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Circuit</vt:lpstr>
      <vt:lpstr>The Menzerath-Altmann Law and Ancient Hebrew: Does the Bible Break the Law? </vt:lpstr>
      <vt:lpstr>MAL: Summary</vt:lpstr>
      <vt:lpstr>MAL: Summary</vt:lpstr>
      <vt:lpstr>MAL: Examples</vt:lpstr>
      <vt:lpstr>MAL: Examples</vt:lpstr>
      <vt:lpstr>Methodology and Tools</vt:lpstr>
      <vt:lpstr>Corpora</vt:lpstr>
      <vt:lpstr>Corpora</vt:lpstr>
      <vt:lpstr>Corpora</vt:lpstr>
      <vt:lpstr>Corpora</vt:lpstr>
      <vt:lpstr>Corpora</vt:lpstr>
      <vt:lpstr>Corpora</vt:lpstr>
      <vt:lpstr>Corpora</vt:lpstr>
      <vt:lpstr>Corpora</vt:lpstr>
      <vt:lpstr>Results: Sentence Level</vt:lpstr>
      <vt:lpstr>Results: Sentence Level</vt:lpstr>
      <vt:lpstr>Results: Sentence Level</vt:lpstr>
      <vt:lpstr>Results: Sentence Level</vt:lpstr>
      <vt:lpstr>Results: Sentence Level</vt:lpstr>
      <vt:lpstr>Results: Clause Level</vt:lpstr>
      <vt:lpstr>Results: Clause Level</vt:lpstr>
      <vt:lpstr>Results: Phrase Level</vt:lpstr>
      <vt:lpstr>Results: Summary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Menzerath-Altmann Law and Ancient Hebrew: Does the Bible Break the Law? </dc:title>
  <dc:creator>Jarod Jacobs</dc:creator>
  <cp:lastModifiedBy>Jarod Jacobs</cp:lastModifiedBy>
  <cp:revision>21</cp:revision>
  <dcterms:created xsi:type="dcterms:W3CDTF">2018-10-31T17:37:02Z</dcterms:created>
  <dcterms:modified xsi:type="dcterms:W3CDTF">2018-11-18T00:28:46Z</dcterms:modified>
</cp:coreProperties>
</file>