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58.png" ContentType="image/png"/>
  <Override PartName="/ppt/media/image46.jpeg" ContentType="image/jpeg"/>
  <Override PartName="/ppt/media/image56.png" ContentType="image/png"/>
  <Override PartName="/ppt/media/image40.jpeg" ContentType="image/jpeg"/>
  <Override PartName="/ppt/media/image53.png" ContentType="image/png"/>
  <Override PartName="/ppt/media/image51.png" ContentType="image/png"/>
  <Override PartName="/ppt/media/image4.jpeg" ContentType="image/jpeg"/>
  <Override PartName="/ppt/media/image49.jpeg" ContentType="image/jpeg"/>
  <Override PartName="/ppt/media/image48.jpeg" ContentType="image/jpeg"/>
  <Override PartName="/ppt/media/image78.png" ContentType="image/png"/>
  <Override PartName="/ppt/media/image47.jpeg" ContentType="image/jpeg"/>
  <Override PartName="/ppt/media/image68.png" ContentType="image/png"/>
  <Override PartName="/ppt/media/image55.png" ContentType="image/png"/>
  <Override PartName="/ppt/media/image20.jpeg" ContentType="image/jpeg"/>
  <Override PartName="/ppt/media/image45.jpeg" ContentType="image/jpeg"/>
  <Override PartName="/ppt/media/image44.jpeg" ContentType="image/jpeg"/>
  <Override PartName="/ppt/media/image43.jpeg" ContentType="image/jpeg"/>
  <Override PartName="/ppt/media/image34.jpeg" ContentType="image/jpeg"/>
  <Override PartName="/ppt/media/image33.jpeg" ContentType="image/jpeg"/>
  <Override PartName="/ppt/media/image54.png" ContentType="image/png"/>
  <Override PartName="/ppt/media/image14.jpeg" ContentType="image/jpeg"/>
  <Override PartName="/ppt/media/image41.jpeg" ContentType="image/jpeg"/>
  <Override PartName="/ppt/media/image66.png" ContentType="image/png"/>
  <Override PartName="/ppt/media/image15.jpeg" ContentType="image/jpeg"/>
  <Override PartName="/ppt/media/image64.png" ContentType="image/png"/>
  <Override PartName="/ppt/media/image16.jpeg" ContentType="image/jpeg"/>
  <Override PartName="/ppt/media/image74.png" ContentType="image/png"/>
  <Override PartName="/ppt/media/image42.jpeg" ContentType="image/jpeg"/>
  <Override PartName="/ppt/media/image19.jpeg" ContentType="image/jpeg"/>
  <Override PartName="/ppt/media/image2.jpeg" ContentType="image/jpeg"/>
  <Override PartName="/ppt/media/image36.jpeg" ContentType="image/jpeg"/>
  <Override PartName="/ppt/media/image57.png" ContentType="image/png"/>
  <Override PartName="/ppt/media/image23.jpeg" ContentType="image/jpeg"/>
  <Override PartName="/ppt/media/image77.png" ContentType="image/png"/>
  <Override PartName="/ppt/media/image35.jpeg" ContentType="image/jpeg"/>
  <Override PartName="/ppt/media/image1.jpeg" ContentType="image/jpeg"/>
  <Override PartName="/ppt/media/image76.png" ContentType="image/png"/>
  <Override PartName="/ppt/media/image30.jpeg" ContentType="image/jpeg"/>
  <Override PartName="/ppt/media/image62.png" ContentType="image/png"/>
  <Override PartName="/ppt/media/image18.jpeg" ContentType="image/jpeg"/>
  <Override PartName="/ppt/media/image73.png" ContentType="image/png"/>
  <Override PartName="/ppt/media/image70.png" ContentType="image/png"/>
  <Override PartName="/ppt/media/image7.jpeg" ContentType="image/jpeg"/>
  <Override PartName="/ppt/media/image69.png" ContentType="image/png"/>
  <Override PartName="/ppt/media/image25.jpeg" ContentType="image/jpeg"/>
  <Override PartName="/ppt/media/image75.png" ContentType="image/png"/>
  <Override PartName="/ppt/media/image22.jpeg" ContentType="image/jpeg"/>
  <Override PartName="/ppt/media/image67.png" ContentType="image/png"/>
  <Override PartName="/ppt/media/image3.jpeg" ContentType="image/jpeg"/>
  <Override PartName="/ppt/media/image37.jpeg" ContentType="image/jpeg"/>
  <Override PartName="/ppt/media/image17.jpeg" ContentType="image/jpeg"/>
  <Override PartName="/ppt/media/image63.png" ContentType="image/png"/>
  <Override PartName="/ppt/media/image65.png" ContentType="image/png"/>
  <Override PartName="/ppt/media/image21.jpeg" ContentType="image/jpeg"/>
  <Override PartName="/ppt/media/image60.png" ContentType="image/png"/>
  <Override PartName="/ppt/media/image71.png" ContentType="image/png"/>
  <Override PartName="/ppt/media/image6.jpeg" ContentType="image/jpeg"/>
  <Override PartName="/ppt/media/image24.jpeg" ContentType="image/jpeg"/>
  <Override PartName="/ppt/media/image59.png" ContentType="image/png"/>
  <Override PartName="/ppt/media/image26.jpeg" ContentType="image/jpeg"/>
  <Override PartName="/ppt/media/image61.png" ContentType="image/png"/>
  <Override PartName="/ppt/media/image5.jpeg" ContentType="image/jpeg"/>
  <Override PartName="/ppt/media/image50.png" ContentType="image/png"/>
  <Override PartName="/ppt/media/image52.png" ContentType="image/png"/>
  <Override PartName="/ppt/media/image38.jpeg" ContentType="image/jpeg"/>
  <Override PartName="/ppt/media/image72.png" ContentType="image/png"/>
  <Override PartName="/ppt/media/image13.png" ContentType="image/png"/>
  <Override PartName="/ppt/media/image29.jpeg" ContentType="image/jpeg"/>
  <Override PartName="/ppt/media/image12.jpeg" ContentType="image/jpeg"/>
  <Override PartName="/ppt/media/image27.jpeg" ContentType="image/jpeg"/>
  <Override PartName="/ppt/media/image10.jpeg" ContentType="image/jpeg"/>
  <Override PartName="/ppt/media/image8.jpeg" ContentType="image/jpeg"/>
  <Override PartName="/ppt/media/image39.jpeg" ContentType="image/jpeg"/>
  <Override PartName="/ppt/media/image28.jpeg" ContentType="image/jpeg"/>
  <Override PartName="/ppt/media/image11.jpeg" ContentType="image/jpeg"/>
  <Override PartName="/ppt/media/image9.jpeg" ContentType="image/jpeg"/>
  <Override PartName="/ppt/media/image31.jpeg" ContentType="image/jpeg"/>
  <Override PartName="/ppt/media/image3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</a:t>
            </a:r>
            <a:r>
              <a:rPr b="0" lang="es-CL" sz="4400" spc="-1" strike="noStrike">
                <a:latin typeface="Arial"/>
              </a:rPr>
              <a:t>lse </a:t>
            </a:r>
            <a:r>
              <a:rPr b="0" lang="es-CL" sz="4400" spc="-1" strike="noStrike">
                <a:latin typeface="Arial"/>
              </a:rPr>
              <a:t>pa</a:t>
            </a:r>
            <a:r>
              <a:rPr b="0" lang="es-CL" sz="4400" spc="-1" strike="noStrike">
                <a:latin typeface="Arial"/>
              </a:rPr>
              <a:t>ra </a:t>
            </a:r>
            <a:r>
              <a:rPr b="0" lang="es-CL" sz="4400" spc="-1" strike="noStrike">
                <a:latin typeface="Arial"/>
              </a:rPr>
              <a:t>edi</a:t>
            </a:r>
            <a:r>
              <a:rPr b="0" lang="es-CL" sz="4400" spc="-1" strike="noStrike">
                <a:latin typeface="Arial"/>
              </a:rPr>
              <a:t>tar </a:t>
            </a:r>
            <a:r>
              <a:rPr b="0" lang="es-CL" sz="4400" spc="-1" strike="noStrike">
                <a:latin typeface="Arial"/>
              </a:rPr>
              <a:t>el </a:t>
            </a:r>
            <a:r>
              <a:rPr b="0" lang="es-CL" sz="4400" spc="-1" strike="noStrike">
                <a:latin typeface="Arial"/>
              </a:rPr>
              <a:t>for</a:t>
            </a:r>
            <a:r>
              <a:rPr b="0" lang="es-CL" sz="4400" spc="-1" strike="noStrike">
                <a:latin typeface="Arial"/>
              </a:rPr>
              <a:t>m</a:t>
            </a:r>
            <a:r>
              <a:rPr b="0" lang="es-CL" sz="4400" spc="-1" strike="noStrike">
                <a:latin typeface="Arial"/>
              </a:rPr>
              <a:t>at</a:t>
            </a:r>
            <a:r>
              <a:rPr b="0" lang="es-CL" sz="4400" spc="-1" strike="noStrike">
                <a:latin typeface="Arial"/>
              </a:rPr>
              <a:t>o </a:t>
            </a:r>
            <a:r>
              <a:rPr b="0" lang="es-CL" sz="4400" spc="-1" strike="noStrike">
                <a:latin typeface="Arial"/>
              </a:rPr>
              <a:t>del </a:t>
            </a:r>
            <a:r>
              <a:rPr b="0" lang="es-CL" sz="4400" spc="-1" strike="noStrike">
                <a:latin typeface="Arial"/>
              </a:rPr>
              <a:t>tex</a:t>
            </a:r>
            <a:r>
              <a:rPr b="0" lang="es-CL" sz="4400" spc="-1" strike="noStrike">
                <a:latin typeface="Arial"/>
              </a:rPr>
              <a:t>to </a:t>
            </a:r>
            <a:r>
              <a:rPr b="0" lang="es-CL" sz="4400" spc="-1" strike="noStrike">
                <a:latin typeface="Arial"/>
              </a:rPr>
              <a:t>de </a:t>
            </a:r>
            <a:r>
              <a:rPr b="0" lang="es-CL" sz="4400" spc="-1" strike="noStrike">
                <a:latin typeface="Arial"/>
              </a:rPr>
              <a:t>tít</a:t>
            </a:r>
            <a:r>
              <a:rPr b="0" lang="es-CL" sz="4400" spc="-1" strike="noStrike">
                <a:latin typeface="Arial"/>
              </a:rPr>
              <a:t>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CL" sz="1000" spc="-1" strike="noStrike">
                <a:latin typeface="Lato"/>
                <a:ea typeface="Noto Sans CJK SC"/>
              </a:rPr>
              <a:t>Illustrations  by </a:t>
            </a:r>
            <a:r>
              <a:rPr b="0" lang="es-CL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es-CL" sz="1000" spc="-1" strike="noStrike">
                <a:latin typeface="Lato"/>
                <a:ea typeface="Noto Sans CJK SC"/>
              </a:rPr>
              <a:t> on </a:t>
            </a:r>
            <a:r>
              <a:rPr b="0" lang="es-CL" sz="1000" spc="-1" strike="noStrike">
                <a:latin typeface="Lato"/>
                <a:hlinkClick r:id="rId16"/>
              </a:rPr>
              <a:t>icons8</a:t>
            </a:r>
            <a:endParaRPr b="0" lang="es-CL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Noto Sans"/>
              </a:rPr>
              <a:t>Pulse para editar el formato del texto de título</a:t>
            </a:r>
            <a:endParaRPr b="0" lang="es-CL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L" sz="8000" spc="-1" strike="noStrike">
                <a:latin typeface="Arial"/>
              </a:rPr>
              <a:t>“</a:t>
            </a:r>
            <a:endParaRPr b="0" lang="es-CL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L" sz="7200" spc="-1" strike="noStrike">
                <a:latin typeface="Arial"/>
              </a:rPr>
              <a:t>”</a:t>
            </a:r>
            <a:endParaRPr b="0" lang="es-CL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CL" sz="4400" spc="-1" strike="noStrike">
                <a:latin typeface="Arial"/>
              </a:rPr>
              <a:t>Pulse para editar el formato del texto de título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Pulse para editar el formato de texto del esquema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Segundo nivel del esquema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Tercer nivel del esquema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Cuarto nivel del esquema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Quinto nivel del esquema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Sexto nivel del esquema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Séptimo nivel del esquema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1980000" y="4515120"/>
            <a:ext cx="4914000" cy="16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s-CL" sz="2800" spc="-1" strike="noStrike">
                <a:latin typeface="Noto Sans"/>
              </a:rPr>
              <a:t>Leonel Briones Palacios</a:t>
            </a:r>
            <a:endParaRPr b="0" lang="es-CL" sz="2800" spc="-1" strike="noStrike">
              <a:latin typeface="Arial"/>
            </a:endParaRPr>
          </a:p>
          <a:p>
            <a:pPr algn="r">
              <a:buNone/>
            </a:pPr>
            <a:endParaRPr b="0" lang="es-CL" sz="20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458480" y="4399200"/>
            <a:ext cx="2377440" cy="100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L" sz="1300" spc="-1" strike="noStrike">
                <a:latin typeface="Noto Sans"/>
              </a:rPr>
              <a:t>Spring Framework MVC</a:t>
            </a:r>
            <a:endParaRPr b="0" lang="es-CL" sz="1300" spc="-1" strike="noStrike">
              <a:latin typeface="Arial"/>
            </a:endParaRPr>
          </a:p>
          <a:p>
            <a:r>
              <a:rPr b="0" lang="es-CL" sz="1300" spc="-1" strike="noStrike">
                <a:latin typeface="Noto Sans"/>
              </a:rPr>
              <a:t>Spring Security</a:t>
            </a:r>
            <a:endParaRPr b="0" lang="es-CL" sz="1300" spc="-1" strike="noStrike">
              <a:latin typeface="Arial"/>
            </a:endParaRPr>
          </a:p>
          <a:p>
            <a:r>
              <a:rPr b="0" lang="es-CL" sz="1300" spc="-1" strike="noStrike">
                <a:latin typeface="Noto Sans"/>
              </a:rPr>
              <a:t>Java 1.8</a:t>
            </a:r>
            <a:endParaRPr b="0" lang="es-CL" sz="1300" spc="-1" strike="noStrike">
              <a:latin typeface="Arial"/>
            </a:endParaRPr>
          </a:p>
          <a:p>
            <a:r>
              <a:rPr b="0" lang="es-CL" sz="1300" spc="-1" strike="noStrike">
                <a:latin typeface="Noto Sans"/>
              </a:rPr>
              <a:t>JUnit 5</a:t>
            </a:r>
            <a:endParaRPr b="0" lang="es-CL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050" spc="-1" strike="noStrike">
                <a:latin typeface="Noto Sans"/>
              </a:rPr>
              <a:t>11 Mayo 2023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 txBox="1"/>
          <p:nvPr/>
        </p:nvSpPr>
        <p:spPr>
          <a:xfrm>
            <a:off x="2460600" y="5040000"/>
            <a:ext cx="4379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L" sz="1800" spc="-1" strike="noStrike">
                <a:latin typeface="Arial"/>
              </a:rPr>
              <a:t>https://github.com/jarodsmdev/Veterinaria</a:t>
            </a:r>
            <a:endParaRPr b="0" lang="es-C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3407400" y="2774160"/>
            <a:ext cx="3072600" cy="277056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 txBox="1"/>
          <p:nvPr/>
        </p:nvSpPr>
        <p:spPr>
          <a:xfrm>
            <a:off x="1080000" y="1940760"/>
            <a:ext cx="278568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9. Uso de clases, encapsulamiento, responsabilidad única.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997200" y="3240000"/>
            <a:ext cx="2142720" cy="173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Se utilizan correctamente interfaces o relaciones de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herencia para hacer polimorfismo donde fuese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necesario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905760" y="283716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 txBox="1"/>
          <p:nvPr/>
        </p:nvSpPr>
        <p:spPr>
          <a:xfrm>
            <a:off x="720720" y="7873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54" name="" descr=""/>
          <p:cNvPicPr/>
          <p:nvPr/>
        </p:nvPicPr>
        <p:blipFill>
          <a:blip r:embed="rId2"/>
          <a:stretch/>
        </p:blipFill>
        <p:spPr>
          <a:xfrm>
            <a:off x="4680000" y="1384920"/>
            <a:ext cx="5040000" cy="203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"/>
          <p:cNvSpPr txBox="1"/>
          <p:nvPr/>
        </p:nvSpPr>
        <p:spPr>
          <a:xfrm>
            <a:off x="1080000" y="194076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10. Convenciones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997200" y="324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1800" spc="-1" strike="noStrike">
                <a:solidFill>
                  <a:srgbClr val="999999"/>
                </a:solidFill>
                <a:latin typeface="Noto Sans"/>
              </a:rPr>
              <a:t>Convenciones y estilos de programación.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57" name=""/>
          <p:cNvSpPr/>
          <p:nvPr/>
        </p:nvSpPr>
        <p:spPr>
          <a:xfrm>
            <a:off x="905760" y="283716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"/>
          <p:cNvSpPr txBox="1"/>
          <p:nvPr/>
        </p:nvSpPr>
        <p:spPr>
          <a:xfrm>
            <a:off x="720720" y="7873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3060000" y="2700000"/>
            <a:ext cx="3072600" cy="2770560"/>
          </a:xfrm>
          <a:prstGeom prst="rect">
            <a:avLst/>
          </a:prstGeom>
          <a:ln w="0">
            <a:noFill/>
          </a:ln>
        </p:spPr>
      </p:pic>
      <p:pic>
        <p:nvPicPr>
          <p:cNvPr id="560" name="" descr=""/>
          <p:cNvPicPr/>
          <p:nvPr/>
        </p:nvPicPr>
        <p:blipFill>
          <a:blip r:embed="rId2"/>
          <a:stretch/>
        </p:blipFill>
        <p:spPr>
          <a:xfrm>
            <a:off x="5627880" y="1260000"/>
            <a:ext cx="4272120" cy="30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"/>
          <p:cNvSpPr txBox="1"/>
          <p:nvPr/>
        </p:nvSpPr>
        <p:spPr>
          <a:xfrm>
            <a:off x="1080000" y="194112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11. TESTING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997200" y="324036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sentencias repetitivas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905760" y="283752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 txBox="1"/>
          <p:nvPr/>
        </p:nvSpPr>
        <p:spPr>
          <a:xfrm>
            <a:off x="720720" y="78768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3290400" y="1612440"/>
            <a:ext cx="6429600" cy="306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"/>
          <p:cNvSpPr txBox="1"/>
          <p:nvPr/>
        </p:nvSpPr>
        <p:spPr>
          <a:xfrm>
            <a:off x="1080000" y="194148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12. Uso Tags HTML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080000" y="234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tags html, estilos y responsividad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68" name=""/>
          <p:cNvSpPr/>
          <p:nvPr/>
        </p:nvSpPr>
        <p:spPr>
          <a:xfrm>
            <a:off x="90576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3780000" y="1260000"/>
            <a:ext cx="6120000" cy="3204720"/>
          </a:xfrm>
          <a:prstGeom prst="rect">
            <a:avLst/>
          </a:prstGeom>
          <a:ln w="0">
            <a:noFill/>
          </a:ln>
        </p:spPr>
      </p:pic>
      <p:pic>
        <p:nvPicPr>
          <p:cNvPr id="570" name="" descr=""/>
          <p:cNvPicPr/>
          <p:nvPr/>
        </p:nvPicPr>
        <p:blipFill>
          <a:blip r:embed="rId2"/>
          <a:stretch/>
        </p:blipFill>
        <p:spPr>
          <a:xfrm>
            <a:off x="7740000" y="360000"/>
            <a:ext cx="1359000" cy="306000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3"/>
          <a:stretch/>
        </p:blipFill>
        <p:spPr>
          <a:xfrm>
            <a:off x="1080000" y="3240000"/>
            <a:ext cx="2868480" cy="2340000"/>
          </a:xfrm>
          <a:prstGeom prst="rect">
            <a:avLst/>
          </a:prstGeom>
          <a:ln w="0">
            <a:noFill/>
          </a:ln>
        </p:spPr>
      </p:pic>
      <p:sp>
        <p:nvSpPr>
          <p:cNvPr id="572" name=""/>
          <p:cNvSpPr txBox="1"/>
          <p:nvPr/>
        </p:nvSpPr>
        <p:spPr>
          <a:xfrm>
            <a:off x="1080720" y="72000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Página web html y css</a:t>
            </a:r>
            <a:endParaRPr b="0" lang="es-CL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 txBox="1"/>
          <p:nvPr/>
        </p:nvSpPr>
        <p:spPr>
          <a:xfrm>
            <a:off x="1080000" y="194148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13. Boostrap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1080000" y="252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t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i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l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i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z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a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c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i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ó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n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 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d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e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 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B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o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o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t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s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t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r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a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p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90576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 txBox="1"/>
          <p:nvPr/>
        </p:nvSpPr>
        <p:spPr>
          <a:xfrm>
            <a:off x="1980720" y="78552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Página web html y css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77" name="" descr=""/>
          <p:cNvPicPr/>
          <p:nvPr/>
        </p:nvPicPr>
        <p:blipFill>
          <a:blip r:embed="rId1"/>
          <a:stretch/>
        </p:blipFill>
        <p:spPr>
          <a:xfrm>
            <a:off x="3060000" y="1440000"/>
            <a:ext cx="6840720" cy="1140480"/>
          </a:xfrm>
          <a:prstGeom prst="rect">
            <a:avLst/>
          </a:prstGeom>
          <a:ln w="0">
            <a:noFill/>
          </a:ln>
        </p:spPr>
      </p:pic>
      <p:pic>
        <p:nvPicPr>
          <p:cNvPr id="578" name="" descr=""/>
          <p:cNvPicPr/>
          <p:nvPr/>
        </p:nvPicPr>
        <p:blipFill>
          <a:blip r:embed="rId2"/>
          <a:stretch/>
        </p:blipFill>
        <p:spPr>
          <a:xfrm>
            <a:off x="6300720" y="2802240"/>
            <a:ext cx="3599280" cy="25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"/>
          <p:cNvSpPr txBox="1"/>
          <p:nvPr/>
        </p:nvSpPr>
        <p:spPr>
          <a:xfrm>
            <a:off x="1080000" y="194184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14. Controllers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1080000" y="252036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Controllers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905760" y="283824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 txBox="1"/>
          <p:nvPr/>
        </p:nvSpPr>
        <p:spPr>
          <a:xfrm>
            <a:off x="1980720" y="78588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Spring 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020000" y="180000"/>
            <a:ext cx="2943000" cy="3609720"/>
          </a:xfrm>
          <a:prstGeom prst="rect">
            <a:avLst/>
          </a:prstGeom>
          <a:ln w="0">
            <a:noFill/>
          </a:ln>
        </p:spPr>
      </p:pic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3420000" y="2082240"/>
            <a:ext cx="4199040" cy="34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 txBox="1"/>
          <p:nvPr/>
        </p:nvSpPr>
        <p:spPr>
          <a:xfrm>
            <a:off x="1080000" y="194148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15. Vistas JSP y Taglib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260000" y="288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vistas JSP y Taglib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90576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 txBox="1"/>
          <p:nvPr/>
        </p:nvSpPr>
        <p:spPr>
          <a:xfrm>
            <a:off x="1980720" y="78552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Spring </a:t>
            </a:r>
            <a:r>
              <a:rPr b="1" lang="es-CL" sz="2600" spc="-1" strike="noStrike" u="wavyHeavy">
                <a:uFillTx/>
                <a:latin typeface="Noto Sans"/>
              </a:rPr>
              <a:t>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4500000" y="1275120"/>
            <a:ext cx="5023800" cy="41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"/>
          <p:cNvSpPr txBox="1"/>
          <p:nvPr/>
        </p:nvSpPr>
        <p:spPr>
          <a:xfrm>
            <a:off x="1080360" y="194148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16. Servicio Spring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1260360" y="288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Creación Servicio Spring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90612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 txBox="1"/>
          <p:nvPr/>
        </p:nvSpPr>
        <p:spPr>
          <a:xfrm>
            <a:off x="1981080" y="78552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Spring 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1"/>
          <a:stretch/>
        </p:blipFill>
        <p:spPr>
          <a:xfrm>
            <a:off x="4506120" y="1440000"/>
            <a:ext cx="5033880" cy="404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"/>
          <p:cNvSpPr txBox="1"/>
          <p:nvPr/>
        </p:nvSpPr>
        <p:spPr>
          <a:xfrm>
            <a:off x="1080720" y="194148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17. DAO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260720" y="288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Creación DAO acceso a datos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90648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 txBox="1"/>
          <p:nvPr/>
        </p:nvSpPr>
        <p:spPr>
          <a:xfrm>
            <a:off x="1981440" y="78552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Spring 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99" name="" descr=""/>
          <p:cNvPicPr/>
          <p:nvPr/>
        </p:nvPicPr>
        <p:blipFill>
          <a:blip r:embed="rId1"/>
          <a:stretch/>
        </p:blipFill>
        <p:spPr>
          <a:xfrm>
            <a:off x="6120000" y="360000"/>
            <a:ext cx="3723840" cy="2276280"/>
          </a:xfrm>
          <a:prstGeom prst="rect">
            <a:avLst/>
          </a:prstGeom>
          <a:ln w="0">
            <a:noFill/>
          </a:ln>
        </p:spPr>
      </p:pic>
      <p:pic>
        <p:nvPicPr>
          <p:cNvPr id="600" name="" descr=""/>
          <p:cNvPicPr/>
          <p:nvPr/>
        </p:nvPicPr>
        <p:blipFill>
          <a:blip r:embed="rId2"/>
          <a:stretch/>
        </p:blipFill>
        <p:spPr>
          <a:xfrm>
            <a:off x="5220360" y="2880000"/>
            <a:ext cx="4499640" cy="26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"/>
          <p:cNvSpPr txBox="1"/>
          <p:nvPr/>
        </p:nvSpPr>
        <p:spPr>
          <a:xfrm>
            <a:off x="1080720" y="1941480"/>
            <a:ext cx="278568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18. Creación del proyecto y configuración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906480" y="28378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 txBox="1"/>
          <p:nvPr/>
        </p:nvSpPr>
        <p:spPr>
          <a:xfrm>
            <a:off x="1981440" y="78552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Spring 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4860000" y="1260000"/>
            <a:ext cx="4381560" cy="35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"/>
          <p:cNvSpPr txBox="1"/>
          <p:nvPr/>
        </p:nvSpPr>
        <p:spPr>
          <a:xfrm>
            <a:off x="731520" y="7855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4000" spc="-1" strike="noStrike" u="wavyHeavy">
                <a:uFillTx/>
                <a:latin typeface="Noto Sans"/>
              </a:rPr>
              <a:t>Consultas a la Base de datos</a:t>
            </a:r>
            <a:endParaRPr b="0" lang="es-CL" sz="4000" spc="-1" strike="noStrike">
              <a:latin typeface="Arial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822960" y="19386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1. SELECT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097280" y="288540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Selecciona las columnas 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requeridas para presentar la </a:t>
            </a: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información solicitada.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3420000" y="2520000"/>
            <a:ext cx="6300000" cy="29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 txBox="1"/>
          <p:nvPr/>
        </p:nvSpPr>
        <p:spPr>
          <a:xfrm>
            <a:off x="1081080" y="194184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19. Funcionamiento  del aplicativo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906840" y="283824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 txBox="1"/>
          <p:nvPr/>
        </p:nvSpPr>
        <p:spPr>
          <a:xfrm>
            <a:off x="1981800" y="78588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Spring MVC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4860000" y="1620000"/>
            <a:ext cx="4743720" cy="350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"/>
          <p:cNvSpPr txBox="1"/>
          <p:nvPr/>
        </p:nvSpPr>
        <p:spPr>
          <a:xfrm>
            <a:off x="1081080" y="194220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20. Creación Servicio REST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906840" y="28386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 txBox="1"/>
          <p:nvPr/>
        </p:nvSpPr>
        <p:spPr>
          <a:xfrm>
            <a:off x="1981800" y="786240"/>
            <a:ext cx="53992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CL" sz="2600" spc="-1" strike="noStrike" u="wavyHeavy">
                <a:uFillTx/>
                <a:latin typeface="Noto Sans"/>
              </a:rPr>
              <a:t>API REST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1"/>
          <a:stretch/>
        </p:blipFill>
        <p:spPr>
          <a:xfrm>
            <a:off x="6291720" y="276480"/>
            <a:ext cx="3608280" cy="3143520"/>
          </a:xfrm>
          <a:prstGeom prst="rect">
            <a:avLst/>
          </a:prstGeom>
          <a:ln w="0">
            <a:noFill/>
          </a:ln>
        </p:spPr>
      </p:pic>
      <p:pic>
        <p:nvPicPr>
          <p:cNvPr id="613" name="" descr=""/>
          <p:cNvPicPr/>
          <p:nvPr/>
        </p:nvPicPr>
        <p:blipFill>
          <a:blip r:embed="rId2"/>
          <a:stretch/>
        </p:blipFill>
        <p:spPr>
          <a:xfrm>
            <a:off x="6455880" y="3420000"/>
            <a:ext cx="3444120" cy="1946160"/>
          </a:xfrm>
          <a:prstGeom prst="rect">
            <a:avLst/>
          </a:prstGeom>
          <a:ln w="0">
            <a:noFill/>
          </a:ln>
        </p:spPr>
      </p:pic>
      <p:pic>
        <p:nvPicPr>
          <p:cNvPr id="614" name="" descr=""/>
          <p:cNvPicPr/>
          <p:nvPr/>
        </p:nvPicPr>
        <p:blipFill>
          <a:blip r:embed="rId3"/>
          <a:stretch/>
        </p:blipFill>
        <p:spPr>
          <a:xfrm>
            <a:off x="1080000" y="2700000"/>
            <a:ext cx="4533120" cy="27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"/>
          <p:cNvSpPr txBox="1"/>
          <p:nvPr/>
        </p:nvSpPr>
        <p:spPr>
          <a:xfrm>
            <a:off x="729360" y="7855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4000" spc="-1" strike="noStrike" u="wavyHeavy">
                <a:uFillTx/>
                <a:latin typeface="Noto Sans"/>
              </a:rPr>
              <a:t>Consultas a la Base de datos</a:t>
            </a:r>
            <a:endParaRPr b="0" lang="es-CL" sz="4000" spc="-1" strike="noStrike">
              <a:latin typeface="Arial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820800" y="19386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2. JOIN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095120" y="288540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 JOIN para relacionar la información de distintas tablas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91224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3417840" y="2520000"/>
            <a:ext cx="6300000" cy="29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 txBox="1"/>
          <p:nvPr/>
        </p:nvSpPr>
        <p:spPr>
          <a:xfrm>
            <a:off x="820800" y="193896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3. WHERE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095120" y="288576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 WHERE para filtrar información requerida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912240" y="283536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 txBox="1"/>
          <p:nvPr/>
        </p:nvSpPr>
        <p:spPr>
          <a:xfrm>
            <a:off x="727200" y="7855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4000" spc="-1" strike="noStrike" u="wavyHeavy">
                <a:uFillTx/>
                <a:latin typeface="Noto Sans"/>
              </a:rPr>
              <a:t>Consultas a la Base de datos</a:t>
            </a:r>
            <a:endParaRPr b="0" lang="es-CL" sz="40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3240000" y="2340000"/>
            <a:ext cx="6301080" cy="29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 txBox="1"/>
          <p:nvPr/>
        </p:nvSpPr>
        <p:spPr>
          <a:xfrm>
            <a:off x="818640" y="193932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4. ORDER BY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092960" y="288612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 cláusulas de ordenamiento para presentar la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información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910080" y="283572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 txBox="1"/>
          <p:nvPr/>
        </p:nvSpPr>
        <p:spPr>
          <a:xfrm>
            <a:off x="725040" y="78588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4000" spc="-1" strike="noStrike" u="wavyHeavy">
                <a:uFillTx/>
                <a:latin typeface="Noto Sans"/>
              </a:rPr>
              <a:t>Consultas a la Base de datos</a:t>
            </a:r>
            <a:endParaRPr b="0" lang="es-CL" sz="4000" spc="-1" strike="noStrike">
              <a:latin typeface="Arial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3420000" y="2520000"/>
            <a:ext cx="6300000" cy="29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"/>
          <p:cNvSpPr txBox="1"/>
          <p:nvPr/>
        </p:nvSpPr>
        <p:spPr>
          <a:xfrm>
            <a:off x="816480" y="193968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5. GROUP BY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090800" y="288648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 cláusulas de agrupación de información para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obtener datos agregados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907920" y="28360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 txBox="1"/>
          <p:nvPr/>
        </p:nvSpPr>
        <p:spPr>
          <a:xfrm>
            <a:off x="722880" y="78624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4000" spc="-1" strike="noStrike" u="wavyHeavy">
                <a:uFillTx/>
                <a:latin typeface="Noto Sans"/>
              </a:rPr>
              <a:t>Consultas a la Base de datos</a:t>
            </a:r>
            <a:endParaRPr b="0" lang="es-CL" sz="4000" spc="-1" strike="noStrike"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3417840" y="2520360"/>
            <a:ext cx="6300000" cy="29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"/>
          <p:cNvSpPr txBox="1"/>
          <p:nvPr/>
        </p:nvSpPr>
        <p:spPr>
          <a:xfrm>
            <a:off x="814320" y="194004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6. </a:t>
            </a:r>
            <a:r>
              <a:rPr b="1" lang="es-CL" sz="1600" spc="-1" strike="noStrike">
                <a:latin typeface="Noto Sans"/>
              </a:rPr>
              <a:t>USO DEL LENGUAJE</a:t>
            </a:r>
            <a:r>
              <a:rPr b="1" lang="es-CL" sz="1800" spc="-1" strike="noStrike">
                <a:latin typeface="Noto Sans"/>
              </a:rPr>
              <a:t> 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088640" y="288684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general del lenguaje, sintaxis, selección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de tipos de datos, sentencias lógicas, expresiones,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operaciones, comparaciones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905760" y="283644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"/>
          <p:cNvSpPr txBox="1"/>
          <p:nvPr/>
        </p:nvSpPr>
        <p:spPr>
          <a:xfrm>
            <a:off x="720720" y="78660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3746880" y="1467000"/>
            <a:ext cx="5793120" cy="41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"/>
          <p:cNvSpPr txBox="1"/>
          <p:nvPr/>
        </p:nvSpPr>
        <p:spPr>
          <a:xfrm>
            <a:off x="814320" y="1940400"/>
            <a:ext cx="2785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7. </a:t>
            </a:r>
            <a:r>
              <a:rPr b="1" lang="es-CL" sz="1200" spc="-1" strike="noStrike">
                <a:latin typeface="Noto Sans"/>
              </a:rPr>
              <a:t>SENTENCIAS REPETITIVAS</a:t>
            </a:r>
            <a:r>
              <a:rPr b="1" lang="es-CL" sz="1300" spc="-1" strike="noStrike">
                <a:latin typeface="Noto Sans"/>
              </a:rPr>
              <a:t> </a:t>
            </a:r>
            <a:endParaRPr b="0" lang="es-CL" sz="1300" spc="-1" strike="noStrike">
              <a:latin typeface="Arial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088640" y="2887200"/>
            <a:ext cx="214272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sentencias repetitivas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905760" y="28368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 txBox="1"/>
          <p:nvPr/>
        </p:nvSpPr>
        <p:spPr>
          <a:xfrm>
            <a:off x="720720" y="78696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3746880" y="1467360"/>
            <a:ext cx="5793120" cy="41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"/>
          <p:cNvSpPr txBox="1"/>
          <p:nvPr/>
        </p:nvSpPr>
        <p:spPr>
          <a:xfrm>
            <a:off x="1080000" y="1940760"/>
            <a:ext cx="278568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1800" spc="-1" strike="noStrike">
                <a:latin typeface="Noto Sans"/>
              </a:rPr>
              <a:t>8. Uso de clases, encapsulamiento, responsabilidad única.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997200" y="3240000"/>
            <a:ext cx="2142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Utilización de clases, encapsulamiento y</a:t>
            </a:r>
            <a:endParaRPr b="0" lang="es-CL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400" spc="-1" strike="noStrike">
                <a:solidFill>
                  <a:srgbClr val="999999"/>
                </a:solidFill>
                <a:latin typeface="Noto Sans"/>
              </a:rPr>
              <a:t>responsabilidad única</a:t>
            </a:r>
            <a:endParaRPr b="0" lang="es-CL" sz="14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905760" y="283716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"/>
          <p:cNvSpPr txBox="1"/>
          <p:nvPr/>
        </p:nvSpPr>
        <p:spPr>
          <a:xfrm>
            <a:off x="720720" y="787320"/>
            <a:ext cx="862848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L" sz="2600" spc="-1" strike="noStrike" u="wavyHeavy">
                <a:uFillTx/>
                <a:latin typeface="Noto Sans"/>
              </a:rPr>
              <a:t>Algoritmo de cálculo y unidades de prueba</a:t>
            </a:r>
            <a:endParaRPr b="0" lang="es-CL" sz="2600" spc="-1" strike="noStrike"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5040000" y="1362240"/>
            <a:ext cx="3780000" cy="42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2023-05-11T09:27:00Z</dcterms:created>
  <dc:creator/>
  <dc:description/>
  <dc:language>es-CL</dc:language>
  <cp:lastModifiedBy/>
  <dcterms:modified xsi:type="dcterms:W3CDTF">2023-05-11T13:19:32Z</dcterms:modified>
  <cp:revision>49</cp:revision>
  <dc:subject/>
  <dc:title>Grey Elegant</dc:title>
</cp:coreProperties>
</file>