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21" r:id="rId2"/>
    <p:sldMasterId id="2147483709" r:id="rId3"/>
    <p:sldMasterId id="2147483697" r:id="rId4"/>
    <p:sldMasterId id="2147483685" r:id="rId5"/>
    <p:sldMasterId id="2147483733" r:id="rId6"/>
  </p:sldMasterIdLst>
  <p:notesMasterIdLst>
    <p:notesMasterId r:id="rId26"/>
  </p:notesMasterIdLst>
  <p:sldIdLst>
    <p:sldId id="268" r:id="rId7"/>
    <p:sldId id="284" r:id="rId8"/>
    <p:sldId id="346" r:id="rId9"/>
    <p:sldId id="347" r:id="rId10"/>
    <p:sldId id="336" r:id="rId11"/>
    <p:sldId id="335" r:id="rId12"/>
    <p:sldId id="339" r:id="rId13"/>
    <p:sldId id="340" r:id="rId14"/>
    <p:sldId id="341" r:id="rId15"/>
    <p:sldId id="334" r:id="rId16"/>
    <p:sldId id="343" r:id="rId17"/>
    <p:sldId id="342" r:id="rId18"/>
    <p:sldId id="344" r:id="rId19"/>
    <p:sldId id="345" r:id="rId20"/>
    <p:sldId id="348" r:id="rId21"/>
    <p:sldId id="350" r:id="rId22"/>
    <p:sldId id="351" r:id="rId23"/>
    <p:sldId id="352" r:id="rId24"/>
    <p:sldId id="328" r:id="rId2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77"/>
    <a:srgbClr val="7F7F7F"/>
    <a:srgbClr val="002640"/>
    <a:srgbClr val="00A9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7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5ACB3-EE5B-4D69-9B8C-A16B1B96B7E2}" type="datetimeFigureOut">
              <a:rPr lang="es-ES" smtClean="0"/>
              <a:t>08/12/2021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2E6BE-8133-4AD8-9DB2-224CF049DF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5079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2E6BE-8133-4AD8-9DB2-224CF049DF9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7106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PROPIEDAD CONFIDENCIAL DE ENUSA 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7732D615-2CF3-4E34-8258-4CDEB760978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36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7732D615-2CF3-4E34-8258-4CDEB760978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0524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PROPIEDAD CONFIDENCIAL DE ENUSA 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7732D615-2CF3-4E34-8258-4CDEB760978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5499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7732D615-2CF3-4E34-8258-4CDEB760978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9442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AABD4D-DB56-4098-B390-05B7250F5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7943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AABD4D-DB56-4098-B390-05B7250F57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382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7732D615-2CF3-4E34-8258-4CDEB760978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7064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7732D615-2CF3-4E34-8258-4CDEB760978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2258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7732D615-2CF3-4E34-8258-4CDEB760978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12488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7732D615-2CF3-4E34-8258-4CDEB760978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18315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7732D615-2CF3-4E34-8258-4CDEB760978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1380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7732D615-2CF3-4E34-8258-4CDEB760978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6249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7732D615-2CF3-4E34-8258-4CDEB760978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19196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7732D615-2CF3-4E34-8258-4CDEB760978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76759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7732D615-2CF3-4E34-8258-4CDEB760978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15227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7732D615-2CF3-4E34-8258-4CDEB760978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42602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7732D615-2CF3-4E34-8258-4CDEB760978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85725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7732D615-2CF3-4E34-8258-4CDEB760978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42473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7732D615-2CF3-4E34-8258-4CDEB760978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06962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7732D615-2CF3-4E34-8258-4CDEB760978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40288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7732D615-2CF3-4E34-8258-4CDEB760978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52055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7732D615-2CF3-4E34-8258-4CDEB760978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458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PROPIEDAD CONFIDENCIAL DE ENUSA 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7732D615-2CF3-4E34-8258-4CDEB760978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53968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7732D615-2CF3-4E34-8258-4CDEB760978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52595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7732D615-2CF3-4E34-8258-4CDEB760978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88228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7732D615-2CF3-4E34-8258-4CDEB760978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49032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7732D615-2CF3-4E34-8258-4CDEB760978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50134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7732D615-2CF3-4E34-8258-4CDEB760978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34892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7732D615-2CF3-4E34-8258-4CDEB760978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89024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7732D615-2CF3-4E34-8258-4CDEB760978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71889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7732D615-2CF3-4E34-8258-4CDEB760978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68153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7732D615-2CF3-4E34-8258-4CDEB760978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903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7732D615-2CF3-4E34-8258-4CDEB760978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210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  <a:endParaRPr lang="es-ES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7732D615-2CF3-4E34-8258-4CDEB760978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14398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7732D615-2CF3-4E34-8258-4CDEB760978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4060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7732D615-2CF3-4E34-8258-4CDEB760978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46585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7732D615-2CF3-4E34-8258-4CDEB760978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404022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7732D615-2CF3-4E34-8258-4CDEB760978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4395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7732D615-2CF3-4E34-8258-4CDEB760978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52010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PROPIEDAD CONFIDENCIAL DE ENUSA </a:t>
            </a:r>
          </a:p>
        </p:txBody>
      </p:sp>
    </p:spTree>
    <p:extLst>
      <p:ext uri="{BB962C8B-B14F-4D97-AF65-F5344CB8AC3E}">
        <p14:creationId xmlns:p14="http://schemas.microsoft.com/office/powerpoint/2010/main" val="390037187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</a:p>
        </p:txBody>
      </p:sp>
    </p:spTree>
    <p:extLst>
      <p:ext uri="{BB962C8B-B14F-4D97-AF65-F5344CB8AC3E}">
        <p14:creationId xmlns:p14="http://schemas.microsoft.com/office/powerpoint/2010/main" val="21808579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</a:p>
        </p:txBody>
      </p:sp>
    </p:spTree>
    <p:extLst>
      <p:ext uri="{BB962C8B-B14F-4D97-AF65-F5344CB8AC3E}">
        <p14:creationId xmlns:p14="http://schemas.microsoft.com/office/powerpoint/2010/main" val="8245825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</a:p>
        </p:txBody>
      </p:sp>
    </p:spTree>
    <p:extLst>
      <p:ext uri="{BB962C8B-B14F-4D97-AF65-F5344CB8AC3E}">
        <p14:creationId xmlns:p14="http://schemas.microsoft.com/office/powerpoint/2010/main" val="37878892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</a:p>
        </p:txBody>
      </p:sp>
    </p:spTree>
    <p:extLst>
      <p:ext uri="{BB962C8B-B14F-4D97-AF65-F5344CB8AC3E}">
        <p14:creationId xmlns:p14="http://schemas.microsoft.com/office/powerpoint/2010/main" val="417212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PROPIEDAD CONFIDENCIAL DE ENUSA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39220E-7D53-43D3-89F2-C197E6B9DF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35504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</a:p>
        </p:txBody>
      </p:sp>
    </p:spTree>
    <p:extLst>
      <p:ext uri="{BB962C8B-B14F-4D97-AF65-F5344CB8AC3E}">
        <p14:creationId xmlns:p14="http://schemas.microsoft.com/office/powerpoint/2010/main" val="126866694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</a:p>
        </p:txBody>
      </p:sp>
    </p:spTree>
    <p:extLst>
      <p:ext uri="{BB962C8B-B14F-4D97-AF65-F5344CB8AC3E}">
        <p14:creationId xmlns:p14="http://schemas.microsoft.com/office/powerpoint/2010/main" val="344746891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</a:p>
        </p:txBody>
      </p:sp>
    </p:spTree>
    <p:extLst>
      <p:ext uri="{BB962C8B-B14F-4D97-AF65-F5344CB8AC3E}">
        <p14:creationId xmlns:p14="http://schemas.microsoft.com/office/powerpoint/2010/main" val="229698293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</a:p>
        </p:txBody>
      </p:sp>
    </p:spTree>
    <p:extLst>
      <p:ext uri="{BB962C8B-B14F-4D97-AF65-F5344CB8AC3E}">
        <p14:creationId xmlns:p14="http://schemas.microsoft.com/office/powerpoint/2010/main" val="2577012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</a:p>
        </p:txBody>
      </p:sp>
    </p:spTree>
    <p:extLst>
      <p:ext uri="{BB962C8B-B14F-4D97-AF65-F5344CB8AC3E}">
        <p14:creationId xmlns:p14="http://schemas.microsoft.com/office/powerpoint/2010/main" val="119684148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</a:p>
        </p:txBody>
      </p:sp>
    </p:spTree>
    <p:extLst>
      <p:ext uri="{BB962C8B-B14F-4D97-AF65-F5344CB8AC3E}">
        <p14:creationId xmlns:p14="http://schemas.microsoft.com/office/powerpoint/2010/main" val="228513296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</a:p>
        </p:txBody>
      </p:sp>
    </p:spTree>
    <p:extLst>
      <p:ext uri="{BB962C8B-B14F-4D97-AF65-F5344CB8AC3E}">
        <p14:creationId xmlns:p14="http://schemas.microsoft.com/office/powerpoint/2010/main" val="247256453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</a:p>
        </p:txBody>
      </p:sp>
    </p:spTree>
    <p:extLst>
      <p:ext uri="{BB962C8B-B14F-4D97-AF65-F5344CB8AC3E}">
        <p14:creationId xmlns:p14="http://schemas.microsoft.com/office/powerpoint/2010/main" val="177192131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</a:p>
        </p:txBody>
      </p:sp>
    </p:spTree>
    <p:extLst>
      <p:ext uri="{BB962C8B-B14F-4D97-AF65-F5344CB8AC3E}">
        <p14:creationId xmlns:p14="http://schemas.microsoft.com/office/powerpoint/2010/main" val="293469743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</a:p>
        </p:txBody>
      </p:sp>
    </p:spTree>
    <p:extLst>
      <p:ext uri="{BB962C8B-B14F-4D97-AF65-F5344CB8AC3E}">
        <p14:creationId xmlns:p14="http://schemas.microsoft.com/office/powerpoint/2010/main" val="207208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PROPIEDAD CONFIDENCIAL DE ENUSA </a:t>
            </a:r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7732D615-2CF3-4E34-8258-4CDEB760978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24092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</a:p>
        </p:txBody>
      </p:sp>
    </p:spTree>
    <p:extLst>
      <p:ext uri="{BB962C8B-B14F-4D97-AF65-F5344CB8AC3E}">
        <p14:creationId xmlns:p14="http://schemas.microsoft.com/office/powerpoint/2010/main" val="10074694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</a:p>
        </p:txBody>
      </p:sp>
    </p:spTree>
    <p:extLst>
      <p:ext uri="{BB962C8B-B14F-4D97-AF65-F5344CB8AC3E}">
        <p14:creationId xmlns:p14="http://schemas.microsoft.com/office/powerpoint/2010/main" val="278126338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</a:p>
        </p:txBody>
      </p:sp>
    </p:spTree>
    <p:extLst>
      <p:ext uri="{BB962C8B-B14F-4D97-AF65-F5344CB8AC3E}">
        <p14:creationId xmlns:p14="http://schemas.microsoft.com/office/powerpoint/2010/main" val="387095266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</a:p>
        </p:txBody>
      </p:sp>
    </p:spTree>
    <p:extLst>
      <p:ext uri="{BB962C8B-B14F-4D97-AF65-F5344CB8AC3E}">
        <p14:creationId xmlns:p14="http://schemas.microsoft.com/office/powerpoint/2010/main" val="318179814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</a:p>
        </p:txBody>
      </p:sp>
    </p:spTree>
    <p:extLst>
      <p:ext uri="{BB962C8B-B14F-4D97-AF65-F5344CB8AC3E}">
        <p14:creationId xmlns:p14="http://schemas.microsoft.com/office/powerpoint/2010/main" val="14256090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</a:p>
        </p:txBody>
      </p:sp>
    </p:spTree>
    <p:extLst>
      <p:ext uri="{BB962C8B-B14F-4D97-AF65-F5344CB8AC3E}">
        <p14:creationId xmlns:p14="http://schemas.microsoft.com/office/powerpoint/2010/main" val="389742043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</a:p>
        </p:txBody>
      </p:sp>
    </p:spTree>
    <p:extLst>
      <p:ext uri="{BB962C8B-B14F-4D97-AF65-F5344CB8AC3E}">
        <p14:creationId xmlns:p14="http://schemas.microsoft.com/office/powerpoint/2010/main" val="154961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PROPIEDAD CONFIDENCIAL DE ENUSA </a:t>
            </a:r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7732D615-2CF3-4E34-8258-4CDEB760978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127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  <a:endParaRPr lang="es-ES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7732D615-2CF3-4E34-8258-4CDEB760978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8236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  <a:endParaRPr lang="es-ES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7732D615-2CF3-4E34-8258-4CDEB760978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644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4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8.jp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35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9.jp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46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6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9.jp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11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1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PROPIEDAD CONFIDENCIAL DE ENUSA 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61" r="83516"/>
          <a:stretch/>
        </p:blipFill>
        <p:spPr>
          <a:xfrm>
            <a:off x="29239" y="6268971"/>
            <a:ext cx="1805472" cy="62464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559" b="89706" l="1943" r="96820">
                        <a14:foregroundMark x1="6184" y1="46324" x2="6184" y2="46324"/>
                        <a14:foregroundMark x1="21201" y1="40441" x2="21201" y2="40441"/>
                        <a14:foregroundMark x1="28975" y1="44118" x2="28975" y2="44118"/>
                        <a14:foregroundMark x1="58481" y1="45588" x2="58481" y2="45588"/>
                        <a14:foregroundMark x1="59011" y1="18382" x2="59011" y2="18382"/>
                        <a14:foregroundMark x1="69258" y1="41176" x2="69258" y2="41176"/>
                        <a14:foregroundMark x1="77739" y1="52206" x2="77739" y2="52206"/>
                        <a14:foregroundMark x1="92403" y1="45588" x2="92403" y2="455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711" y="6326280"/>
            <a:ext cx="1746689" cy="419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n 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728357" y="6311900"/>
            <a:ext cx="772219" cy="421151"/>
          </a:xfrm>
          <a:prstGeom prst="rect">
            <a:avLst/>
          </a:prstGeom>
        </p:spPr>
      </p:pic>
      <p:sp>
        <p:nvSpPr>
          <p:cNvPr id="10" name="CuadroTexto 9"/>
          <p:cNvSpPr txBox="1"/>
          <p:nvPr userDrawn="1"/>
        </p:nvSpPr>
        <p:spPr>
          <a:xfrm>
            <a:off x="4356428" y="16329"/>
            <a:ext cx="3906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JORNADA SOBRE APRENDIZAJE AUTOMÁTICO</a:t>
            </a:r>
          </a:p>
        </p:txBody>
      </p:sp>
      <p:sp>
        <p:nvSpPr>
          <p:cNvPr id="11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7732D615-2CF3-4E34-8258-4CDEB760978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7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91157" cy="6126276"/>
          </a:xfrm>
          <a:prstGeom prst="rect">
            <a:avLst/>
          </a:prstGeom>
        </p:spPr>
      </p:pic>
      <p:sp>
        <p:nvSpPr>
          <p:cNvPr id="8" name="Rectángulo 7"/>
          <p:cNvSpPr/>
          <p:nvPr userDrawn="1"/>
        </p:nvSpPr>
        <p:spPr>
          <a:xfrm>
            <a:off x="2" y="1"/>
            <a:ext cx="11225892" cy="6033406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 </a:t>
            </a:r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1353800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s-ES" dirty="0"/>
              <a:t>PROPIEDAD CONFIDENCIAL DE ENUSA 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61" r="83516"/>
          <a:stretch/>
        </p:blipFill>
        <p:spPr>
          <a:xfrm>
            <a:off x="73027" y="6207800"/>
            <a:ext cx="1773461" cy="61356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559" b="89706" l="1943" r="96820">
                        <a14:foregroundMark x1="6184" y1="46324" x2="6184" y2="46324"/>
                        <a14:foregroundMark x1="21201" y1="40441" x2="21201" y2="40441"/>
                        <a14:foregroundMark x1="28975" y1="44118" x2="28975" y2="44118"/>
                        <a14:foregroundMark x1="58481" y1="45588" x2="58481" y2="45588"/>
                        <a14:foregroundMark x1="59011" y1="18382" x2="59011" y2="18382"/>
                        <a14:foregroundMark x1="69258" y1="41176" x2="69258" y2="41176"/>
                        <a14:foregroundMark x1="77739" y1="52206" x2="77739" y2="52206"/>
                        <a14:foregroundMark x1="92403" y1="45588" x2="92403" y2="455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14" y="6302205"/>
            <a:ext cx="1715719" cy="41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agen 1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3713169" y="6283673"/>
            <a:ext cx="758528" cy="413684"/>
          </a:xfrm>
          <a:prstGeom prst="rect">
            <a:avLst/>
          </a:prstGeom>
        </p:spPr>
      </p:pic>
      <p:sp>
        <p:nvSpPr>
          <p:cNvPr id="12" name="CuadroTexto 11"/>
          <p:cNvSpPr txBox="1"/>
          <p:nvPr userDrawn="1"/>
        </p:nvSpPr>
        <p:spPr>
          <a:xfrm>
            <a:off x="4356428" y="16329"/>
            <a:ext cx="3906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JORNADA SOBRE APRENDIZAJE AUTOMÁTICO</a:t>
            </a:r>
          </a:p>
        </p:txBody>
      </p:sp>
      <p:sp>
        <p:nvSpPr>
          <p:cNvPr id="13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7732D615-2CF3-4E34-8258-4CDEB760978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329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76"/>
          <a:stretch/>
        </p:blipFill>
        <p:spPr>
          <a:xfrm>
            <a:off x="0" y="0"/>
            <a:ext cx="3209365" cy="6858000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s-ES" dirty="0"/>
              <a:t>PROPIEDAD CONFIDENCIAL DE ENUSA 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85" r="74914"/>
          <a:stretch/>
        </p:blipFill>
        <p:spPr>
          <a:xfrm>
            <a:off x="174237" y="6253501"/>
            <a:ext cx="2364546" cy="53628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559" b="89706" l="1943" r="96820">
                        <a14:foregroundMark x1="6184" y1="46324" x2="6184" y2="46324"/>
                        <a14:foregroundMark x1="21201" y1="40441" x2="21201" y2="40441"/>
                        <a14:foregroundMark x1="28975" y1="44118" x2="28975" y2="44118"/>
                        <a14:foregroundMark x1="58481" y1="45588" x2="58481" y2="45588"/>
                        <a14:foregroundMark x1="59011" y1="18382" x2="59011" y2="18382"/>
                        <a14:foregroundMark x1="69258" y1="41176" x2="69258" y2="41176"/>
                        <a14:foregroundMark x1="77739" y1="52206" x2="77739" y2="52206"/>
                        <a14:foregroundMark x1="92403" y1="45588" x2="92403" y2="455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090" y="6326096"/>
            <a:ext cx="1503177" cy="360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n 1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4247906" y="6277737"/>
            <a:ext cx="664561" cy="362437"/>
          </a:xfrm>
          <a:prstGeom prst="rect">
            <a:avLst/>
          </a:prstGeom>
        </p:spPr>
      </p:pic>
      <p:sp>
        <p:nvSpPr>
          <p:cNvPr id="11" name="CuadroTexto 10"/>
          <p:cNvSpPr txBox="1"/>
          <p:nvPr userDrawn="1"/>
        </p:nvSpPr>
        <p:spPr>
          <a:xfrm>
            <a:off x="3809421" y="203409"/>
            <a:ext cx="3906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JORNADA SOBRE APRENDIZAJE AUTOMÁTICO</a:t>
            </a:r>
          </a:p>
        </p:txBody>
      </p:sp>
      <p:sp>
        <p:nvSpPr>
          <p:cNvPr id="12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7732D615-2CF3-4E34-8258-4CDEB760978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456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5" r="3963"/>
          <a:stretch/>
        </p:blipFill>
        <p:spPr>
          <a:xfrm>
            <a:off x="3768328" y="0"/>
            <a:ext cx="8423672" cy="6858000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s-ES" dirty="0"/>
              <a:t>PROPIEDAD CONFIDENCIAL DE ENUSA 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61" r="83516"/>
          <a:stretch/>
        </p:blipFill>
        <p:spPr>
          <a:xfrm>
            <a:off x="53892" y="6225283"/>
            <a:ext cx="1689147" cy="58439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559" b="89706" l="1943" r="96820">
                        <a14:foregroundMark x1="6184" y1="46324" x2="6184" y2="46324"/>
                        <a14:foregroundMark x1="21201" y1="40441" x2="21201" y2="40441"/>
                        <a14:foregroundMark x1="28975" y1="44118" x2="28975" y2="44118"/>
                        <a14:foregroundMark x1="58481" y1="45588" x2="58481" y2="45588"/>
                        <a14:foregroundMark x1="59011" y1="18382" x2="59011" y2="18382"/>
                        <a14:foregroundMark x1="69258" y1="41176" x2="69258" y2="41176"/>
                        <a14:foregroundMark x1="77739" y1="52206" x2="77739" y2="52206"/>
                        <a14:foregroundMark x1="92403" y1="45588" x2="92403" y2="455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383" y="6308499"/>
            <a:ext cx="1634152" cy="392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n 1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3599218" y="6271157"/>
            <a:ext cx="722465" cy="394016"/>
          </a:xfrm>
          <a:prstGeom prst="rect">
            <a:avLst/>
          </a:prstGeom>
        </p:spPr>
      </p:pic>
      <p:sp>
        <p:nvSpPr>
          <p:cNvPr id="11" name="CuadroTexto 10"/>
          <p:cNvSpPr txBox="1"/>
          <p:nvPr userDrawn="1"/>
        </p:nvSpPr>
        <p:spPr>
          <a:xfrm>
            <a:off x="4246881" y="48986"/>
            <a:ext cx="3906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JORNADA SOBRE APRENDIZAJE AUTOMÁTICO</a:t>
            </a:r>
          </a:p>
        </p:txBody>
      </p:sp>
      <p:sp>
        <p:nvSpPr>
          <p:cNvPr id="12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7732D615-2CF3-4E34-8258-4CDEB760978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432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PROPIEDAD CONFIDENCIAL DE ENUSA 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FA385-FBB1-44DC-B75D-F56C2C14AB81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85" r="74914"/>
          <a:stretch/>
        </p:blipFill>
        <p:spPr>
          <a:xfrm>
            <a:off x="0" y="6164316"/>
            <a:ext cx="3058510" cy="693683"/>
          </a:xfrm>
          <a:prstGeom prst="rect">
            <a:avLst/>
          </a:prstGeom>
        </p:spPr>
      </p:pic>
      <p:sp>
        <p:nvSpPr>
          <p:cNvPr id="10" name="CuadroTexto 9"/>
          <p:cNvSpPr txBox="1"/>
          <p:nvPr userDrawn="1"/>
        </p:nvSpPr>
        <p:spPr>
          <a:xfrm>
            <a:off x="4367332" y="360551"/>
            <a:ext cx="3906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JORNADA SOBRE APRENDIZAJE AUTOMÁTICO</a:t>
            </a: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559" b="89706" l="1943" r="96820">
                        <a14:foregroundMark x1="6184" y1="46324" x2="6184" y2="46324"/>
                        <a14:foregroundMark x1="21201" y1="40441" x2="21201" y2="40441"/>
                        <a14:foregroundMark x1="28975" y1="44118" x2="28975" y2="44118"/>
                        <a14:foregroundMark x1="58481" y1="45588" x2="58481" y2="45588"/>
                        <a14:foregroundMark x1="59011" y1="18382" x2="59011" y2="18382"/>
                        <a14:foregroundMark x1="69258" y1="41176" x2="69258" y2="41176"/>
                        <a14:foregroundMark x1="77739" y1="52206" x2="77739" y2="52206"/>
                        <a14:foregroundMark x1="92403" y1="45588" x2="92403" y2="455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515" y="6277947"/>
            <a:ext cx="1944340" cy="466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agen 1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5789056" y="6198376"/>
            <a:ext cx="859601" cy="468807"/>
          </a:xfrm>
          <a:prstGeom prst="rect">
            <a:avLst/>
          </a:prstGeom>
        </p:spPr>
      </p:pic>
      <p:sp>
        <p:nvSpPr>
          <p:cNvPr id="13" name="Marcador de número de diapositiva 5"/>
          <p:cNvSpPr txBox="1">
            <a:spLocks/>
          </p:cNvSpPr>
          <p:nvPr userDrawn="1"/>
        </p:nvSpPr>
        <p:spPr>
          <a:xfrm>
            <a:off x="8859508" y="62658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32D615-2CF3-4E34-8258-4CDEB760978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039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PROPIEDAD CONFIDENCIAL DE ENUSA 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15BC7-374E-4C94-9DA5-B3E4646E6197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588" y="1456174"/>
            <a:ext cx="6464821" cy="1219202"/>
          </a:xfrm>
          <a:prstGeom prst="rect">
            <a:avLst/>
          </a:prstGeom>
        </p:spPr>
      </p:pic>
      <p:pic>
        <p:nvPicPr>
          <p:cNvPr id="9" name="Picture 2" descr="AUDIAS-UAM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300" y="3400670"/>
            <a:ext cx="4140000" cy="1273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audias.ii.uam.es/wp-content/uploads/2020/06/LogoTransparenteUAM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300" y="4688312"/>
            <a:ext cx="4140000" cy="91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18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459406" y="2342402"/>
            <a:ext cx="7273210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599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CÁLCULO DEL QUEMADO DE EECC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816664" y="3268135"/>
            <a:ext cx="10558724" cy="569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099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partir de medidas neutrónicas del equipo SICOM NG-FA</a:t>
            </a:r>
          </a:p>
        </p:txBody>
      </p:sp>
      <p:cxnSp>
        <p:nvCxnSpPr>
          <p:cNvPr id="7" name="Conector recto 6"/>
          <p:cNvCxnSpPr/>
          <p:nvPr/>
        </p:nvCxnSpPr>
        <p:spPr>
          <a:xfrm>
            <a:off x="3759200" y="3081867"/>
            <a:ext cx="4673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85" r="74914"/>
          <a:stretch/>
        </p:blipFill>
        <p:spPr>
          <a:xfrm>
            <a:off x="0" y="6164316"/>
            <a:ext cx="3058510" cy="693683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9191015" y="5952291"/>
            <a:ext cx="1818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Servicios en Central</a:t>
            </a:r>
          </a:p>
          <a:p>
            <a:pPr algn="ctr"/>
            <a:r>
              <a:rPr lang="es-ES" sz="1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Diciembre 2021</a:t>
            </a:r>
            <a:endParaRPr lang="es-ES" sz="1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664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75128" y="1954397"/>
            <a:ext cx="3323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ALGORITMOS</a:t>
            </a:r>
          </a:p>
          <a:p>
            <a:r>
              <a:rPr lang="es-ES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ELEGIDOS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226354" y="3034001"/>
            <a:ext cx="25239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123B82A7-DA89-41E4-B22E-6265BA543C8E}"/>
              </a:ext>
            </a:extLst>
          </p:cNvPr>
          <p:cNvSpPr txBox="1"/>
          <p:nvPr/>
        </p:nvSpPr>
        <p:spPr>
          <a:xfrm>
            <a:off x="3499100" y="723703"/>
            <a:ext cx="8100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4777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Regresión lineal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0A2FC6B-D65A-4641-BD8A-32DE8AA15DE5}"/>
              </a:ext>
            </a:extLst>
          </p:cNvPr>
          <p:cNvSpPr txBox="1"/>
          <p:nvPr/>
        </p:nvSpPr>
        <p:spPr>
          <a:xfrm>
            <a:off x="3499098" y="3040664"/>
            <a:ext cx="8100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4777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Regresión logarítmica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63457D4-A7B8-4A91-A414-79B847FAF382}"/>
              </a:ext>
            </a:extLst>
          </p:cNvPr>
          <p:cNvSpPr txBox="1"/>
          <p:nvPr/>
        </p:nvSpPr>
        <p:spPr>
          <a:xfrm>
            <a:off x="3499098" y="5476146"/>
            <a:ext cx="8100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4777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Regresión con </a:t>
            </a:r>
            <a:r>
              <a:rPr lang="es-ES" sz="2800" b="1" dirty="0" err="1">
                <a:solidFill>
                  <a:srgbClr val="004777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random</a:t>
            </a:r>
            <a:r>
              <a:rPr lang="es-ES" sz="2800" b="1" dirty="0">
                <a:solidFill>
                  <a:srgbClr val="004777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2800" b="1" dirty="0" err="1">
                <a:solidFill>
                  <a:srgbClr val="004777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forest</a:t>
            </a:r>
            <a:endParaRPr lang="es-ES" sz="2800" b="1" dirty="0">
              <a:solidFill>
                <a:srgbClr val="004777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4076680-C499-4914-9181-F374DE50F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36" y="1248721"/>
            <a:ext cx="2596901" cy="398018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275F6E9C-0C5A-4EDE-88A3-9A7580EC9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235" y="3586912"/>
            <a:ext cx="2969434" cy="503627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7CCE1917-9B18-462B-A8BB-540E36022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236" y="1791857"/>
            <a:ext cx="6000500" cy="78683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720A4CB0-31A2-4489-94C8-EEB9004F5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0716" y="4145723"/>
            <a:ext cx="7288054" cy="85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99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75128" y="1954397"/>
            <a:ext cx="3323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LINEAL &amp;</a:t>
            </a:r>
          </a:p>
          <a:p>
            <a:r>
              <a:rPr lang="es-ES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LOGARÍTMICA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226354" y="3034001"/>
            <a:ext cx="25239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>
            <a:extLst>
              <a:ext uri="{FF2B5EF4-FFF2-40B4-BE49-F238E27FC236}">
                <a16:creationId xmlns:a16="http://schemas.microsoft.com/office/drawing/2014/main" id="{1C3C14E8-5ADA-48BC-8E77-5653B6C54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761" y="1217674"/>
            <a:ext cx="8687222" cy="442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230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75128" y="1954397"/>
            <a:ext cx="3323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LINEAL &amp;</a:t>
            </a:r>
          </a:p>
          <a:p>
            <a:r>
              <a:rPr lang="es-ES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LOGARÍTMICA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226354" y="3034001"/>
            <a:ext cx="25239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6F27BEAD-7BC5-4B8E-A549-C2D8DDE7B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697" y="618069"/>
            <a:ext cx="2310152" cy="598714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F549329-C731-4027-B145-68952C212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285" y="609602"/>
            <a:ext cx="2366560" cy="598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91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75128" y="1954397"/>
            <a:ext cx="3323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LINEAL &amp;</a:t>
            </a:r>
          </a:p>
          <a:p>
            <a:r>
              <a:rPr lang="es-ES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LOGARÍTMICA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226354" y="3034001"/>
            <a:ext cx="25239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2570AB4-5972-4B5F-AC2E-934AE3AF7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664" y="1215988"/>
            <a:ext cx="8827319" cy="442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307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75128" y="1954397"/>
            <a:ext cx="3323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LINEAL &amp;</a:t>
            </a:r>
          </a:p>
          <a:p>
            <a:r>
              <a:rPr lang="es-ES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LOGARÍTMICA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226354" y="3034001"/>
            <a:ext cx="25239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C5AA54CA-E856-44BA-81C6-7038018CE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501" y="715736"/>
            <a:ext cx="2349564" cy="542652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5505F9F-2029-4A48-A6A8-8D364F527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536" y="690335"/>
            <a:ext cx="2276515" cy="143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57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75128" y="1954397"/>
            <a:ext cx="3323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RANDOM</a:t>
            </a:r>
          </a:p>
          <a:p>
            <a:r>
              <a:rPr lang="es-ES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FOREST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226354" y="3034001"/>
            <a:ext cx="25239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9A50464F-B5AB-4CC7-AB66-88B8FC73C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017" y="937425"/>
            <a:ext cx="3616581" cy="354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029FE96-CF88-4BD0-ABEE-0F85775BA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752" y="4681466"/>
            <a:ext cx="3677163" cy="100026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1E3B27A-0537-4A65-8FC6-12B75FEF9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2344" y="4671940"/>
            <a:ext cx="3658111" cy="1009791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A3179FF-4793-433B-9F9F-9E180D053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744" y="933396"/>
            <a:ext cx="3616581" cy="354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041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75128" y="1954397"/>
            <a:ext cx="3323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RANDOM</a:t>
            </a:r>
          </a:p>
          <a:p>
            <a:r>
              <a:rPr lang="es-ES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FOREST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226354" y="3034001"/>
            <a:ext cx="25239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>
            <a:extLst>
              <a:ext uri="{FF2B5EF4-FFF2-40B4-BE49-F238E27FC236}">
                <a16:creationId xmlns:a16="http://schemas.microsoft.com/office/drawing/2014/main" id="{9C48B532-A8E1-42F7-B6BE-36B5ED7CB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988" y="929367"/>
            <a:ext cx="3657610" cy="354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869D1ED-4CA6-4F5B-8B32-DCD223A6F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278" y="4673051"/>
            <a:ext cx="3667637" cy="1000265"/>
          </a:xfrm>
          <a:prstGeom prst="rect">
            <a:avLst/>
          </a:prstGeom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B1C84B04-F4C5-44C0-8924-C37E5E053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216" y="929367"/>
            <a:ext cx="3658110" cy="354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46F84D0-1F05-45AC-B51E-6D8C7083E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3877" y="4671509"/>
            <a:ext cx="3667637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53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75128" y="1954397"/>
            <a:ext cx="3323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RANDOM</a:t>
            </a:r>
          </a:p>
          <a:p>
            <a:r>
              <a:rPr lang="es-ES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FOREST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226354" y="3034001"/>
            <a:ext cx="25239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EC66AD13-8419-4FF3-BA8D-780275C62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933" y="547991"/>
            <a:ext cx="7991767" cy="282974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F775FFC-5632-4A77-9200-AB3F95BD1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708" y="3420071"/>
            <a:ext cx="8044992" cy="284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21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75128" y="1954397"/>
            <a:ext cx="3323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8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s-ES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CONCLUSIONES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226354" y="3034001"/>
            <a:ext cx="25239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5B332690-4910-4E73-980B-393170F0D35E}"/>
              </a:ext>
            </a:extLst>
          </p:cNvPr>
          <p:cNvSpPr txBox="1"/>
          <p:nvPr/>
        </p:nvSpPr>
        <p:spPr>
          <a:xfrm>
            <a:off x="3499100" y="1012954"/>
            <a:ext cx="810023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s-ES" sz="2800" b="1" dirty="0">
                <a:solidFill>
                  <a:srgbClr val="004777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Regresión Logarítmica, buena pero no lo suficiente.</a:t>
            </a:r>
          </a:p>
          <a:p>
            <a:pPr marL="457200" indent="-457200">
              <a:buFontTx/>
              <a:buChar char="-"/>
            </a:pPr>
            <a:endParaRPr lang="es-ES" sz="2800" b="1" dirty="0">
              <a:solidFill>
                <a:srgbClr val="004777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Tx/>
              <a:buChar char="-"/>
            </a:pPr>
            <a:r>
              <a:rPr lang="es-ES" sz="2800" b="1" dirty="0">
                <a:solidFill>
                  <a:srgbClr val="004777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Regresión </a:t>
            </a:r>
            <a:r>
              <a:rPr lang="es-ES" sz="2800" b="1" dirty="0" err="1">
                <a:solidFill>
                  <a:srgbClr val="004777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Random</a:t>
            </a:r>
            <a:r>
              <a:rPr lang="es-ES" sz="2800" b="1" dirty="0">
                <a:solidFill>
                  <a:srgbClr val="004777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-Forest inútil.</a:t>
            </a:r>
          </a:p>
          <a:p>
            <a:pPr marL="457200" indent="-457200">
              <a:buFontTx/>
              <a:buChar char="-"/>
            </a:pPr>
            <a:endParaRPr lang="es-ES" sz="2800" b="1" dirty="0">
              <a:solidFill>
                <a:srgbClr val="004777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Tx/>
              <a:buChar char="-"/>
            </a:pPr>
            <a:r>
              <a:rPr lang="es-ES" sz="2800" b="1" dirty="0">
                <a:solidFill>
                  <a:srgbClr val="004777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Base de datos demasiado pequeña.</a:t>
            </a:r>
          </a:p>
          <a:p>
            <a:pPr marL="914400" lvl="1" indent="-457200">
              <a:buFontTx/>
              <a:buChar char="-"/>
            </a:pPr>
            <a:r>
              <a:rPr lang="es-ES" sz="2800" b="1" dirty="0">
                <a:solidFill>
                  <a:srgbClr val="004777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Aumentada artificialmente.</a:t>
            </a:r>
          </a:p>
          <a:p>
            <a:pPr marL="914400" lvl="1" indent="-457200">
              <a:buFontTx/>
              <a:buChar char="-"/>
            </a:pPr>
            <a:r>
              <a:rPr lang="es-ES" sz="2800" b="1" dirty="0">
                <a:solidFill>
                  <a:srgbClr val="004777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Variables explicativas idénticas.</a:t>
            </a:r>
          </a:p>
          <a:p>
            <a:pPr marL="914400" lvl="1" indent="-457200">
              <a:buFontTx/>
              <a:buChar char="-"/>
            </a:pPr>
            <a:endParaRPr lang="es-ES" sz="2800" b="1" dirty="0">
              <a:solidFill>
                <a:srgbClr val="004777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Tx/>
              <a:buChar char="-"/>
            </a:pPr>
            <a:r>
              <a:rPr lang="es-ES" sz="2800" b="1" dirty="0">
                <a:solidFill>
                  <a:srgbClr val="004777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Diferentes regresiones según enriquecimiento.</a:t>
            </a:r>
          </a:p>
        </p:txBody>
      </p:sp>
    </p:spTree>
    <p:extLst>
      <p:ext uri="{BB962C8B-B14F-4D97-AF65-F5344CB8AC3E}">
        <p14:creationId xmlns:p14="http://schemas.microsoft.com/office/powerpoint/2010/main" val="1190030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PROPIEDAD CONFIDENCIAL DE ENUSA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748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459472" y="295564"/>
            <a:ext cx="7273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600" b="1" dirty="0">
                <a:solidFill>
                  <a:srgbClr val="004777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CÁLCULO DEL QUEMADO DE EECC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838199" y="836553"/>
            <a:ext cx="10515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7F7F7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Índice</a:t>
            </a:r>
          </a:p>
        </p:txBody>
      </p:sp>
      <p:grpSp>
        <p:nvGrpSpPr>
          <p:cNvPr id="24" name="Grupo 23"/>
          <p:cNvGrpSpPr/>
          <p:nvPr/>
        </p:nvGrpSpPr>
        <p:grpSpPr>
          <a:xfrm>
            <a:off x="764157" y="1732761"/>
            <a:ext cx="10838128" cy="4013679"/>
            <a:chOff x="1436385" y="1832102"/>
            <a:chExt cx="9909936" cy="3669941"/>
          </a:xfrm>
        </p:grpSpPr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879" y="3160475"/>
              <a:ext cx="652839" cy="1025523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6385" y="1832102"/>
              <a:ext cx="974099" cy="974099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4487" y="1834190"/>
              <a:ext cx="875392" cy="875392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5782" y="4527945"/>
              <a:ext cx="974098" cy="974098"/>
            </a:xfrm>
            <a:prstGeom prst="rect">
              <a:avLst/>
            </a:prstGeom>
          </p:spPr>
        </p:pic>
        <p:sp>
          <p:nvSpPr>
            <p:cNvPr id="18" name="CuadroTexto 17"/>
            <p:cNvSpPr txBox="1"/>
            <p:nvPr/>
          </p:nvSpPr>
          <p:spPr>
            <a:xfrm>
              <a:off x="2486940" y="1940501"/>
              <a:ext cx="2748634" cy="793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s-ES" dirty="0">
                  <a:solidFill>
                    <a:srgbClr val="7F7F7F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Páginas 3 y 4</a:t>
              </a:r>
            </a:p>
            <a:p>
              <a:pPr>
                <a:lnSpc>
                  <a:spcPct val="90000"/>
                </a:lnSpc>
              </a:pPr>
              <a:r>
                <a:rPr lang="es-ES" sz="2400" dirty="0">
                  <a:solidFill>
                    <a:srgbClr val="7F7F7F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SICOM NG-FA y Datos</a:t>
              </a:r>
            </a:p>
            <a:p>
              <a:pPr>
                <a:lnSpc>
                  <a:spcPct val="90000"/>
                </a:lnSpc>
              </a:pPr>
              <a:r>
                <a:rPr lang="es-ES" sz="1400" dirty="0">
                  <a:solidFill>
                    <a:srgbClr val="7F7F7F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Descripción del problema a resolver</a:t>
              </a:r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7213988" y="4595004"/>
              <a:ext cx="1838306" cy="793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s-ES" dirty="0">
                  <a:solidFill>
                    <a:srgbClr val="7F7F7F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Página 18</a:t>
              </a:r>
            </a:p>
            <a:p>
              <a:pPr>
                <a:lnSpc>
                  <a:spcPct val="90000"/>
                </a:lnSpc>
              </a:pPr>
              <a:r>
                <a:rPr lang="es-ES" sz="2400" dirty="0">
                  <a:solidFill>
                    <a:srgbClr val="7F7F7F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Conclusiones</a:t>
              </a:r>
            </a:p>
            <a:p>
              <a:pPr>
                <a:lnSpc>
                  <a:spcPct val="90000"/>
                </a:lnSpc>
              </a:pPr>
              <a:r>
                <a:rPr lang="es-ES" sz="1400" dirty="0">
                  <a:solidFill>
                    <a:srgbClr val="7F7F7F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Reflexiones y preguntas</a:t>
              </a: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2486940" y="4595004"/>
              <a:ext cx="3256946" cy="81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s-ES" dirty="0">
                  <a:solidFill>
                    <a:srgbClr val="7F7F7F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Páginas 15 a 17</a:t>
              </a:r>
            </a:p>
            <a:p>
              <a:pPr>
                <a:lnSpc>
                  <a:spcPct val="90000"/>
                </a:lnSpc>
              </a:pPr>
              <a:r>
                <a:rPr lang="es-ES" sz="2400" dirty="0">
                  <a:solidFill>
                    <a:srgbClr val="7F7F7F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Regresión </a:t>
              </a:r>
              <a:r>
                <a:rPr lang="es-ES" sz="2400" dirty="0" err="1">
                  <a:solidFill>
                    <a:srgbClr val="7F7F7F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Random</a:t>
              </a:r>
              <a:r>
                <a:rPr lang="es-ES" sz="2400" dirty="0">
                  <a:solidFill>
                    <a:srgbClr val="7F7F7F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Forest</a:t>
              </a:r>
            </a:p>
            <a:p>
              <a:pPr>
                <a:lnSpc>
                  <a:spcPct val="90000"/>
                </a:lnSpc>
              </a:pPr>
              <a:r>
                <a:rPr lang="es-ES" sz="1400" dirty="0">
                  <a:solidFill>
                    <a:srgbClr val="7F7F7F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Resultados de la regresión</a:t>
              </a: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2486940" y="3291067"/>
              <a:ext cx="2585823" cy="793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s-ES" dirty="0">
                  <a:solidFill>
                    <a:srgbClr val="7F7F7F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Página 10</a:t>
              </a:r>
            </a:p>
            <a:p>
              <a:pPr>
                <a:lnSpc>
                  <a:spcPct val="90000"/>
                </a:lnSpc>
              </a:pPr>
              <a:r>
                <a:rPr lang="es-ES" sz="2400" dirty="0">
                  <a:solidFill>
                    <a:srgbClr val="7F7F7F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Algoritmos Elegidos</a:t>
              </a:r>
            </a:p>
            <a:p>
              <a:pPr>
                <a:lnSpc>
                  <a:spcPct val="90000"/>
                </a:lnSpc>
              </a:pPr>
              <a:r>
                <a:rPr lang="es-ES" sz="1400" spc="-22" dirty="0">
                  <a:solidFill>
                    <a:srgbClr val="7F7F7F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Cómo resolver el problema</a:t>
              </a: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7213988" y="3294051"/>
              <a:ext cx="4132333" cy="81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s-ES" dirty="0">
                  <a:solidFill>
                    <a:srgbClr val="7F7F7F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Páginas 11 a 14</a:t>
              </a:r>
            </a:p>
            <a:p>
              <a:pPr>
                <a:lnSpc>
                  <a:spcPct val="90000"/>
                </a:lnSpc>
              </a:pPr>
              <a:r>
                <a:rPr lang="es-ES" sz="2400" dirty="0">
                  <a:solidFill>
                    <a:srgbClr val="7F7F7F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Regresiones Lineal y Logarítmica</a:t>
              </a:r>
            </a:p>
            <a:p>
              <a:pPr>
                <a:lnSpc>
                  <a:spcPct val="90000"/>
                </a:lnSpc>
              </a:pPr>
              <a:r>
                <a:rPr lang="es-ES" sz="1400" dirty="0">
                  <a:solidFill>
                    <a:srgbClr val="7F7F7F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Resultados de las regresiones</a:t>
              </a:r>
            </a:p>
          </p:txBody>
        </p:sp>
      </p:grp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PROPIEDAD CONFIDENCIAL DE ENUSA 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D17C833-821F-42E0-8F9E-FEC9CDE57A48}"/>
              </a:ext>
            </a:extLst>
          </p:cNvPr>
          <p:cNvSpPr txBox="1"/>
          <p:nvPr/>
        </p:nvSpPr>
        <p:spPr>
          <a:xfrm>
            <a:off x="7082906" y="1781834"/>
            <a:ext cx="2759923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" dirty="0">
                <a:solidFill>
                  <a:srgbClr val="7F7F7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Páginas 5 a 9</a:t>
            </a:r>
          </a:p>
          <a:p>
            <a:pPr>
              <a:lnSpc>
                <a:spcPct val="90000"/>
              </a:lnSpc>
            </a:pPr>
            <a:r>
              <a:rPr lang="es-ES" sz="2400" dirty="0">
                <a:solidFill>
                  <a:srgbClr val="7F7F7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Procesado de Datos</a:t>
            </a:r>
          </a:p>
          <a:p>
            <a:pPr>
              <a:lnSpc>
                <a:spcPct val="90000"/>
              </a:lnSpc>
            </a:pPr>
            <a:r>
              <a:rPr lang="es-ES" sz="1400" dirty="0">
                <a:solidFill>
                  <a:srgbClr val="7F7F7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Relación entre las variables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4B47EEDD-E183-4952-B4A0-3543B13252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835" y="3174833"/>
            <a:ext cx="1065335" cy="1065335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59809BA5-5918-4C71-91D1-65D92BB023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01" y="4584740"/>
            <a:ext cx="1065335" cy="106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7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75128" y="1954397"/>
            <a:ext cx="3323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SICOM NG-FA</a:t>
            </a:r>
          </a:p>
          <a:p>
            <a:r>
              <a:rPr lang="es-ES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&amp; DATA SET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226354" y="3034001"/>
            <a:ext cx="25239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84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75128" y="1954397"/>
            <a:ext cx="3323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SICOM NG-FA</a:t>
            </a:r>
          </a:p>
          <a:p>
            <a:r>
              <a:rPr lang="es-ES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&amp; DATA SET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226354" y="3034001"/>
            <a:ext cx="25239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004EE6B9-3B26-4C6C-AAAF-5EC6E2753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400" y="845931"/>
            <a:ext cx="6642177" cy="516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4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75128" y="1954397"/>
            <a:ext cx="3323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PROCESADO</a:t>
            </a:r>
          </a:p>
          <a:p>
            <a:r>
              <a:rPr lang="es-ES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 DATOS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226354" y="3034001"/>
            <a:ext cx="25239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A47C2054-AD82-4FF3-B335-9DF591752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640" y="1214293"/>
            <a:ext cx="8776341" cy="442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90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75128" y="1954397"/>
            <a:ext cx="3323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PROCESADO</a:t>
            </a:r>
          </a:p>
          <a:p>
            <a:r>
              <a:rPr lang="es-ES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 DATOS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226354" y="3034001"/>
            <a:ext cx="25239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338B963B-50AE-4D84-A2B5-836A4859D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977" y="920587"/>
            <a:ext cx="8796867" cy="238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2560A1C-56E5-489F-866E-6107EFC98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978" y="3553398"/>
            <a:ext cx="8860578" cy="238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59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75128" y="1954397"/>
            <a:ext cx="3323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PROCESADO</a:t>
            </a:r>
          </a:p>
          <a:p>
            <a:r>
              <a:rPr lang="es-ES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 DATOS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226354" y="3034001"/>
            <a:ext cx="25239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>
            <a:extLst>
              <a:ext uri="{FF2B5EF4-FFF2-40B4-BE49-F238E27FC236}">
                <a16:creationId xmlns:a16="http://schemas.microsoft.com/office/drawing/2014/main" id="{A2FF1D8B-D6E8-41D7-B6D0-EFB929611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642" y="1214293"/>
            <a:ext cx="8776340" cy="442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767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75128" y="1954397"/>
            <a:ext cx="3323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PROCESADO</a:t>
            </a:r>
          </a:p>
          <a:p>
            <a:r>
              <a:rPr lang="es-ES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 DATOS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226354" y="3034001"/>
            <a:ext cx="25239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>
            <a:extLst>
              <a:ext uri="{FF2B5EF4-FFF2-40B4-BE49-F238E27FC236}">
                <a16:creationId xmlns:a16="http://schemas.microsoft.com/office/drawing/2014/main" id="{4EB70438-F2E5-4FED-B733-024263EA0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643" y="1214293"/>
            <a:ext cx="8776340" cy="442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39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75128" y="1954397"/>
            <a:ext cx="3323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PROCESADO</a:t>
            </a:r>
          </a:p>
          <a:p>
            <a:r>
              <a:rPr lang="es-ES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 DATOS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226354" y="3034001"/>
            <a:ext cx="25239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>
            <a:extLst>
              <a:ext uri="{FF2B5EF4-FFF2-40B4-BE49-F238E27FC236}">
                <a16:creationId xmlns:a16="http://schemas.microsoft.com/office/drawing/2014/main" id="{A16D71C2-F4F9-444F-9830-E7903EF9C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642" y="1214293"/>
            <a:ext cx="8776341" cy="442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407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1">
      <a:dk1>
        <a:sysClr val="windowText" lastClr="000000"/>
      </a:dk1>
      <a:lt1>
        <a:sysClr val="window" lastClr="FFFFFF"/>
      </a:lt1>
      <a:dk2>
        <a:srgbClr val="004777"/>
      </a:dk2>
      <a:lt2>
        <a:srgbClr val="00A9CE"/>
      </a:lt2>
      <a:accent1>
        <a:srgbClr val="004777"/>
      </a:accent1>
      <a:accent2>
        <a:srgbClr val="00A9CE"/>
      </a:accent2>
      <a:accent3>
        <a:srgbClr val="61E1FF"/>
      </a:accent3>
      <a:accent4>
        <a:srgbClr val="A3EDFF"/>
      </a:accent4>
      <a:accent5>
        <a:srgbClr val="B9F2FF"/>
      </a:accent5>
      <a:accent6>
        <a:srgbClr val="D5F7FF"/>
      </a:accent6>
      <a:hlink>
        <a:srgbClr val="A3EDFF"/>
      </a:hlink>
      <a:folHlink>
        <a:srgbClr val="61E1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FA04AFA4-25F2-42F4-9E2F-B49242278615}" vid="{08D0D680-655B-4D52-9077-670D7F38489F}"/>
    </a:ext>
  </a:extLst>
</a:theme>
</file>

<file path=ppt/theme/theme2.xml><?xml version="1.0" encoding="utf-8"?>
<a:theme xmlns:a="http://schemas.openxmlformats.org/drawingml/2006/main" name="4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FA04AFA4-25F2-42F4-9E2F-B49242278615}" vid="{7DB3093F-9776-49B3-9F6F-FFED0900AC7F}"/>
    </a:ext>
  </a:extLst>
</a:theme>
</file>

<file path=ppt/theme/theme3.xml><?xml version="1.0" encoding="utf-8"?>
<a:theme xmlns:a="http://schemas.openxmlformats.org/drawingml/2006/main" name="3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FA04AFA4-25F2-42F4-9E2F-B49242278615}" vid="{D0599D34-A0F0-4069-A1EA-5F9F087FEF98}"/>
    </a:ext>
  </a:extLst>
</a:theme>
</file>

<file path=ppt/theme/theme4.xml><?xml version="1.0" encoding="utf-8"?>
<a:theme xmlns:a="http://schemas.openxmlformats.org/drawingml/2006/main" name="2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FA04AFA4-25F2-42F4-9E2F-B49242278615}" vid="{7D8D2453-0165-47F9-9D59-EBEF19E32E3E}"/>
    </a:ext>
  </a:extLst>
</a:theme>
</file>

<file path=ppt/theme/theme5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FA04AFA4-25F2-42F4-9E2F-B49242278615}" vid="{9DAA4CA3-2FAF-46E8-8C64-09B11094AD4A}"/>
    </a:ext>
  </a:extLst>
</a:theme>
</file>

<file path=ppt/theme/theme6.xml><?xml version="1.0" encoding="utf-8"?>
<a:theme xmlns:a="http://schemas.openxmlformats.org/drawingml/2006/main" name="5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Presentación1</Template>
  <TotalTime>301</TotalTime>
  <Words>180</Words>
  <Application>Microsoft Office PowerPoint</Application>
  <PresentationFormat>Panorámica</PresentationFormat>
  <Paragraphs>71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6</vt:i4>
      </vt:variant>
      <vt:variant>
        <vt:lpstr>Títulos de diapositiva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Cambria</vt:lpstr>
      <vt:lpstr>Tema de Office</vt:lpstr>
      <vt:lpstr>4_Diseño personalizado</vt:lpstr>
      <vt:lpstr>3_Diseño personalizado</vt:lpstr>
      <vt:lpstr>2_Diseño personalizado</vt:lpstr>
      <vt:lpstr>1_Diseño personalizado</vt:lpstr>
      <vt:lpstr>5_Diseño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MITOSERIU, Ana Nina</dc:creator>
  <cp:lastModifiedBy>Javi Rguez Prz</cp:lastModifiedBy>
  <cp:revision>13</cp:revision>
  <dcterms:created xsi:type="dcterms:W3CDTF">2021-10-29T10:11:57Z</dcterms:created>
  <dcterms:modified xsi:type="dcterms:W3CDTF">2021-12-08T21:45:51Z</dcterms:modified>
</cp:coreProperties>
</file>