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Josefin Slab"/>
      <p:regular r:id="rId24"/>
      <p:bold r:id="rId25"/>
      <p:italic r:id="rId26"/>
      <p:boldItalic r:id="rId27"/>
    </p:embeddedFont>
    <p:embeddedFont>
      <p:font typeface="Anton"/>
      <p:regular r:id="rId28"/>
    </p:embeddedFont>
    <p:embeddedFont>
      <p:font typeface="Fira Sans Condensed Light"/>
      <p:regular r:id="rId29"/>
      <p:bold r:id="rId30"/>
      <p:italic r:id="rId31"/>
      <p:boldItalic r:id="rId32"/>
    </p:embeddedFont>
    <p:embeddedFont>
      <p:font typeface="Fira Sans Condensed"/>
      <p:regular r:id="rId33"/>
      <p:bold r:id="rId34"/>
      <p:italic r:id="rId35"/>
      <p:boldItalic r:id="rId36"/>
    </p:embeddedFont>
    <p:embeddedFont>
      <p:font typeface="Advent Pro Light"/>
      <p:regular r:id="rId37"/>
      <p:bold r:id="rId38"/>
    </p:embeddedFont>
    <p:embeddedFont>
      <p:font typeface="Rajdhani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FEDD2A-57EA-4365-AE8E-624330B98BA3}">
  <a:tblStyle styleId="{D0FEDD2A-57EA-4365-AE8E-624330B98B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26CE5A3-D987-43C9-BB12-0424DC2821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jdhani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Josefin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lab-italic.fntdata"/><Relationship Id="rId25" Type="http://schemas.openxmlformats.org/officeDocument/2006/relationships/font" Target="fonts/JosefinSlab-bold.fntdata"/><Relationship Id="rId28" Type="http://schemas.openxmlformats.org/officeDocument/2006/relationships/font" Target="fonts/Anton-regular.fntdata"/><Relationship Id="rId27" Type="http://schemas.openxmlformats.org/officeDocument/2006/relationships/font" Target="fonts/JosefinSlab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Light-italic.fntdata"/><Relationship Id="rId30" Type="http://schemas.openxmlformats.org/officeDocument/2006/relationships/font" Target="fonts/FiraSansCondensedLight-bold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-bold.fntdata"/><Relationship Id="rId15" Type="http://schemas.openxmlformats.org/officeDocument/2006/relationships/slide" Target="slides/slide10.xml"/><Relationship Id="rId37" Type="http://schemas.openxmlformats.org/officeDocument/2006/relationships/font" Target="fonts/AdventProLight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-boldItalic.fntdata"/><Relationship Id="rId17" Type="http://schemas.openxmlformats.org/officeDocument/2006/relationships/slide" Target="slides/slide12.xml"/><Relationship Id="rId39" Type="http://schemas.openxmlformats.org/officeDocument/2006/relationships/font" Target="fonts/Rajdhani-regular.fntdata"/><Relationship Id="rId16" Type="http://schemas.openxmlformats.org/officeDocument/2006/relationships/slide" Target="slides/slide11.xml"/><Relationship Id="rId38" Type="http://schemas.openxmlformats.org/officeDocument/2006/relationships/font" Target="fonts/AdventPro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1e7d50d0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f71e7d50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1e7d50d0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f71e7d50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8cf6369e6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8cf6369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8cf6369e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f8cf6369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8cf6369e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f8cf6369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bfaa286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f8bfaa28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8bfaa286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f8bfaa28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8bfaa286d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f8bfaa28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1e7d50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1e7d50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1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Slidesgo</a:t>
            </a:r>
            <a:r>
              <a:rPr b="0" i="0" lang="en" sz="9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Flaticon</a:t>
            </a:r>
            <a:r>
              <a:rPr b="0" i="0" lang="en" sz="9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/>
              </a:rPr>
              <a:t>Freepik</a:t>
            </a:r>
            <a:r>
              <a:rPr b="0" i="0" lang="en" sz="9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b="0" i="0" sz="900" u="none" cap="none" strike="noStrike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4705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2" type="subTitle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3" type="subTitle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4" type="subTitle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27" name="Google Shape;27;p7"/>
          <p:cNvSpPr txBox="1"/>
          <p:nvPr>
            <p:ph idx="2" type="title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7"/>
          <p:cNvSpPr txBox="1"/>
          <p:nvPr>
            <p:ph idx="3" type="subTitle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29" name="Google Shape;29;p7"/>
          <p:cNvSpPr txBox="1"/>
          <p:nvPr>
            <p:ph idx="4" type="title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7"/>
          <p:cNvSpPr txBox="1"/>
          <p:nvPr>
            <p:ph idx="5" type="subTitle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31" name="Google Shape;31;p7"/>
          <p:cNvSpPr txBox="1"/>
          <p:nvPr>
            <p:ph idx="6" type="title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7" type="subTitle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8" type="title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9" type="subTitle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35" name="Google Shape;35;p7"/>
          <p:cNvSpPr txBox="1"/>
          <p:nvPr>
            <p:ph idx="13" type="title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14" type="subTitle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1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" name="Google Shape;43;p9"/>
          <p:cNvSpPr txBox="1"/>
          <p:nvPr>
            <p:ph idx="2" type="subTitle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9"/>
          <p:cNvSpPr txBox="1"/>
          <p:nvPr>
            <p:ph idx="3" type="title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 txBox="1"/>
          <p:nvPr>
            <p:ph idx="4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latin typeface="Rajdhani"/>
                <a:ea typeface="Rajdhani"/>
                <a:cs typeface="Rajdhani"/>
                <a:sym typeface="Rajdhani"/>
              </a:rPr>
              <a:t>INTELIGENCIA ARTIFICIAL PREVIA 1</a:t>
            </a:r>
            <a:endParaRPr sz="40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JAROL VIDAL ANGULO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CODIGO:1007192405</a:t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25" y="404075"/>
            <a:ext cx="8231351" cy="41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88" y="529875"/>
            <a:ext cx="8319825" cy="37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REDES NEURONALES (PERCEPTRON)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6491050" y="2115600"/>
            <a:ext cx="912300" cy="912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>
            <p:ph idx="4294967295" type="subTitle"/>
          </p:nvPr>
        </p:nvSpPr>
        <p:spPr>
          <a:xfrm flipH="1">
            <a:off x="861825" y="1689419"/>
            <a:ext cx="2234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</a:pPr>
            <a:r>
              <a:rPr lang="en" sz="1400"/>
              <a:t>Percerptron es un algoritmo de aprendizaje.</a:t>
            </a:r>
            <a:endParaRPr b="0" i="0" sz="1400" u="none" cap="none" strike="noStrike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2" name="Google Shape;142;p26"/>
          <p:cNvSpPr txBox="1"/>
          <p:nvPr>
            <p:ph idx="4294967295" type="subTitle"/>
          </p:nvPr>
        </p:nvSpPr>
        <p:spPr>
          <a:xfrm flipH="1">
            <a:off x="427375" y="1480035"/>
            <a:ext cx="223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MERCURY</a:t>
            </a:r>
            <a:endParaRPr b="1" i="0" sz="1800" u="none" cap="none" strike="noStrike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209470" y="3094775"/>
            <a:ext cx="266100" cy="2493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5209475" y="1720477"/>
            <a:ext cx="266100" cy="2493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8068800" y="2346438"/>
            <a:ext cx="450600" cy="4506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6"/>
          <p:cNvCxnSpPr>
            <a:stCxn id="144" idx="6"/>
            <a:endCxn id="140" idx="1"/>
          </p:cNvCxnSpPr>
          <p:nvPr/>
        </p:nvCxnSpPr>
        <p:spPr>
          <a:xfrm>
            <a:off x="5475575" y="1845127"/>
            <a:ext cx="1149000" cy="4041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6"/>
          <p:cNvCxnSpPr>
            <a:stCxn id="140" idx="3"/>
            <a:endCxn id="143" idx="6"/>
          </p:cNvCxnSpPr>
          <p:nvPr/>
        </p:nvCxnSpPr>
        <p:spPr>
          <a:xfrm rot="5400000">
            <a:off x="5887553" y="2482397"/>
            <a:ext cx="325200" cy="11490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6"/>
          <p:cNvCxnSpPr>
            <a:stCxn id="145" idx="2"/>
            <a:endCxn id="140" idx="6"/>
          </p:cNvCxnSpPr>
          <p:nvPr/>
        </p:nvCxnSpPr>
        <p:spPr>
          <a:xfrm flipH="1">
            <a:off x="7403400" y="2571738"/>
            <a:ext cx="665400" cy="6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6"/>
          <p:cNvSpPr/>
          <p:nvPr/>
        </p:nvSpPr>
        <p:spPr>
          <a:xfrm>
            <a:off x="5209475" y="2407158"/>
            <a:ext cx="266100" cy="2493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6"/>
          <p:cNvCxnSpPr>
            <a:stCxn id="140" idx="2"/>
            <a:endCxn id="149" idx="6"/>
          </p:cNvCxnSpPr>
          <p:nvPr/>
        </p:nvCxnSpPr>
        <p:spPr>
          <a:xfrm rot="10800000">
            <a:off x="5475550" y="2531850"/>
            <a:ext cx="1015500" cy="39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6"/>
          <p:cNvSpPr txBox="1"/>
          <p:nvPr/>
        </p:nvSpPr>
        <p:spPr>
          <a:xfrm>
            <a:off x="4801075" y="1645025"/>
            <a:ext cx="4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X1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801063" y="2281238"/>
            <a:ext cx="4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X2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4801075" y="2956350"/>
            <a:ext cx="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X3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7802700" y="2115600"/>
            <a:ext cx="2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z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296350" y="3170400"/>
            <a:ext cx="1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Procesamiento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6571313" y="2371650"/>
            <a:ext cx="7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umbral</a:t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824850" y="1462475"/>
            <a:ext cx="4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w1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839300" y="2275500"/>
            <a:ext cx="4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w2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824850" y="3088525"/>
            <a:ext cx="4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w3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175" y="3027900"/>
            <a:ext cx="1301700" cy="106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153375" y="4769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REDES NEURONALES (PERCEPTRON)</a:t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6491050" y="2115600"/>
            <a:ext cx="912300" cy="912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5209470" y="3094775"/>
            <a:ext cx="266100" cy="2493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5209475" y="1720477"/>
            <a:ext cx="266100" cy="2493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8068800" y="2346438"/>
            <a:ext cx="450600" cy="4506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7"/>
          <p:cNvCxnSpPr>
            <a:stCxn id="168" idx="6"/>
            <a:endCxn id="166" idx="1"/>
          </p:cNvCxnSpPr>
          <p:nvPr/>
        </p:nvCxnSpPr>
        <p:spPr>
          <a:xfrm>
            <a:off x="5475575" y="1845127"/>
            <a:ext cx="1149000" cy="4041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7"/>
          <p:cNvCxnSpPr>
            <a:stCxn id="166" idx="3"/>
            <a:endCxn id="167" idx="6"/>
          </p:cNvCxnSpPr>
          <p:nvPr/>
        </p:nvCxnSpPr>
        <p:spPr>
          <a:xfrm rot="5400000">
            <a:off x="5887553" y="2482397"/>
            <a:ext cx="325200" cy="11490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7"/>
          <p:cNvCxnSpPr>
            <a:stCxn id="169" idx="2"/>
            <a:endCxn id="166" idx="6"/>
          </p:cNvCxnSpPr>
          <p:nvPr/>
        </p:nvCxnSpPr>
        <p:spPr>
          <a:xfrm flipH="1">
            <a:off x="7403400" y="2571738"/>
            <a:ext cx="665400" cy="6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7"/>
          <p:cNvSpPr/>
          <p:nvPr/>
        </p:nvSpPr>
        <p:spPr>
          <a:xfrm>
            <a:off x="5209475" y="2407158"/>
            <a:ext cx="266100" cy="2493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7"/>
          <p:cNvCxnSpPr>
            <a:stCxn id="166" idx="2"/>
            <a:endCxn id="173" idx="6"/>
          </p:cNvCxnSpPr>
          <p:nvPr/>
        </p:nvCxnSpPr>
        <p:spPr>
          <a:xfrm rot="10800000">
            <a:off x="5475550" y="2531850"/>
            <a:ext cx="1015500" cy="39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7"/>
          <p:cNvSpPr txBox="1"/>
          <p:nvPr/>
        </p:nvSpPr>
        <p:spPr>
          <a:xfrm>
            <a:off x="4801075" y="1645025"/>
            <a:ext cx="4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X1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4801063" y="2281238"/>
            <a:ext cx="4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X2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801075" y="2956350"/>
            <a:ext cx="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X3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7802700" y="2115600"/>
            <a:ext cx="2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z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6296350" y="3170400"/>
            <a:ext cx="1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Procesamiento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6571313" y="2371650"/>
            <a:ext cx="7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umbral</a:t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5824850" y="1462475"/>
            <a:ext cx="4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w1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839300" y="2275500"/>
            <a:ext cx="4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w2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5824850" y="3088525"/>
            <a:ext cx="4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w3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SISTEMA EXPERTO ADIVINACION</a:t>
            </a:r>
            <a:endParaRPr/>
          </a:p>
        </p:txBody>
      </p:sp>
      <p:sp>
        <p:nvSpPr>
          <p:cNvPr id="189" name="Google Shape;189;p28"/>
          <p:cNvSpPr txBox="1"/>
          <p:nvPr>
            <p:ph idx="4294967295" type="subTitle"/>
          </p:nvPr>
        </p:nvSpPr>
        <p:spPr>
          <a:xfrm>
            <a:off x="3742900" y="1573814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ATRIBUTOS</a:t>
            </a:r>
            <a:endParaRPr b="1" i="0" sz="1800" u="none" cap="none" strike="noStrike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0" name="Google Shape;190;p28"/>
          <p:cNvSpPr txBox="1"/>
          <p:nvPr>
            <p:ph idx="4294967295" type="subTitle"/>
          </p:nvPr>
        </p:nvSpPr>
        <p:spPr>
          <a:xfrm>
            <a:off x="6765700" y="1573814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REGLAS</a:t>
            </a:r>
            <a:endParaRPr b="1" i="0" sz="1800" u="none" cap="none" strike="noStrike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1" name="Google Shape;191;p28"/>
          <p:cNvSpPr txBox="1"/>
          <p:nvPr>
            <p:ph idx="4294967295" type="subTitle"/>
          </p:nvPr>
        </p:nvSpPr>
        <p:spPr>
          <a:xfrm>
            <a:off x="384000" y="1573814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ENTIDAD</a:t>
            </a:r>
            <a:endParaRPr b="1" sz="18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471875" y="1101050"/>
            <a:ext cx="7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Para este caso se 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entrenó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el sistema con animales pero se puede entrenar con objetos, animales o personas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aphicFrame>
        <p:nvGraphicFramePr>
          <p:cNvPr id="193" name="Google Shape;193;p28"/>
          <p:cNvGraphicFramePr/>
          <p:nvPr/>
        </p:nvGraphicFramePr>
        <p:xfrm>
          <a:off x="720100" y="2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{626CE5A3-D987-43C9-BB12-0424DC282177}</a:tableStyleId>
              </a:tblPr>
              <a:tblGrid>
                <a:gridCol w="382850"/>
                <a:gridCol w="1427225"/>
              </a:tblGrid>
              <a:tr h="45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Entidad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tigre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perro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jirafa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gato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hipopotamo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oso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" name="Google Shape;194;p28"/>
          <p:cNvGraphicFramePr/>
          <p:nvPr/>
        </p:nvGraphicFramePr>
        <p:xfrm>
          <a:off x="3742900" y="213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{626CE5A3-D987-43C9-BB12-0424DC282177}</a:tableStyleId>
              </a:tblPr>
              <a:tblGrid>
                <a:gridCol w="382850"/>
                <a:gridCol w="1276525"/>
              </a:tblGrid>
              <a:tr h="39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Atributo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animal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felino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salvaje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cuadrupedo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mamifero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ladra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28"/>
          <p:cNvGraphicFramePr/>
          <p:nvPr/>
        </p:nvGraphicFramePr>
        <p:xfrm>
          <a:off x="6765700" y="2198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{626CE5A3-D987-43C9-BB12-0424DC282177}</a:tableStyleId>
              </a:tblPr>
              <a:tblGrid>
                <a:gridCol w="382850"/>
                <a:gridCol w="769750"/>
                <a:gridCol w="843825"/>
              </a:tblGrid>
              <a:tr h="49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ID_Entidad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ID_Atributo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3275"/>
            <a:ext cx="8839201" cy="42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8225"/>
            <a:ext cx="8839199" cy="419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4287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SISTEMA</a:t>
            </a:r>
            <a:r>
              <a:rPr lang="en"/>
              <a:t> EXPERTO MEDICO</a:t>
            </a:r>
            <a:br>
              <a:rPr lang="en"/>
            </a:br>
            <a:endParaRPr sz="3000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470"/>
            </a:schemeClr>
          </a:solidFill>
          <a:ln>
            <a:noFill/>
          </a:ln>
        </p:spPr>
        <p:txBody>
          <a:bodyPr anchorCtr="0" anchor="t" bIns="91425" lIns="234000" spcFirstLastPara="1" rIns="234000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924910" y="2192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{D0FEDD2A-57EA-4365-AE8E-624330B98BA3}</a:tableStyleId>
              </a:tblPr>
              <a:tblGrid>
                <a:gridCol w="775150"/>
                <a:gridCol w="979625"/>
              </a:tblGrid>
              <a:tr h="3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ID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SINTOMAS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Fiebre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Malestar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2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3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Dolor Garganta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3" name="Google Shape;73;p16"/>
          <p:cNvGraphicFramePr/>
          <p:nvPr/>
        </p:nvGraphicFramePr>
        <p:xfrm>
          <a:off x="2821670" y="2192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{D0FEDD2A-57EA-4365-AE8E-624330B98BA3}</a:tableStyleId>
              </a:tblPr>
              <a:tblGrid>
                <a:gridCol w="409650"/>
                <a:gridCol w="1368675"/>
              </a:tblGrid>
              <a:tr h="44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ENFERMEDADES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Gripa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Faringitis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2012729" y="1598834"/>
            <a:ext cx="11508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HECHOS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074436" y="1598827"/>
            <a:ext cx="115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REGLAS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5926009" y="2249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{D0FEDD2A-57EA-4365-AE8E-624330B98BA3}</a:tableStyleId>
              </a:tblPr>
              <a:tblGrid>
                <a:gridCol w="723875"/>
                <a:gridCol w="723875"/>
              </a:tblGrid>
              <a:tr h="36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0,0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1,0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1,2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1,1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3,1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SISTEMA EXPERTO MEDICO</a:t>
            </a:r>
            <a:br>
              <a:rPr lang="en"/>
            </a:br>
            <a:endParaRPr sz="30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0000" y="1152475"/>
            <a:ext cx="3574200" cy="3606000"/>
          </a:xfrm>
          <a:prstGeom prst="rect">
            <a:avLst/>
          </a:prstGeom>
          <a:solidFill>
            <a:schemeClr val="dk1">
              <a:alpha val="56470"/>
            </a:schemeClr>
          </a:solidFill>
          <a:ln>
            <a:noFill/>
          </a:ln>
        </p:spPr>
        <p:txBody>
          <a:bodyPr anchorCtr="0" anchor="t" bIns="91425" lIns="234000" spcFirstLastPara="1" rIns="234000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rPr lang="en">
                <a:solidFill>
                  <a:schemeClr val="lt2"/>
                </a:solidFill>
              </a:rPr>
              <a:t>También se hizo uso de un archivo temporal llamado agenda donde se guarda la suma de los síntomas correspondiente a cada enfermedad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4405100" y="128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{626CE5A3-D987-43C9-BB12-0424DC282177}</a:tableStyleId>
              </a:tblPr>
              <a:tblGrid>
                <a:gridCol w="1893200"/>
                <a:gridCol w="1893200"/>
              </a:tblGrid>
              <a:tr h="8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ID_ENFERMEDAD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SUMA DE 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SINTOMAS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125" y="1018450"/>
            <a:ext cx="7166675" cy="33228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975225" y="314575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Prueba 1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975225" y="314575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Prueba 2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401" y="945825"/>
            <a:ext cx="7096251" cy="33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975225" y="314575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Prueba 3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975" y="913338"/>
            <a:ext cx="7153750" cy="331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SISTEMA EXPERTO DIFUSO</a:t>
            </a:r>
            <a:endParaRPr/>
          </a:p>
        </p:txBody>
      </p:sp>
      <p:sp>
        <p:nvSpPr>
          <p:cNvPr id="107" name="Google Shape;107;p21"/>
          <p:cNvSpPr txBox="1"/>
          <p:nvPr>
            <p:ph idx="4294967295" type="body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470"/>
            </a:schemeClr>
          </a:solidFill>
          <a:ln>
            <a:noFill/>
          </a:ln>
        </p:spPr>
        <p:txBody>
          <a:bodyPr anchorCtr="0" anchor="t" bIns="91425" lIns="234000" spcFirstLastPara="1" rIns="234000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924910" y="2192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{D0FEDD2A-57EA-4365-AE8E-624330B98BA3}</a:tableStyleId>
              </a:tblPr>
              <a:tblGrid>
                <a:gridCol w="775150"/>
                <a:gridCol w="979625"/>
              </a:tblGrid>
              <a:tr h="3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ID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SINTOMAS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Fiebre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Malestar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2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3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Dolor Garganta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9" name="Google Shape;109;p21"/>
          <p:cNvGraphicFramePr/>
          <p:nvPr/>
        </p:nvGraphicFramePr>
        <p:xfrm>
          <a:off x="2821670" y="2192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{D0FEDD2A-57EA-4365-AE8E-624330B98BA3}</a:tableStyleId>
              </a:tblPr>
              <a:tblGrid>
                <a:gridCol w="409650"/>
                <a:gridCol w="1368675"/>
              </a:tblGrid>
              <a:tr h="44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ENFERMEDADES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Gripa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Faringitis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0" name="Google Shape;110;p21"/>
          <p:cNvSpPr txBox="1"/>
          <p:nvPr/>
        </p:nvSpPr>
        <p:spPr>
          <a:xfrm>
            <a:off x="2012729" y="1598834"/>
            <a:ext cx="115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HECHOS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6074436" y="1598827"/>
            <a:ext cx="115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REGLAS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5281121" y="21220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{D0FEDD2A-57EA-4365-AE8E-624330B98BA3}</a:tableStyleId>
              </a:tblPr>
              <a:tblGrid>
                <a:gridCol w="925600"/>
                <a:gridCol w="925600"/>
                <a:gridCol w="925600"/>
              </a:tblGrid>
              <a:tr h="48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ID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Relacion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Probabilidad</a:t>
                      </a:r>
                      <a:endParaRPr b="1" sz="130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</a:tr>
              <a:tr h="29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0,0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0.6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</a:tr>
              <a:tr h="29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1,0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0.5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</a:tr>
              <a:tr h="29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1,2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0.3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</a:tr>
              <a:tr h="29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1,1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0.5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</a:tr>
              <a:tr h="29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300" u="none" cap="none" strike="noStrike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3,1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0.8</a:t>
                      </a:r>
                      <a:endParaRPr b="1" i="0" sz="1300" u="none" cap="none" strike="noStrike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566250" y="1179700"/>
            <a:ext cx="298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Para este caso 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también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se hizo uso de un archivo temporal llamado agenda un poco diferente al anterior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4405100" y="128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{626CE5A3-D987-43C9-BB12-0424DC282177}</a:tableStyleId>
              </a:tblPr>
              <a:tblGrid>
                <a:gridCol w="1893200"/>
                <a:gridCol w="1893200"/>
              </a:tblGrid>
              <a:tr h="8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ID_ENFERMEDAD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SUMA DE SINTOMAS DIFUSO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2"/>
          <p:cNvSpPr txBox="1"/>
          <p:nvPr/>
        </p:nvSpPr>
        <p:spPr>
          <a:xfrm>
            <a:off x="503400" y="2104200"/>
            <a:ext cx="311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La suma con probabilidad se hizo con la siguiente 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fórmula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: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probabilidad=X+(1-X)Y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Donde x es la probabilidad que ya 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teníamos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y “y” la probabilidad que queremos sumar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b="0" l="0" r="12388" t="0"/>
          <a:stretch/>
        </p:blipFill>
        <p:spPr>
          <a:xfrm>
            <a:off x="435500" y="813050"/>
            <a:ext cx="8093801" cy="33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