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3" r:id="rId2"/>
    <p:sldId id="383" r:id="rId3"/>
    <p:sldId id="384" r:id="rId4"/>
    <p:sldId id="386" r:id="rId5"/>
    <p:sldId id="443" r:id="rId6"/>
    <p:sldId id="403" r:id="rId7"/>
    <p:sldId id="404" r:id="rId8"/>
    <p:sldId id="405" r:id="rId9"/>
    <p:sldId id="406" r:id="rId10"/>
    <p:sldId id="407" r:id="rId11"/>
    <p:sldId id="408" r:id="rId12"/>
    <p:sldId id="409" r:id="rId13"/>
    <p:sldId id="410" r:id="rId14"/>
    <p:sldId id="437" r:id="rId15"/>
    <p:sldId id="426" r:id="rId16"/>
    <p:sldId id="428" r:id="rId17"/>
    <p:sldId id="427" r:id="rId18"/>
    <p:sldId id="429" r:id="rId19"/>
    <p:sldId id="430" r:id="rId20"/>
    <p:sldId id="431" r:id="rId21"/>
    <p:sldId id="432" r:id="rId22"/>
    <p:sldId id="433" r:id="rId23"/>
    <p:sldId id="434" r:id="rId24"/>
    <p:sldId id="438" r:id="rId25"/>
    <p:sldId id="284" r:id="rId26"/>
    <p:sldId id="280" r:id="rId27"/>
    <p:sldId id="442" r:id="rId28"/>
    <p:sldId id="441" r:id="rId29"/>
    <p:sldId id="371" r:id="rId30"/>
    <p:sldId id="285" r:id="rId31"/>
    <p:sldId id="257" r:id="rId32"/>
    <p:sldId id="270" r:id="rId33"/>
    <p:sldId id="258" r:id="rId34"/>
    <p:sldId id="271" r:id="rId35"/>
    <p:sldId id="439" r:id="rId36"/>
    <p:sldId id="259" r:id="rId37"/>
    <p:sldId id="440" r:id="rId38"/>
    <p:sldId id="445" r:id="rId39"/>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2" autoAdjust="0"/>
    <p:restoredTop sz="75799" autoAdjust="0"/>
  </p:normalViewPr>
  <p:slideViewPr>
    <p:cSldViewPr snapToGrid="0">
      <p:cViewPr varScale="1">
        <p:scale>
          <a:sx n="95" d="100"/>
          <a:sy n="95" d="100"/>
        </p:scale>
        <p:origin x="17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2024/5/17</a:t>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34530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IBM/9190"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IBM/9190"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a:t>
            </a:fld>
            <a:endParaRPr lang="zh-CN" altLang="en-US"/>
          </a:p>
        </p:txBody>
      </p:sp>
    </p:spTree>
    <p:extLst>
      <p:ext uri="{BB962C8B-B14F-4D97-AF65-F5344CB8AC3E}">
        <p14:creationId xmlns:p14="http://schemas.microsoft.com/office/powerpoint/2010/main" val="548375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30</a:t>
            </a:fld>
            <a:endParaRPr lang="zh-CN" altLang="en-US"/>
          </a:p>
        </p:txBody>
      </p:sp>
    </p:spTree>
    <p:extLst>
      <p:ext uri="{BB962C8B-B14F-4D97-AF65-F5344CB8AC3E}">
        <p14:creationId xmlns:p14="http://schemas.microsoft.com/office/powerpoint/2010/main" val="225911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0" dirty="0">
                <a:latin typeface="黑体" panose="02010609060101010101" pitchFamily="49" charset="-122"/>
                <a:ea typeface="黑体" panose="02010609060101010101" pitchFamily="49" charset="-122"/>
              </a:rPr>
              <a:t>一个关系中不能有完全相同的两条记录。表示了客观世界中的两个实体是可区分的。</a:t>
            </a:r>
            <a:endParaRPr lang="en-US" altLang="zh-CN" b="1" kern="0" dirty="0">
              <a:latin typeface="黑体" panose="02010609060101010101" pitchFamily="49" charset="-122"/>
              <a:ea typeface="黑体" panose="02010609060101010101" pitchFamily="49" charset="-122"/>
            </a:endParaRPr>
          </a:p>
          <a:p>
            <a:endParaRPr lang="en-US" altLang="zh-CN" b="1" kern="0" dirty="0">
              <a:latin typeface="黑体" panose="02010609060101010101" pitchFamily="49" charset="-122"/>
              <a:ea typeface="黑体" panose="02010609060101010101" pitchFamily="49" charset="-122"/>
            </a:endParaRPr>
          </a:p>
          <a:p>
            <a:r>
              <a:rPr lang="zh-CN" altLang="en-US" b="0" dirty="0"/>
              <a:t>所谓完全相同是指在</a:t>
            </a:r>
            <a:r>
              <a:rPr lang="zh-CN" altLang="en-US" sz="1200" b="0" kern="0" dirty="0">
                <a:solidFill>
                  <a:srgbClr val="0000CC"/>
                </a:solidFill>
                <a:latin typeface="黑体" panose="02010609060101010101" pitchFamily="49" charset="-122"/>
                <a:ea typeface="黑体" panose="02010609060101010101" pitchFamily="49" charset="-122"/>
              </a:rPr>
              <a:t>相同字段上的取值都一样</a:t>
            </a:r>
            <a:r>
              <a:rPr lang="zh-CN" altLang="en-US" b="0" dirty="0"/>
              <a:t>。我们看到在下面的学生表中有四条记录。</a:t>
            </a:r>
            <a:endParaRPr lang="en-US" altLang="zh-CN"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31</a:t>
            </a:fld>
            <a:endParaRPr lang="zh-CN" altLang="en-US"/>
          </a:p>
        </p:txBody>
      </p:sp>
    </p:spTree>
    <p:extLst>
      <p:ext uri="{BB962C8B-B14F-4D97-AF65-F5344CB8AC3E}">
        <p14:creationId xmlns:p14="http://schemas.microsoft.com/office/powerpoint/2010/main" val="3080024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kern="0">
                <a:solidFill>
                  <a:srgbClr val="0000CC"/>
                </a:solidFill>
                <a:latin typeface="黑体" panose="02010609060101010101" pitchFamily="49" charset="-122"/>
                <a:ea typeface="黑体" panose="02010609060101010101" pitchFamily="49" charset="-122"/>
              </a:rPr>
              <a:t>域：不同字段可以有相同的）</a:t>
            </a:r>
            <a:endParaRPr lang="en-US" altLang="zh-CN" kern="0">
              <a:solidFill>
                <a:srgbClr val="0000CC"/>
              </a:solidFill>
              <a:latin typeface="黑体" panose="02010609060101010101" pitchFamily="49" charset="-122"/>
              <a:ea typeface="黑体" panose="02010609060101010101" pitchFamily="49" charset="-122"/>
            </a:endParaRPr>
          </a:p>
          <a:p>
            <a:r>
              <a:rPr lang="zh-CN" altLang="en-US" b="0" kern="0">
                <a:solidFill>
                  <a:srgbClr val="0000CC"/>
                </a:solidFill>
                <a:latin typeface="黑体" panose="02010609060101010101" pitchFamily="49" charset="-122"/>
                <a:ea typeface="黑体" panose="02010609060101010101" pitchFamily="49" charset="-122"/>
              </a:rPr>
              <a:t>如：第二列姓名字段的域为字符集合，第五列系名字段的域也是字符集合。</a:t>
            </a:r>
            <a:endParaRPr lang="en-US" altLang="zh-CN" b="0" kern="0">
              <a:solidFill>
                <a:srgbClr val="0000CC"/>
              </a:solidFill>
              <a:latin typeface="黑体" panose="02010609060101010101" pitchFamily="49" charset="-122"/>
              <a:ea typeface="黑体" panose="02010609060101010101" pitchFamily="49" charset="-122"/>
            </a:endParaRPr>
          </a:p>
          <a:p>
            <a:endParaRPr lang="en-US" altLang="zh-CN" b="1" kern="0" dirty="0">
              <a:solidFill>
                <a:srgbClr val="0000CC"/>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32</a:t>
            </a:fld>
            <a:endParaRPr lang="zh-CN" altLang="en-US"/>
          </a:p>
        </p:txBody>
      </p:sp>
    </p:spTree>
    <p:extLst>
      <p:ext uri="{BB962C8B-B14F-4D97-AF65-F5344CB8AC3E}">
        <p14:creationId xmlns:p14="http://schemas.microsoft.com/office/powerpoint/2010/main" val="191883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600"/>
              </a:spcAft>
              <a:buClrTx/>
              <a:buSzTx/>
              <a:buFontTx/>
              <a:buNone/>
              <a:tabLst/>
              <a:defRPr/>
            </a:pPr>
            <a:r>
              <a:rPr lang="zh-CN" altLang="en-US" kern="0" dirty="0">
                <a:solidFill>
                  <a:srgbClr val="C00000"/>
                </a:solidFill>
                <a:latin typeface="黑体" panose="02010609060101010101" pitchFamily="49" charset="-122"/>
                <a:ea typeface="黑体" panose="02010609060101010101" pitchFamily="49" charset="-122"/>
              </a:rPr>
              <a:t>（候选关键字：</a:t>
            </a:r>
            <a:r>
              <a:rPr lang="zh-CN" altLang="en-US" kern="0" dirty="0">
                <a:latin typeface="黑体" panose="02010609060101010101" pitchFamily="49" charset="-122"/>
                <a:ea typeface="黑体" panose="02010609060101010101" pitchFamily="49" charset="-122"/>
              </a:rPr>
              <a:t>用来</a:t>
            </a:r>
            <a:r>
              <a:rPr lang="zh-CN" altLang="en-US" b="0" kern="0" dirty="0">
                <a:solidFill>
                  <a:srgbClr val="C00000"/>
                </a:solidFill>
                <a:latin typeface="黑体" panose="02010609060101010101" pitchFamily="49" charset="-122"/>
                <a:ea typeface="黑体" panose="02010609060101010101" pitchFamily="49" charset="-122"/>
              </a:rPr>
              <a:t>唯一</a:t>
            </a:r>
            <a:r>
              <a:rPr lang="zh-CN" altLang="en-US" kern="0" dirty="0">
                <a:latin typeface="黑体" panose="02010609060101010101" pitchFamily="49" charset="-122"/>
                <a:ea typeface="黑体" panose="02010609060101010101" pitchFamily="49" charset="-122"/>
              </a:rPr>
              <a:t>标识记录的字段或字段组合称为候选关键字。）</a:t>
            </a:r>
            <a:r>
              <a:rPr lang="zh-CN" altLang="en-US" b="1" kern="0" dirty="0">
                <a:latin typeface="黑体" panose="02010609060101010101" pitchFamily="49" charset="-122"/>
                <a:ea typeface="黑体" panose="02010609060101010101" pitchFamily="49" charset="-122"/>
              </a:rPr>
              <a:t>也就是说候选关键字的列是没有重复值的，如果重复就不能唯一标识一行。</a:t>
            </a:r>
            <a:endParaRPr lang="en-US" altLang="zh-CN" b="1" kern="0" dirty="0">
              <a:latin typeface="黑体" panose="02010609060101010101" pitchFamily="49" charset="-122"/>
              <a:ea typeface="黑体" panose="02010609060101010101" pitchFamily="49" charset="-122"/>
            </a:endParaRPr>
          </a:p>
          <a:p>
            <a:pPr marL="0" lvl="0" indent="0">
              <a:lnSpc>
                <a:spcPct val="120000"/>
              </a:lnSpc>
              <a:spcBef>
                <a:spcPts val="0"/>
              </a:spcBef>
              <a:spcAft>
                <a:spcPts val="600"/>
              </a:spcAft>
              <a:buNone/>
              <a:defRPr/>
            </a:pPr>
            <a:endParaRPr lang="en-US" altLang="zh-CN"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20000"/>
              </a:lnSpc>
              <a:spcBef>
                <a:spcPts val="0"/>
              </a:spcBef>
              <a:spcAft>
                <a:spcPts val="600"/>
              </a:spcAft>
              <a:buClrTx/>
              <a:buSzTx/>
              <a:buFontTx/>
              <a:buNone/>
              <a:tabLst/>
              <a:defRPr/>
            </a:pPr>
            <a:r>
              <a:rPr lang="zh-CN" altLang="en-US" kern="0" dirty="0">
                <a:solidFill>
                  <a:srgbClr val="0000CC"/>
                </a:solidFill>
                <a:latin typeface="黑体" panose="02010609060101010101" pitchFamily="49" charset="-122"/>
                <a:ea typeface="黑体" panose="02010609060101010101" pitchFamily="49" charset="-122"/>
              </a:rPr>
              <a:t>（例如：在下面学生表中，</a:t>
            </a:r>
            <a:r>
              <a:rPr lang="zh-CN" altLang="en-US" kern="0" dirty="0">
                <a:solidFill>
                  <a:srgbClr val="C00000"/>
                </a:solidFill>
                <a:latin typeface="黑体" panose="02010609060101010101" pitchFamily="49" charset="-122"/>
                <a:ea typeface="黑体" panose="02010609060101010101" pitchFamily="49" charset="-122"/>
              </a:rPr>
              <a:t>学号</a:t>
            </a:r>
            <a:r>
              <a:rPr lang="zh-CN" altLang="en-US" kern="0" dirty="0">
                <a:solidFill>
                  <a:srgbClr val="0000CC"/>
                </a:solidFill>
                <a:latin typeface="黑体" panose="02010609060101010101" pitchFamily="49" charset="-122"/>
                <a:ea typeface="黑体" panose="02010609060101010101" pitchFamily="49" charset="-122"/>
              </a:rPr>
              <a:t>和</a:t>
            </a:r>
            <a:r>
              <a:rPr lang="zh-CN" altLang="en-US" kern="0" dirty="0">
                <a:solidFill>
                  <a:srgbClr val="C00000"/>
                </a:solidFill>
                <a:latin typeface="黑体" panose="02010609060101010101" pitchFamily="49" charset="-122"/>
                <a:ea typeface="黑体" panose="02010609060101010101" pitchFamily="49" charset="-122"/>
              </a:rPr>
              <a:t>姓名</a:t>
            </a:r>
            <a:r>
              <a:rPr lang="zh-CN" altLang="en-US" kern="0" dirty="0">
                <a:solidFill>
                  <a:srgbClr val="0000CC"/>
                </a:solidFill>
                <a:latin typeface="黑体" panose="02010609060101010101" pitchFamily="49" charset="-122"/>
                <a:ea typeface="黑体" panose="02010609060101010101" pitchFamily="49" charset="-122"/>
              </a:rPr>
              <a:t>都是候选关键字。</a:t>
            </a:r>
            <a:r>
              <a:rPr lang="en-US" altLang="zh-CN" kern="0" dirty="0">
                <a:solidFill>
                  <a:srgbClr val="0000CC"/>
                </a:solidFill>
                <a:latin typeface="黑体" panose="02010609060101010101" pitchFamily="49" charset="-122"/>
                <a:ea typeface="黑体" panose="02010609060101010101" pitchFamily="49" charset="-122"/>
              </a:rPr>
              <a:t>)</a:t>
            </a:r>
            <a:r>
              <a:rPr lang="zh-CN" altLang="en-US" b="1" kern="0" dirty="0">
                <a:solidFill>
                  <a:srgbClr val="0000CC"/>
                </a:solidFill>
                <a:latin typeface="黑体" panose="02010609060101010101" pitchFamily="49" charset="-122"/>
                <a:ea typeface="黑体" panose="02010609060101010101" pitchFamily="49" charset="-122"/>
              </a:rPr>
              <a:t>因为</a:t>
            </a:r>
            <a:r>
              <a:rPr lang="zh-CN" altLang="en-US" b="1" kern="0" dirty="0">
                <a:latin typeface="黑体" panose="02010609060101010101" pitchFamily="49" charset="-122"/>
                <a:ea typeface="黑体" panose="02010609060101010101" pitchFamily="49" charset="-122"/>
              </a:rPr>
              <a:t>学号字段没有重复值，姓名字段也没有重复值</a:t>
            </a:r>
            <a:r>
              <a:rPr lang="zh-CN" altLang="en-US" kern="0" dirty="0">
                <a:latin typeface="黑体" panose="02010609060101010101" pitchFamily="49" charset="-122"/>
                <a:ea typeface="黑体" panose="02010609060101010101" pitchFamily="49" charset="-122"/>
              </a:rPr>
              <a:t>。</a:t>
            </a:r>
            <a:endParaRPr lang="en-US" altLang="zh-CN"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20000"/>
              </a:lnSpc>
              <a:spcBef>
                <a:spcPts val="0"/>
              </a:spcBef>
              <a:spcAft>
                <a:spcPts val="600"/>
              </a:spcAft>
              <a:buClrTx/>
              <a:buSzTx/>
              <a:buFontTx/>
              <a:buNone/>
              <a:tabLst/>
              <a:defRPr/>
            </a:pPr>
            <a:endParaRPr lang="en-US" altLang="zh-CN"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20000"/>
              </a:lnSpc>
              <a:spcBef>
                <a:spcPts val="0"/>
              </a:spcBef>
              <a:spcAft>
                <a:spcPts val="600"/>
              </a:spcAft>
              <a:buClrTx/>
              <a:buSzTx/>
              <a:buFontTx/>
              <a:buNone/>
              <a:tabLst/>
              <a:defRPr/>
            </a:pPr>
            <a:r>
              <a:rPr lang="zh-CN" altLang="en-US" kern="0" dirty="0">
                <a:solidFill>
                  <a:srgbClr val="0000CC"/>
                </a:solidFill>
                <a:latin typeface="黑体" panose="02010609060101010101" pitchFamily="49" charset="-122"/>
                <a:ea typeface="黑体" panose="02010609060101010101" pitchFamily="49" charset="-122"/>
              </a:rPr>
              <a:t>（例如：在下面学生表中，我们选</a:t>
            </a:r>
            <a:r>
              <a:rPr lang="zh-CN" altLang="en-US" kern="0" dirty="0">
                <a:solidFill>
                  <a:srgbClr val="C00000"/>
                </a:solidFill>
                <a:latin typeface="黑体" panose="02010609060101010101" pitchFamily="49" charset="-122"/>
                <a:ea typeface="黑体" panose="02010609060101010101" pitchFamily="49" charset="-122"/>
              </a:rPr>
              <a:t>学号</a:t>
            </a:r>
            <a:r>
              <a:rPr lang="zh-CN" altLang="en-US" kern="0" dirty="0">
                <a:solidFill>
                  <a:srgbClr val="0000CC"/>
                </a:solidFill>
                <a:latin typeface="黑体" panose="02010609060101010101" pitchFamily="49" charset="-122"/>
                <a:ea typeface="黑体" panose="02010609060101010101" pitchFamily="49" charset="-122"/>
              </a:rPr>
              <a:t>为主键。）</a:t>
            </a:r>
            <a:r>
              <a:rPr lang="zh-CN" altLang="en-US" b="1" kern="0" dirty="0">
                <a:solidFill>
                  <a:srgbClr val="0000CC"/>
                </a:solidFill>
                <a:latin typeface="黑体" panose="02010609060101010101" pitchFamily="49" charset="-122"/>
                <a:ea typeface="黑体" panose="02010609060101010101" pitchFamily="49" charset="-122"/>
              </a:rPr>
              <a:t>这是单个字段做主键的情况</a:t>
            </a:r>
            <a:endParaRPr lang="en-US" altLang="zh-CN"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20000"/>
              </a:lnSpc>
              <a:spcBef>
                <a:spcPts val="0"/>
              </a:spcBef>
              <a:spcAft>
                <a:spcPts val="600"/>
              </a:spcAft>
              <a:buClrTx/>
              <a:buSzTx/>
              <a:buFontTx/>
              <a:buNone/>
              <a:tabLst/>
              <a:defRPr/>
            </a:pPr>
            <a:endParaRPr lang="en-US" altLang="zh-CN"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33</a:t>
            </a:fld>
            <a:endParaRPr lang="zh-CN" altLang="en-US"/>
          </a:p>
        </p:txBody>
      </p:sp>
    </p:spTree>
    <p:extLst>
      <p:ext uri="{BB962C8B-B14F-4D97-AF65-F5344CB8AC3E}">
        <p14:creationId xmlns:p14="http://schemas.microsoft.com/office/powerpoint/2010/main" val="282383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600"/>
              </a:spcAft>
              <a:buClrTx/>
              <a:buSzTx/>
              <a:buFontTx/>
              <a:buNone/>
              <a:tabLst/>
              <a:defRPr/>
            </a:pPr>
            <a:endParaRPr lang="en-US" altLang="zh-CN" b="0" kern="0" dirty="0">
              <a:solidFill>
                <a:srgbClr val="C00000"/>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34</a:t>
            </a:fld>
            <a:endParaRPr lang="zh-CN" altLang="en-US"/>
          </a:p>
        </p:txBody>
      </p:sp>
    </p:spTree>
    <p:extLst>
      <p:ext uri="{BB962C8B-B14F-4D97-AF65-F5344CB8AC3E}">
        <p14:creationId xmlns:p14="http://schemas.microsoft.com/office/powerpoint/2010/main" val="51506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0" dirty="0">
                <a:latin typeface="黑体" panose="02010609060101010101" pitchFamily="49" charset="-122"/>
                <a:ea typeface="黑体" panose="02010609060101010101" pitchFamily="49" charset="-122"/>
              </a:rPr>
              <a:t>同一个数据库中的表都是有联系的。那么通过什么联系呢？就是通过外键联系的</a:t>
            </a:r>
            <a:endParaRPr lang="en-US" altLang="zh-CN"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0" dirty="0">
                <a:latin typeface="黑体" panose="02010609060101010101" pitchFamily="49" charset="-122"/>
                <a:ea typeface="黑体" panose="02010609060101010101" pitchFamily="49" charset="-122"/>
              </a:rPr>
              <a:t>(</a:t>
            </a:r>
            <a:r>
              <a:rPr lang="zh-CN" altLang="en-US" sz="1200" kern="0" dirty="0">
                <a:solidFill>
                  <a:srgbClr val="0000CC"/>
                </a:solidFill>
                <a:latin typeface="黑体" panose="02010609060101010101" pitchFamily="49" charset="-122"/>
                <a:ea typeface="黑体" panose="02010609060101010101" pitchFamily="49" charset="-122"/>
              </a:rPr>
              <a:t>例如：下面</a:t>
            </a:r>
            <a:r>
              <a:rPr lang="zh-CN" altLang="en-US" sz="1200" kern="0" dirty="0">
                <a:solidFill>
                  <a:srgbClr val="C00000"/>
                </a:solidFill>
                <a:latin typeface="黑体" panose="02010609060101010101" pitchFamily="49" charset="-122"/>
                <a:ea typeface="黑体" panose="02010609060101010101" pitchFamily="49" charset="-122"/>
              </a:rPr>
              <a:t>成绩表</a:t>
            </a:r>
            <a:r>
              <a:rPr lang="zh-CN" altLang="en-US" sz="1200" kern="0" dirty="0">
                <a:solidFill>
                  <a:srgbClr val="0000CC"/>
                </a:solidFill>
                <a:latin typeface="黑体" panose="02010609060101010101" pitchFamily="49" charset="-122"/>
                <a:ea typeface="黑体" panose="02010609060101010101" pitchFamily="49" charset="-122"/>
              </a:rPr>
              <a:t>中的</a:t>
            </a:r>
            <a:r>
              <a:rPr lang="zh-CN" altLang="en-US" sz="1200" kern="0" dirty="0">
                <a:solidFill>
                  <a:srgbClr val="C00000"/>
                </a:solidFill>
                <a:latin typeface="黑体" panose="02010609060101010101" pitchFamily="49" charset="-122"/>
                <a:ea typeface="黑体" panose="02010609060101010101" pitchFamily="49" charset="-122"/>
              </a:rPr>
              <a:t>学号</a:t>
            </a:r>
            <a:r>
              <a:rPr lang="zh-CN" altLang="en-US" sz="1200" kern="0" dirty="0">
                <a:solidFill>
                  <a:srgbClr val="0000CC"/>
                </a:solidFill>
                <a:latin typeface="黑体" panose="02010609060101010101" pitchFamily="49" charset="-122"/>
                <a:ea typeface="黑体" panose="02010609060101010101" pitchFamily="49" charset="-122"/>
              </a:rPr>
              <a:t>就是外键，</a:t>
            </a:r>
            <a:r>
              <a:rPr lang="en-US" altLang="zh-CN" kern="0" dirty="0">
                <a:latin typeface="黑体" panose="02010609060101010101" pitchFamily="49" charset="-122"/>
                <a:ea typeface="黑体" panose="02010609060101010101" pitchFamily="49" charset="-122"/>
              </a:rPr>
              <a:t>) </a:t>
            </a:r>
            <a:r>
              <a:rPr lang="zh-CN" altLang="en-US" b="1" kern="0" dirty="0">
                <a:latin typeface="黑体" panose="02010609060101010101" pitchFamily="49" charset="-122"/>
                <a:ea typeface="黑体" panose="02010609060101010101" pitchFamily="49" charset="-122"/>
              </a:rPr>
              <a:t>即成绩表中的学号在该关系中不是主键，但是是另外一个关系学生表的主键</a:t>
            </a:r>
            <a:endParaRPr lang="en-US" altLang="zh-CN" b="1"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kern="0" dirty="0">
                <a:latin typeface="黑体" panose="02010609060101010101" pitchFamily="49" charset="-122"/>
                <a:ea typeface="黑体" panose="02010609060101010101" pitchFamily="49" charset="-122"/>
              </a:rPr>
              <a:t>比如要查找选了某门课的学生是哪个系的，就需要用到这个外键同学生表联系起来</a:t>
            </a:r>
            <a:endParaRPr lang="en-US" altLang="zh-CN" b="1"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kern="0" dirty="0">
                <a:latin typeface="黑体" panose="02010609060101010101" pitchFamily="49" charset="-122"/>
                <a:ea typeface="黑体" panose="02010609060101010101" pitchFamily="49" charset="-122"/>
              </a:rPr>
              <a:t>由此也可看到在关系中不仅存储了数据还存储了数据之间的联系。</a:t>
            </a:r>
            <a:endParaRPr lang="zh-CN" altLang="en-US" b="1"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36</a:t>
            </a:fld>
            <a:endParaRPr lang="zh-CN" altLang="en-US"/>
          </a:p>
        </p:txBody>
      </p:sp>
    </p:spTree>
    <p:extLst>
      <p:ext uri="{BB962C8B-B14F-4D97-AF65-F5344CB8AC3E}">
        <p14:creationId xmlns:p14="http://schemas.microsoft.com/office/powerpoint/2010/main" val="1200451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37</a:t>
            </a:fld>
            <a:endParaRPr lang="zh-CN" altLang="en-US"/>
          </a:p>
        </p:txBody>
      </p:sp>
    </p:spTree>
    <p:extLst>
      <p:ext uri="{BB962C8B-B14F-4D97-AF65-F5344CB8AC3E}">
        <p14:creationId xmlns:p14="http://schemas.microsoft.com/office/powerpoint/2010/main" val="2432490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参照关系和被参照关系也可以是一个关系，例如课程表，该表中的主键为课程号，第三列是先修课的课程号就是个外键，它参照</a:t>
            </a:r>
            <a:r>
              <a:rPr lang="zh-CN" altLang="en-US" sz="1200" kern="0" dirty="0">
                <a:latin typeface="黑体" panose="02010609060101010101" pitchFamily="49" charset="-122"/>
                <a:ea typeface="黑体" panose="02010609060101010101" pitchFamily="49" charset="-122"/>
              </a:rPr>
              <a:t>同一表</a:t>
            </a:r>
            <a:r>
              <a:rPr lang="zh-CN" altLang="en-US" sz="1200" kern="0" dirty="0">
                <a:solidFill>
                  <a:srgbClr val="0000CC"/>
                </a:solidFill>
                <a:latin typeface="黑体" panose="02010609060101010101" pitchFamily="49" charset="-122"/>
                <a:ea typeface="黑体" panose="02010609060101010101" pitchFamily="49" charset="-122"/>
              </a:rPr>
              <a:t>中主键“课程号</a:t>
            </a:r>
            <a:r>
              <a:rPr lang="en-US" altLang="zh-CN" sz="1200" kern="0" dirty="0">
                <a:solidFill>
                  <a:srgbClr val="0000CC"/>
                </a:solidFill>
                <a:latin typeface="黑体" panose="02010609060101010101" pitchFamily="49" charset="-122"/>
                <a:ea typeface="黑体" panose="02010609060101010101" pitchFamily="49" charset="-122"/>
              </a:rPr>
              <a:t>”</a:t>
            </a:r>
            <a:r>
              <a:rPr lang="zh-CN" altLang="en-US" sz="1200" kern="0" dirty="0">
                <a:solidFill>
                  <a:srgbClr val="0000CC"/>
                </a:solidFill>
                <a:latin typeface="黑体" panose="02010609060101010101" pitchFamily="49" charset="-122"/>
                <a:ea typeface="黑体" panose="02010609060101010101" pitchFamily="49" charset="-122"/>
              </a:rPr>
              <a:t>，因此外键先修课列的取值必须来自主键列中的某个值表示先修课必须是一门存在的课，或者取空值表示某门课没有先修课，如</a:t>
            </a:r>
            <a:r>
              <a:rPr lang="en-US" altLang="zh-CN" sz="1200" kern="0" dirty="0">
                <a:solidFill>
                  <a:srgbClr val="0000CC"/>
                </a:solidFill>
                <a:latin typeface="黑体" panose="02010609060101010101" pitchFamily="49" charset="-122"/>
                <a:ea typeface="黑体" panose="02010609060101010101" pitchFamily="49" charset="-122"/>
              </a:rPr>
              <a:t>2</a:t>
            </a:r>
            <a:r>
              <a:rPr lang="zh-CN" altLang="en-US" sz="1200" kern="0" dirty="0">
                <a:solidFill>
                  <a:srgbClr val="0000CC"/>
                </a:solidFill>
                <a:latin typeface="黑体" panose="02010609060101010101" pitchFamily="49" charset="-122"/>
                <a:ea typeface="黑体" panose="02010609060101010101" pitchFamily="49" charset="-122"/>
              </a:rPr>
              <a:t>号和和</a:t>
            </a:r>
            <a:r>
              <a:rPr lang="en-US" altLang="zh-CN" sz="1200" kern="0" dirty="0">
                <a:solidFill>
                  <a:srgbClr val="0000CC"/>
                </a:solidFill>
                <a:latin typeface="黑体" panose="02010609060101010101" pitchFamily="49" charset="-122"/>
                <a:ea typeface="黑体" panose="02010609060101010101" pitchFamily="49" charset="-122"/>
              </a:rPr>
              <a:t>6</a:t>
            </a:r>
            <a:r>
              <a:rPr lang="zh-CN" altLang="en-US" sz="1200" kern="0" dirty="0">
                <a:solidFill>
                  <a:srgbClr val="0000CC"/>
                </a:solidFill>
                <a:latin typeface="黑体" panose="02010609060101010101" pitchFamily="49" charset="-122"/>
                <a:ea typeface="黑体" panose="02010609060101010101" pitchFamily="49" charset="-122"/>
              </a:rPr>
              <a:t>号课。</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38</a:t>
            </a:fld>
            <a:endParaRPr lang="zh-CN" altLang="en-US"/>
          </a:p>
        </p:txBody>
      </p:sp>
    </p:spTree>
    <p:extLst>
      <p:ext uri="{BB962C8B-B14F-4D97-AF65-F5344CB8AC3E}">
        <p14:creationId xmlns:p14="http://schemas.microsoft.com/office/powerpoint/2010/main" val="103102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黑体" panose="02010609060101010101" pitchFamily="49" charset="-122"/>
                <a:ea typeface="黑体" panose="02010609060101010101" pitchFamily="49" charset="-122"/>
              </a:rPr>
              <a:t> </a:t>
            </a:r>
            <a:r>
              <a:rPr lang="zh-CN" altLang="en-US" b="0" dirty="0" smtClean="0">
                <a:latin typeface="黑体" panose="02010609060101010101" pitchFamily="49" charset="-122"/>
                <a:ea typeface="黑体" panose="02010609060101010101" pitchFamily="49" charset="-122"/>
              </a:rPr>
              <a:t>为了使用计算机描述现实世界，人们从对现实世界中抽象出描述客观事物的信息，再对这些信息进行整理、分类和规范，进而将规范化的信息数据化，最终由数据库系统存储、处理，这一过程经过三个层次，即</a:t>
            </a:r>
            <a:r>
              <a:rPr lang="zh-CN" altLang="en-US" b="0" dirty="0" smtClean="0">
                <a:solidFill>
                  <a:srgbClr val="0000CC"/>
                </a:solidFill>
                <a:latin typeface="黑体" panose="02010609060101010101" pitchFamily="49" charset="-122"/>
                <a:ea typeface="黑体" panose="02010609060101010101" pitchFamily="49" charset="-122"/>
              </a:rPr>
              <a:t>现实世界</a:t>
            </a:r>
            <a:r>
              <a:rPr lang="zh-CN" altLang="en-US" b="0" dirty="0" smtClean="0">
                <a:latin typeface="黑体" panose="02010609060101010101" pitchFamily="49" charset="-122"/>
                <a:ea typeface="黑体" panose="02010609060101010101" pitchFamily="49" charset="-122"/>
              </a:rPr>
              <a:t>、</a:t>
            </a:r>
            <a:r>
              <a:rPr lang="zh-CN" altLang="en-US" b="0" dirty="0" smtClean="0">
                <a:solidFill>
                  <a:srgbClr val="0000CC"/>
                </a:solidFill>
                <a:latin typeface="黑体" panose="02010609060101010101" pitchFamily="49" charset="-122"/>
                <a:ea typeface="黑体" panose="02010609060101010101" pitchFamily="49" charset="-122"/>
              </a:rPr>
              <a:t>信息世界</a:t>
            </a:r>
            <a:r>
              <a:rPr lang="zh-CN" altLang="en-US" b="0" dirty="0" smtClean="0">
                <a:latin typeface="黑体" panose="02010609060101010101" pitchFamily="49" charset="-122"/>
                <a:ea typeface="黑体" panose="02010609060101010101" pitchFamily="49" charset="-122"/>
              </a:rPr>
              <a:t>和</a:t>
            </a:r>
            <a:r>
              <a:rPr lang="zh-CN" altLang="en-US" b="0" dirty="0" smtClean="0">
                <a:solidFill>
                  <a:srgbClr val="0000CC"/>
                </a:solidFill>
                <a:latin typeface="黑体" panose="02010609060101010101" pitchFamily="49" charset="-122"/>
                <a:ea typeface="黑体" panose="02010609060101010101" pitchFamily="49" charset="-122"/>
              </a:rPr>
              <a:t>机器世界</a:t>
            </a:r>
            <a:r>
              <a:rPr lang="zh-CN" altLang="en-US" b="0" dirty="0" smtClean="0">
                <a:latin typeface="黑体" panose="02010609060101010101" pitchFamily="49" charset="-122"/>
                <a:ea typeface="黑体" panose="02010609060101010101" pitchFamily="49" charset="-122"/>
              </a:rPr>
              <a:t>，经历了两次抽象和转换即</a:t>
            </a:r>
            <a:r>
              <a:rPr lang="zh-CN" altLang="en-US" b="0" dirty="0" smtClean="0">
                <a:solidFill>
                  <a:srgbClr val="0000CC"/>
                </a:solidFill>
                <a:latin typeface="黑体" panose="02010609060101010101" pitchFamily="49" charset="-122"/>
                <a:ea typeface="黑体" panose="02010609060101010101" pitchFamily="49" charset="-122"/>
              </a:rPr>
              <a:t>概念模型</a:t>
            </a:r>
            <a:r>
              <a:rPr lang="zh-CN" altLang="en-US" b="0" dirty="0" smtClean="0">
                <a:latin typeface="黑体" panose="02010609060101010101" pitchFamily="49" charset="-122"/>
                <a:ea typeface="黑体" panose="02010609060101010101" pitchFamily="49" charset="-122"/>
              </a:rPr>
              <a:t>、</a:t>
            </a:r>
            <a:r>
              <a:rPr lang="zh-CN" altLang="en-US" b="0" dirty="0" smtClean="0">
                <a:solidFill>
                  <a:srgbClr val="0000CC"/>
                </a:solidFill>
                <a:latin typeface="黑体" panose="02010609060101010101" pitchFamily="49" charset="-122"/>
                <a:ea typeface="黑体" panose="02010609060101010101" pitchFamily="49" charset="-122"/>
              </a:rPr>
              <a:t>数据模型</a:t>
            </a:r>
            <a:r>
              <a:rPr lang="zh-CN" altLang="en-US" b="0" dirty="0" smtClean="0">
                <a:latin typeface="黑体" panose="02010609060101010101" pitchFamily="49" charset="-122"/>
                <a:ea typeface="黑体" panose="02010609060101010101" pitchFamily="49" charset="-122"/>
              </a:rPr>
              <a:t>。</a:t>
            </a:r>
            <a:endParaRPr lang="zh-CN" altLang="en-US" dirty="0"/>
          </a:p>
        </p:txBody>
      </p:sp>
      <p:sp>
        <p:nvSpPr>
          <p:cNvPr id="4" name="灯片编号占位符 3"/>
          <p:cNvSpPr>
            <a:spLocks noGrp="1"/>
          </p:cNvSpPr>
          <p:nvPr>
            <p:ph type="sldNum" sz="quarter" idx="10"/>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1144379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b="1" kern="1200" dirty="0">
              <a:solidFill>
                <a:srgbClr val="C00000"/>
              </a:solidFill>
              <a:latin typeface="黑体" pitchFamily="49" charset="-122"/>
              <a:ea typeface="黑体" pitchFamily="49" charset="-122"/>
              <a:cs typeface="+mn-cs"/>
            </a:endParaRPr>
          </a:p>
        </p:txBody>
      </p:sp>
      <p:sp>
        <p:nvSpPr>
          <p:cNvPr id="4" name="灯片编号占位符 3"/>
          <p:cNvSpPr>
            <a:spLocks noGrp="1"/>
          </p:cNvSpPr>
          <p:nvPr>
            <p:ph type="sldNum" sz="quarter" idx="10"/>
          </p:nvPr>
        </p:nvSpPr>
        <p:spPr/>
        <p:txBody>
          <a:bodyPr/>
          <a:lstStyle/>
          <a:p>
            <a:fld id="{0C34169E-6AA6-4928-A217-CD13C0A6783D}" type="slidenum">
              <a:rPr lang="zh-CN" altLang="en-US" smtClean="0"/>
              <a:t>13</a:t>
            </a:fld>
            <a:endParaRPr lang="zh-CN" altLang="en-US"/>
          </a:p>
        </p:txBody>
      </p:sp>
    </p:spTree>
    <p:extLst>
      <p:ext uri="{BB962C8B-B14F-4D97-AF65-F5344CB8AC3E}">
        <p14:creationId xmlns:p14="http://schemas.microsoft.com/office/powerpoint/2010/main" val="89132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34169E-6AA6-4928-A217-CD13C0A6783D}" type="slidenum">
              <a:rPr lang="zh-CN" altLang="en-US" smtClean="0"/>
              <a:t>20</a:t>
            </a:fld>
            <a:endParaRPr lang="zh-CN" altLang="en-US"/>
          </a:p>
        </p:txBody>
      </p:sp>
    </p:spTree>
    <p:extLst>
      <p:ext uri="{BB962C8B-B14F-4D97-AF65-F5344CB8AC3E}">
        <p14:creationId xmlns:p14="http://schemas.microsoft.com/office/powerpoint/2010/main" val="264197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25</a:t>
            </a:fld>
            <a:endParaRPr lang="zh-CN" altLang="en-US"/>
          </a:p>
        </p:txBody>
      </p:sp>
    </p:spTree>
    <p:extLst>
      <p:ext uri="{BB962C8B-B14F-4D97-AF65-F5344CB8AC3E}">
        <p14:creationId xmlns:p14="http://schemas.microsoft.com/office/powerpoint/2010/main" val="167825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层次数据模型是用树状层次结构组织数据，树状结构的每一个节点表示一个记录类型，记录类型之间的联系是一对多的联系。</a:t>
            </a:r>
            <a:endParaRPr lang="en-US" altLang="zh-CN" dirty="0"/>
          </a:p>
          <a:p>
            <a:r>
              <a:rPr lang="zh-CN" altLang="en-US" dirty="0"/>
              <a:t>层次模型有一个根节点，位于树状结构的顶端，其他节点有且仅有一个父节点。如左图为某大学层次模型组织数据的示例</a:t>
            </a:r>
            <a:endParaRPr lang="en-US" altLang="zh-CN" dirty="0"/>
          </a:p>
          <a:p>
            <a:endParaRPr lang="en-US" altLang="zh-CN" dirty="0"/>
          </a:p>
          <a:p>
            <a:r>
              <a:rPr lang="zh-CN" altLang="en-US" dirty="0"/>
              <a:t>层次模型简单易用，但现实世界很多联系是多对多联系是非层次性的，用层次模型不易表示</a:t>
            </a:r>
            <a:endParaRPr lang="en-US" altLang="zh-CN" dirty="0"/>
          </a:p>
          <a:p>
            <a:endParaRPr lang="en-US" altLang="zh-CN" dirty="0"/>
          </a:p>
          <a:p>
            <a:r>
              <a:rPr lang="zh-CN" altLang="en-US" dirty="0"/>
              <a:t>网状模型用网状结构组织数据，网状结构的每一个节点表示一个记录类型，记录类型之间可以有多种联系，如右图示例</a:t>
            </a:r>
            <a:endParaRPr lang="en-US" altLang="zh-CN" dirty="0"/>
          </a:p>
          <a:p>
            <a:r>
              <a:rPr lang="zh-CN" altLang="en-US" dirty="0"/>
              <a:t>网状模型较复杂用户不易掌握。</a:t>
            </a:r>
            <a:endParaRPr lang="en-US" altLang="zh-CN" dirty="0"/>
          </a:p>
          <a:p>
            <a:endParaRPr lang="en-US" altLang="zh-CN" dirty="0"/>
          </a:p>
          <a:p>
            <a:r>
              <a:rPr lang="zh-CN" altLang="en-US" dirty="0"/>
              <a:t>现在的数据库管理系统使用的数据模型多是关系数据模型，我们在之后的应用学习中使用的数据库管理系统</a:t>
            </a:r>
            <a:r>
              <a:rPr lang="en-US" altLang="zh-CN" dirty="0"/>
              <a:t>SQL Server</a:t>
            </a:r>
            <a:r>
              <a:rPr lang="zh-CN" altLang="en-US" dirty="0"/>
              <a:t>就是关系型的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solidFill>
                  <a:srgbClr val="0000CC"/>
                </a:solidFill>
                <a:latin typeface="黑体" panose="02010609060101010101" pitchFamily="49" charset="-122"/>
                <a:ea typeface="黑体" panose="02010609060101010101" pitchFamily="49" charset="-122"/>
              </a:rPr>
              <a:t>关系数据模型的数据结构简单易懂且具有数学理论基础</a:t>
            </a: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关系数据模型是上世纪</a:t>
            </a:r>
            <a:r>
              <a:rPr lang="en-US" altLang="zh-CN" dirty="0"/>
              <a:t>70</a:t>
            </a:r>
            <a:r>
              <a:rPr lang="zh-CN" altLang="en-US" dirty="0"/>
              <a:t>年代由美国</a:t>
            </a:r>
            <a:r>
              <a:rPr lang="en-US" altLang="zh-CN" dirty="0">
                <a:hlinkClick r:id="rId3"/>
              </a:rPr>
              <a:t>IBM</a:t>
            </a:r>
            <a:r>
              <a:rPr lang="zh-CN" altLang="en-US" dirty="0"/>
              <a:t>公司的研究员</a:t>
            </a:r>
            <a:r>
              <a:rPr lang="en-US" altLang="zh-CN" dirty="0" err="1"/>
              <a:t>E.F.Codd</a:t>
            </a:r>
            <a:r>
              <a:rPr lang="zh-CN" altLang="en-US" dirty="0"/>
              <a:t>首次提出，开创了数据库的关系方法和关系数据理论的研究，为数据库技术奠定了理论基础。由于</a:t>
            </a:r>
            <a:r>
              <a:rPr lang="en-US" altLang="zh-CN" dirty="0" err="1"/>
              <a:t>E.F.Codd</a:t>
            </a:r>
            <a:r>
              <a:rPr lang="zh-CN" altLang="en-US" dirty="0"/>
              <a:t>的杰出工作，他于</a:t>
            </a:r>
            <a:r>
              <a:rPr lang="en-US" altLang="zh-CN" dirty="0"/>
              <a:t>1981</a:t>
            </a:r>
            <a:r>
              <a:rPr lang="zh-CN" altLang="en-US" dirty="0"/>
              <a:t>年获得</a:t>
            </a:r>
            <a:r>
              <a:rPr lang="en-US" altLang="zh-CN" dirty="0"/>
              <a:t>ACM</a:t>
            </a:r>
            <a:r>
              <a:rPr lang="zh-CN" altLang="en-US" dirty="0"/>
              <a:t>图灵奖。</a:t>
            </a: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a:solidFill>
                <a:srgbClr val="0000CC"/>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26</a:t>
            </a:fld>
            <a:endParaRPr lang="zh-CN" altLang="en-US"/>
          </a:p>
        </p:txBody>
      </p:sp>
    </p:spTree>
    <p:extLst>
      <p:ext uri="{BB962C8B-B14F-4D97-AF65-F5344CB8AC3E}">
        <p14:creationId xmlns:p14="http://schemas.microsoft.com/office/powerpoint/2010/main" val="11380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C00000"/>
                </a:solidFill>
                <a:latin typeface="黑体" panose="02010609060101010101" pitchFamily="49" charset="-122"/>
                <a:ea typeface="黑体" panose="02010609060101010101" pitchFamily="49" charset="-122"/>
              </a:rPr>
              <a:t>关系数据模型使用二维表描述数据及数据之间的联系</a:t>
            </a: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solidFill>
                  <a:srgbClr val="0000CC"/>
                </a:solidFill>
                <a:latin typeface="黑体" panose="02010609060101010101" pitchFamily="49" charset="-122"/>
                <a:ea typeface="黑体" panose="02010609060101010101" pitchFamily="49" charset="-122"/>
              </a:rPr>
              <a:t>其数据结构简单易懂且具有数学理论基础，</a:t>
            </a: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a:solidFill>
                <a:srgbClr val="0000CC"/>
              </a:solidFill>
              <a:latin typeface="黑体" panose="02010609060101010101" pitchFamily="49" charset="-122"/>
              <a:ea typeface="黑体" panose="02010609060101010101" pitchFamily="49" charset="-122"/>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27</a:t>
            </a:fld>
            <a:endParaRPr lang="zh-CN" altLang="en-US"/>
          </a:p>
        </p:txBody>
      </p:sp>
    </p:spTree>
    <p:extLst>
      <p:ext uri="{BB962C8B-B14F-4D97-AF65-F5344CB8AC3E}">
        <p14:creationId xmlns:p14="http://schemas.microsoft.com/office/powerpoint/2010/main" val="309482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28</a:t>
            </a:fld>
            <a:endParaRPr lang="zh-CN" altLang="en-US"/>
          </a:p>
        </p:txBody>
      </p:sp>
    </p:spTree>
    <p:extLst>
      <p:ext uri="{BB962C8B-B14F-4D97-AF65-F5344CB8AC3E}">
        <p14:creationId xmlns:p14="http://schemas.microsoft.com/office/powerpoint/2010/main" val="289620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关系数据模型是上世纪</a:t>
            </a:r>
            <a:r>
              <a:rPr lang="en-US" altLang="zh-CN" dirty="0"/>
              <a:t>70</a:t>
            </a:r>
            <a:r>
              <a:rPr lang="zh-CN" altLang="en-US" dirty="0"/>
              <a:t>年代由美国</a:t>
            </a:r>
            <a:r>
              <a:rPr lang="en-US" altLang="zh-CN" dirty="0">
                <a:hlinkClick r:id="rId3"/>
              </a:rPr>
              <a:t>IBM</a:t>
            </a:r>
            <a:r>
              <a:rPr lang="zh-CN" altLang="en-US" dirty="0"/>
              <a:t>公司的研究员</a:t>
            </a:r>
            <a:r>
              <a:rPr lang="zh-CN" altLang="en-US" sz="1200" b="1" dirty="0"/>
              <a:t>埃德加</a:t>
            </a:r>
            <a:r>
              <a:rPr lang="en-US" altLang="zh-CN" sz="1200" b="1" dirty="0"/>
              <a:t>·</a:t>
            </a:r>
            <a:r>
              <a:rPr lang="zh-CN" altLang="en-US" sz="1200" b="1" dirty="0"/>
              <a:t>考特 </a:t>
            </a:r>
            <a:r>
              <a:rPr lang="en-US" altLang="zh-CN" sz="1200" b="1" dirty="0"/>
              <a:t>(Edgar Frank Codd)</a:t>
            </a:r>
            <a:r>
              <a:rPr lang="zh-CN" altLang="en-US" dirty="0"/>
              <a:t>首次提出，其</a:t>
            </a:r>
            <a:r>
              <a:rPr lang="zh-CN" altLang="en-US" sz="1200" b="1" kern="0" dirty="0">
                <a:solidFill>
                  <a:srgbClr val="0000CC"/>
                </a:solidFill>
                <a:latin typeface="黑体" panose="02010609060101010101" pitchFamily="49" charset="-122"/>
                <a:ea typeface="黑体" panose="02010609060101010101" pitchFamily="49" charset="-122"/>
              </a:rPr>
              <a:t>数据结构简单易懂且具有数学理论基础，从此</a:t>
            </a:r>
            <a:r>
              <a:rPr lang="zh-CN" altLang="en-US" dirty="0"/>
              <a:t>开创了数据库的关系方法和关系数据理论的研究，为数据库技术奠定了理论基础，由于</a:t>
            </a:r>
            <a:r>
              <a:rPr lang="zh-CN" altLang="en-US" sz="1200" b="1" dirty="0"/>
              <a:t>埃德加</a:t>
            </a:r>
            <a:r>
              <a:rPr lang="en-US" altLang="zh-CN" sz="1200" b="1" dirty="0"/>
              <a:t>·</a:t>
            </a:r>
            <a:r>
              <a:rPr lang="zh-CN" altLang="en-US" sz="1200" b="1" dirty="0"/>
              <a:t>考特</a:t>
            </a:r>
            <a:r>
              <a:rPr lang="zh-CN" altLang="en-US" dirty="0"/>
              <a:t>的杰出工作，</a:t>
            </a:r>
            <a:r>
              <a:rPr lang="zh-CN" altLang="en-US" sz="1200" b="1" dirty="0"/>
              <a:t>他</a:t>
            </a:r>
            <a:r>
              <a:rPr lang="zh-CN" altLang="en-US" dirty="0"/>
              <a:t>于</a:t>
            </a:r>
            <a:r>
              <a:rPr lang="en-US" altLang="zh-CN" dirty="0"/>
              <a:t>1981</a:t>
            </a:r>
            <a:r>
              <a:rPr lang="zh-CN" altLang="en-US" dirty="0"/>
              <a:t>年获得了</a:t>
            </a:r>
            <a:r>
              <a:rPr lang="en-US" altLang="zh-CN" dirty="0"/>
              <a:t>ACM(</a:t>
            </a:r>
            <a:r>
              <a:rPr lang="zh-CN" altLang="en-US" dirty="0"/>
              <a:t>美国计算机协会</a:t>
            </a:r>
            <a:r>
              <a:rPr lang="en-US" altLang="zh-CN" dirty="0"/>
              <a:t>)</a:t>
            </a:r>
            <a:r>
              <a:rPr lang="zh-CN" altLang="en-US" dirty="0"/>
              <a:t>图灵奖并被誉为</a:t>
            </a:r>
            <a:r>
              <a:rPr lang="zh-CN" altLang="en-US" sz="1200" b="1" dirty="0"/>
              <a:t>“关系数据库之父”</a:t>
            </a:r>
            <a:r>
              <a:rPr lang="zh-CN" altLang="en-US" dirty="0"/>
              <a:t>。</a:t>
            </a:r>
            <a:endParaRPr lang="en-US" altLang="zh-CN" dirty="0"/>
          </a:p>
          <a:p>
            <a:endParaRPr lang="en-US" altLang="zh-CN" dirty="0"/>
          </a:p>
          <a:p>
            <a:pPr marL="342900" indent="-342900">
              <a:lnSpc>
                <a:spcPct val="110000"/>
              </a:lnSpc>
              <a:buFont typeface="Arial" panose="020B0604020202020204" pitchFamily="34" charset="0"/>
              <a:buChar char="•"/>
            </a:pPr>
            <a:r>
              <a:rPr lang="zh-CN" altLang="en-US" sz="1200" dirty="0"/>
              <a:t>在数据库技术发展的历史上，</a:t>
            </a:r>
            <a:r>
              <a:rPr lang="en-US" altLang="zh-CN" sz="1200" dirty="0"/>
              <a:t>1 9 7 0 </a:t>
            </a:r>
            <a:r>
              <a:rPr lang="zh-CN" altLang="en-US" sz="1200" dirty="0"/>
              <a:t>年是发生伟大转折</a:t>
            </a:r>
            <a:endParaRPr lang="en-US" altLang="zh-CN" sz="1200" dirty="0"/>
          </a:p>
          <a:p>
            <a:pPr>
              <a:lnSpc>
                <a:spcPct val="110000"/>
              </a:lnSpc>
            </a:pPr>
            <a:r>
              <a:rPr lang="en-US" altLang="zh-CN" sz="1200" dirty="0"/>
              <a:t>    </a:t>
            </a:r>
            <a:r>
              <a:rPr lang="zh-CN" altLang="en-US" sz="1200" dirty="0"/>
              <a:t>的一年。这一年的</a:t>
            </a:r>
            <a:r>
              <a:rPr lang="en-US" altLang="zh-CN" sz="1200" dirty="0"/>
              <a:t>6 </a:t>
            </a:r>
            <a:r>
              <a:rPr lang="zh-CN" altLang="en-US" sz="1200" dirty="0"/>
              <a:t>月，</a:t>
            </a:r>
            <a:r>
              <a:rPr lang="en-US" altLang="zh-CN" sz="1200" dirty="0"/>
              <a:t>I B M </a:t>
            </a:r>
            <a:r>
              <a:rPr lang="zh-CN" altLang="en-US" sz="1200" dirty="0"/>
              <a:t>圣约瑟研究实验室的高级</a:t>
            </a:r>
            <a:endParaRPr lang="en-US" altLang="zh-CN" sz="1200" dirty="0"/>
          </a:p>
          <a:p>
            <a:pPr>
              <a:lnSpc>
                <a:spcPct val="110000"/>
              </a:lnSpc>
            </a:pPr>
            <a:r>
              <a:rPr lang="en-US" altLang="zh-CN" sz="1200" dirty="0"/>
              <a:t>    </a:t>
            </a:r>
            <a:r>
              <a:rPr lang="zh-CN" altLang="en-US" sz="1200" dirty="0"/>
              <a:t>研究员</a:t>
            </a:r>
            <a:r>
              <a:rPr lang="zh-CN" altLang="en-US" sz="1200" b="1" dirty="0"/>
              <a:t>埃德加</a:t>
            </a:r>
            <a:r>
              <a:rPr lang="en-US" altLang="zh-CN" sz="1200" b="1" dirty="0"/>
              <a:t>·</a:t>
            </a:r>
            <a:r>
              <a:rPr lang="zh-CN" altLang="en-US" sz="1200" b="1" dirty="0"/>
              <a:t>考特 </a:t>
            </a:r>
            <a:r>
              <a:rPr lang="en-US" altLang="zh-CN" sz="1200" b="1" dirty="0"/>
              <a:t>(Edgar Frank Codd) </a:t>
            </a:r>
            <a:r>
              <a:rPr lang="zh-CN" altLang="en-US" sz="1200" dirty="0"/>
              <a:t>发表了</a:t>
            </a:r>
            <a:r>
              <a:rPr lang="en-US" altLang="zh-CN" sz="1200" dirty="0"/>
              <a:t>《</a:t>
            </a:r>
            <a:r>
              <a:rPr lang="zh-CN" altLang="en-US" sz="1200" dirty="0"/>
              <a:t>大型共</a:t>
            </a:r>
            <a:endParaRPr lang="en-US" altLang="zh-CN" sz="1200" dirty="0"/>
          </a:p>
          <a:p>
            <a:pPr>
              <a:lnSpc>
                <a:spcPct val="110000"/>
              </a:lnSpc>
            </a:pPr>
            <a:r>
              <a:rPr lang="en-US" altLang="zh-CN" sz="1200" dirty="0"/>
              <a:t>    </a:t>
            </a:r>
            <a:r>
              <a:rPr lang="zh-CN" altLang="en-US" sz="1200" dirty="0"/>
              <a:t>享数据库数据的关系模型</a:t>
            </a:r>
            <a:r>
              <a:rPr lang="en-US" altLang="zh-CN" sz="1200" dirty="0"/>
              <a:t>》</a:t>
            </a:r>
            <a:r>
              <a:rPr lang="zh-CN" altLang="en-US" sz="1200" dirty="0"/>
              <a:t>一文。</a:t>
            </a:r>
            <a:endParaRPr lang="en-US" altLang="zh-CN" sz="1200" dirty="0"/>
          </a:p>
          <a:p>
            <a:pPr marL="342900" indent="-342900">
              <a:lnSpc>
                <a:spcPct val="110000"/>
              </a:lnSpc>
              <a:buFont typeface="Arial" panose="020B0604020202020204" pitchFamily="34" charset="0"/>
              <a:buChar char="•"/>
            </a:pPr>
            <a:r>
              <a:rPr lang="en-US" altLang="zh-CN" sz="1200" dirty="0"/>
              <a:t>A C M </a:t>
            </a:r>
            <a:r>
              <a:rPr lang="zh-CN" altLang="en-US" sz="1200" dirty="0"/>
              <a:t>后来在</a:t>
            </a:r>
            <a:r>
              <a:rPr lang="en-US" altLang="zh-CN" sz="1200" dirty="0"/>
              <a:t>1 9 8 3 </a:t>
            </a:r>
            <a:r>
              <a:rPr lang="zh-CN" altLang="en-US" sz="1200" dirty="0"/>
              <a:t>年把这篇论文列为从 </a:t>
            </a:r>
            <a:r>
              <a:rPr lang="en-US" altLang="zh-CN" sz="1200" dirty="0"/>
              <a:t>1 9 5 8 </a:t>
            </a:r>
            <a:r>
              <a:rPr lang="zh-CN" altLang="en-US" sz="1200" dirty="0"/>
              <a:t>年以来的</a:t>
            </a:r>
            <a:r>
              <a:rPr lang="en-US" altLang="zh-CN" sz="1200" dirty="0"/>
              <a:t>2 5 </a:t>
            </a:r>
            <a:r>
              <a:rPr lang="zh-CN" altLang="en-US" sz="1200" dirty="0"/>
              <a:t>年中最具里程碑意义的</a:t>
            </a:r>
            <a:r>
              <a:rPr lang="en-US" altLang="zh-CN" sz="1200" dirty="0"/>
              <a:t>2 5 </a:t>
            </a:r>
            <a:r>
              <a:rPr lang="zh-CN" altLang="en-US" sz="1200" dirty="0"/>
              <a:t>篇论文之一，因为它首次明确而清晰地</a:t>
            </a:r>
            <a:r>
              <a:rPr lang="zh-CN" altLang="en-US" sz="1200" b="1" dirty="0"/>
              <a:t>为数据库系统提出了一种崭新的模型， 即关系模型。</a:t>
            </a:r>
            <a:r>
              <a:rPr lang="zh-CN" altLang="en-US" sz="1200" dirty="0"/>
              <a:t> </a:t>
            </a:r>
            <a:endParaRPr lang="en-US" altLang="zh-CN" sz="1200" dirty="0"/>
          </a:p>
          <a:p>
            <a:pPr marL="342900" indent="-342900">
              <a:lnSpc>
                <a:spcPct val="110000"/>
              </a:lnSpc>
              <a:buFont typeface="Arial" panose="020B0604020202020204" pitchFamily="34" charset="0"/>
              <a:buChar char="•"/>
            </a:pPr>
            <a:r>
              <a:rPr lang="zh-CN" altLang="en-US" sz="1200" dirty="0"/>
              <a:t>“关系”</a:t>
            </a:r>
            <a:r>
              <a:rPr lang="en-US" altLang="zh-CN" sz="1200" dirty="0"/>
              <a:t>( r e l a t </a:t>
            </a:r>
            <a:r>
              <a:rPr lang="en-US" altLang="zh-CN" sz="1200" dirty="0" err="1"/>
              <a:t>i</a:t>
            </a:r>
            <a:r>
              <a:rPr lang="en-US" altLang="zh-CN" sz="1200" dirty="0"/>
              <a:t> o n ) </a:t>
            </a:r>
            <a:r>
              <a:rPr lang="zh-CN" altLang="en-US" sz="1200" dirty="0"/>
              <a:t>是数学中的一个基本概念，由集合中的任意元素所组成的若干有序偶对表示， 用以反映客观事物间的一定关系。如数之间的大小关系、人之间的亲属关系、商品流通中的购销关系等等。在自然界和社会中， 关系无处不在； 在计算机科学中， 关系的概念也具有十分重要的意义。计算机的逻辑设计、编译程序设计、算法分析与程序结构、信息检索等，都应用了关系的概念。</a:t>
            </a:r>
            <a:r>
              <a:rPr lang="zh-CN" altLang="en-US" sz="1200" b="1" dirty="0"/>
              <a:t>而用关系的概念来建立数据模型，用以描述、设计与操纵数据库，考特是第一人。</a:t>
            </a:r>
          </a:p>
          <a:p>
            <a:pPr marL="342900" indent="-342900">
              <a:lnSpc>
                <a:spcPct val="130000"/>
              </a:lnSpc>
              <a:buFont typeface="Arial" panose="020B0604020202020204" pitchFamily="34" charset="0"/>
              <a:buChar char="•"/>
            </a:pPr>
            <a:r>
              <a:rPr lang="zh-CN" altLang="en-US" sz="1200" dirty="0"/>
              <a:t>由于</a:t>
            </a:r>
            <a:r>
              <a:rPr lang="zh-CN" altLang="en-US" sz="1200" b="1" dirty="0"/>
              <a:t>关系模型既简单、又有坚实的数学基础</a:t>
            </a:r>
            <a:r>
              <a:rPr lang="zh-CN" altLang="en-US" sz="1200" dirty="0"/>
              <a:t>， 所以一经提出， 立即引起学术界和产业界的广泛重视，从理论与实践两方面对数据库技术产生了强烈的冲击。在关系模型提出之后，以前的基于层次模型和网状模型的数据库产品很快走向衰败以至消亡，一大批商品化关系数据库系统很快被开发出来并迅速占领了市场。其交替速度之快、除旧布新之彻底是软件史上所罕见的。</a:t>
            </a:r>
            <a:endParaRPr lang="en-US" altLang="zh-CN" sz="1200" dirty="0"/>
          </a:p>
          <a:p>
            <a:pPr marL="342900" indent="-342900">
              <a:lnSpc>
                <a:spcPct val="130000"/>
              </a:lnSpc>
              <a:spcBef>
                <a:spcPts val="1800"/>
              </a:spcBef>
              <a:buFont typeface="Arial" panose="020B0604020202020204" pitchFamily="34" charset="0"/>
              <a:buChar char="•"/>
            </a:pPr>
            <a:r>
              <a:rPr lang="zh-CN" altLang="en-US" sz="1200" dirty="0"/>
              <a:t>基于</a:t>
            </a:r>
            <a:r>
              <a:rPr lang="en-US" altLang="zh-CN" sz="1200" dirty="0"/>
              <a:t>7 0 </a:t>
            </a:r>
            <a:r>
              <a:rPr lang="zh-CN" altLang="en-US" sz="1200" dirty="0"/>
              <a:t>年代后期到</a:t>
            </a:r>
            <a:r>
              <a:rPr lang="en-US" altLang="zh-CN" sz="1200" dirty="0"/>
              <a:t>8 0 </a:t>
            </a:r>
            <a:r>
              <a:rPr lang="zh-CN" altLang="en-US" sz="1200" dirty="0"/>
              <a:t>年代初期这一十分引人注目的现象，</a:t>
            </a:r>
            <a:r>
              <a:rPr lang="en-US" altLang="zh-CN" sz="1200" b="1" dirty="0"/>
              <a:t>1 9 8 1 </a:t>
            </a:r>
            <a:r>
              <a:rPr lang="zh-CN" altLang="en-US" sz="1200" b="1" dirty="0"/>
              <a:t>年的图灵奖很自然地授予了这位“关系数据库之父”。</a:t>
            </a:r>
            <a:r>
              <a:rPr lang="zh-CN" altLang="en-US" sz="1200" dirty="0"/>
              <a:t>在接受图灵奖时</a:t>
            </a:r>
            <a:r>
              <a:rPr lang="en-US" altLang="zh-CN" sz="1200" dirty="0"/>
              <a:t>, </a:t>
            </a:r>
            <a:r>
              <a:rPr lang="zh-CN" altLang="en-US" sz="1200" dirty="0"/>
              <a:t>他做了题为“关系数据库：提高生产率的实际基础”的演说。</a:t>
            </a:r>
            <a:endParaRPr lang="en-US" altLang="zh-CN" sz="1200" dirty="0"/>
          </a:p>
          <a:p>
            <a:pPr marL="342900" indent="-342900">
              <a:lnSpc>
                <a:spcPct val="120000"/>
              </a:lnSpc>
              <a:spcBef>
                <a:spcPts val="1200"/>
              </a:spcBef>
              <a:buFont typeface="Arial" panose="020B0604020202020204" pitchFamily="34" charset="0"/>
              <a:buChar char="•"/>
            </a:pPr>
            <a:r>
              <a:rPr lang="zh-CN" altLang="en-US" sz="1200" dirty="0"/>
              <a:t>考特原是英国人，</a:t>
            </a:r>
            <a:r>
              <a:rPr lang="en-US" altLang="zh-CN" sz="1200" dirty="0"/>
              <a:t>1 9 2 3 </a:t>
            </a:r>
            <a:r>
              <a:rPr lang="zh-CN" altLang="en-US" sz="1200" dirty="0"/>
              <a:t>年</a:t>
            </a:r>
            <a:r>
              <a:rPr lang="en-US" altLang="zh-CN" sz="1200" dirty="0"/>
              <a:t>8 </a:t>
            </a:r>
            <a:r>
              <a:rPr lang="zh-CN" altLang="en-US" sz="1200" dirty="0"/>
              <a:t>月</a:t>
            </a:r>
            <a:r>
              <a:rPr lang="en-US" altLang="zh-CN" sz="1200" dirty="0"/>
              <a:t>1 9 </a:t>
            </a:r>
            <a:r>
              <a:rPr lang="zh-CN" altLang="en-US" sz="1200" dirty="0"/>
              <a:t>日生于英格兰中部的港口城市波特兰。第二次世界大战爆发以后，年轻的考特应征入伍在皇家空军服役，</a:t>
            </a:r>
            <a:r>
              <a:rPr lang="en-US" altLang="zh-CN" sz="1200" dirty="0"/>
              <a:t>1 9 4 2 </a:t>
            </a:r>
            <a:r>
              <a:rPr lang="zh-CN" altLang="en-US" sz="1200" dirty="0"/>
              <a:t>至</a:t>
            </a:r>
            <a:r>
              <a:rPr lang="en-US" altLang="zh-CN" sz="1200" dirty="0"/>
              <a:t>1 9 4 5 </a:t>
            </a:r>
            <a:r>
              <a:rPr lang="zh-CN" altLang="en-US" sz="1200" dirty="0"/>
              <a:t>年期间任机长，参与了许多重大空战，为反法西斯战争立下了汗马功劳。</a:t>
            </a:r>
            <a:endParaRPr lang="en-US" altLang="zh-CN" sz="1200" dirty="0"/>
          </a:p>
          <a:p>
            <a:pPr marL="342900" indent="-342900">
              <a:lnSpc>
                <a:spcPct val="120000"/>
              </a:lnSpc>
              <a:spcBef>
                <a:spcPts val="1200"/>
              </a:spcBef>
              <a:buFont typeface="Arial" panose="020B0604020202020204" pitchFamily="34" charset="0"/>
              <a:buChar char="•"/>
            </a:pPr>
            <a:r>
              <a:rPr lang="zh-CN" altLang="en-US" sz="1200" dirty="0"/>
              <a:t>二战结束以后，考特上牛津大学学习数学，于</a:t>
            </a:r>
            <a:r>
              <a:rPr lang="en-US" altLang="zh-CN" sz="1200" dirty="0"/>
              <a:t>1 9 4 8 </a:t>
            </a:r>
            <a:r>
              <a:rPr lang="zh-CN" altLang="en-US" sz="1200" dirty="0"/>
              <a:t>年取得学士学位以后到美国谋求发展。他先后在美国和加拿大工作，参加了</a:t>
            </a:r>
            <a:r>
              <a:rPr lang="en-US" altLang="zh-CN" sz="1200" dirty="0"/>
              <a:t>I B M </a:t>
            </a:r>
            <a:r>
              <a:rPr lang="zh-CN" altLang="en-US" sz="1200" dirty="0"/>
              <a:t>第一台科学计算机</a:t>
            </a:r>
            <a:r>
              <a:rPr lang="en-US" altLang="zh-CN" sz="1200" dirty="0"/>
              <a:t>7 0 1 </a:t>
            </a:r>
            <a:r>
              <a:rPr lang="zh-CN" altLang="en-US" sz="1200" dirty="0"/>
              <a:t>以及第一台大型晶体管计算机 </a:t>
            </a:r>
            <a:r>
              <a:rPr lang="en-US" altLang="zh-CN" sz="1200" dirty="0"/>
              <a:t>S T R E T C H </a:t>
            </a:r>
            <a:r>
              <a:rPr lang="zh-CN" altLang="en-US" sz="1200" dirty="0"/>
              <a:t>的逻辑设计，主持了第一个有多道程序设计能力的操作系统的开发。</a:t>
            </a:r>
            <a:endParaRPr lang="en-US" altLang="zh-CN" sz="1200" dirty="0"/>
          </a:p>
          <a:p>
            <a:pPr marL="342900" indent="-342900">
              <a:lnSpc>
                <a:spcPct val="120000"/>
              </a:lnSpc>
              <a:spcBef>
                <a:spcPts val="1200"/>
              </a:spcBef>
              <a:buFont typeface="Arial" panose="020B0604020202020204" pitchFamily="34" charset="0"/>
              <a:buChar char="•"/>
            </a:pPr>
            <a:r>
              <a:rPr lang="zh-CN" altLang="en-US" sz="1200" dirty="0"/>
              <a:t>他自觉硬件知识缺乏，于是在</a:t>
            </a:r>
            <a:r>
              <a:rPr lang="en-US" altLang="zh-CN" sz="1200" dirty="0"/>
              <a:t>6 0 </a:t>
            </a:r>
            <a:r>
              <a:rPr lang="zh-CN" altLang="en-US" sz="1200" dirty="0"/>
              <a:t>年代初，到密歇根大学进修计算机与通信专业，并于</a:t>
            </a:r>
            <a:r>
              <a:rPr lang="en-US" altLang="zh-CN" sz="1200" dirty="0"/>
              <a:t>1 9 6 3 </a:t>
            </a:r>
            <a:r>
              <a:rPr lang="zh-CN" altLang="en-US" sz="1200" dirty="0"/>
              <a:t>年获得硕士学位， </a:t>
            </a:r>
            <a:r>
              <a:rPr lang="en-US" altLang="zh-CN" sz="1200" dirty="0"/>
              <a:t>1 9 6 5 </a:t>
            </a:r>
            <a:r>
              <a:rPr lang="zh-CN" altLang="en-US" sz="1200" dirty="0"/>
              <a:t>年取得博士学位。这使他的理论基础更加扎实，专业知识更加丰富。加上他在此之前十几年实践经验的积累，终于在</a:t>
            </a:r>
            <a:r>
              <a:rPr lang="en-US" altLang="zh-CN" sz="1200" dirty="0"/>
              <a:t>1 9 7 0 </a:t>
            </a:r>
            <a:r>
              <a:rPr lang="zh-CN" altLang="en-US" sz="1200" dirty="0"/>
              <a:t>年迸发出智慧的闪光，为数据库技术开辟了一个新时代。</a:t>
            </a:r>
            <a:endParaRPr lang="en-US" altLang="zh-CN" sz="1200" dirty="0"/>
          </a:p>
          <a:p>
            <a:pPr marL="342900" indent="-342900">
              <a:lnSpc>
                <a:spcPct val="120000"/>
              </a:lnSpc>
              <a:buFont typeface="Arial" panose="020B0604020202020204" pitchFamily="34" charset="0"/>
              <a:buChar char="•"/>
            </a:pPr>
            <a:r>
              <a:rPr lang="zh-CN" altLang="en-US" sz="1200" dirty="0"/>
              <a:t>由于数据库是计算机各种应用的基础，所以</a:t>
            </a:r>
            <a:r>
              <a:rPr lang="zh-CN" altLang="en-US" sz="1200" b="1" dirty="0"/>
              <a:t>关系模型的提出不仅为数据库技术的发展奠定了基础，同时也成为促进计算机普及应用的极大推动力</a:t>
            </a:r>
            <a:r>
              <a:rPr lang="zh-CN" altLang="en-US" sz="1200" dirty="0"/>
              <a:t>。根据</a:t>
            </a:r>
            <a:r>
              <a:rPr lang="en-US" altLang="zh-CN" sz="1200" dirty="0"/>
              <a:t>Codd</a:t>
            </a:r>
            <a:r>
              <a:rPr lang="zh-CN" altLang="en-US" sz="1200" dirty="0"/>
              <a:t>的设计构建的关系数据库成为当今企业的基础，如银行依赖关系数据库来跟踪资金流动；零售商使用它来监控库存水平；人力资源部门使用它来管理员工账户；图书馆、医院和政府机构在其中存储数百万条记录。事实上，世界上几乎所有的企业都在使用某种容量的关系数据库。自从</a:t>
            </a:r>
            <a:r>
              <a:rPr lang="en-US" altLang="zh-CN" sz="1200" dirty="0"/>
              <a:t>Codd</a:t>
            </a:r>
            <a:r>
              <a:rPr lang="zh-CN" altLang="en-US" sz="1200" dirty="0"/>
              <a:t>公布其理论以来的</a:t>
            </a:r>
            <a:r>
              <a:rPr lang="en-US" altLang="zh-CN" sz="1200" dirty="0"/>
              <a:t>30</a:t>
            </a:r>
            <a:r>
              <a:rPr lang="zh-CN" altLang="en-US" sz="1200" dirty="0"/>
              <a:t>年中，关系数据库已经成为一个年收入近</a:t>
            </a:r>
            <a:r>
              <a:rPr lang="en-US" altLang="zh-CN" sz="1200" dirty="0"/>
              <a:t>130</a:t>
            </a:r>
            <a:r>
              <a:rPr lang="zh-CN" altLang="en-US" sz="1200" dirty="0"/>
              <a:t>亿美元的行业。</a:t>
            </a:r>
            <a:endParaRPr lang="en-US" altLang="zh-CN" sz="1200" dirty="0"/>
          </a:p>
          <a:p>
            <a:pPr marL="342900" indent="-342900">
              <a:lnSpc>
                <a:spcPct val="120000"/>
              </a:lnSpc>
              <a:spcBef>
                <a:spcPts val="1200"/>
              </a:spcBef>
              <a:buFont typeface="Arial" panose="020B0604020202020204" pitchFamily="34" charset="0"/>
              <a:buChar char="•"/>
            </a:pPr>
            <a:r>
              <a:rPr lang="en-US" altLang="zh-CN" sz="1200" dirty="0"/>
              <a:t> 1 9 7 0 </a:t>
            </a:r>
            <a:r>
              <a:rPr lang="zh-CN" altLang="en-US" sz="1200" dirty="0"/>
              <a:t>年以后，考特继续致力于完善与发展关系理论。</a:t>
            </a:r>
            <a:r>
              <a:rPr lang="en-US" altLang="zh-CN" sz="1200" dirty="0"/>
              <a:t>1 9 7 2 </a:t>
            </a:r>
            <a:r>
              <a:rPr lang="zh-CN" altLang="en-US" sz="1200" dirty="0"/>
              <a:t>年，他提出了</a:t>
            </a:r>
            <a:r>
              <a:rPr lang="zh-CN" altLang="en-US" sz="1200" b="1" dirty="0"/>
              <a:t>关系代数</a:t>
            </a:r>
            <a:r>
              <a:rPr lang="zh-CN" altLang="en-US" sz="1200" dirty="0"/>
              <a:t>和</a:t>
            </a:r>
            <a:r>
              <a:rPr lang="zh-CN" altLang="en-US" sz="1200" b="1" dirty="0"/>
              <a:t>关系演算</a:t>
            </a:r>
            <a:r>
              <a:rPr lang="zh-CN" altLang="en-US" sz="1200" dirty="0"/>
              <a:t>的概念， 定义了关系的</a:t>
            </a:r>
            <a:r>
              <a:rPr lang="zh-CN" altLang="en-US" sz="1200" b="1" dirty="0"/>
              <a:t>并、交、投影、选择、连接</a:t>
            </a:r>
            <a:r>
              <a:rPr lang="zh-CN" altLang="en-US" sz="1200" dirty="0"/>
              <a:t>等各种基本运算， 为日后成为标准的结构化查询语言（</a:t>
            </a:r>
            <a:r>
              <a:rPr lang="en-US" altLang="zh-CN" sz="1200" dirty="0"/>
              <a:t>S Q L </a:t>
            </a:r>
            <a:r>
              <a:rPr lang="zh-CN" altLang="en-US" sz="1200" dirty="0"/>
              <a:t>）奠定了基础。</a:t>
            </a:r>
          </a:p>
          <a:p>
            <a:pPr marL="342900" indent="-342900">
              <a:lnSpc>
                <a:spcPct val="120000"/>
              </a:lnSpc>
              <a:spcBef>
                <a:spcPts val="1200"/>
              </a:spcBef>
              <a:buFont typeface="Arial" panose="020B0604020202020204" pitchFamily="34" charset="0"/>
              <a:buChar char="•"/>
            </a:pPr>
            <a:endParaRPr lang="zh-CN" altLang="en-US" sz="1200" dirty="0"/>
          </a:p>
          <a:p>
            <a:pPr marL="342900" indent="-342900">
              <a:lnSpc>
                <a:spcPct val="130000"/>
              </a:lnSpc>
              <a:spcBef>
                <a:spcPts val="1800"/>
              </a:spcBef>
              <a:buFont typeface="Arial" panose="020B0604020202020204" pitchFamily="34" charset="0"/>
              <a:buChar char="•"/>
            </a:pP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29</a:t>
            </a:fld>
            <a:endParaRPr lang="zh-CN" altLang="en-US"/>
          </a:p>
        </p:txBody>
      </p:sp>
    </p:spTree>
    <p:extLst>
      <p:ext uri="{BB962C8B-B14F-4D97-AF65-F5344CB8AC3E}">
        <p14:creationId xmlns:p14="http://schemas.microsoft.com/office/powerpoint/2010/main" val="185202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40E-5C73-4E15-99D8-7C30662E16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7AC0CF-FC7C-4194-A8EA-4D23C02A5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71344F-771A-453D-AEEE-3A2559CA9228}"/>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4DBC0BE9-757A-4D4F-A278-67374108E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22E0E-F7A2-4F03-A4C7-82110B27758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68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3FB-D4B6-4388-904C-62E50D3D08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7AC23B-FAFB-4C08-8A83-521AF97C65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A4A89-C3D2-4771-B131-340EC58BF622}"/>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D62D130E-229B-4DCA-B2A0-4CCDC706D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B0BA4-5F9E-4EFA-B72A-0E1E4B7B15A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8023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CC236B-00CD-42BF-B51F-AD65C77D17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1B8BED-6B2F-49EF-9787-BF68C3977D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3B725-761F-44A6-ABD0-CBF845C89C95}"/>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C8786098-C044-458B-A578-87DCF0A41F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74412-BB52-46FC-92E6-76D1256B1D2A}"/>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10625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D41C7-7CF6-4DC2-8663-8A4902A493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582E0E-0A96-4611-94F8-9E893CB9DD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0CA45-5F50-4A95-A3A0-AED23FBC6A68}"/>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E4398ED9-013E-4EC9-8309-2AC6619A79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83E43A-D663-40C8-9081-D482D0082288}"/>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62591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C0D32-149D-4F31-8C94-EACC005287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2ECA3-7555-42C2-882E-16F8CF503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46CAC0-3CDE-4704-BF95-2EB28B99AC99}"/>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557FE72D-02F8-4096-9037-78DC199E9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F06A6-FFAA-4695-BF6D-30E0DFB6968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15527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F9267-9F3B-4B4C-9777-2F76466F8E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F03B0E-2ED5-4076-9141-2E6AB14B1B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4115D-2BB7-4C0C-9609-B2FB7E2B98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CE2535-E166-4702-825D-4D8663E86E30}"/>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6" name="页脚占位符 5">
            <a:extLst>
              <a:ext uri="{FF2B5EF4-FFF2-40B4-BE49-F238E27FC236}">
                <a16:creationId xmlns:a16="http://schemas.microsoft.com/office/drawing/2014/main" id="{8A0C0405-C2E5-474F-B105-448140618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957737-B4A4-4B2E-8D1A-AB5A6ED6E482}"/>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2130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7C1A-F3C1-45AE-8477-E53692C484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66112A-5678-4E7A-9090-A58B0DD1D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E523F7-9965-428B-9826-D88732BCD8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5870A7-47B6-4217-8B2C-DFFA61097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8DD03C-ABB0-4B9C-9ADC-1D51320F0D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24221B-74AD-465C-B2CF-918D48DDDC18}"/>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8" name="页脚占位符 7">
            <a:extLst>
              <a:ext uri="{FF2B5EF4-FFF2-40B4-BE49-F238E27FC236}">
                <a16:creationId xmlns:a16="http://schemas.microsoft.com/office/drawing/2014/main" id="{F36B96D6-D8C4-4EE0-B79B-BC45BBEA54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0E3A0F-58EA-4D60-892F-CD20666D5EFC}"/>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91154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2325-7E14-45D2-90A3-BCC50E03EA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3B1D87-6F8E-419B-9C32-758FCD9A340F}"/>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4" name="页脚占位符 3">
            <a:extLst>
              <a:ext uri="{FF2B5EF4-FFF2-40B4-BE49-F238E27FC236}">
                <a16:creationId xmlns:a16="http://schemas.microsoft.com/office/drawing/2014/main" id="{B6E50355-988B-42F4-87C6-2E76458BA9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C9615-0A83-4220-BFA6-69556567A81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09810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2BB20-8DF0-403C-8DF8-0D5D6C69C560}"/>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3" name="页脚占位符 2">
            <a:extLst>
              <a:ext uri="{FF2B5EF4-FFF2-40B4-BE49-F238E27FC236}">
                <a16:creationId xmlns:a16="http://schemas.microsoft.com/office/drawing/2014/main" id="{7024363C-AE65-4B73-B147-58559C1123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FC4682-2AB2-43C2-A169-FECF3710A836}"/>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0169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D921A-9AB9-413F-958A-B6A9E2F80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9B93E2-873F-43C7-99A7-2BF3AB80E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0D325D-86E9-4689-B4CF-FA42880D2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686E41-14D2-42A3-B659-AD1355CA12DA}"/>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6" name="页脚占位符 5">
            <a:extLst>
              <a:ext uri="{FF2B5EF4-FFF2-40B4-BE49-F238E27FC236}">
                <a16:creationId xmlns:a16="http://schemas.microsoft.com/office/drawing/2014/main" id="{E1B8B60C-F9F8-484A-9DB0-6150767D3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A71654-30AA-470E-8EB5-360F294D936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2345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F00C3-3AA7-4469-9BAD-F996127A56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2FBACC-2843-4D0D-8F0E-9E39FFB4E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C78199-5F42-4E87-96A3-34CCBEB09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CC6C31-802B-4A40-ACE5-DC4C697B3226}"/>
              </a:ext>
            </a:extLst>
          </p:cNvPr>
          <p:cNvSpPr>
            <a:spLocks noGrp="1"/>
          </p:cNvSpPr>
          <p:nvPr>
            <p:ph type="dt" sz="half" idx="10"/>
          </p:nvPr>
        </p:nvSpPr>
        <p:spPr/>
        <p:txBody>
          <a:bodyPr/>
          <a:lstStyle/>
          <a:p>
            <a:fld id="{39A55AE1-CBAC-44AA-91FF-DF4E74582DCA}" type="datetimeFigureOut">
              <a:rPr lang="zh-CN" altLang="en-US" smtClean="0"/>
              <a:t>2024/5/17</a:t>
            </a:fld>
            <a:endParaRPr lang="zh-CN" altLang="en-US"/>
          </a:p>
        </p:txBody>
      </p:sp>
      <p:sp>
        <p:nvSpPr>
          <p:cNvPr id="6" name="页脚占位符 5">
            <a:extLst>
              <a:ext uri="{FF2B5EF4-FFF2-40B4-BE49-F238E27FC236}">
                <a16:creationId xmlns:a16="http://schemas.microsoft.com/office/drawing/2014/main" id="{FE70B668-5BCC-474C-8FA9-13E92C5A2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CEB4-B65D-4DD4-BDC8-70432A576F31}"/>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59654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952BB-B32E-4042-A287-39CD997CE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B1EE1F-0E54-425F-8FB6-05296C159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5351C-857A-4A4F-9B40-BCDBDAE3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62D533F6-F6BB-4B6E-88F5-F971C5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6C1D70-F44E-4660-9592-A44F89253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8B80761F-3ED5-4963-BBE0-5C596A066EF9}"/>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A264041F-9143-4438-BB3C-344198898AEE}"/>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CB2D78E1-A21D-40D9-A54D-795F7E58DC42}"/>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1E440367-0184-4CE7-A9DA-EE84D49904AA}"/>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71A2603A-D5AF-4055-8A6A-D691C1D0E56A}"/>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6992EB00-218D-4F38-8CF4-E15C0DA78E58}"/>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DD9B804C-F486-4169-912C-4844AA45629F}"/>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294140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68E1EAE-A904-4550-B9DA-8D47A1BF707C}"/>
              </a:ext>
            </a:extLst>
          </p:cNvPr>
          <p:cNvSpPr>
            <a:spLocks noGrp="1"/>
          </p:cNvSpPr>
          <p:nvPr>
            <p:ph type="subTitle" idx="1"/>
          </p:nvPr>
        </p:nvSpPr>
        <p:spPr>
          <a:xfrm>
            <a:off x="4183956" y="2428155"/>
            <a:ext cx="4383741" cy="2314815"/>
          </a:xfrm>
        </p:spPr>
        <p:txBody>
          <a:bodyPr>
            <a:normAutofit/>
          </a:bodyPr>
          <a:lstStyle/>
          <a:p>
            <a:pPr algn="l">
              <a:spcBef>
                <a:spcPts val="2400"/>
              </a:spcBef>
            </a:pPr>
            <a:r>
              <a:rPr lang="en-US" altLang="zh-CN" sz="3200" b="1" dirty="0">
                <a:solidFill>
                  <a:srgbClr val="C00000"/>
                </a:solidFill>
                <a:latin typeface="黑体" panose="02010609060101010101" pitchFamily="49" charset="-122"/>
                <a:ea typeface="黑体" panose="02010609060101010101" pitchFamily="49" charset="-122"/>
                <a:cs typeface="+mj-cs"/>
              </a:rPr>
              <a:t>2.1 </a:t>
            </a:r>
            <a:r>
              <a:rPr lang="zh-CN" altLang="en-US" sz="3200" b="1" dirty="0">
                <a:solidFill>
                  <a:srgbClr val="C00000"/>
                </a:solidFill>
                <a:latin typeface="黑体" panose="02010609060101010101" pitchFamily="49" charset="-122"/>
                <a:ea typeface="黑体" panose="02010609060101010101" pitchFamily="49" charset="-122"/>
                <a:cs typeface="+mj-cs"/>
              </a:rPr>
              <a:t>信息的三种世界</a:t>
            </a:r>
            <a:endParaRPr lang="en-US" altLang="zh-CN" sz="3200" b="1" dirty="0">
              <a:solidFill>
                <a:srgbClr val="C00000"/>
              </a:solidFill>
              <a:latin typeface="黑体" panose="02010609060101010101" pitchFamily="49" charset="-122"/>
              <a:ea typeface="黑体" panose="02010609060101010101" pitchFamily="49" charset="-122"/>
              <a:cs typeface="+mj-cs"/>
            </a:endParaRPr>
          </a:p>
          <a:p>
            <a:pPr algn="l">
              <a:spcBef>
                <a:spcPts val="2400"/>
              </a:spcBef>
            </a:pPr>
            <a:r>
              <a:rPr lang="en-US" altLang="zh-CN" sz="3200" b="1" dirty="0">
                <a:solidFill>
                  <a:srgbClr val="C00000"/>
                </a:solidFill>
                <a:latin typeface="黑体" panose="02010609060101010101" pitchFamily="49" charset="-122"/>
                <a:ea typeface="黑体" panose="02010609060101010101" pitchFamily="49" charset="-122"/>
                <a:cs typeface="+mj-cs"/>
              </a:rPr>
              <a:t>2.2 </a:t>
            </a:r>
            <a:r>
              <a:rPr lang="zh-CN" altLang="en-US" sz="3200" b="1" dirty="0">
                <a:solidFill>
                  <a:srgbClr val="C00000"/>
                </a:solidFill>
                <a:latin typeface="黑体" panose="02010609060101010101" pitchFamily="49" charset="-122"/>
                <a:ea typeface="黑体" panose="02010609060101010101" pitchFamily="49" charset="-122"/>
                <a:cs typeface="+mj-cs"/>
              </a:rPr>
              <a:t>概念模型</a:t>
            </a:r>
            <a:endParaRPr lang="en-US" altLang="zh-CN" sz="3200" b="1" dirty="0">
              <a:solidFill>
                <a:srgbClr val="C00000"/>
              </a:solidFill>
              <a:latin typeface="黑体" panose="02010609060101010101" pitchFamily="49" charset="-122"/>
              <a:ea typeface="黑体" panose="02010609060101010101" pitchFamily="49" charset="-122"/>
              <a:cs typeface="+mj-cs"/>
            </a:endParaRPr>
          </a:p>
          <a:p>
            <a:pPr algn="l">
              <a:spcBef>
                <a:spcPts val="2400"/>
              </a:spcBef>
            </a:pPr>
            <a:r>
              <a:rPr lang="en-US" altLang="zh-CN" sz="3200" b="1" dirty="0">
                <a:solidFill>
                  <a:srgbClr val="C00000"/>
                </a:solidFill>
                <a:latin typeface="黑体" panose="02010609060101010101" pitchFamily="49" charset="-122"/>
                <a:ea typeface="黑体" panose="02010609060101010101" pitchFamily="49" charset="-122"/>
                <a:cs typeface="+mj-cs"/>
              </a:rPr>
              <a:t>2.3 </a:t>
            </a:r>
            <a:r>
              <a:rPr lang="zh-CN" altLang="en-US" sz="3200" b="1" dirty="0">
                <a:solidFill>
                  <a:srgbClr val="C00000"/>
                </a:solidFill>
                <a:latin typeface="黑体" panose="02010609060101010101" pitchFamily="49" charset="-122"/>
                <a:ea typeface="黑体" panose="02010609060101010101" pitchFamily="49" charset="-122"/>
                <a:cs typeface="+mj-cs"/>
              </a:rPr>
              <a:t>数据模型</a:t>
            </a:r>
            <a:endParaRPr lang="en-US" altLang="zh-CN" sz="3200" b="1" dirty="0">
              <a:solidFill>
                <a:srgbClr val="C00000"/>
              </a:solidFill>
              <a:latin typeface="黑体" panose="02010609060101010101" pitchFamily="49" charset="-122"/>
              <a:ea typeface="黑体" panose="02010609060101010101" pitchFamily="49" charset="-122"/>
              <a:cs typeface="+mj-cs"/>
            </a:endParaRPr>
          </a:p>
          <a:p>
            <a:pPr>
              <a:spcBef>
                <a:spcPts val="2400"/>
              </a:spcBef>
            </a:pPr>
            <a:endParaRPr lang="zh-CN" altLang="en-US" sz="3200" b="1" dirty="0">
              <a:solidFill>
                <a:srgbClr val="C00000"/>
              </a:solidFill>
              <a:latin typeface="黑体" panose="02010609060101010101" pitchFamily="49" charset="-122"/>
              <a:ea typeface="黑体" panose="02010609060101010101" pitchFamily="49" charset="-122"/>
              <a:cs typeface="+mj-cs"/>
            </a:endParaRPr>
          </a:p>
        </p:txBody>
      </p:sp>
      <p:sp>
        <p:nvSpPr>
          <p:cNvPr id="4" name="标题 1">
            <a:extLst>
              <a:ext uri="{FF2B5EF4-FFF2-40B4-BE49-F238E27FC236}">
                <a16:creationId xmlns:a16="http://schemas.microsoft.com/office/drawing/2014/main" id="{7DD61B38-8158-4398-8DA1-E7CA4F6E8069}"/>
              </a:ext>
            </a:extLst>
          </p:cNvPr>
          <p:cNvSpPr>
            <a:spLocks noGrp="1"/>
          </p:cNvSpPr>
          <p:nvPr>
            <p:ph type="ctrTitle"/>
          </p:nvPr>
        </p:nvSpPr>
        <p:spPr>
          <a:xfrm>
            <a:off x="1462528" y="801076"/>
            <a:ext cx="9144000" cy="1139296"/>
          </a:xfrm>
        </p:spPr>
        <p:txBody>
          <a:bodyPr>
            <a:normAutofit/>
          </a:bodyPr>
          <a:lstStyle/>
          <a:p>
            <a:r>
              <a:rPr lang="zh-CN" altLang="en-US" sz="4400" b="1" dirty="0">
                <a:latin typeface="黑体" panose="02010609060101010101" pitchFamily="49" charset="-122"/>
                <a:ea typeface="黑体" panose="02010609060101010101" pitchFamily="49" charset="-122"/>
              </a:rPr>
              <a:t>第</a:t>
            </a:r>
            <a:r>
              <a:rPr lang="en-US" altLang="zh-CN" sz="4400" b="1" dirty="0">
                <a:latin typeface="黑体" panose="02010609060101010101" pitchFamily="49" charset="-122"/>
                <a:ea typeface="黑体" panose="02010609060101010101" pitchFamily="49" charset="-122"/>
              </a:rPr>
              <a:t>2</a:t>
            </a:r>
            <a:r>
              <a:rPr lang="zh-CN" altLang="en-US" sz="4400" b="1" dirty="0">
                <a:latin typeface="黑体" panose="02010609060101010101" pitchFamily="49" charset="-122"/>
                <a:ea typeface="黑体" panose="02010609060101010101" pitchFamily="49" charset="-122"/>
              </a:rPr>
              <a:t>章 数据模型</a:t>
            </a:r>
          </a:p>
        </p:txBody>
      </p:sp>
    </p:spTree>
    <p:extLst>
      <p:ext uri="{BB962C8B-B14F-4D97-AF65-F5344CB8AC3E}">
        <p14:creationId xmlns:p14="http://schemas.microsoft.com/office/powerpoint/2010/main" val="296042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36C8C14-238C-38D6-37F0-9B1627650D1D}"/>
              </a:ext>
            </a:extLst>
          </p:cNvPr>
          <p:cNvSpPr txBox="1">
            <a:spLocks noChangeArrowheads="1"/>
          </p:cNvSpPr>
          <p:nvPr/>
        </p:nvSpPr>
        <p:spPr bwMode="auto">
          <a:xfrm>
            <a:off x="949031" y="1213835"/>
            <a:ext cx="6413303" cy="438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lvl="1" indent="0" eaLnBrk="0" fontAlgn="base" hangingPunct="0">
              <a:lnSpc>
                <a:spcPct val="120000"/>
              </a:lnSpc>
              <a:spcBef>
                <a:spcPts val="600"/>
              </a:spcBef>
              <a:spcAft>
                <a:spcPct val="0"/>
              </a:spcAft>
              <a:buClr>
                <a:srgbClr val="0000CC"/>
              </a:buClr>
              <a:buSzPct val="100000"/>
              <a:buNone/>
              <a:defRPr/>
            </a:pPr>
            <a:r>
              <a:rPr lang="zh-CN" altLang="en-US" sz="2600" b="0" dirty="0">
                <a:solidFill>
                  <a:srgbClr val="0000CC"/>
                </a:solidFill>
                <a:latin typeface="黑体" panose="02010609060101010101" pitchFamily="49" charset="-122"/>
                <a:ea typeface="黑体" panose="02010609060101010101" pitchFamily="49" charset="-122"/>
              </a:rPr>
              <a:t>① </a:t>
            </a:r>
            <a:r>
              <a:rPr lang="en-US" altLang="zh-CN" sz="2600" b="0" dirty="0">
                <a:solidFill>
                  <a:srgbClr val="0000CC"/>
                </a:solidFill>
                <a:latin typeface="黑体" panose="02010609060101010101" pitchFamily="49" charset="-122"/>
                <a:ea typeface="黑体" panose="02010609060101010101" pitchFamily="49" charset="-122"/>
              </a:rPr>
              <a:t>1</a:t>
            </a:r>
            <a:r>
              <a:rPr lang="zh-CN" altLang="en-US" sz="2600" b="0" dirty="0">
                <a:solidFill>
                  <a:srgbClr val="0000CC"/>
                </a:solidFill>
                <a:latin typeface="黑体" panose="02010609060101010101" pitchFamily="49" charset="-122"/>
                <a:ea typeface="黑体" panose="02010609060101010101" pitchFamily="49" charset="-122"/>
              </a:rPr>
              <a:t>：</a:t>
            </a:r>
            <a:r>
              <a:rPr lang="en-US" altLang="zh-CN" sz="2600" b="0" dirty="0">
                <a:solidFill>
                  <a:srgbClr val="0000CC"/>
                </a:solidFill>
                <a:latin typeface="黑体" panose="02010609060101010101" pitchFamily="49" charset="-122"/>
                <a:ea typeface="黑体" panose="02010609060101010101" pitchFamily="49" charset="-122"/>
              </a:rPr>
              <a:t>1 </a:t>
            </a:r>
            <a:r>
              <a:rPr lang="zh-CN" altLang="en-US" sz="2600" b="0" dirty="0">
                <a:solidFill>
                  <a:srgbClr val="0000CC"/>
                </a:solidFill>
                <a:latin typeface="黑体" panose="02010609060101010101" pitchFamily="49" charset="-122"/>
                <a:ea typeface="黑体" panose="02010609060101010101" pitchFamily="49" charset="-122"/>
              </a:rPr>
              <a:t>联系</a:t>
            </a:r>
          </a:p>
          <a:p>
            <a:pPr marL="400050" lvl="2" indent="0" eaLnBrk="0" fontAlgn="base" hangingPunct="0">
              <a:lnSpc>
                <a:spcPct val="120000"/>
              </a:lnSpc>
              <a:spcBef>
                <a:spcPts val="600"/>
              </a:spcBef>
              <a:spcAft>
                <a:spcPct val="0"/>
              </a:spcAft>
              <a:buClr>
                <a:srgbClr val="FFCC00"/>
              </a:buClr>
              <a:buNone/>
              <a:defRPr/>
            </a:pPr>
            <a:r>
              <a:rPr lang="zh-CN" altLang="en-US" b="0" dirty="0">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对于实体集</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中的一个实体，实体集</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中至多有一个实体与之对应联系，反之亦然，则称实体集</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与实体集</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具有一对一联系，记为</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l</a:t>
            </a:r>
            <a:r>
              <a:rPr lang="zh-CN" altLang="en-US" sz="2400" b="0" dirty="0">
                <a:solidFill>
                  <a:schemeClr val="tx1"/>
                </a:solidFill>
                <a:latin typeface="黑体" panose="02010609060101010101" pitchFamily="49" charset="-122"/>
                <a:ea typeface="黑体" panose="02010609060101010101" pitchFamily="49" charset="-122"/>
              </a:rPr>
              <a:t>。</a:t>
            </a:r>
            <a:endParaRPr lang="zh-CN" altLang="en-US" b="0" dirty="0">
              <a:latin typeface="黑体" panose="02010609060101010101" pitchFamily="49" charset="-122"/>
              <a:ea typeface="黑体" panose="02010609060101010101" pitchFamily="49" charset="-122"/>
            </a:endParaRPr>
          </a:p>
          <a:p>
            <a:pPr marL="400050" lvl="2" indent="0" eaLnBrk="0" fontAlgn="base" hangingPunct="0">
              <a:lnSpc>
                <a:spcPct val="120000"/>
              </a:lnSpc>
              <a:spcBef>
                <a:spcPts val="1200"/>
              </a:spcBef>
              <a:spcAft>
                <a:spcPct val="0"/>
              </a:spcAft>
              <a:buClr>
                <a:srgbClr val="FFCC00"/>
              </a:buClr>
              <a:buNone/>
              <a:defRPr/>
            </a:pPr>
            <a:r>
              <a:rPr lang="zh-CN" altLang="en-US" sz="2400" b="0" dirty="0">
                <a:latin typeface="黑体" panose="02010609060101010101" pitchFamily="49" charset="-122"/>
                <a:ea typeface="黑体" panose="02010609060101010101" pitchFamily="49" charset="-122"/>
              </a:rPr>
              <a:t>    </a:t>
            </a:r>
            <a:r>
              <a:rPr lang="zh-CN" altLang="en-US" sz="2400" b="0" dirty="0" smtClean="0">
                <a:solidFill>
                  <a:srgbClr val="006666"/>
                </a:solidFill>
                <a:latin typeface="黑体" panose="02010609060101010101" pitchFamily="49" charset="-122"/>
                <a:ea typeface="黑体" panose="02010609060101010101" pitchFamily="49" charset="-122"/>
              </a:rPr>
              <a:t>例如</a:t>
            </a:r>
            <a:r>
              <a:rPr lang="zh-CN" altLang="en-US" sz="2400" b="0" dirty="0">
                <a:solidFill>
                  <a:srgbClr val="006666"/>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学校</a:t>
            </a:r>
            <a:r>
              <a:rPr lang="zh-CN" altLang="en-US" sz="2400" b="0" dirty="0">
                <a:solidFill>
                  <a:schemeClr val="tx1"/>
                </a:solidFill>
                <a:latin typeface="黑体" panose="02010609060101010101" pitchFamily="49" charset="-122"/>
                <a:ea typeface="黑体" panose="02010609060101010101" pitchFamily="49" charset="-122"/>
              </a:rPr>
              <a:t>里面，设一个班只有一个班长，而一个班长只在一个班中任职，则</a:t>
            </a:r>
            <a:r>
              <a:rPr lang="zh-CN" altLang="en-US" sz="2400" b="0" dirty="0">
                <a:solidFill>
                  <a:srgbClr val="C00000"/>
                </a:solidFill>
                <a:latin typeface="黑体" panose="02010609060101010101" pitchFamily="49" charset="-122"/>
                <a:ea typeface="黑体" panose="02010609060101010101" pitchFamily="49" charset="-122"/>
              </a:rPr>
              <a:t>班</a:t>
            </a:r>
            <a:r>
              <a:rPr lang="zh-CN" altLang="en-US" sz="2400" b="0" dirty="0">
                <a:solidFill>
                  <a:schemeClr val="tx1"/>
                </a:solidFill>
                <a:latin typeface="黑体" panose="02010609060101010101" pitchFamily="49" charset="-122"/>
                <a:ea typeface="黑体" panose="02010609060101010101" pitchFamily="49" charset="-122"/>
              </a:rPr>
              <a:t>实体集与</a:t>
            </a:r>
            <a:r>
              <a:rPr lang="zh-CN" altLang="en-US" sz="2400" b="0" dirty="0">
                <a:solidFill>
                  <a:srgbClr val="C00000"/>
                </a:solidFill>
                <a:latin typeface="黑体" panose="02010609060101010101" pitchFamily="49" charset="-122"/>
                <a:ea typeface="黑体" panose="02010609060101010101" pitchFamily="49" charset="-122"/>
              </a:rPr>
              <a:t>班长</a:t>
            </a:r>
            <a:r>
              <a:rPr lang="zh-CN" altLang="en-US" sz="2400" b="0" dirty="0">
                <a:solidFill>
                  <a:schemeClr val="tx1"/>
                </a:solidFill>
                <a:latin typeface="黑体" panose="02010609060101010101" pitchFamily="49" charset="-122"/>
                <a:ea typeface="黑体" panose="02010609060101010101" pitchFamily="49" charset="-122"/>
              </a:rPr>
              <a:t>实体集之间具有一对一联系。</a:t>
            </a:r>
          </a:p>
          <a:p>
            <a:pPr eaLnBrk="1" hangingPunct="1">
              <a:lnSpc>
                <a:spcPct val="120000"/>
              </a:lnSpc>
              <a:spcBef>
                <a:spcPts val="600"/>
              </a:spcBef>
              <a:buClrTx/>
              <a:buSzTx/>
              <a:buFontTx/>
              <a:buNone/>
            </a:pPr>
            <a:endParaRPr lang="zh-CN" altLang="en-US" sz="2400" dirty="0">
              <a:solidFill>
                <a:schemeClr val="tx1"/>
              </a:solidFill>
              <a:latin typeface="黑体" panose="02010609060101010101" pitchFamily="49" charset="-122"/>
              <a:ea typeface="黑体" panose="02010609060101010101" pitchFamily="49" charset="-122"/>
            </a:endParaRPr>
          </a:p>
        </p:txBody>
      </p:sp>
      <p:graphicFrame>
        <p:nvGraphicFramePr>
          <p:cNvPr id="3" name="Object 4">
            <a:extLst>
              <a:ext uri="{FF2B5EF4-FFF2-40B4-BE49-F238E27FC236}">
                <a16:creationId xmlns:a16="http://schemas.microsoft.com/office/drawing/2014/main" id="{843ACA72-8F12-5571-B97C-BB73665DB3D1}"/>
              </a:ext>
            </a:extLst>
          </p:cNvPr>
          <p:cNvGraphicFramePr>
            <a:graphicFrameLocks noChangeAspect="1"/>
          </p:cNvGraphicFramePr>
          <p:nvPr>
            <p:extLst>
              <p:ext uri="{D42A27DB-BD31-4B8C-83A1-F6EECF244321}">
                <p14:modId xmlns:p14="http://schemas.microsoft.com/office/powerpoint/2010/main" val="2337808087"/>
              </p:ext>
            </p:extLst>
          </p:nvPr>
        </p:nvGraphicFramePr>
        <p:xfrm>
          <a:off x="7519988" y="1373188"/>
          <a:ext cx="3571875" cy="4454525"/>
        </p:xfrm>
        <a:graphic>
          <a:graphicData uri="http://schemas.openxmlformats.org/presentationml/2006/ole">
            <mc:AlternateContent xmlns:mc="http://schemas.openxmlformats.org/markup-compatibility/2006">
              <mc:Choice xmlns:v="urn:schemas-microsoft-com:vml" Requires="v">
                <p:oleObj spid="_x0000_s1041" name="Picture" r:id="rId3" imgW="2659320" imgH="3323520" progId="Word.Picture.8">
                  <p:embed/>
                </p:oleObj>
              </mc:Choice>
              <mc:Fallback>
                <p:oleObj name="Picture" r:id="rId3" imgW="2659320" imgH="3323520" progId="Word.Picture.8">
                  <p:embed/>
                  <p:pic>
                    <p:nvPicPr>
                      <p:cNvPr id="3" name="Object 4">
                        <a:extLst>
                          <a:ext uri="{FF2B5EF4-FFF2-40B4-BE49-F238E27FC236}">
                            <a16:creationId xmlns:a16="http://schemas.microsoft.com/office/drawing/2014/main" id="{05F536E6-A817-44C1-B5A6-78A8E7E6B797}"/>
                          </a:ext>
                        </a:extLst>
                      </p:cNvPr>
                      <p:cNvPicPr>
                        <a:picLocks noChangeAspect="1" noChangeArrowheads="1"/>
                      </p:cNvPicPr>
                      <p:nvPr/>
                    </p:nvPicPr>
                    <p:blipFill>
                      <a:blip r:embed="rId4"/>
                      <a:srcRect/>
                      <a:stretch>
                        <a:fillRect/>
                      </a:stretch>
                    </p:blipFill>
                    <p:spPr bwMode="auto">
                      <a:xfrm>
                        <a:off x="7519988" y="1373188"/>
                        <a:ext cx="3571875" cy="44545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9EB5474-5FDB-8CB4-8FF5-54CE10EBA150}"/>
              </a:ext>
            </a:extLst>
          </p:cNvPr>
          <p:cNvSpPr txBox="1">
            <a:spLocks noChangeArrowheads="1"/>
          </p:cNvSpPr>
          <p:nvPr/>
        </p:nvSpPr>
        <p:spPr bwMode="auto">
          <a:xfrm>
            <a:off x="1258333" y="1067794"/>
            <a:ext cx="6066294" cy="43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lvl="1" indent="0" eaLnBrk="0" fontAlgn="base" hangingPunct="0">
              <a:lnSpc>
                <a:spcPct val="120000"/>
              </a:lnSpc>
              <a:spcBef>
                <a:spcPts val="600"/>
              </a:spcBef>
              <a:spcAft>
                <a:spcPct val="0"/>
              </a:spcAft>
              <a:buClr>
                <a:srgbClr val="0000CC"/>
              </a:buClr>
              <a:buSzPct val="100000"/>
              <a:buNone/>
              <a:defRPr/>
            </a:pPr>
            <a:r>
              <a:rPr lang="zh-CN" altLang="en-US" sz="2600" b="0" dirty="0">
                <a:solidFill>
                  <a:srgbClr val="0000CC"/>
                </a:solidFill>
                <a:latin typeface="黑体" panose="02010609060101010101" pitchFamily="49" charset="-122"/>
                <a:ea typeface="黑体" panose="02010609060101010101" pitchFamily="49" charset="-122"/>
              </a:rPr>
              <a:t>② </a:t>
            </a:r>
            <a:r>
              <a:rPr lang="en-US" altLang="zh-CN" sz="2600" b="0" dirty="0">
                <a:solidFill>
                  <a:srgbClr val="0000CC"/>
                </a:solidFill>
                <a:latin typeface="黑体" panose="02010609060101010101" pitchFamily="49" charset="-122"/>
                <a:ea typeface="黑体" panose="02010609060101010101" pitchFamily="49" charset="-122"/>
              </a:rPr>
              <a:t>1</a:t>
            </a:r>
            <a:r>
              <a:rPr lang="zh-CN" altLang="en-US" sz="2600" b="0" dirty="0">
                <a:solidFill>
                  <a:srgbClr val="0000CC"/>
                </a:solidFill>
                <a:latin typeface="黑体" panose="02010609060101010101" pitchFamily="49" charset="-122"/>
                <a:ea typeface="黑体" panose="02010609060101010101" pitchFamily="49" charset="-122"/>
              </a:rPr>
              <a:t>：</a:t>
            </a:r>
            <a:r>
              <a:rPr lang="en-US" altLang="zh-CN" sz="2600" b="0" dirty="0">
                <a:solidFill>
                  <a:srgbClr val="0000CC"/>
                </a:solidFill>
                <a:latin typeface="黑体" panose="02010609060101010101" pitchFamily="49" charset="-122"/>
                <a:ea typeface="黑体" panose="02010609060101010101" pitchFamily="49" charset="-122"/>
              </a:rPr>
              <a:t>n </a:t>
            </a:r>
            <a:r>
              <a:rPr lang="zh-CN" altLang="en-US" sz="2600" b="0" dirty="0">
                <a:solidFill>
                  <a:srgbClr val="0000CC"/>
                </a:solidFill>
                <a:latin typeface="黑体" panose="02010609060101010101" pitchFamily="49" charset="-122"/>
                <a:ea typeface="黑体" panose="02010609060101010101" pitchFamily="49" charset="-122"/>
              </a:rPr>
              <a:t>联系</a:t>
            </a:r>
          </a:p>
          <a:p>
            <a:pPr marL="0" lvl="1" indent="0" eaLnBrk="0" fontAlgn="base" hangingPunct="0">
              <a:lnSpc>
                <a:spcPct val="120000"/>
              </a:lnSpc>
              <a:spcBef>
                <a:spcPts val="600"/>
              </a:spcBef>
              <a:spcAft>
                <a:spcPct val="0"/>
              </a:spcAft>
              <a:buClr>
                <a:srgbClr val="FFCC00"/>
              </a:buClr>
              <a:buNone/>
              <a:defRPr/>
            </a:pPr>
            <a:r>
              <a:rPr lang="zh-CN" altLang="en-US" b="0" dirty="0">
                <a:latin typeface="黑体" panose="02010609060101010101" pitchFamily="49" charset="-122"/>
                <a:ea typeface="黑体" panose="02010609060101010101" pitchFamily="49" charset="-122"/>
              </a:rPr>
              <a:t>    对于实体集</a:t>
            </a:r>
            <a:r>
              <a:rPr lang="en-US" altLang="zh-CN" b="0" dirty="0">
                <a:latin typeface="黑体" panose="02010609060101010101" pitchFamily="49" charset="-122"/>
                <a:ea typeface="黑体" panose="02010609060101010101" pitchFamily="49" charset="-122"/>
              </a:rPr>
              <a:t>A</a:t>
            </a:r>
            <a:r>
              <a:rPr lang="zh-CN" altLang="en-US" b="0" dirty="0">
                <a:latin typeface="黑体" panose="02010609060101010101" pitchFamily="49" charset="-122"/>
                <a:ea typeface="黑体" panose="02010609060101010101" pitchFamily="49" charset="-122"/>
              </a:rPr>
              <a:t>中的一个实体，实体集</a:t>
            </a:r>
            <a:r>
              <a:rPr lang="en-US" altLang="zh-CN" b="0" dirty="0">
                <a:latin typeface="黑体" panose="02010609060101010101" pitchFamily="49" charset="-122"/>
                <a:ea typeface="黑体" panose="02010609060101010101" pitchFamily="49" charset="-122"/>
              </a:rPr>
              <a:t>B</a:t>
            </a:r>
            <a:r>
              <a:rPr lang="zh-CN" altLang="en-US" b="0" dirty="0">
                <a:latin typeface="黑体" panose="02010609060101010101" pitchFamily="49" charset="-122"/>
                <a:ea typeface="黑体" panose="02010609060101010101" pitchFamily="49" charset="-122"/>
              </a:rPr>
              <a:t>中有多个实体与之对应，反之，对于实体集</a:t>
            </a:r>
            <a:r>
              <a:rPr lang="en-US" altLang="zh-CN" b="0" dirty="0">
                <a:latin typeface="黑体" panose="02010609060101010101" pitchFamily="49" charset="-122"/>
                <a:ea typeface="黑体" panose="02010609060101010101" pitchFamily="49" charset="-122"/>
              </a:rPr>
              <a:t>B</a:t>
            </a:r>
            <a:r>
              <a:rPr lang="zh-CN" altLang="en-US" b="0" dirty="0">
                <a:latin typeface="黑体" panose="02010609060101010101" pitchFamily="49" charset="-122"/>
                <a:ea typeface="黑体" panose="02010609060101010101" pitchFamily="49" charset="-122"/>
              </a:rPr>
              <a:t>中的一个实体，实体集</a:t>
            </a:r>
            <a:r>
              <a:rPr lang="en-US" altLang="zh-CN" b="0" dirty="0">
                <a:latin typeface="黑体" panose="02010609060101010101" pitchFamily="49" charset="-122"/>
                <a:ea typeface="黑体" panose="02010609060101010101" pitchFamily="49" charset="-122"/>
              </a:rPr>
              <a:t>A</a:t>
            </a:r>
            <a:r>
              <a:rPr lang="zh-CN" altLang="en-US" b="0" dirty="0">
                <a:latin typeface="黑体" panose="02010609060101010101" pitchFamily="49" charset="-122"/>
                <a:ea typeface="黑体" panose="02010609060101010101" pitchFamily="49" charset="-122"/>
              </a:rPr>
              <a:t>中至多有一个实体与之对应，则称实体集</a:t>
            </a:r>
            <a:r>
              <a:rPr lang="en-US" altLang="zh-CN" b="0" dirty="0">
                <a:latin typeface="黑体" panose="02010609060101010101" pitchFamily="49" charset="-122"/>
                <a:ea typeface="黑体" panose="02010609060101010101" pitchFamily="49" charset="-122"/>
              </a:rPr>
              <a:t>A</a:t>
            </a:r>
            <a:r>
              <a:rPr lang="zh-CN" altLang="en-US" b="0" dirty="0">
                <a:latin typeface="黑体" panose="02010609060101010101" pitchFamily="49" charset="-122"/>
                <a:ea typeface="黑体" panose="02010609060101010101" pitchFamily="49" charset="-122"/>
              </a:rPr>
              <a:t>与实体集</a:t>
            </a:r>
            <a:r>
              <a:rPr lang="en-US" altLang="zh-CN" b="0" dirty="0">
                <a:latin typeface="黑体" panose="02010609060101010101" pitchFamily="49" charset="-122"/>
                <a:ea typeface="黑体" panose="02010609060101010101" pitchFamily="49" charset="-122"/>
              </a:rPr>
              <a:t>B</a:t>
            </a:r>
            <a:r>
              <a:rPr lang="zh-CN" altLang="en-US" b="0" smtClean="0">
                <a:latin typeface="黑体" panose="02010609060101010101" pitchFamily="49" charset="-122"/>
                <a:ea typeface="黑体" panose="02010609060101010101" pitchFamily="49" charset="-122"/>
              </a:rPr>
              <a:t>具有一对</a:t>
            </a:r>
            <a:r>
              <a:rPr lang="zh-CN" altLang="en-US" b="0" dirty="0">
                <a:latin typeface="黑体" panose="02010609060101010101" pitchFamily="49" charset="-122"/>
                <a:ea typeface="黑体" panose="02010609060101010101" pitchFamily="49" charset="-122"/>
              </a:rPr>
              <a:t>多联系，记为</a:t>
            </a:r>
            <a:r>
              <a:rPr lang="en-US" altLang="zh-CN" b="0" dirty="0">
                <a:latin typeface="黑体" panose="02010609060101010101" pitchFamily="49" charset="-122"/>
                <a:ea typeface="黑体" panose="02010609060101010101" pitchFamily="49" charset="-122"/>
              </a:rPr>
              <a:t>1</a:t>
            </a:r>
            <a:r>
              <a:rPr lang="zh-CN" altLang="en-US" b="0" dirty="0">
                <a:latin typeface="黑体" panose="02010609060101010101" pitchFamily="49" charset="-122"/>
                <a:ea typeface="黑体" panose="02010609060101010101" pitchFamily="49" charset="-122"/>
              </a:rPr>
              <a:t>：</a:t>
            </a:r>
            <a:r>
              <a:rPr lang="en-US" altLang="zh-CN" b="0" dirty="0">
                <a:latin typeface="黑体" panose="02010609060101010101" pitchFamily="49" charset="-122"/>
                <a:ea typeface="黑体" panose="02010609060101010101" pitchFamily="49" charset="-122"/>
              </a:rPr>
              <a:t>n</a:t>
            </a:r>
            <a:r>
              <a:rPr lang="zh-CN" altLang="en-US" b="0" dirty="0">
                <a:latin typeface="黑体" panose="02010609060101010101" pitchFamily="49" charset="-122"/>
                <a:ea typeface="黑体" panose="02010609060101010101" pitchFamily="49" charset="-122"/>
              </a:rPr>
              <a:t>。</a:t>
            </a:r>
          </a:p>
          <a:p>
            <a:pPr marL="0" lvl="1" indent="0" eaLnBrk="0" fontAlgn="base" hangingPunct="0">
              <a:lnSpc>
                <a:spcPct val="120000"/>
              </a:lnSpc>
              <a:spcBef>
                <a:spcPts val="1200"/>
              </a:spcBef>
              <a:spcAft>
                <a:spcPct val="0"/>
              </a:spcAft>
              <a:buClr>
                <a:srgbClr val="FFCC00"/>
              </a:buClr>
              <a:buNone/>
              <a:defRPr/>
            </a:pPr>
            <a:r>
              <a:rPr lang="zh-CN" altLang="en-US" b="0" dirty="0">
                <a:latin typeface="黑体" panose="02010609060101010101" pitchFamily="49" charset="-122"/>
                <a:ea typeface="黑体" panose="02010609060101010101" pitchFamily="49" charset="-122"/>
              </a:rPr>
              <a:t>    </a:t>
            </a:r>
            <a:r>
              <a:rPr lang="zh-CN" altLang="en-US" b="0" dirty="0" smtClean="0">
                <a:solidFill>
                  <a:srgbClr val="006666"/>
                </a:solidFill>
                <a:latin typeface="黑体" panose="02010609060101010101" pitchFamily="49" charset="-122"/>
                <a:ea typeface="黑体" panose="02010609060101010101" pitchFamily="49" charset="-122"/>
              </a:rPr>
              <a:t>例如</a:t>
            </a:r>
            <a:r>
              <a:rPr lang="zh-CN" altLang="en-US" b="0" dirty="0">
                <a:solidFill>
                  <a:srgbClr val="006666"/>
                </a:solidFill>
                <a:latin typeface="黑体" panose="02010609060101010101" pitchFamily="49" charset="-122"/>
                <a:ea typeface="黑体" panose="02010609060101010101" pitchFamily="49" charset="-122"/>
              </a:rPr>
              <a:t>：</a:t>
            </a:r>
            <a:r>
              <a:rPr lang="zh-CN" altLang="en-US" b="0" dirty="0" smtClean="0">
                <a:latin typeface="黑体" panose="02010609060101010101" pitchFamily="49" charset="-122"/>
                <a:ea typeface="黑体" panose="02010609060101010101" pitchFamily="49" charset="-122"/>
              </a:rPr>
              <a:t>一</a:t>
            </a:r>
            <a:r>
              <a:rPr lang="zh-CN" altLang="en-US" b="0" dirty="0">
                <a:latin typeface="黑体" panose="02010609060101010101" pitchFamily="49" charset="-122"/>
                <a:ea typeface="黑体" panose="02010609060101010101" pitchFamily="49" charset="-122"/>
              </a:rPr>
              <a:t>个班有若干名学生，而每个学生只在一个班中学习，则</a:t>
            </a:r>
            <a:r>
              <a:rPr lang="zh-CN" altLang="en-US" b="0" dirty="0">
                <a:solidFill>
                  <a:srgbClr val="C00000"/>
                </a:solidFill>
                <a:latin typeface="黑体" panose="02010609060101010101" pitchFamily="49" charset="-122"/>
                <a:ea typeface="黑体" panose="02010609060101010101" pitchFamily="49" charset="-122"/>
              </a:rPr>
              <a:t>班</a:t>
            </a:r>
            <a:r>
              <a:rPr lang="zh-CN" altLang="en-US" b="0" dirty="0">
                <a:latin typeface="黑体" panose="02010609060101010101" pitchFamily="49" charset="-122"/>
                <a:ea typeface="黑体" panose="02010609060101010101" pitchFamily="49" charset="-122"/>
              </a:rPr>
              <a:t>与</a:t>
            </a:r>
            <a:r>
              <a:rPr lang="zh-CN" altLang="en-US" b="0" dirty="0">
                <a:solidFill>
                  <a:srgbClr val="C00000"/>
                </a:solidFill>
                <a:latin typeface="黑体" panose="02010609060101010101" pitchFamily="49" charset="-122"/>
                <a:ea typeface="黑体" panose="02010609060101010101" pitchFamily="49" charset="-122"/>
              </a:rPr>
              <a:t>学生</a:t>
            </a:r>
            <a:r>
              <a:rPr lang="zh-CN" altLang="en-US" b="0" dirty="0">
                <a:latin typeface="黑体" panose="02010609060101010101" pitchFamily="49" charset="-122"/>
                <a:ea typeface="黑体" panose="02010609060101010101" pitchFamily="49" charset="-122"/>
              </a:rPr>
              <a:t>之间具有一对多联系。</a:t>
            </a:r>
          </a:p>
        </p:txBody>
      </p:sp>
      <p:graphicFrame>
        <p:nvGraphicFramePr>
          <p:cNvPr id="3" name="Object 4">
            <a:extLst>
              <a:ext uri="{FF2B5EF4-FFF2-40B4-BE49-F238E27FC236}">
                <a16:creationId xmlns:a16="http://schemas.microsoft.com/office/drawing/2014/main" id="{923055D7-EDBC-6785-4535-4EA4D8372136}"/>
              </a:ext>
            </a:extLst>
          </p:cNvPr>
          <p:cNvGraphicFramePr>
            <a:graphicFrameLocks noChangeAspect="1"/>
          </p:cNvGraphicFramePr>
          <p:nvPr>
            <p:extLst>
              <p:ext uri="{D42A27DB-BD31-4B8C-83A1-F6EECF244321}">
                <p14:modId xmlns:p14="http://schemas.microsoft.com/office/powerpoint/2010/main" val="3791873166"/>
              </p:ext>
            </p:extLst>
          </p:nvPr>
        </p:nvGraphicFramePr>
        <p:xfrm>
          <a:off x="7519428" y="1373109"/>
          <a:ext cx="3572712" cy="4455171"/>
        </p:xfrm>
        <a:graphic>
          <a:graphicData uri="http://schemas.openxmlformats.org/presentationml/2006/ole">
            <mc:AlternateContent xmlns:mc="http://schemas.openxmlformats.org/markup-compatibility/2006">
              <mc:Choice xmlns:v="urn:schemas-microsoft-com:vml" Requires="v">
                <p:oleObj spid="_x0000_s2065" name="Picture" r:id="rId3" imgW="2659320" imgH="3323520" progId="Word.Picture.8">
                  <p:embed/>
                </p:oleObj>
              </mc:Choice>
              <mc:Fallback>
                <p:oleObj name="Picture" r:id="rId3" imgW="2659320" imgH="3323520" progId="Word.Picture.8">
                  <p:embed/>
                  <p:pic>
                    <p:nvPicPr>
                      <p:cNvPr id="2" name="Object 4">
                        <a:extLst>
                          <a:ext uri="{FF2B5EF4-FFF2-40B4-BE49-F238E27FC236}">
                            <a16:creationId xmlns:a16="http://schemas.microsoft.com/office/drawing/2014/main" id="{218F835C-874F-B3A0-93DB-EF5571822355}"/>
                          </a:ext>
                        </a:extLst>
                      </p:cNvPr>
                      <p:cNvPicPr>
                        <a:picLocks noChangeAspect="1" noChangeArrowheads="1"/>
                      </p:cNvPicPr>
                      <p:nvPr/>
                    </p:nvPicPr>
                    <p:blipFill>
                      <a:blip r:embed="rId4"/>
                      <a:srcRect/>
                      <a:stretch>
                        <a:fillRect/>
                      </a:stretch>
                    </p:blipFill>
                    <p:spPr bwMode="auto">
                      <a:xfrm>
                        <a:off x="7519428" y="1373109"/>
                        <a:ext cx="3572712" cy="4455171"/>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4D07D84D-07C4-7B8F-D723-A2543B6F64FB}"/>
              </a:ext>
            </a:extLst>
          </p:cNvPr>
          <p:cNvSpPr txBox="1">
            <a:spLocks noChangeArrowheads="1"/>
          </p:cNvSpPr>
          <p:nvPr/>
        </p:nvSpPr>
        <p:spPr bwMode="auto">
          <a:xfrm>
            <a:off x="1195541" y="1139678"/>
            <a:ext cx="6147939" cy="4311950"/>
          </a:xfrm>
          <a:prstGeom prst="rect">
            <a:avLst/>
          </a:prstGeom>
          <a:noFill/>
          <a:ln>
            <a:noFill/>
          </a:ln>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0" lvl="1" indent="0" fontAlgn="base">
              <a:lnSpc>
                <a:spcPct val="120000"/>
              </a:lnSpc>
              <a:spcBef>
                <a:spcPts val="600"/>
              </a:spcBef>
              <a:spcAft>
                <a:spcPct val="0"/>
              </a:spcAft>
              <a:buClr>
                <a:srgbClr val="0000CC"/>
              </a:buClr>
              <a:buSzPct val="100000"/>
              <a:defRPr/>
            </a:pPr>
            <a:r>
              <a:rPr lang="zh-CN" altLang="en-US" sz="2600" b="0" dirty="0">
                <a:solidFill>
                  <a:srgbClr val="0000CC"/>
                </a:solidFill>
                <a:latin typeface="黑体" panose="02010609060101010101" pitchFamily="49" charset="-122"/>
                <a:ea typeface="黑体" panose="02010609060101010101" pitchFamily="49" charset="-122"/>
              </a:rPr>
              <a:t>③ </a:t>
            </a:r>
            <a:r>
              <a:rPr lang="en-US" altLang="zh-CN" sz="2600" b="0" dirty="0">
                <a:solidFill>
                  <a:srgbClr val="0000CC"/>
                </a:solidFill>
                <a:latin typeface="黑体" panose="02010609060101010101" pitchFamily="49" charset="-122"/>
                <a:ea typeface="黑体" panose="02010609060101010101" pitchFamily="49" charset="-122"/>
              </a:rPr>
              <a:t>m</a:t>
            </a:r>
            <a:r>
              <a:rPr lang="zh-CN" altLang="en-US" sz="2600" b="0" dirty="0">
                <a:solidFill>
                  <a:srgbClr val="0000CC"/>
                </a:solidFill>
                <a:latin typeface="黑体" panose="02010609060101010101" pitchFamily="49" charset="-122"/>
                <a:ea typeface="黑体" panose="02010609060101010101" pitchFamily="49" charset="-122"/>
              </a:rPr>
              <a:t>：</a:t>
            </a:r>
            <a:r>
              <a:rPr lang="en-US" altLang="zh-CN" sz="2600" b="0" dirty="0">
                <a:solidFill>
                  <a:srgbClr val="0000CC"/>
                </a:solidFill>
                <a:latin typeface="黑体" panose="02010609060101010101" pitchFamily="49" charset="-122"/>
                <a:ea typeface="黑体" panose="02010609060101010101" pitchFamily="49" charset="-122"/>
              </a:rPr>
              <a:t>n </a:t>
            </a:r>
            <a:r>
              <a:rPr lang="zh-CN" altLang="en-US" sz="2600" b="0" dirty="0">
                <a:solidFill>
                  <a:srgbClr val="0000CC"/>
                </a:solidFill>
                <a:latin typeface="黑体" panose="02010609060101010101" pitchFamily="49" charset="-122"/>
                <a:ea typeface="黑体" panose="02010609060101010101" pitchFamily="49" charset="-122"/>
              </a:rPr>
              <a:t>联系</a:t>
            </a:r>
          </a:p>
          <a:p>
            <a:pPr marL="0" lvl="1" indent="0" fontAlgn="base">
              <a:lnSpc>
                <a:spcPct val="120000"/>
              </a:lnSpc>
              <a:spcBef>
                <a:spcPts val="600"/>
              </a:spcBef>
              <a:spcAft>
                <a:spcPct val="0"/>
              </a:spcAft>
              <a:buClr>
                <a:srgbClr val="FFCC00"/>
              </a:buClr>
              <a:buSzPct val="80000"/>
              <a:defRPr/>
            </a:pPr>
            <a:r>
              <a:rPr lang="zh-CN" altLang="en-US" b="0" dirty="0">
                <a:solidFill>
                  <a:schemeClr val="tx1"/>
                </a:solidFill>
                <a:latin typeface="黑体" panose="02010609060101010101" pitchFamily="49" charset="-122"/>
                <a:ea typeface="黑体" panose="02010609060101010101" pitchFamily="49" charset="-122"/>
              </a:rPr>
              <a:t>   对于实体集</a:t>
            </a:r>
            <a:r>
              <a:rPr lang="en-US" altLang="zh-CN" b="0" dirty="0">
                <a:solidFill>
                  <a:schemeClr val="tx1"/>
                </a:solidFill>
                <a:latin typeface="黑体" panose="02010609060101010101" pitchFamily="49" charset="-122"/>
                <a:ea typeface="黑体" panose="02010609060101010101" pitchFamily="49" charset="-122"/>
              </a:rPr>
              <a:t>A</a:t>
            </a:r>
            <a:r>
              <a:rPr lang="zh-CN" altLang="en-US" b="0" dirty="0">
                <a:solidFill>
                  <a:schemeClr val="tx1"/>
                </a:solidFill>
                <a:latin typeface="黑体" panose="02010609060101010101" pitchFamily="49" charset="-122"/>
                <a:ea typeface="黑体" panose="02010609060101010101" pitchFamily="49" charset="-122"/>
              </a:rPr>
              <a:t>中的一个实体，实体集</a:t>
            </a:r>
            <a:r>
              <a:rPr lang="en-US" altLang="zh-CN" b="0" dirty="0">
                <a:solidFill>
                  <a:schemeClr val="tx1"/>
                </a:solidFill>
                <a:latin typeface="黑体" panose="02010609060101010101" pitchFamily="49" charset="-122"/>
                <a:ea typeface="黑体" panose="02010609060101010101" pitchFamily="49" charset="-122"/>
              </a:rPr>
              <a:t>B</a:t>
            </a:r>
            <a:r>
              <a:rPr lang="zh-CN" altLang="en-US" b="0" dirty="0">
                <a:solidFill>
                  <a:schemeClr val="tx1"/>
                </a:solidFill>
                <a:latin typeface="黑体" panose="02010609060101010101" pitchFamily="49" charset="-122"/>
                <a:ea typeface="黑体" panose="02010609060101010101" pitchFamily="49" charset="-122"/>
              </a:rPr>
              <a:t>中有多个实体与之对应，反之，对于实体集</a:t>
            </a:r>
            <a:r>
              <a:rPr lang="en-US" altLang="zh-CN" b="0" dirty="0">
                <a:solidFill>
                  <a:schemeClr val="tx1"/>
                </a:solidFill>
                <a:latin typeface="黑体" panose="02010609060101010101" pitchFamily="49" charset="-122"/>
                <a:ea typeface="黑体" panose="02010609060101010101" pitchFamily="49" charset="-122"/>
              </a:rPr>
              <a:t>B</a:t>
            </a:r>
            <a:r>
              <a:rPr lang="zh-CN" altLang="en-US" b="0" dirty="0">
                <a:solidFill>
                  <a:schemeClr val="tx1"/>
                </a:solidFill>
                <a:latin typeface="黑体" panose="02010609060101010101" pitchFamily="49" charset="-122"/>
                <a:ea typeface="黑体" panose="02010609060101010101" pitchFamily="49" charset="-122"/>
              </a:rPr>
              <a:t>中的一个实体，实体集</a:t>
            </a:r>
            <a:r>
              <a:rPr lang="en-US" altLang="zh-CN" b="0" dirty="0">
                <a:solidFill>
                  <a:schemeClr val="tx1"/>
                </a:solidFill>
                <a:latin typeface="黑体" panose="02010609060101010101" pitchFamily="49" charset="-122"/>
                <a:ea typeface="黑体" panose="02010609060101010101" pitchFamily="49" charset="-122"/>
              </a:rPr>
              <a:t>A</a:t>
            </a:r>
            <a:r>
              <a:rPr lang="zh-CN" altLang="en-US" b="0" dirty="0">
                <a:solidFill>
                  <a:schemeClr val="tx1"/>
                </a:solidFill>
                <a:latin typeface="黑体" panose="02010609060101010101" pitchFamily="49" charset="-122"/>
                <a:ea typeface="黑体" panose="02010609060101010101" pitchFamily="49" charset="-122"/>
              </a:rPr>
              <a:t>中也有多个实体与之对应，则称实体集</a:t>
            </a:r>
            <a:r>
              <a:rPr lang="en-US" altLang="zh-CN" b="0" dirty="0">
                <a:solidFill>
                  <a:schemeClr val="tx1"/>
                </a:solidFill>
                <a:latin typeface="黑体" panose="02010609060101010101" pitchFamily="49" charset="-122"/>
                <a:ea typeface="黑体" panose="02010609060101010101" pitchFamily="49" charset="-122"/>
              </a:rPr>
              <a:t>A</a:t>
            </a:r>
            <a:r>
              <a:rPr lang="zh-CN" altLang="en-US" b="0" dirty="0">
                <a:solidFill>
                  <a:schemeClr val="tx1"/>
                </a:solidFill>
                <a:latin typeface="黑体" panose="02010609060101010101" pitchFamily="49" charset="-122"/>
                <a:ea typeface="黑体" panose="02010609060101010101" pitchFamily="49" charset="-122"/>
              </a:rPr>
              <a:t>与实体集</a:t>
            </a:r>
            <a:r>
              <a:rPr lang="en-US" altLang="zh-CN" b="0" dirty="0">
                <a:solidFill>
                  <a:schemeClr val="tx1"/>
                </a:solidFill>
                <a:latin typeface="黑体" panose="02010609060101010101" pitchFamily="49" charset="-122"/>
                <a:ea typeface="黑体" panose="02010609060101010101" pitchFamily="49" charset="-122"/>
              </a:rPr>
              <a:t>B</a:t>
            </a:r>
            <a:r>
              <a:rPr lang="zh-CN" altLang="en-US" b="0" dirty="0">
                <a:solidFill>
                  <a:schemeClr val="tx1"/>
                </a:solidFill>
                <a:latin typeface="黑体" panose="02010609060101010101" pitchFamily="49" charset="-122"/>
                <a:ea typeface="黑体" panose="02010609060101010101" pitchFamily="49" charset="-122"/>
              </a:rPr>
              <a:t>具有多对多联系，记为</a:t>
            </a:r>
            <a:r>
              <a:rPr lang="en-US" altLang="zh-CN" b="0" dirty="0">
                <a:solidFill>
                  <a:schemeClr val="tx1"/>
                </a:solidFill>
                <a:latin typeface="黑体" panose="02010609060101010101" pitchFamily="49" charset="-122"/>
                <a:ea typeface="黑体" panose="02010609060101010101" pitchFamily="49" charset="-122"/>
              </a:rPr>
              <a:t>m</a:t>
            </a:r>
            <a:r>
              <a:rPr lang="zh-CN" altLang="en-US" b="0" dirty="0">
                <a:solidFill>
                  <a:schemeClr val="tx1"/>
                </a:solidFill>
                <a:latin typeface="黑体" panose="02010609060101010101" pitchFamily="49" charset="-122"/>
                <a:ea typeface="黑体" panose="02010609060101010101" pitchFamily="49" charset="-122"/>
              </a:rPr>
              <a:t>：</a:t>
            </a:r>
            <a:r>
              <a:rPr lang="en-US" altLang="zh-CN" b="0" dirty="0">
                <a:solidFill>
                  <a:schemeClr val="tx1"/>
                </a:solidFill>
                <a:latin typeface="黑体" panose="02010609060101010101" pitchFamily="49" charset="-122"/>
                <a:ea typeface="黑体" panose="02010609060101010101" pitchFamily="49" charset="-122"/>
              </a:rPr>
              <a:t>n</a:t>
            </a:r>
            <a:r>
              <a:rPr lang="zh-CN" altLang="en-US" b="0" dirty="0">
                <a:solidFill>
                  <a:schemeClr val="tx1"/>
                </a:solidFill>
                <a:latin typeface="黑体" panose="02010609060101010101" pitchFamily="49" charset="-122"/>
                <a:ea typeface="黑体" panose="02010609060101010101" pitchFamily="49" charset="-122"/>
              </a:rPr>
              <a:t>。</a:t>
            </a:r>
          </a:p>
          <a:p>
            <a:pPr marL="0" lvl="1" indent="0" fontAlgn="base">
              <a:lnSpc>
                <a:spcPct val="120000"/>
              </a:lnSpc>
              <a:spcBef>
                <a:spcPts val="1200"/>
              </a:spcBef>
              <a:spcAft>
                <a:spcPct val="0"/>
              </a:spcAft>
              <a:buClr>
                <a:srgbClr val="FFCC00"/>
              </a:buClr>
              <a:buSzPct val="80000"/>
              <a:defRPr/>
            </a:pPr>
            <a:r>
              <a:rPr lang="zh-CN" altLang="en-US" b="0" dirty="0">
                <a:solidFill>
                  <a:schemeClr val="tx1"/>
                </a:solidFill>
                <a:latin typeface="黑体" panose="02010609060101010101" pitchFamily="49" charset="-122"/>
                <a:ea typeface="黑体" panose="02010609060101010101" pitchFamily="49" charset="-122"/>
              </a:rPr>
              <a:t>   </a:t>
            </a:r>
            <a:r>
              <a:rPr lang="zh-CN" altLang="en-US" b="0" dirty="0" smtClean="0">
                <a:solidFill>
                  <a:srgbClr val="006666"/>
                </a:solidFill>
                <a:latin typeface="黑体" panose="02010609060101010101" pitchFamily="49" charset="-122"/>
                <a:ea typeface="黑体" panose="02010609060101010101" pitchFamily="49" charset="-122"/>
              </a:rPr>
              <a:t>例如</a:t>
            </a:r>
            <a:r>
              <a:rPr lang="zh-CN" altLang="en-US" b="0" dirty="0">
                <a:solidFill>
                  <a:srgbClr val="006666"/>
                </a:solidFill>
                <a:latin typeface="黑体" panose="02010609060101010101" pitchFamily="49" charset="-122"/>
                <a:ea typeface="黑体" panose="02010609060101010101" pitchFamily="49" charset="-122"/>
              </a:rPr>
              <a:t>：</a:t>
            </a:r>
            <a:r>
              <a:rPr lang="zh-CN" altLang="en-US" b="0" dirty="0" smtClean="0">
                <a:solidFill>
                  <a:schemeClr val="tx1"/>
                </a:solidFill>
                <a:latin typeface="黑体" panose="02010609060101010101" pitchFamily="49" charset="-122"/>
                <a:ea typeface="黑体" panose="02010609060101010101" pitchFamily="49" charset="-122"/>
              </a:rPr>
              <a:t>一</a:t>
            </a:r>
            <a:r>
              <a:rPr lang="zh-CN" altLang="en-US" b="0" dirty="0">
                <a:solidFill>
                  <a:schemeClr val="tx1"/>
                </a:solidFill>
                <a:latin typeface="黑体" panose="02010609060101010101" pitchFamily="49" charset="-122"/>
                <a:ea typeface="黑体" panose="02010609060101010101" pitchFamily="49" charset="-122"/>
              </a:rPr>
              <a:t>门课程同时有若干个学生选修，而一个学生可以同时选修多门课程，则</a:t>
            </a:r>
            <a:r>
              <a:rPr lang="zh-CN" altLang="en-US" b="0" dirty="0">
                <a:solidFill>
                  <a:srgbClr val="C00000"/>
                </a:solidFill>
                <a:latin typeface="黑体" panose="02010609060101010101" pitchFamily="49" charset="-122"/>
                <a:ea typeface="黑体" panose="02010609060101010101" pitchFamily="49" charset="-122"/>
              </a:rPr>
              <a:t>课程</a:t>
            </a:r>
            <a:r>
              <a:rPr lang="zh-CN" altLang="en-US" b="0" dirty="0">
                <a:solidFill>
                  <a:schemeClr val="tx1"/>
                </a:solidFill>
                <a:latin typeface="黑体" panose="02010609060101010101" pitchFamily="49" charset="-122"/>
                <a:ea typeface="黑体" panose="02010609060101010101" pitchFamily="49" charset="-122"/>
              </a:rPr>
              <a:t>与</a:t>
            </a:r>
            <a:r>
              <a:rPr lang="zh-CN" altLang="en-US" b="0" dirty="0">
                <a:solidFill>
                  <a:srgbClr val="C00000"/>
                </a:solidFill>
                <a:latin typeface="黑体" panose="02010609060101010101" pitchFamily="49" charset="-122"/>
                <a:ea typeface="黑体" panose="02010609060101010101" pitchFamily="49" charset="-122"/>
              </a:rPr>
              <a:t>学生</a:t>
            </a:r>
            <a:r>
              <a:rPr lang="zh-CN" altLang="en-US" b="0" dirty="0">
                <a:solidFill>
                  <a:schemeClr val="tx1"/>
                </a:solidFill>
                <a:latin typeface="黑体" panose="02010609060101010101" pitchFamily="49" charset="-122"/>
                <a:ea typeface="黑体" panose="02010609060101010101" pitchFamily="49" charset="-122"/>
              </a:rPr>
              <a:t>之间具有多对多联系。</a:t>
            </a:r>
          </a:p>
        </p:txBody>
      </p:sp>
      <p:graphicFrame>
        <p:nvGraphicFramePr>
          <p:cNvPr id="3" name="Object 4">
            <a:extLst>
              <a:ext uri="{FF2B5EF4-FFF2-40B4-BE49-F238E27FC236}">
                <a16:creationId xmlns:a16="http://schemas.microsoft.com/office/drawing/2014/main" id="{5725CF5E-6822-49EC-3A35-107B81611B3A}"/>
              </a:ext>
            </a:extLst>
          </p:cNvPr>
          <p:cNvGraphicFramePr>
            <a:graphicFrameLocks noChangeAspect="1"/>
          </p:cNvGraphicFramePr>
          <p:nvPr>
            <p:extLst>
              <p:ext uri="{D42A27DB-BD31-4B8C-83A1-F6EECF244321}">
                <p14:modId xmlns:p14="http://schemas.microsoft.com/office/powerpoint/2010/main" val="463929546"/>
              </p:ext>
            </p:extLst>
          </p:nvPr>
        </p:nvGraphicFramePr>
        <p:xfrm>
          <a:off x="7519988" y="1373188"/>
          <a:ext cx="3571875" cy="4454525"/>
        </p:xfrm>
        <a:graphic>
          <a:graphicData uri="http://schemas.openxmlformats.org/presentationml/2006/ole">
            <mc:AlternateContent xmlns:mc="http://schemas.openxmlformats.org/markup-compatibility/2006">
              <mc:Choice xmlns:v="urn:schemas-microsoft-com:vml" Requires="v">
                <p:oleObj spid="_x0000_s3089" name="Picture" r:id="rId3" imgW="2659320" imgH="3323520" progId="Word.Picture.8">
                  <p:embed/>
                </p:oleObj>
              </mc:Choice>
              <mc:Fallback>
                <p:oleObj name="Picture" r:id="rId3" imgW="2659320" imgH="3323520" progId="Word.Picture.8">
                  <p:embed/>
                  <p:pic>
                    <p:nvPicPr>
                      <p:cNvPr id="3" name="Object 4">
                        <a:extLst>
                          <a:ext uri="{FF2B5EF4-FFF2-40B4-BE49-F238E27FC236}">
                            <a16:creationId xmlns:a16="http://schemas.microsoft.com/office/drawing/2014/main" id="{FA14B644-3E2E-3864-11D0-31F67324105F}"/>
                          </a:ext>
                        </a:extLst>
                      </p:cNvPr>
                      <p:cNvPicPr>
                        <a:picLocks noChangeAspect="1" noChangeArrowheads="1"/>
                      </p:cNvPicPr>
                      <p:nvPr/>
                    </p:nvPicPr>
                    <p:blipFill>
                      <a:blip r:embed="rId4"/>
                      <a:srcRect/>
                      <a:stretch>
                        <a:fillRect/>
                      </a:stretch>
                    </p:blipFill>
                    <p:spPr bwMode="auto">
                      <a:xfrm>
                        <a:off x="7519988" y="1373188"/>
                        <a:ext cx="3571875" cy="44545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2028DEC3-43B9-48E4-A4B8-5433DC9953BE}"/>
              </a:ext>
            </a:extLst>
          </p:cNvPr>
          <p:cNvSpPr txBox="1">
            <a:spLocks noChangeArrowheads="1"/>
          </p:cNvSpPr>
          <p:nvPr/>
        </p:nvSpPr>
        <p:spPr bwMode="auto">
          <a:xfrm>
            <a:off x="812773" y="506330"/>
            <a:ext cx="10759382" cy="316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lvl="1" indent="0" fontAlgn="base">
              <a:lnSpc>
                <a:spcPct val="150000"/>
              </a:lnSpc>
              <a:spcBef>
                <a:spcPct val="35000"/>
              </a:spcBef>
              <a:spcAft>
                <a:spcPct val="0"/>
              </a:spcAft>
              <a:buClr>
                <a:srgbClr val="FFCC00"/>
              </a:buClr>
              <a:buNone/>
              <a:defRPr/>
            </a:pPr>
            <a:r>
              <a:rPr lang="en-US" altLang="zh-CN" sz="2800" dirty="0">
                <a:solidFill>
                  <a:srgbClr val="C00000"/>
                </a:solidFill>
                <a:latin typeface="黑体" pitchFamily="49" charset="-122"/>
                <a:ea typeface="黑体" pitchFamily="49" charset="-122"/>
              </a:rPr>
              <a:t>2.</a:t>
            </a:r>
            <a:r>
              <a:rPr lang="zh-CN" altLang="en-US" sz="2800" dirty="0">
                <a:solidFill>
                  <a:srgbClr val="C00000"/>
                </a:solidFill>
                <a:latin typeface="黑体" pitchFamily="49" charset="-122"/>
                <a:ea typeface="黑体" pitchFamily="49" charset="-122"/>
              </a:rPr>
              <a:t>概念模型的表示方法</a:t>
            </a:r>
            <a:r>
              <a:rPr lang="en-US" altLang="zh-CN" sz="2800" dirty="0">
                <a:solidFill>
                  <a:srgbClr val="C00000"/>
                </a:solidFill>
                <a:latin typeface="黑体" pitchFamily="49" charset="-122"/>
                <a:ea typeface="黑体" pitchFamily="49" charset="-122"/>
              </a:rPr>
              <a:t>E-R</a:t>
            </a:r>
            <a:r>
              <a:rPr lang="zh-CN" altLang="en-US" sz="2800" dirty="0">
                <a:solidFill>
                  <a:srgbClr val="C00000"/>
                </a:solidFill>
                <a:latin typeface="黑体" pitchFamily="49" charset="-122"/>
                <a:ea typeface="黑体" pitchFamily="49" charset="-122"/>
              </a:rPr>
              <a:t>图（</a:t>
            </a:r>
            <a:r>
              <a:rPr lang="en-US" altLang="zh-CN" sz="2800" dirty="0">
                <a:solidFill>
                  <a:srgbClr val="C00000"/>
                </a:solidFill>
                <a:latin typeface="黑体" pitchFamily="49" charset="-122"/>
                <a:ea typeface="黑体" pitchFamily="49" charset="-122"/>
              </a:rPr>
              <a:t>E-R</a:t>
            </a:r>
            <a:r>
              <a:rPr lang="zh-CN" altLang="en-US" sz="2800" dirty="0">
                <a:solidFill>
                  <a:srgbClr val="C00000"/>
                </a:solidFill>
                <a:latin typeface="黑体" pitchFamily="49" charset="-122"/>
                <a:ea typeface="黑体" pitchFamily="49" charset="-122"/>
              </a:rPr>
              <a:t>模型）</a:t>
            </a:r>
          </a:p>
          <a:p>
            <a:pPr marL="0" lvl="1" indent="0" eaLnBrk="0" fontAlgn="base" hangingPunct="0">
              <a:lnSpc>
                <a:spcPct val="150000"/>
              </a:lnSpc>
              <a:spcBef>
                <a:spcPct val="35000"/>
              </a:spcBef>
              <a:spcAft>
                <a:spcPct val="0"/>
              </a:spcAft>
              <a:buClr>
                <a:srgbClr val="FFCC00"/>
              </a:buClr>
              <a:buNone/>
              <a:defRPr/>
            </a:pPr>
            <a:r>
              <a:rPr lang="zh-CN" altLang="en-US" b="0" dirty="0">
                <a:latin typeface="黑体" panose="02010609060101010101" pitchFamily="49" charset="-122"/>
                <a:ea typeface="黑体" panose="02010609060101010101" pitchFamily="49" charset="-122"/>
              </a:rPr>
              <a:t>     建立概念模型最常用的方法是实体</a:t>
            </a:r>
            <a:r>
              <a:rPr lang="en-US" altLang="zh-CN" b="0" dirty="0">
                <a:latin typeface="黑体" panose="02010609060101010101" pitchFamily="49" charset="-122"/>
                <a:ea typeface="黑体" panose="02010609060101010101" pitchFamily="49" charset="-122"/>
              </a:rPr>
              <a:t>-</a:t>
            </a:r>
            <a:r>
              <a:rPr lang="zh-CN" altLang="en-US" b="0" dirty="0">
                <a:latin typeface="黑体" panose="02010609060101010101" pitchFamily="49" charset="-122"/>
                <a:ea typeface="黑体" panose="02010609060101010101" pitchFamily="49" charset="-122"/>
              </a:rPr>
              <a:t>联系方法，简称</a:t>
            </a:r>
            <a:r>
              <a:rPr lang="en-US" altLang="zh-CN" b="0" dirty="0">
                <a:latin typeface="黑体" panose="02010609060101010101" pitchFamily="49" charset="-122"/>
                <a:ea typeface="黑体" panose="02010609060101010101" pitchFamily="49" charset="-122"/>
              </a:rPr>
              <a:t>E-R</a:t>
            </a:r>
            <a:r>
              <a:rPr lang="zh-CN" altLang="en-US" b="0" dirty="0">
                <a:latin typeface="黑体" panose="02010609060101010101" pitchFamily="49" charset="-122"/>
                <a:ea typeface="黑体" panose="02010609060101010101" pitchFamily="49" charset="-122"/>
              </a:rPr>
              <a:t>图方法。该方法直接从现实世界中抽象出实体和实体间的联系，然后用</a:t>
            </a:r>
            <a:r>
              <a:rPr lang="en-US" altLang="zh-CN" dirty="0">
                <a:solidFill>
                  <a:srgbClr val="C00000"/>
                </a:solidFill>
                <a:latin typeface="黑体" pitchFamily="49" charset="-122"/>
                <a:ea typeface="黑体" pitchFamily="49" charset="-122"/>
              </a:rPr>
              <a:t>E-R</a:t>
            </a:r>
            <a:r>
              <a:rPr lang="zh-CN" altLang="en-US" dirty="0">
                <a:solidFill>
                  <a:srgbClr val="C00000"/>
                </a:solidFill>
                <a:latin typeface="黑体" pitchFamily="49" charset="-122"/>
                <a:ea typeface="黑体" pitchFamily="49" charset="-122"/>
              </a:rPr>
              <a:t>图</a:t>
            </a:r>
            <a:r>
              <a:rPr lang="zh-CN" altLang="en-US" b="0" dirty="0">
                <a:latin typeface="黑体" panose="02010609060101010101" pitchFamily="49" charset="-122"/>
                <a:ea typeface="黑体" panose="02010609060101010101" pitchFamily="49" charset="-122"/>
              </a:rPr>
              <a:t>来</a:t>
            </a:r>
            <a:r>
              <a:rPr lang="zh-CN" altLang="en-US" b="0" dirty="0" smtClean="0">
                <a:latin typeface="黑体" panose="02010609060101010101" pitchFamily="49" charset="-122"/>
                <a:ea typeface="黑体" panose="02010609060101010101" pitchFamily="49" charset="-122"/>
              </a:rPr>
              <a:t>表示。</a:t>
            </a:r>
            <a:endParaRPr lang="en-US" altLang="zh-CN" b="0" dirty="0">
              <a:latin typeface="黑体" panose="02010609060101010101" pitchFamily="49" charset="-122"/>
              <a:ea typeface="黑体" panose="02010609060101010101" pitchFamily="49" charset="-122"/>
            </a:endParaRPr>
          </a:p>
          <a:p>
            <a:pPr lvl="1" algn="r">
              <a:spcBef>
                <a:spcPts val="600"/>
              </a:spcBef>
              <a:spcAft>
                <a:spcPts val="600"/>
              </a:spcAft>
              <a:buClrTx/>
              <a:buSzTx/>
              <a:buNone/>
            </a:pPr>
            <a:r>
              <a:rPr lang="en-US" altLang="zh-CN" sz="2000" dirty="0">
                <a:latin typeface="黑体" panose="02010609060101010101" pitchFamily="49" charset="-122"/>
                <a:ea typeface="黑体" panose="02010609060101010101" pitchFamily="49" charset="-122"/>
              </a:rPr>
              <a:t>   </a:t>
            </a:r>
          </a:p>
          <a:p>
            <a:pPr>
              <a:lnSpc>
                <a:spcPct val="150000"/>
              </a:lnSpc>
              <a:spcBef>
                <a:spcPts val="600"/>
              </a:spcBef>
              <a:spcAft>
                <a:spcPts val="600"/>
              </a:spcAft>
              <a:buClrTx/>
              <a:buSzTx/>
              <a:buNone/>
            </a:pP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 name="Text Box 2">
            <a:extLst>
              <a:ext uri="{FF2B5EF4-FFF2-40B4-BE49-F238E27FC236}">
                <a16:creationId xmlns:a16="http://schemas.microsoft.com/office/drawing/2014/main" id="{4A845BD5-BCF4-B3FC-7ABD-3CEE3AE516B1}"/>
              </a:ext>
            </a:extLst>
          </p:cNvPr>
          <p:cNvSpPr txBox="1">
            <a:spLocks noChangeArrowheads="1"/>
          </p:cNvSpPr>
          <p:nvPr/>
        </p:nvSpPr>
        <p:spPr bwMode="auto">
          <a:xfrm>
            <a:off x="812773" y="2383361"/>
            <a:ext cx="10345719" cy="3018903"/>
          </a:xfrm>
          <a:prstGeom prst="rect">
            <a:avLst/>
          </a:prstGeom>
          <a:noFill/>
          <a:ln>
            <a:noFill/>
          </a:ln>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1085850" lvl="1" indent="-342900" eaLnBrk="1" hangingPunct="1">
              <a:lnSpc>
                <a:spcPct val="120000"/>
              </a:lnSpc>
              <a:spcBef>
                <a:spcPts val="1200"/>
              </a:spcBef>
              <a:buFont typeface="Wingdings" panose="05000000000000000000" pitchFamily="2" charset="2"/>
              <a:buChar char="Ø"/>
              <a:defRPr/>
            </a:pPr>
            <a:r>
              <a:rPr lang="zh-CN" altLang="en-US" b="0" dirty="0">
                <a:solidFill>
                  <a:srgbClr val="0000CC"/>
                </a:solidFill>
                <a:latin typeface="黑体" panose="02010609060101010101" pitchFamily="49" charset="-122"/>
                <a:ea typeface="黑体" panose="02010609060101010101" pitchFamily="49" charset="-122"/>
              </a:rPr>
              <a:t>用</a:t>
            </a:r>
            <a:r>
              <a:rPr lang="zh-CN" altLang="en-US" dirty="0">
                <a:solidFill>
                  <a:srgbClr val="0000CC"/>
                </a:solidFill>
                <a:latin typeface="黑体" panose="02010609060101010101" pitchFamily="49" charset="-122"/>
                <a:ea typeface="黑体" panose="02010609060101010101" pitchFamily="49" charset="-122"/>
              </a:rPr>
              <a:t>矩形</a:t>
            </a:r>
            <a:r>
              <a:rPr lang="zh-CN" altLang="en-US" b="0" dirty="0">
                <a:solidFill>
                  <a:srgbClr val="0000CC"/>
                </a:solidFill>
                <a:latin typeface="黑体" panose="02010609060101010101" pitchFamily="49" charset="-122"/>
                <a:ea typeface="黑体" panose="02010609060101010101" pitchFamily="49" charset="-122"/>
              </a:rPr>
              <a:t>表示实体，</a:t>
            </a:r>
            <a:r>
              <a:rPr lang="zh-CN" altLang="en-US" b="0" dirty="0">
                <a:solidFill>
                  <a:schemeClr val="tx1"/>
                </a:solidFill>
                <a:latin typeface="黑体" panose="02010609060101010101" pitchFamily="49" charset="-122"/>
                <a:ea typeface="黑体" panose="02010609060101010101" pitchFamily="49" charset="-122"/>
              </a:rPr>
              <a:t>矩形框内写明实体名。</a:t>
            </a:r>
            <a:endParaRPr lang="en-US" altLang="zh-CN" b="0" dirty="0">
              <a:solidFill>
                <a:schemeClr val="tx1"/>
              </a:solidFill>
              <a:latin typeface="黑体" panose="02010609060101010101" pitchFamily="49" charset="-122"/>
              <a:ea typeface="黑体" panose="02010609060101010101" pitchFamily="49" charset="-122"/>
            </a:endParaRPr>
          </a:p>
          <a:p>
            <a:pPr lvl="1" indent="0" eaLnBrk="1" hangingPunct="1">
              <a:lnSpc>
                <a:spcPct val="120000"/>
              </a:lnSpc>
              <a:spcBef>
                <a:spcPts val="1200"/>
              </a:spcBef>
              <a:defRPr/>
            </a:pPr>
            <a:r>
              <a:rPr lang="en-US" altLang="zh-CN" b="0" dirty="0">
                <a:solidFill>
                  <a:schemeClr val="tx1"/>
                </a:solidFill>
                <a:latin typeface="黑体" panose="02010609060101010101" pitchFamily="49" charset="-122"/>
                <a:ea typeface="黑体" panose="02010609060101010101" pitchFamily="49" charset="-122"/>
              </a:rPr>
              <a:t>    </a:t>
            </a:r>
            <a:r>
              <a:rPr lang="zh-CN" altLang="en-US" b="0" dirty="0">
                <a:solidFill>
                  <a:srgbClr val="006666"/>
                </a:solidFill>
                <a:latin typeface="黑体" panose="02010609060101010101" pitchFamily="49" charset="-122"/>
                <a:ea typeface="黑体" panose="02010609060101010101" pitchFamily="49" charset="-122"/>
              </a:rPr>
              <a:t>例如：</a:t>
            </a:r>
            <a:endParaRPr lang="en-US" altLang="zh-CN" b="0" dirty="0">
              <a:solidFill>
                <a:srgbClr val="006666"/>
              </a:solidFill>
              <a:latin typeface="黑体" panose="02010609060101010101" pitchFamily="49" charset="-122"/>
              <a:ea typeface="黑体" panose="02010609060101010101" pitchFamily="49" charset="-122"/>
            </a:endParaRPr>
          </a:p>
          <a:p>
            <a:pPr marL="1085850" lvl="1" indent="-342900" eaLnBrk="1" hangingPunct="1">
              <a:lnSpc>
                <a:spcPct val="120000"/>
              </a:lnSpc>
              <a:spcBef>
                <a:spcPts val="2400"/>
              </a:spcBef>
              <a:buFont typeface="Wingdings" panose="05000000000000000000" pitchFamily="2" charset="2"/>
              <a:buChar char="Ø"/>
              <a:defRPr/>
            </a:pPr>
            <a:r>
              <a:rPr lang="zh-CN" altLang="en-US" b="0" dirty="0">
                <a:solidFill>
                  <a:srgbClr val="0000CC"/>
                </a:solidFill>
                <a:latin typeface="黑体" pitchFamily="49" charset="-122"/>
                <a:ea typeface="黑体" pitchFamily="49" charset="-122"/>
              </a:rPr>
              <a:t>用</a:t>
            </a:r>
            <a:r>
              <a:rPr lang="zh-CN" altLang="en-US" dirty="0">
                <a:solidFill>
                  <a:srgbClr val="0000CC"/>
                </a:solidFill>
                <a:latin typeface="黑体" pitchFamily="49" charset="-122"/>
                <a:ea typeface="黑体" pitchFamily="49" charset="-122"/>
              </a:rPr>
              <a:t>椭圆</a:t>
            </a:r>
            <a:r>
              <a:rPr lang="zh-CN" altLang="en-US" b="0" dirty="0">
                <a:solidFill>
                  <a:srgbClr val="0000CC"/>
                </a:solidFill>
                <a:latin typeface="黑体" pitchFamily="49" charset="-122"/>
                <a:ea typeface="黑体" pitchFamily="49" charset="-122"/>
              </a:rPr>
              <a:t>表示实体的属性，</a:t>
            </a:r>
            <a:r>
              <a:rPr lang="zh-CN" altLang="en-US" b="0" dirty="0">
                <a:solidFill>
                  <a:schemeClr val="tx1"/>
                </a:solidFill>
                <a:latin typeface="黑体" pitchFamily="49" charset="-122"/>
                <a:ea typeface="黑体" pitchFamily="49" charset="-122"/>
              </a:rPr>
              <a:t>在椭圆中写明属性名，并且用无向线将其与相应的实体连接起来。</a:t>
            </a:r>
            <a:r>
              <a:rPr lang="zh-CN" altLang="en-US" b="0" dirty="0">
                <a:solidFill>
                  <a:srgbClr val="006666"/>
                </a:solidFill>
                <a:latin typeface="黑体" panose="02010609060101010101" pitchFamily="49" charset="-122"/>
                <a:ea typeface="黑体" panose="02010609060101010101" pitchFamily="49" charset="-122"/>
              </a:rPr>
              <a:t> </a:t>
            </a:r>
            <a:endParaRPr lang="en-US" altLang="zh-CN" b="0" dirty="0">
              <a:solidFill>
                <a:srgbClr val="006666"/>
              </a:solidFill>
              <a:latin typeface="黑体" panose="02010609060101010101" pitchFamily="49" charset="-122"/>
              <a:ea typeface="黑体" panose="02010609060101010101" pitchFamily="49" charset="-122"/>
            </a:endParaRPr>
          </a:p>
          <a:p>
            <a:pPr lvl="1" indent="0" eaLnBrk="1" hangingPunct="1">
              <a:lnSpc>
                <a:spcPct val="120000"/>
              </a:lnSpc>
              <a:spcBef>
                <a:spcPts val="2400"/>
              </a:spcBef>
              <a:defRPr/>
            </a:pPr>
            <a:r>
              <a:rPr lang="en-US" altLang="zh-CN" b="0" dirty="0">
                <a:solidFill>
                  <a:srgbClr val="006666"/>
                </a:solidFill>
                <a:latin typeface="黑体" panose="02010609060101010101" pitchFamily="49" charset="-122"/>
                <a:ea typeface="黑体" panose="02010609060101010101" pitchFamily="49" charset="-122"/>
              </a:rPr>
              <a:t>    </a:t>
            </a:r>
            <a:r>
              <a:rPr lang="zh-CN" altLang="en-US" b="0" dirty="0">
                <a:solidFill>
                  <a:srgbClr val="006666"/>
                </a:solidFill>
                <a:latin typeface="黑体" panose="02010609060101010101" pitchFamily="49" charset="-122"/>
                <a:ea typeface="黑体" panose="02010609060101010101" pitchFamily="49" charset="-122"/>
              </a:rPr>
              <a:t>例如</a:t>
            </a:r>
            <a:r>
              <a:rPr lang="en-US" altLang="zh-CN" dirty="0">
                <a:solidFill>
                  <a:schemeClr val="tx1"/>
                </a:solidFill>
                <a:latin typeface="黑体" pitchFamily="49" charset="-122"/>
                <a:ea typeface="黑体" pitchFamily="49" charset="-122"/>
              </a:rPr>
              <a:t>:</a:t>
            </a:r>
          </a:p>
        </p:txBody>
      </p:sp>
      <p:graphicFrame>
        <p:nvGraphicFramePr>
          <p:cNvPr id="3" name="Object 4">
            <a:extLst>
              <a:ext uri="{FF2B5EF4-FFF2-40B4-BE49-F238E27FC236}">
                <a16:creationId xmlns:a16="http://schemas.microsoft.com/office/drawing/2014/main" id="{2F030E95-3AB4-A3D6-3D3C-86B2315CF8C7}"/>
              </a:ext>
            </a:extLst>
          </p:cNvPr>
          <p:cNvGraphicFramePr>
            <a:graphicFrameLocks noChangeAspect="1"/>
          </p:cNvGraphicFramePr>
          <p:nvPr>
            <p:extLst>
              <p:ext uri="{D42A27DB-BD31-4B8C-83A1-F6EECF244321}">
                <p14:modId xmlns:p14="http://schemas.microsoft.com/office/powerpoint/2010/main" val="4199361881"/>
              </p:ext>
            </p:extLst>
          </p:nvPr>
        </p:nvGraphicFramePr>
        <p:xfrm>
          <a:off x="3812110" y="3067648"/>
          <a:ext cx="2990850" cy="541338"/>
        </p:xfrm>
        <a:graphic>
          <a:graphicData uri="http://schemas.openxmlformats.org/presentationml/2006/ole">
            <mc:AlternateContent xmlns:mc="http://schemas.openxmlformats.org/markup-compatibility/2006">
              <mc:Choice xmlns:v="urn:schemas-microsoft-com:vml" Requires="v">
                <p:oleObj spid="_x0000_s4128" name="Picture" r:id="rId4" imgW="1939320" imgH="353160" progId="Word.Picture.8">
                  <p:embed/>
                </p:oleObj>
              </mc:Choice>
              <mc:Fallback>
                <p:oleObj name="Picture" r:id="rId4" imgW="1939320" imgH="353160" progId="Word.Picture.8">
                  <p:embed/>
                  <p:pic>
                    <p:nvPicPr>
                      <p:cNvPr id="4" name="Object 4">
                        <a:extLst>
                          <a:ext uri="{FF2B5EF4-FFF2-40B4-BE49-F238E27FC236}">
                            <a16:creationId xmlns:a16="http://schemas.microsoft.com/office/drawing/2014/main" id="{577479C2-66E8-3F98-0574-4A62C1F15843}"/>
                          </a:ext>
                        </a:extLst>
                      </p:cNvPr>
                      <p:cNvPicPr>
                        <a:picLocks noChangeAspect="1" noChangeArrowheads="1"/>
                      </p:cNvPicPr>
                      <p:nvPr/>
                    </p:nvPicPr>
                    <p:blipFill>
                      <a:blip r:embed="rId5"/>
                      <a:srcRect/>
                      <a:stretch>
                        <a:fillRect/>
                      </a:stretch>
                    </p:blipFill>
                    <p:spPr bwMode="auto">
                      <a:xfrm>
                        <a:off x="3812110" y="3067648"/>
                        <a:ext cx="2990850" cy="541338"/>
                      </a:xfrm>
                      <a:prstGeom prst="rect">
                        <a:avLst/>
                      </a:prstGeom>
                      <a:noFill/>
                      <a:ln>
                        <a:noFill/>
                      </a:ln>
                    </p:spPr>
                  </p:pic>
                </p:oleObj>
              </mc:Fallback>
            </mc:AlternateContent>
          </a:graphicData>
        </a:graphic>
      </p:graphicFrame>
      <p:graphicFrame>
        <p:nvGraphicFramePr>
          <p:cNvPr id="4" name="Object 4">
            <a:extLst>
              <a:ext uri="{FF2B5EF4-FFF2-40B4-BE49-F238E27FC236}">
                <a16:creationId xmlns:a16="http://schemas.microsoft.com/office/drawing/2014/main" id="{D96B5137-970C-50F1-86F5-EB1A8C6A5FAF}"/>
              </a:ext>
            </a:extLst>
          </p:cNvPr>
          <p:cNvGraphicFramePr>
            <a:graphicFrameLocks noChangeAspect="1"/>
          </p:cNvGraphicFramePr>
          <p:nvPr>
            <p:extLst>
              <p:ext uri="{D42A27DB-BD31-4B8C-83A1-F6EECF244321}">
                <p14:modId xmlns:p14="http://schemas.microsoft.com/office/powerpoint/2010/main" val="1342003862"/>
              </p:ext>
            </p:extLst>
          </p:nvPr>
        </p:nvGraphicFramePr>
        <p:xfrm>
          <a:off x="3418327" y="4603611"/>
          <a:ext cx="4933950" cy="1927225"/>
        </p:xfrm>
        <a:graphic>
          <a:graphicData uri="http://schemas.openxmlformats.org/presentationml/2006/ole">
            <mc:AlternateContent xmlns:mc="http://schemas.openxmlformats.org/markup-compatibility/2006">
              <mc:Choice xmlns:v="urn:schemas-microsoft-com:vml" Requires="v">
                <p:oleObj spid="_x0000_s4129" name="Picture" r:id="rId6" imgW="3199680" imgH="1253520" progId="Word.Picture.8">
                  <p:embed/>
                </p:oleObj>
              </mc:Choice>
              <mc:Fallback>
                <p:oleObj name="Picture" r:id="rId6" imgW="3199680" imgH="1253520" progId="Word.Picture.8">
                  <p:embed/>
                  <p:pic>
                    <p:nvPicPr>
                      <p:cNvPr id="5" name="Object 4">
                        <a:extLst>
                          <a:ext uri="{FF2B5EF4-FFF2-40B4-BE49-F238E27FC236}">
                            <a16:creationId xmlns:a16="http://schemas.microsoft.com/office/drawing/2014/main" id="{72C3A452-33C8-0F7A-D3B2-06881B5C18FB}"/>
                          </a:ext>
                        </a:extLst>
                      </p:cNvPr>
                      <p:cNvPicPr>
                        <a:picLocks noChangeAspect="1" noChangeArrowheads="1"/>
                      </p:cNvPicPr>
                      <p:nvPr/>
                    </p:nvPicPr>
                    <p:blipFill>
                      <a:blip r:embed="rId7"/>
                      <a:srcRect/>
                      <a:stretch>
                        <a:fillRect/>
                      </a:stretch>
                    </p:blipFill>
                    <p:spPr bwMode="auto">
                      <a:xfrm>
                        <a:off x="3418327" y="4603611"/>
                        <a:ext cx="4933950" cy="19272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B15E5B40-BF60-2D9F-5C8D-9F23D0DB540D}"/>
              </a:ext>
            </a:extLst>
          </p:cNvPr>
          <p:cNvSpPr txBox="1">
            <a:spLocks noChangeArrowheads="1"/>
          </p:cNvSpPr>
          <p:nvPr/>
        </p:nvSpPr>
        <p:spPr bwMode="auto">
          <a:xfrm>
            <a:off x="878890" y="708183"/>
            <a:ext cx="10631237" cy="3366691"/>
          </a:xfrm>
          <a:prstGeom prst="rect">
            <a:avLst/>
          </a:prstGeom>
          <a:noFill/>
          <a:ln>
            <a:noFill/>
          </a:ln>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342900" indent="-342900" eaLnBrk="1" hangingPunct="1">
              <a:lnSpc>
                <a:spcPct val="130000"/>
              </a:lnSpc>
              <a:spcBef>
                <a:spcPts val="600"/>
              </a:spcBef>
              <a:spcAft>
                <a:spcPts val="600"/>
              </a:spcAft>
              <a:buFont typeface="Wingdings" panose="05000000000000000000" pitchFamily="2" charset="2"/>
              <a:buChar char="Ø"/>
              <a:defRPr/>
            </a:pPr>
            <a:r>
              <a:rPr lang="zh-CN" altLang="en-US" b="0" dirty="0">
                <a:solidFill>
                  <a:srgbClr val="0000CC"/>
                </a:solidFill>
                <a:latin typeface="黑体" pitchFamily="49" charset="-122"/>
                <a:ea typeface="黑体" pitchFamily="49" charset="-122"/>
              </a:rPr>
              <a:t>用</a:t>
            </a:r>
            <a:r>
              <a:rPr lang="zh-CN" altLang="en-US" dirty="0">
                <a:solidFill>
                  <a:srgbClr val="0000CC"/>
                </a:solidFill>
                <a:latin typeface="黑体" pitchFamily="49" charset="-122"/>
                <a:ea typeface="黑体" pitchFamily="49" charset="-122"/>
              </a:rPr>
              <a:t>菱形</a:t>
            </a:r>
            <a:r>
              <a:rPr lang="zh-CN" altLang="en-US" b="0" dirty="0">
                <a:solidFill>
                  <a:srgbClr val="0000CC"/>
                </a:solidFill>
                <a:latin typeface="黑体" pitchFamily="49" charset="-122"/>
                <a:ea typeface="黑体" pitchFamily="49" charset="-122"/>
              </a:rPr>
              <a:t>表示实体集之间的联系，</a:t>
            </a:r>
            <a:r>
              <a:rPr lang="zh-CN" altLang="en-US" b="0" dirty="0">
                <a:solidFill>
                  <a:schemeClr val="tx1"/>
                </a:solidFill>
                <a:latin typeface="黑体" pitchFamily="49" charset="-122"/>
                <a:ea typeface="黑体" pitchFamily="49" charset="-122"/>
              </a:rPr>
              <a:t>在菱形框内写明联系名，并且用无向线将其与有关的实体连接起来，并在线上标上联系的类型。</a:t>
            </a:r>
            <a:endParaRPr lang="en-US" altLang="zh-CN" b="0" dirty="0">
              <a:solidFill>
                <a:schemeClr val="tx1"/>
              </a:solidFill>
              <a:latin typeface="黑体" pitchFamily="49" charset="-122"/>
              <a:ea typeface="黑体" pitchFamily="49" charset="-122"/>
            </a:endParaRPr>
          </a:p>
          <a:p>
            <a:pPr eaLnBrk="1" hangingPunct="1">
              <a:lnSpc>
                <a:spcPct val="130000"/>
              </a:lnSpc>
              <a:spcBef>
                <a:spcPts val="600"/>
              </a:spcBef>
              <a:spcAft>
                <a:spcPts val="600"/>
              </a:spcAft>
              <a:defRPr/>
            </a:pPr>
            <a:r>
              <a:rPr lang="en-US" altLang="zh-CN" b="0" dirty="0">
                <a:solidFill>
                  <a:schemeClr val="tx1"/>
                </a:solidFill>
                <a:latin typeface="黑体" pitchFamily="49" charset="-122"/>
                <a:ea typeface="黑体" pitchFamily="49" charset="-122"/>
              </a:rPr>
              <a:t>    </a:t>
            </a:r>
            <a:r>
              <a:rPr lang="zh-CN" altLang="en-US" b="0" dirty="0">
                <a:solidFill>
                  <a:schemeClr val="tx1"/>
                </a:solidFill>
                <a:latin typeface="黑体" pitchFamily="49" charset="-122"/>
                <a:ea typeface="黑体" pitchFamily="49" charset="-122"/>
              </a:rPr>
              <a:t>对于有些联系，其自身也会有某些属性，同实体的属性表示方法一样，将联系与其属性用无向线连接起来。</a:t>
            </a:r>
            <a:endParaRPr lang="en-US" altLang="zh-CN" b="0" dirty="0">
              <a:solidFill>
                <a:schemeClr val="tx1"/>
              </a:solidFill>
              <a:latin typeface="黑体" pitchFamily="49" charset="-122"/>
              <a:ea typeface="黑体" pitchFamily="49" charset="-122"/>
            </a:endParaRPr>
          </a:p>
          <a:p>
            <a:pPr eaLnBrk="1" hangingPunct="1">
              <a:lnSpc>
                <a:spcPct val="130000"/>
              </a:lnSpc>
              <a:spcBef>
                <a:spcPts val="600"/>
              </a:spcBef>
              <a:spcAft>
                <a:spcPts val="600"/>
              </a:spcAft>
              <a:defRPr/>
            </a:pPr>
            <a:r>
              <a:rPr lang="en-US" altLang="zh-CN" b="0" dirty="0">
                <a:solidFill>
                  <a:schemeClr val="tx1"/>
                </a:solidFill>
                <a:latin typeface="黑体" pitchFamily="49" charset="-122"/>
                <a:ea typeface="黑体" pitchFamily="49" charset="-122"/>
              </a:rPr>
              <a:t>                     </a:t>
            </a:r>
          </a:p>
          <a:p>
            <a:pPr eaLnBrk="1" hangingPunct="1">
              <a:lnSpc>
                <a:spcPct val="130000"/>
              </a:lnSpc>
              <a:spcBef>
                <a:spcPts val="600"/>
              </a:spcBef>
              <a:spcAft>
                <a:spcPts val="600"/>
              </a:spcAft>
              <a:defRPr/>
            </a:pPr>
            <a:r>
              <a:rPr lang="en-US" altLang="zh-CN" b="0" dirty="0">
                <a:solidFill>
                  <a:schemeClr val="tx1"/>
                </a:solidFill>
                <a:latin typeface="黑体" pitchFamily="49" charset="-122"/>
                <a:ea typeface="黑体" pitchFamily="49" charset="-122"/>
              </a:rPr>
              <a:t>                   </a:t>
            </a:r>
            <a:r>
              <a:rPr lang="zh-CN" altLang="en-US" b="0" dirty="0">
                <a:solidFill>
                  <a:srgbClr val="006666"/>
                </a:solidFill>
                <a:latin typeface="黑体" panose="02010609060101010101" pitchFamily="49" charset="-122"/>
                <a:ea typeface="黑体" panose="02010609060101010101" pitchFamily="49" charset="-122"/>
              </a:rPr>
              <a:t>例如</a:t>
            </a:r>
            <a:r>
              <a:rPr lang="en-US" altLang="zh-CN" dirty="0">
                <a:solidFill>
                  <a:schemeClr val="tx1"/>
                </a:solidFill>
                <a:latin typeface="黑体" pitchFamily="49" charset="-122"/>
                <a:ea typeface="黑体" pitchFamily="49" charset="-122"/>
              </a:rPr>
              <a:t>:</a:t>
            </a:r>
            <a:endParaRPr lang="zh-CN" altLang="en-US" b="0" dirty="0">
              <a:solidFill>
                <a:schemeClr val="tx1"/>
              </a:solidFill>
              <a:latin typeface="黑体" pitchFamily="49" charset="-122"/>
              <a:ea typeface="黑体" pitchFamily="49" charset="-122"/>
            </a:endParaRPr>
          </a:p>
        </p:txBody>
      </p:sp>
      <p:graphicFrame>
        <p:nvGraphicFramePr>
          <p:cNvPr id="4" name="Object 4">
            <a:extLst>
              <a:ext uri="{FF2B5EF4-FFF2-40B4-BE49-F238E27FC236}">
                <a16:creationId xmlns:a16="http://schemas.microsoft.com/office/drawing/2014/main" id="{B73757D1-8309-2BC0-34F7-7EEA35FD8484}"/>
              </a:ext>
            </a:extLst>
          </p:cNvPr>
          <p:cNvGraphicFramePr>
            <a:graphicFrameLocks noChangeAspect="1"/>
          </p:cNvGraphicFramePr>
          <p:nvPr>
            <p:extLst>
              <p:ext uri="{D42A27DB-BD31-4B8C-83A1-F6EECF244321}">
                <p14:modId xmlns:p14="http://schemas.microsoft.com/office/powerpoint/2010/main" val="1622991439"/>
              </p:ext>
            </p:extLst>
          </p:nvPr>
        </p:nvGraphicFramePr>
        <p:xfrm>
          <a:off x="5029511" y="2977992"/>
          <a:ext cx="3406775" cy="3171825"/>
        </p:xfrm>
        <a:graphic>
          <a:graphicData uri="http://schemas.openxmlformats.org/presentationml/2006/ole">
            <mc:AlternateContent xmlns:mc="http://schemas.openxmlformats.org/markup-compatibility/2006">
              <mc:Choice xmlns:v="urn:schemas-microsoft-com:vml" Requires="v">
                <p:oleObj spid="_x0000_s5136" name="Picture" r:id="rId3" imgW="2209680" imgH="2063160" progId="Word.Picture.8">
                  <p:embed/>
                </p:oleObj>
              </mc:Choice>
              <mc:Fallback>
                <p:oleObj name="Picture" r:id="rId3" imgW="2209680" imgH="2063160" progId="Word.Picture.8">
                  <p:embed/>
                  <p:pic>
                    <p:nvPicPr>
                      <p:cNvPr id="2" name="Object 4">
                        <a:extLst>
                          <a:ext uri="{FF2B5EF4-FFF2-40B4-BE49-F238E27FC236}">
                            <a16:creationId xmlns:a16="http://schemas.microsoft.com/office/drawing/2014/main" id="{21930F81-EBE7-E3BF-8DAE-57C3371BEB9F}"/>
                          </a:ext>
                        </a:extLst>
                      </p:cNvPr>
                      <p:cNvPicPr>
                        <a:picLocks noChangeAspect="1" noChangeArrowheads="1"/>
                      </p:cNvPicPr>
                      <p:nvPr/>
                    </p:nvPicPr>
                    <p:blipFill>
                      <a:blip r:embed="rId4"/>
                      <a:srcRect/>
                      <a:stretch>
                        <a:fillRect/>
                      </a:stretch>
                    </p:blipFill>
                    <p:spPr bwMode="auto">
                      <a:xfrm>
                        <a:off x="5029511" y="2977992"/>
                        <a:ext cx="3406775" cy="31718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B67ABBC7-A56C-4627-9AFE-542F59780153}"/>
              </a:ext>
            </a:extLst>
          </p:cNvPr>
          <p:cNvSpPr txBox="1">
            <a:spLocks noChangeArrowheads="1"/>
          </p:cNvSpPr>
          <p:nvPr/>
        </p:nvSpPr>
        <p:spPr bwMode="auto">
          <a:xfrm>
            <a:off x="1178812" y="460899"/>
            <a:ext cx="1011218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2400" b="0" dirty="0" smtClean="0">
                <a:solidFill>
                  <a:srgbClr val="006666"/>
                </a:solidFill>
                <a:latin typeface="黑体" panose="02010609060101010101" pitchFamily="49" charset="-122"/>
                <a:ea typeface="黑体" panose="02010609060101010101" pitchFamily="49" charset="-122"/>
              </a:rPr>
              <a:t>【</a:t>
            </a:r>
            <a:r>
              <a:rPr lang="zh-CN" altLang="en-US" sz="2400" b="0" dirty="0" smtClean="0">
                <a:solidFill>
                  <a:srgbClr val="006666"/>
                </a:solidFill>
                <a:latin typeface="黑体" panose="02010609060101010101" pitchFamily="49" charset="-122"/>
                <a:ea typeface="黑体" panose="02010609060101010101" pitchFamily="49" charset="-122"/>
              </a:rPr>
              <a:t>例</a:t>
            </a:r>
            <a:r>
              <a:rPr lang="en-US" altLang="zh-CN" sz="2400" b="0" dirty="0" smtClean="0">
                <a:solidFill>
                  <a:srgbClr val="006666"/>
                </a:solidFill>
                <a:latin typeface="黑体" panose="02010609060101010101" pitchFamily="49" charset="-122"/>
                <a:ea typeface="黑体" panose="02010609060101010101" pitchFamily="49" charset="-122"/>
              </a:rPr>
              <a:t>1】 </a:t>
            </a:r>
            <a:r>
              <a:rPr lang="zh-CN" altLang="en-US" sz="2400" b="0" dirty="0">
                <a:solidFill>
                  <a:schemeClr val="tx1"/>
                </a:solidFill>
                <a:latin typeface="黑体" panose="02010609060101010101" pitchFamily="49" charset="-122"/>
                <a:ea typeface="黑体" panose="02010609060101010101" pitchFamily="49" charset="-122"/>
              </a:rPr>
              <a:t>某大学选课管理中，学生可根据自己的情况选修课程。每名学生可同时选修多门课程，每门课程可由多位教师讲授，每位教师可讲授多门课程。画出对应的</a:t>
            </a:r>
            <a:r>
              <a:rPr lang="en-US" altLang="zh-CN" sz="2400" b="0" dirty="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图。</a:t>
            </a:r>
          </a:p>
        </p:txBody>
      </p:sp>
      <p:sp>
        <p:nvSpPr>
          <p:cNvPr id="58371" name="Text Box 3">
            <a:extLst>
              <a:ext uri="{FF2B5EF4-FFF2-40B4-BE49-F238E27FC236}">
                <a16:creationId xmlns:a16="http://schemas.microsoft.com/office/drawing/2014/main" id="{00DD8662-A42A-4AFB-B943-B88145F834AE}"/>
              </a:ext>
            </a:extLst>
          </p:cNvPr>
          <p:cNvSpPr txBox="1">
            <a:spLocks noChangeArrowheads="1"/>
          </p:cNvSpPr>
          <p:nvPr/>
        </p:nvSpPr>
        <p:spPr bwMode="auto">
          <a:xfrm>
            <a:off x="1244813" y="1916113"/>
            <a:ext cx="1004618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2400" dirty="0">
                <a:solidFill>
                  <a:schemeClr val="tx1"/>
                </a:solidFill>
                <a:latin typeface="Times New Roman" panose="02020603050405020304" pitchFamily="18" charset="0"/>
                <a:ea typeface="楷体_GB2312"/>
                <a:cs typeface="楷体_GB2312"/>
              </a:rPr>
              <a:t>     </a:t>
            </a:r>
            <a:r>
              <a:rPr lang="zh-CN" altLang="en-US" sz="2400" b="0" dirty="0">
                <a:solidFill>
                  <a:srgbClr val="006666"/>
                </a:solidFill>
                <a:latin typeface="黑体" panose="02010609060101010101" pitchFamily="49" charset="-122"/>
                <a:ea typeface="黑体" panose="02010609060101010101" pitchFamily="49" charset="-122"/>
              </a:rPr>
              <a:t>分析：</a:t>
            </a:r>
            <a:r>
              <a:rPr lang="zh-CN" altLang="en-US" sz="2400" b="0" dirty="0">
                <a:solidFill>
                  <a:schemeClr val="tx1"/>
                </a:solidFill>
                <a:latin typeface="黑体" panose="02010609060101010101" pitchFamily="49" charset="-122"/>
                <a:ea typeface="黑体" panose="02010609060101010101" pitchFamily="49" charset="-122"/>
              </a:rPr>
              <a:t>在该选课管理中，共有</a:t>
            </a: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类实体，学生实体的属性有学号、姓名、性别和年龄，教师实体的属性有教师号、姓名、性别和职称，课程实体的属性有课程号和课程名。如图所示。</a:t>
            </a:r>
          </a:p>
        </p:txBody>
      </p:sp>
      <p:sp>
        <p:nvSpPr>
          <p:cNvPr id="58375" name="Text Box 13">
            <a:extLst>
              <a:ext uri="{FF2B5EF4-FFF2-40B4-BE49-F238E27FC236}">
                <a16:creationId xmlns:a16="http://schemas.microsoft.com/office/drawing/2014/main" id="{74E69240-99F8-456B-894A-81C890C1693F}"/>
              </a:ext>
            </a:extLst>
          </p:cNvPr>
          <p:cNvSpPr txBox="1">
            <a:spLocks noChangeArrowheads="1"/>
          </p:cNvSpPr>
          <p:nvPr/>
        </p:nvSpPr>
        <p:spPr bwMode="auto">
          <a:xfrm>
            <a:off x="4194175" y="6051551"/>
            <a:ext cx="149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kumimoji="1" lang="zh-CN" altLang="zh-CN" sz="2400">
              <a:solidFill>
                <a:schemeClr val="tx1"/>
              </a:solidFill>
              <a:latin typeface="Times New Roman" panose="02020603050405020304" pitchFamily="18" charset="0"/>
            </a:endParaRPr>
          </a:p>
        </p:txBody>
      </p:sp>
      <p:grpSp>
        <p:nvGrpSpPr>
          <p:cNvPr id="4" name="组合 3">
            <a:extLst>
              <a:ext uri="{FF2B5EF4-FFF2-40B4-BE49-F238E27FC236}">
                <a16:creationId xmlns:a16="http://schemas.microsoft.com/office/drawing/2014/main" id="{053263B0-798B-4CC4-92F5-6F9C16B27B8E}"/>
              </a:ext>
            </a:extLst>
          </p:cNvPr>
          <p:cNvGrpSpPr/>
          <p:nvPr/>
        </p:nvGrpSpPr>
        <p:grpSpPr>
          <a:xfrm>
            <a:off x="8242301" y="3825633"/>
            <a:ext cx="1414463" cy="2082801"/>
            <a:chOff x="8242301" y="4149725"/>
            <a:chExt cx="1414463" cy="2082801"/>
          </a:xfrm>
        </p:grpSpPr>
        <p:sp>
          <p:nvSpPr>
            <p:cNvPr id="58391" name="Line 15">
              <a:extLst>
                <a:ext uri="{FF2B5EF4-FFF2-40B4-BE49-F238E27FC236}">
                  <a16:creationId xmlns:a16="http://schemas.microsoft.com/office/drawing/2014/main" id="{505D7B53-5586-4961-9792-A27CE46FDE23}"/>
                </a:ext>
              </a:extLst>
            </p:cNvPr>
            <p:cNvSpPr>
              <a:spLocks noChangeShapeType="1"/>
            </p:cNvSpPr>
            <p:nvPr/>
          </p:nvSpPr>
          <p:spPr bwMode="auto">
            <a:xfrm>
              <a:off x="8999538" y="5357813"/>
              <a:ext cx="0" cy="450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58372" name="Text Box 6">
              <a:extLst>
                <a:ext uri="{FF2B5EF4-FFF2-40B4-BE49-F238E27FC236}">
                  <a16:creationId xmlns:a16="http://schemas.microsoft.com/office/drawing/2014/main" id="{D758A448-6052-4C7A-AD1D-DC566F9A7849}"/>
                </a:ext>
              </a:extLst>
            </p:cNvPr>
            <p:cNvSpPr txBox="1">
              <a:spLocks noChangeArrowheads="1"/>
            </p:cNvSpPr>
            <p:nvPr/>
          </p:nvSpPr>
          <p:spPr bwMode="auto">
            <a:xfrm>
              <a:off x="8242301" y="4962526"/>
              <a:ext cx="1414463" cy="461665"/>
            </a:xfrm>
            <a:prstGeom prst="rect">
              <a:avLst/>
            </a:prstGeom>
            <a:solidFill>
              <a:schemeClr val="tx2">
                <a:lumMod val="40000"/>
                <a:lumOff val="6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rPr>
                <a:t>课程</a:t>
              </a:r>
            </a:p>
          </p:txBody>
        </p:sp>
        <p:sp>
          <p:nvSpPr>
            <p:cNvPr id="58385" name="Oval 14">
              <a:extLst>
                <a:ext uri="{FF2B5EF4-FFF2-40B4-BE49-F238E27FC236}">
                  <a16:creationId xmlns:a16="http://schemas.microsoft.com/office/drawing/2014/main" id="{D36CE5BA-5DEF-41E6-BF82-236A9DDEF450}"/>
                </a:ext>
              </a:extLst>
            </p:cNvPr>
            <p:cNvSpPr>
              <a:spLocks noChangeArrowheads="1"/>
            </p:cNvSpPr>
            <p:nvPr/>
          </p:nvSpPr>
          <p:spPr bwMode="auto">
            <a:xfrm>
              <a:off x="8421689" y="4149725"/>
              <a:ext cx="1055687" cy="427038"/>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课程号</a:t>
              </a:r>
            </a:p>
          </p:txBody>
        </p:sp>
        <p:sp>
          <p:nvSpPr>
            <p:cNvPr id="58386" name="Oval 14">
              <a:extLst>
                <a:ext uri="{FF2B5EF4-FFF2-40B4-BE49-F238E27FC236}">
                  <a16:creationId xmlns:a16="http://schemas.microsoft.com/office/drawing/2014/main" id="{A0176EBE-46BD-45F5-B4ED-2ABEBEBE4432}"/>
                </a:ext>
              </a:extLst>
            </p:cNvPr>
            <p:cNvSpPr>
              <a:spLocks noChangeArrowheads="1"/>
            </p:cNvSpPr>
            <p:nvPr/>
          </p:nvSpPr>
          <p:spPr bwMode="auto">
            <a:xfrm>
              <a:off x="8472489" y="5805489"/>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课程名</a:t>
              </a:r>
            </a:p>
          </p:txBody>
        </p:sp>
        <p:sp>
          <p:nvSpPr>
            <p:cNvPr id="58390" name="Line 15">
              <a:extLst>
                <a:ext uri="{FF2B5EF4-FFF2-40B4-BE49-F238E27FC236}">
                  <a16:creationId xmlns:a16="http://schemas.microsoft.com/office/drawing/2014/main" id="{961551C8-2041-435F-ADBD-D4839CC92FB7}"/>
                </a:ext>
              </a:extLst>
            </p:cNvPr>
            <p:cNvSpPr>
              <a:spLocks noChangeShapeType="1"/>
            </p:cNvSpPr>
            <p:nvPr/>
          </p:nvSpPr>
          <p:spPr bwMode="auto">
            <a:xfrm>
              <a:off x="8975725" y="4583113"/>
              <a:ext cx="0"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2">
            <a:extLst>
              <a:ext uri="{FF2B5EF4-FFF2-40B4-BE49-F238E27FC236}">
                <a16:creationId xmlns:a16="http://schemas.microsoft.com/office/drawing/2014/main" id="{1035EC39-1ACA-42F3-AD07-C4406B510BB1}"/>
              </a:ext>
            </a:extLst>
          </p:cNvPr>
          <p:cNvGrpSpPr/>
          <p:nvPr/>
        </p:nvGrpSpPr>
        <p:grpSpPr>
          <a:xfrm>
            <a:off x="5016500" y="3804997"/>
            <a:ext cx="2505075" cy="2108200"/>
            <a:chOff x="5016500" y="4129089"/>
            <a:chExt cx="2505075" cy="2108200"/>
          </a:xfrm>
        </p:grpSpPr>
        <p:sp>
          <p:nvSpPr>
            <p:cNvPr id="58376" name="Text Box 8">
              <a:extLst>
                <a:ext uri="{FF2B5EF4-FFF2-40B4-BE49-F238E27FC236}">
                  <a16:creationId xmlns:a16="http://schemas.microsoft.com/office/drawing/2014/main" id="{8872C220-CA82-474D-AA85-15F23AC45E91}"/>
                </a:ext>
              </a:extLst>
            </p:cNvPr>
            <p:cNvSpPr txBox="1">
              <a:spLocks noChangeArrowheads="1"/>
            </p:cNvSpPr>
            <p:nvPr/>
          </p:nvSpPr>
          <p:spPr bwMode="auto">
            <a:xfrm>
              <a:off x="5527676" y="4962526"/>
              <a:ext cx="1414463" cy="460375"/>
            </a:xfrm>
            <a:prstGeom prst="rect">
              <a:avLst/>
            </a:prstGeom>
            <a:solidFill>
              <a:schemeClr val="tx2">
                <a:lumMod val="40000"/>
                <a:lumOff val="6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rPr>
                <a:t>教师</a:t>
              </a:r>
            </a:p>
          </p:txBody>
        </p:sp>
        <p:sp>
          <p:nvSpPr>
            <p:cNvPr id="58377" name="Oval 14">
              <a:extLst>
                <a:ext uri="{FF2B5EF4-FFF2-40B4-BE49-F238E27FC236}">
                  <a16:creationId xmlns:a16="http://schemas.microsoft.com/office/drawing/2014/main" id="{7561982E-3637-4D37-9FEC-AA97D5F8B2B0}"/>
                </a:ext>
              </a:extLst>
            </p:cNvPr>
            <p:cNvSpPr>
              <a:spLocks noChangeArrowheads="1"/>
            </p:cNvSpPr>
            <p:nvPr/>
          </p:nvSpPr>
          <p:spPr bwMode="auto">
            <a:xfrm>
              <a:off x="6383339" y="4138614"/>
              <a:ext cx="1055687"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姓名</a:t>
              </a:r>
            </a:p>
          </p:txBody>
        </p:sp>
        <p:sp>
          <p:nvSpPr>
            <p:cNvPr id="58378" name="Oval 14">
              <a:extLst>
                <a:ext uri="{FF2B5EF4-FFF2-40B4-BE49-F238E27FC236}">
                  <a16:creationId xmlns:a16="http://schemas.microsoft.com/office/drawing/2014/main" id="{7B7887BB-8549-48D0-A653-8A77522D43FA}"/>
                </a:ext>
              </a:extLst>
            </p:cNvPr>
            <p:cNvSpPr>
              <a:spLocks noChangeArrowheads="1"/>
            </p:cNvSpPr>
            <p:nvPr/>
          </p:nvSpPr>
          <p:spPr bwMode="auto">
            <a:xfrm>
              <a:off x="5059364" y="4129089"/>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教师号</a:t>
              </a:r>
            </a:p>
          </p:txBody>
        </p:sp>
        <p:sp>
          <p:nvSpPr>
            <p:cNvPr id="58383" name="Oval 14">
              <a:extLst>
                <a:ext uri="{FF2B5EF4-FFF2-40B4-BE49-F238E27FC236}">
                  <a16:creationId xmlns:a16="http://schemas.microsoft.com/office/drawing/2014/main" id="{E49165B5-4D8C-4B2E-9556-E92AB402E00C}"/>
                </a:ext>
              </a:extLst>
            </p:cNvPr>
            <p:cNvSpPr>
              <a:spLocks noChangeArrowheads="1"/>
            </p:cNvSpPr>
            <p:nvPr/>
          </p:nvSpPr>
          <p:spPr bwMode="auto">
            <a:xfrm>
              <a:off x="6467475" y="5808664"/>
              <a:ext cx="1054100"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职称</a:t>
              </a:r>
            </a:p>
          </p:txBody>
        </p:sp>
        <p:sp>
          <p:nvSpPr>
            <p:cNvPr id="58384" name="Oval 14">
              <a:extLst>
                <a:ext uri="{FF2B5EF4-FFF2-40B4-BE49-F238E27FC236}">
                  <a16:creationId xmlns:a16="http://schemas.microsoft.com/office/drawing/2014/main" id="{6ED2598E-C53B-4521-865A-3AB5955C0B4D}"/>
                </a:ext>
              </a:extLst>
            </p:cNvPr>
            <p:cNvSpPr>
              <a:spLocks noChangeArrowheads="1"/>
            </p:cNvSpPr>
            <p:nvPr/>
          </p:nvSpPr>
          <p:spPr bwMode="auto">
            <a:xfrm>
              <a:off x="5016500" y="5799139"/>
              <a:ext cx="1054100"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性别</a:t>
              </a:r>
            </a:p>
          </p:txBody>
        </p:sp>
        <p:sp>
          <p:nvSpPr>
            <p:cNvPr id="58389" name="Line 15">
              <a:extLst>
                <a:ext uri="{FF2B5EF4-FFF2-40B4-BE49-F238E27FC236}">
                  <a16:creationId xmlns:a16="http://schemas.microsoft.com/office/drawing/2014/main" id="{965DDBC7-D639-4334-8353-AF5370913E73}"/>
                </a:ext>
              </a:extLst>
            </p:cNvPr>
            <p:cNvSpPr>
              <a:spLocks noChangeShapeType="1"/>
            </p:cNvSpPr>
            <p:nvPr/>
          </p:nvSpPr>
          <p:spPr bwMode="auto">
            <a:xfrm>
              <a:off x="5588001" y="4581525"/>
              <a:ext cx="38417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15">
              <a:extLst>
                <a:ext uri="{FF2B5EF4-FFF2-40B4-BE49-F238E27FC236}">
                  <a16:creationId xmlns:a16="http://schemas.microsoft.com/office/drawing/2014/main" id="{4CCAE78E-DEA8-4858-9D91-42EC96BE8D31}"/>
                </a:ext>
              </a:extLst>
            </p:cNvPr>
            <p:cNvSpPr>
              <a:spLocks noChangeShapeType="1"/>
            </p:cNvSpPr>
            <p:nvPr/>
          </p:nvSpPr>
          <p:spPr bwMode="auto">
            <a:xfrm>
              <a:off x="6581776" y="5411788"/>
              <a:ext cx="38417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Line 15">
              <a:extLst>
                <a:ext uri="{FF2B5EF4-FFF2-40B4-BE49-F238E27FC236}">
                  <a16:creationId xmlns:a16="http://schemas.microsoft.com/office/drawing/2014/main" id="{EB889C98-59A8-4AA0-9D30-B2D27DCE8B57}"/>
                </a:ext>
              </a:extLst>
            </p:cNvPr>
            <p:cNvSpPr>
              <a:spLocks noChangeShapeType="1"/>
            </p:cNvSpPr>
            <p:nvPr/>
          </p:nvSpPr>
          <p:spPr bwMode="auto">
            <a:xfrm flipH="1">
              <a:off x="6467475" y="4581525"/>
              <a:ext cx="306388"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5" name="Line 15">
              <a:extLst>
                <a:ext uri="{FF2B5EF4-FFF2-40B4-BE49-F238E27FC236}">
                  <a16:creationId xmlns:a16="http://schemas.microsoft.com/office/drawing/2014/main" id="{6FB0B016-3C6A-4F3D-ACAF-55F2443EE8D4}"/>
                </a:ext>
              </a:extLst>
            </p:cNvPr>
            <p:cNvSpPr>
              <a:spLocks noChangeShapeType="1"/>
            </p:cNvSpPr>
            <p:nvPr/>
          </p:nvSpPr>
          <p:spPr bwMode="auto">
            <a:xfrm flipH="1">
              <a:off x="5788026" y="5411788"/>
              <a:ext cx="30797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 name="组合 1">
            <a:extLst>
              <a:ext uri="{FF2B5EF4-FFF2-40B4-BE49-F238E27FC236}">
                <a16:creationId xmlns:a16="http://schemas.microsoft.com/office/drawing/2014/main" id="{BC5CE80B-A078-4735-B850-B038E248874C}"/>
              </a:ext>
            </a:extLst>
          </p:cNvPr>
          <p:cNvGrpSpPr/>
          <p:nvPr/>
        </p:nvGrpSpPr>
        <p:grpSpPr>
          <a:xfrm>
            <a:off x="1847850" y="3773247"/>
            <a:ext cx="2447925" cy="2135187"/>
            <a:chOff x="1847850" y="4097339"/>
            <a:chExt cx="2447925" cy="2135187"/>
          </a:xfrm>
        </p:grpSpPr>
        <p:sp>
          <p:nvSpPr>
            <p:cNvPr id="58397" name="Line 15">
              <a:extLst>
                <a:ext uri="{FF2B5EF4-FFF2-40B4-BE49-F238E27FC236}">
                  <a16:creationId xmlns:a16="http://schemas.microsoft.com/office/drawing/2014/main" id="{570B690B-576C-4FE9-A7E4-C92812771FD9}"/>
                </a:ext>
              </a:extLst>
            </p:cNvPr>
            <p:cNvSpPr>
              <a:spLocks noChangeShapeType="1"/>
            </p:cNvSpPr>
            <p:nvPr/>
          </p:nvSpPr>
          <p:spPr bwMode="auto">
            <a:xfrm flipH="1">
              <a:off x="2430463" y="5411789"/>
              <a:ext cx="425450" cy="427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Line 15">
              <a:extLst>
                <a:ext uri="{FF2B5EF4-FFF2-40B4-BE49-F238E27FC236}">
                  <a16:creationId xmlns:a16="http://schemas.microsoft.com/office/drawing/2014/main" id="{628979F6-9AA3-4C2D-9125-95CA48BD5C62}"/>
                </a:ext>
              </a:extLst>
            </p:cNvPr>
            <p:cNvSpPr>
              <a:spLocks noChangeShapeType="1"/>
            </p:cNvSpPr>
            <p:nvPr/>
          </p:nvSpPr>
          <p:spPr bwMode="auto">
            <a:xfrm>
              <a:off x="3130551" y="5357813"/>
              <a:ext cx="466725" cy="481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3" name="Text Box 8">
              <a:extLst>
                <a:ext uri="{FF2B5EF4-FFF2-40B4-BE49-F238E27FC236}">
                  <a16:creationId xmlns:a16="http://schemas.microsoft.com/office/drawing/2014/main" id="{F4AFF99D-FDBB-481B-81BC-0FF20D33F7AB}"/>
                </a:ext>
              </a:extLst>
            </p:cNvPr>
            <p:cNvSpPr txBox="1">
              <a:spLocks noChangeArrowheads="1"/>
            </p:cNvSpPr>
            <p:nvPr/>
          </p:nvSpPr>
          <p:spPr bwMode="auto">
            <a:xfrm>
              <a:off x="2424113" y="4970464"/>
              <a:ext cx="1414462" cy="461665"/>
            </a:xfrm>
            <a:prstGeom prst="rect">
              <a:avLst/>
            </a:prstGeom>
            <a:solidFill>
              <a:schemeClr val="tx2">
                <a:lumMod val="40000"/>
                <a:lumOff val="6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rPr>
                <a:t>学生</a:t>
              </a:r>
            </a:p>
          </p:txBody>
        </p:sp>
        <p:sp>
          <p:nvSpPr>
            <p:cNvPr id="58379" name="Oval 14">
              <a:extLst>
                <a:ext uri="{FF2B5EF4-FFF2-40B4-BE49-F238E27FC236}">
                  <a16:creationId xmlns:a16="http://schemas.microsoft.com/office/drawing/2014/main" id="{8EC761B2-4A6C-48E3-81ED-D85245D3942A}"/>
                </a:ext>
              </a:extLst>
            </p:cNvPr>
            <p:cNvSpPr>
              <a:spLocks noChangeArrowheads="1"/>
            </p:cNvSpPr>
            <p:nvPr/>
          </p:nvSpPr>
          <p:spPr bwMode="auto">
            <a:xfrm>
              <a:off x="3241675" y="5805489"/>
              <a:ext cx="1054100"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chemeClr val="tx1"/>
                  </a:solidFill>
                  <a:latin typeface="Times New Roman" panose="02020603050405020304" pitchFamily="18" charset="0"/>
                </a:rPr>
                <a:t>年龄</a:t>
              </a:r>
            </a:p>
          </p:txBody>
        </p:sp>
        <p:sp>
          <p:nvSpPr>
            <p:cNvPr id="58380" name="Oval 14">
              <a:extLst>
                <a:ext uri="{FF2B5EF4-FFF2-40B4-BE49-F238E27FC236}">
                  <a16:creationId xmlns:a16="http://schemas.microsoft.com/office/drawing/2014/main" id="{7255DC81-7AD3-4A52-A447-A0C8A965D59D}"/>
                </a:ext>
              </a:extLst>
            </p:cNvPr>
            <p:cNvSpPr>
              <a:spLocks noChangeArrowheads="1"/>
            </p:cNvSpPr>
            <p:nvPr/>
          </p:nvSpPr>
          <p:spPr bwMode="auto">
            <a:xfrm>
              <a:off x="1847850" y="5805489"/>
              <a:ext cx="1055688"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chemeClr val="tx1"/>
                  </a:solidFill>
                  <a:latin typeface="Times New Roman" panose="02020603050405020304" pitchFamily="18" charset="0"/>
                </a:rPr>
                <a:t>性别</a:t>
              </a:r>
            </a:p>
          </p:txBody>
        </p:sp>
        <p:sp>
          <p:nvSpPr>
            <p:cNvPr id="58381" name="Oval 14">
              <a:extLst>
                <a:ext uri="{FF2B5EF4-FFF2-40B4-BE49-F238E27FC236}">
                  <a16:creationId xmlns:a16="http://schemas.microsoft.com/office/drawing/2014/main" id="{60A98C94-F5DC-4607-9BDD-605D4710D7A0}"/>
                </a:ext>
              </a:extLst>
            </p:cNvPr>
            <p:cNvSpPr>
              <a:spLocks noChangeArrowheads="1"/>
            </p:cNvSpPr>
            <p:nvPr/>
          </p:nvSpPr>
          <p:spPr bwMode="auto">
            <a:xfrm>
              <a:off x="3213100" y="4097339"/>
              <a:ext cx="1055688"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dirty="0">
                  <a:solidFill>
                    <a:schemeClr val="tx1"/>
                  </a:solidFill>
                  <a:latin typeface="Times New Roman" panose="02020603050405020304" pitchFamily="18" charset="0"/>
                </a:rPr>
                <a:t>姓名</a:t>
              </a:r>
            </a:p>
          </p:txBody>
        </p:sp>
        <p:sp>
          <p:nvSpPr>
            <p:cNvPr id="58382" name="Oval 14">
              <a:extLst>
                <a:ext uri="{FF2B5EF4-FFF2-40B4-BE49-F238E27FC236}">
                  <a16:creationId xmlns:a16="http://schemas.microsoft.com/office/drawing/2014/main" id="{3486962D-7844-45B5-A795-135E708EB303}"/>
                </a:ext>
              </a:extLst>
            </p:cNvPr>
            <p:cNvSpPr>
              <a:spLocks noChangeArrowheads="1"/>
            </p:cNvSpPr>
            <p:nvPr/>
          </p:nvSpPr>
          <p:spPr bwMode="auto">
            <a:xfrm>
              <a:off x="1901825" y="4097339"/>
              <a:ext cx="1055688"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dirty="0">
                  <a:solidFill>
                    <a:schemeClr val="tx1"/>
                  </a:solidFill>
                  <a:latin typeface="Times New Roman" panose="02020603050405020304" pitchFamily="18" charset="0"/>
                </a:rPr>
                <a:t>学号</a:t>
              </a:r>
            </a:p>
          </p:txBody>
        </p:sp>
        <p:sp>
          <p:nvSpPr>
            <p:cNvPr id="58388" name="Line 15">
              <a:extLst>
                <a:ext uri="{FF2B5EF4-FFF2-40B4-BE49-F238E27FC236}">
                  <a16:creationId xmlns:a16="http://schemas.microsoft.com/office/drawing/2014/main" id="{4F8121FC-A6E5-4B8A-8A52-C2553515FA36}"/>
                </a:ext>
              </a:extLst>
            </p:cNvPr>
            <p:cNvSpPr>
              <a:spLocks noChangeShapeType="1"/>
            </p:cNvSpPr>
            <p:nvPr/>
          </p:nvSpPr>
          <p:spPr bwMode="auto">
            <a:xfrm>
              <a:off x="2527301" y="4583167"/>
              <a:ext cx="38417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6" name="Line 15">
              <a:extLst>
                <a:ext uri="{FF2B5EF4-FFF2-40B4-BE49-F238E27FC236}">
                  <a16:creationId xmlns:a16="http://schemas.microsoft.com/office/drawing/2014/main" id="{D784C6AE-EFC7-4FED-9617-572CE817D3F9}"/>
                </a:ext>
              </a:extLst>
            </p:cNvPr>
            <p:cNvSpPr>
              <a:spLocks noChangeShapeType="1"/>
            </p:cNvSpPr>
            <p:nvPr/>
          </p:nvSpPr>
          <p:spPr bwMode="auto">
            <a:xfrm flipH="1">
              <a:off x="3363914" y="4572200"/>
              <a:ext cx="30797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4">
            <a:extLst>
              <a:ext uri="{FF2B5EF4-FFF2-40B4-BE49-F238E27FC236}">
                <a16:creationId xmlns:a16="http://schemas.microsoft.com/office/drawing/2014/main" id="{9A80CD07-8FD3-471D-8A46-5DBFB14C224C}"/>
              </a:ext>
            </a:extLst>
          </p:cNvPr>
          <p:cNvGrpSpPr>
            <a:grpSpLocks/>
          </p:cNvGrpSpPr>
          <p:nvPr/>
        </p:nvGrpSpPr>
        <p:grpSpPr bwMode="auto">
          <a:xfrm>
            <a:off x="2174876" y="2513814"/>
            <a:ext cx="6297613" cy="3152775"/>
            <a:chOff x="1835696" y="2369552"/>
            <a:chExt cx="6297623" cy="3152865"/>
          </a:xfrm>
        </p:grpSpPr>
        <p:sp>
          <p:nvSpPr>
            <p:cNvPr id="59396" name="Text Box 6">
              <a:extLst>
                <a:ext uri="{FF2B5EF4-FFF2-40B4-BE49-F238E27FC236}">
                  <a16:creationId xmlns:a16="http://schemas.microsoft.com/office/drawing/2014/main" id="{E07F5D27-3C0C-445F-9A45-11F70DCC6669}"/>
                </a:ext>
              </a:extLst>
            </p:cNvPr>
            <p:cNvSpPr txBox="1">
              <a:spLocks noChangeArrowheads="1"/>
            </p:cNvSpPr>
            <p:nvPr/>
          </p:nvSpPr>
          <p:spPr bwMode="auto">
            <a:xfrm>
              <a:off x="6718079" y="4941168"/>
              <a:ext cx="1415240" cy="461678"/>
            </a:xfrm>
            <a:prstGeom prst="rect">
              <a:avLst/>
            </a:prstGeom>
            <a:solidFill>
              <a:schemeClr val="bg2">
                <a:lumMod val="9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solidFill>
                    <a:schemeClr val="tx1"/>
                  </a:solidFill>
                  <a:latin typeface="Times New Roman" panose="02020603050405020304" pitchFamily="18" charset="0"/>
                </a:rPr>
                <a:t>课程</a:t>
              </a:r>
            </a:p>
          </p:txBody>
        </p:sp>
        <p:sp>
          <p:nvSpPr>
            <p:cNvPr id="59397" name="Text Box 8">
              <a:extLst>
                <a:ext uri="{FF2B5EF4-FFF2-40B4-BE49-F238E27FC236}">
                  <a16:creationId xmlns:a16="http://schemas.microsoft.com/office/drawing/2014/main" id="{8E9E8FFF-24F3-4D66-9AD6-30F118F3FA8C}"/>
                </a:ext>
              </a:extLst>
            </p:cNvPr>
            <p:cNvSpPr txBox="1">
              <a:spLocks noChangeArrowheads="1"/>
            </p:cNvSpPr>
            <p:nvPr/>
          </p:nvSpPr>
          <p:spPr bwMode="auto">
            <a:xfrm>
              <a:off x="1835696" y="4961756"/>
              <a:ext cx="1415240" cy="461678"/>
            </a:xfrm>
            <a:prstGeom prst="rect">
              <a:avLst/>
            </a:prstGeom>
            <a:solidFill>
              <a:schemeClr val="bg2">
                <a:lumMod val="9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rPr>
                <a:t>学生</a:t>
              </a:r>
            </a:p>
          </p:txBody>
        </p:sp>
        <p:sp>
          <p:nvSpPr>
            <p:cNvPr id="59398" name="Text Box 8">
              <a:extLst>
                <a:ext uri="{FF2B5EF4-FFF2-40B4-BE49-F238E27FC236}">
                  <a16:creationId xmlns:a16="http://schemas.microsoft.com/office/drawing/2014/main" id="{6154F9A2-C92D-4C63-9237-7D71A92B574B}"/>
                </a:ext>
              </a:extLst>
            </p:cNvPr>
            <p:cNvSpPr txBox="1">
              <a:spLocks noChangeArrowheads="1"/>
            </p:cNvSpPr>
            <p:nvPr/>
          </p:nvSpPr>
          <p:spPr bwMode="auto">
            <a:xfrm>
              <a:off x="6718079" y="2369552"/>
              <a:ext cx="1415240" cy="461665"/>
            </a:xfrm>
            <a:prstGeom prst="rect">
              <a:avLst/>
            </a:prstGeom>
            <a:solidFill>
              <a:schemeClr val="bg2">
                <a:lumMod val="9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rPr>
                <a:t>教师</a:t>
              </a:r>
            </a:p>
          </p:txBody>
        </p:sp>
        <p:sp>
          <p:nvSpPr>
            <p:cNvPr id="59399" name="AutoShape 7">
              <a:extLst>
                <a:ext uri="{FF2B5EF4-FFF2-40B4-BE49-F238E27FC236}">
                  <a16:creationId xmlns:a16="http://schemas.microsoft.com/office/drawing/2014/main" id="{BE476586-AD9A-451F-9A3D-537DB0ADEF7D}"/>
                </a:ext>
              </a:extLst>
            </p:cNvPr>
            <p:cNvSpPr>
              <a:spLocks noChangeArrowheads="1"/>
            </p:cNvSpPr>
            <p:nvPr/>
          </p:nvSpPr>
          <p:spPr bwMode="auto">
            <a:xfrm>
              <a:off x="4050054" y="4725144"/>
              <a:ext cx="1319025" cy="797273"/>
            </a:xfrm>
            <a:prstGeom prst="diamond">
              <a:avLst/>
            </a:prstGeom>
            <a:solidFill>
              <a:schemeClr val="accent6">
                <a:lumMod val="40000"/>
                <a:lumOff val="60000"/>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选修</a:t>
              </a:r>
            </a:p>
          </p:txBody>
        </p:sp>
        <p:sp>
          <p:nvSpPr>
            <p:cNvPr id="59400" name="AutoShape 7">
              <a:extLst>
                <a:ext uri="{FF2B5EF4-FFF2-40B4-BE49-F238E27FC236}">
                  <a16:creationId xmlns:a16="http://schemas.microsoft.com/office/drawing/2014/main" id="{2BD20F60-6E22-4BB5-9E24-1F8F38562541}"/>
                </a:ext>
              </a:extLst>
            </p:cNvPr>
            <p:cNvSpPr>
              <a:spLocks noChangeArrowheads="1"/>
            </p:cNvSpPr>
            <p:nvPr/>
          </p:nvSpPr>
          <p:spPr bwMode="auto">
            <a:xfrm>
              <a:off x="6690205" y="3481138"/>
              <a:ext cx="1319025" cy="792088"/>
            </a:xfrm>
            <a:prstGeom prst="diamond">
              <a:avLst/>
            </a:prstGeom>
            <a:solidFill>
              <a:schemeClr val="accent6">
                <a:lumMod val="40000"/>
                <a:lumOff val="60000"/>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dirty="0">
                  <a:solidFill>
                    <a:schemeClr val="tx1"/>
                  </a:solidFill>
                  <a:latin typeface="Times New Roman" panose="02020603050405020304" pitchFamily="18" charset="0"/>
                </a:rPr>
                <a:t>开课</a:t>
              </a:r>
            </a:p>
          </p:txBody>
        </p:sp>
        <p:sp>
          <p:nvSpPr>
            <p:cNvPr id="59401" name="Line 15">
              <a:extLst>
                <a:ext uri="{FF2B5EF4-FFF2-40B4-BE49-F238E27FC236}">
                  <a16:creationId xmlns:a16="http://schemas.microsoft.com/office/drawing/2014/main" id="{70DCFB56-E6B5-45A2-84B7-75C932B11B45}"/>
                </a:ext>
              </a:extLst>
            </p:cNvPr>
            <p:cNvSpPr>
              <a:spLocks noChangeShapeType="1"/>
            </p:cNvSpPr>
            <p:nvPr/>
          </p:nvSpPr>
          <p:spPr bwMode="auto">
            <a:xfrm>
              <a:off x="7349715" y="4273225"/>
              <a:ext cx="1" cy="6885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2" name="Line 15">
              <a:extLst>
                <a:ext uri="{FF2B5EF4-FFF2-40B4-BE49-F238E27FC236}">
                  <a16:creationId xmlns:a16="http://schemas.microsoft.com/office/drawing/2014/main" id="{07F16D10-7148-48D4-873D-613BEA7C861A}"/>
                </a:ext>
              </a:extLst>
            </p:cNvPr>
            <p:cNvSpPr>
              <a:spLocks noChangeShapeType="1"/>
            </p:cNvSpPr>
            <p:nvPr/>
          </p:nvSpPr>
          <p:spPr bwMode="auto">
            <a:xfrm flipH="1">
              <a:off x="7349716" y="2831217"/>
              <a:ext cx="1" cy="6499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3" name="Line 15">
              <a:extLst>
                <a:ext uri="{FF2B5EF4-FFF2-40B4-BE49-F238E27FC236}">
                  <a16:creationId xmlns:a16="http://schemas.microsoft.com/office/drawing/2014/main" id="{3E4655FA-2C5A-4BEE-B903-68F6C5D28EFE}"/>
                </a:ext>
              </a:extLst>
            </p:cNvPr>
            <p:cNvSpPr>
              <a:spLocks noChangeShapeType="1"/>
            </p:cNvSpPr>
            <p:nvPr/>
          </p:nvSpPr>
          <p:spPr bwMode="auto">
            <a:xfrm>
              <a:off x="5369080" y="5123780"/>
              <a:ext cx="1321125" cy="180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4" name="Line 15">
              <a:extLst>
                <a:ext uri="{FF2B5EF4-FFF2-40B4-BE49-F238E27FC236}">
                  <a16:creationId xmlns:a16="http://schemas.microsoft.com/office/drawing/2014/main" id="{7BD8077F-AC74-4F30-A256-FB8994D72C45}"/>
                </a:ext>
              </a:extLst>
            </p:cNvPr>
            <p:cNvSpPr>
              <a:spLocks noChangeShapeType="1"/>
            </p:cNvSpPr>
            <p:nvPr/>
          </p:nvSpPr>
          <p:spPr bwMode="auto">
            <a:xfrm>
              <a:off x="3250937" y="5159824"/>
              <a:ext cx="7991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5" name="TextBox 14">
              <a:extLst>
                <a:ext uri="{FF2B5EF4-FFF2-40B4-BE49-F238E27FC236}">
                  <a16:creationId xmlns:a16="http://schemas.microsoft.com/office/drawing/2014/main" id="{530C5A3D-B126-44D1-BD7B-1DBBE54B8679}"/>
                </a:ext>
              </a:extLst>
            </p:cNvPr>
            <p:cNvSpPr txBox="1">
              <a:spLocks noChangeArrowheads="1"/>
            </p:cNvSpPr>
            <p:nvPr/>
          </p:nvSpPr>
          <p:spPr bwMode="auto">
            <a:xfrm>
              <a:off x="7236296" y="2996952"/>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n</a:t>
              </a:r>
              <a:endParaRPr lang="zh-CN" altLang="en-US" sz="1800" b="0">
                <a:solidFill>
                  <a:schemeClr val="tx1"/>
                </a:solidFill>
                <a:ea typeface="隶书" panose="02010509060101010101" pitchFamily="49" charset="-122"/>
              </a:endParaRPr>
            </a:p>
          </p:txBody>
        </p:sp>
        <p:sp>
          <p:nvSpPr>
            <p:cNvPr id="59406" name="TextBox 15">
              <a:extLst>
                <a:ext uri="{FF2B5EF4-FFF2-40B4-BE49-F238E27FC236}">
                  <a16:creationId xmlns:a16="http://schemas.microsoft.com/office/drawing/2014/main" id="{899AEA52-5CD5-4DBE-8265-F4E2AC5BE445}"/>
                </a:ext>
              </a:extLst>
            </p:cNvPr>
            <p:cNvSpPr txBox="1">
              <a:spLocks noChangeArrowheads="1"/>
            </p:cNvSpPr>
            <p:nvPr/>
          </p:nvSpPr>
          <p:spPr bwMode="auto">
            <a:xfrm>
              <a:off x="7236296" y="4432824"/>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m</a:t>
              </a:r>
              <a:endParaRPr lang="zh-CN" altLang="en-US" sz="1800" b="0">
                <a:solidFill>
                  <a:schemeClr val="tx1"/>
                </a:solidFill>
                <a:ea typeface="隶书" panose="02010509060101010101" pitchFamily="49" charset="-122"/>
              </a:endParaRPr>
            </a:p>
          </p:txBody>
        </p:sp>
        <p:sp>
          <p:nvSpPr>
            <p:cNvPr id="59407" name="TextBox 16">
              <a:extLst>
                <a:ext uri="{FF2B5EF4-FFF2-40B4-BE49-F238E27FC236}">
                  <a16:creationId xmlns:a16="http://schemas.microsoft.com/office/drawing/2014/main" id="{1AB07766-3AD7-4DE0-8AB1-D5F2AD644617}"/>
                </a:ext>
              </a:extLst>
            </p:cNvPr>
            <p:cNvSpPr txBox="1">
              <a:spLocks noChangeArrowheads="1"/>
            </p:cNvSpPr>
            <p:nvPr/>
          </p:nvSpPr>
          <p:spPr bwMode="auto">
            <a:xfrm>
              <a:off x="3390541" y="4802156"/>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n</a:t>
              </a:r>
              <a:endParaRPr lang="zh-CN" altLang="en-US" sz="1800" b="0">
                <a:solidFill>
                  <a:schemeClr val="tx1"/>
                </a:solidFill>
                <a:ea typeface="隶书" panose="02010509060101010101" pitchFamily="49" charset="-122"/>
              </a:endParaRPr>
            </a:p>
          </p:txBody>
        </p:sp>
        <p:sp>
          <p:nvSpPr>
            <p:cNvPr id="59408" name="TextBox 17">
              <a:extLst>
                <a:ext uri="{FF2B5EF4-FFF2-40B4-BE49-F238E27FC236}">
                  <a16:creationId xmlns:a16="http://schemas.microsoft.com/office/drawing/2014/main" id="{A5E61400-1639-40FF-A822-03E13308B562}"/>
                </a:ext>
              </a:extLst>
            </p:cNvPr>
            <p:cNvSpPr txBox="1">
              <a:spLocks noChangeArrowheads="1"/>
            </p:cNvSpPr>
            <p:nvPr/>
          </p:nvSpPr>
          <p:spPr bwMode="auto">
            <a:xfrm>
              <a:off x="5699885" y="4807437"/>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m</a:t>
              </a:r>
              <a:endParaRPr lang="zh-CN" altLang="en-US" sz="1800" b="0">
                <a:solidFill>
                  <a:schemeClr val="tx1"/>
                </a:solidFill>
                <a:ea typeface="隶书" panose="02010509060101010101" pitchFamily="49" charset="-122"/>
              </a:endParaRPr>
            </a:p>
          </p:txBody>
        </p:sp>
      </p:grpSp>
      <p:sp>
        <p:nvSpPr>
          <p:cNvPr id="59395" name="矩形 1">
            <a:extLst>
              <a:ext uri="{FF2B5EF4-FFF2-40B4-BE49-F238E27FC236}">
                <a16:creationId xmlns:a16="http://schemas.microsoft.com/office/drawing/2014/main" id="{C44C656B-97A7-4394-B872-DC2B26545AF1}"/>
              </a:ext>
            </a:extLst>
          </p:cNvPr>
          <p:cNvSpPr>
            <a:spLocks noChangeArrowheads="1"/>
          </p:cNvSpPr>
          <p:nvPr/>
        </p:nvSpPr>
        <p:spPr bwMode="auto">
          <a:xfrm>
            <a:off x="1405593" y="800052"/>
            <a:ext cx="9092644"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2400" b="0" dirty="0">
                <a:solidFill>
                  <a:schemeClr val="tx1"/>
                </a:solidFill>
                <a:latin typeface="黑体" panose="02010609060101010101" pitchFamily="49" charset="-122"/>
                <a:ea typeface="黑体" panose="02010609060101010101" pitchFamily="49" charset="-122"/>
              </a:rPr>
              <a:t>其中，学生实体和课程实体之间有“选修” 联系，是</a:t>
            </a:r>
            <a:r>
              <a:rPr lang="en-US" altLang="zh-CN" sz="2400" b="0" dirty="0">
                <a:solidFill>
                  <a:schemeClr val="tx1"/>
                </a:solidFill>
                <a:latin typeface="黑体" panose="02010609060101010101" pitchFamily="49" charset="-122"/>
                <a:ea typeface="黑体" panose="02010609060101010101" pitchFamily="49" charset="-122"/>
              </a:rPr>
              <a:t>n</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m</a:t>
            </a:r>
            <a:r>
              <a:rPr lang="zh-CN" altLang="en-US" sz="2400" b="0" dirty="0">
                <a:solidFill>
                  <a:schemeClr val="tx1"/>
                </a:solidFill>
                <a:latin typeface="黑体" panose="02010609060101010101" pitchFamily="49" charset="-122"/>
                <a:ea typeface="黑体" panose="02010609060101010101" pitchFamily="49" charset="-122"/>
              </a:rPr>
              <a:t>联系，教师实体和课程实体之间有“开课”联系，是</a:t>
            </a:r>
            <a:r>
              <a:rPr lang="en-US" altLang="zh-CN" sz="2400" b="0" dirty="0">
                <a:solidFill>
                  <a:schemeClr val="tx1"/>
                </a:solidFill>
                <a:latin typeface="黑体" panose="02010609060101010101" pitchFamily="49" charset="-122"/>
                <a:ea typeface="黑体" panose="02010609060101010101" pitchFamily="49" charset="-122"/>
              </a:rPr>
              <a:t>n</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m</a:t>
            </a:r>
            <a:r>
              <a:rPr lang="zh-CN" altLang="en-US" sz="2400" b="0" dirty="0">
                <a:solidFill>
                  <a:schemeClr val="tx1"/>
                </a:solidFill>
                <a:latin typeface="黑体" panose="02010609060101010101" pitchFamily="49" charset="-122"/>
                <a:ea typeface="黑体" panose="02010609060101010101" pitchFamily="49" charset="-122"/>
              </a:rPr>
              <a:t>联系，如图所示。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4" name="Line 15">
            <a:extLst>
              <a:ext uri="{FF2B5EF4-FFF2-40B4-BE49-F238E27FC236}">
                <a16:creationId xmlns:a16="http://schemas.microsoft.com/office/drawing/2014/main" id="{F85B80E6-D794-468B-B111-027E0A0CA7CA}"/>
              </a:ext>
            </a:extLst>
          </p:cNvPr>
          <p:cNvSpPr>
            <a:spLocks noChangeShapeType="1"/>
          </p:cNvSpPr>
          <p:nvPr/>
        </p:nvSpPr>
        <p:spPr bwMode="auto">
          <a:xfrm flipH="1" flipV="1">
            <a:off x="6888163" y="2614613"/>
            <a:ext cx="461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15">
            <a:extLst>
              <a:ext uri="{FF2B5EF4-FFF2-40B4-BE49-F238E27FC236}">
                <a16:creationId xmlns:a16="http://schemas.microsoft.com/office/drawing/2014/main" id="{8EDF1227-BB01-4802-AE9B-761F849C4EF3}"/>
              </a:ext>
            </a:extLst>
          </p:cNvPr>
          <p:cNvSpPr>
            <a:spLocks noChangeShapeType="1"/>
          </p:cNvSpPr>
          <p:nvPr/>
        </p:nvSpPr>
        <p:spPr bwMode="auto">
          <a:xfrm flipH="1">
            <a:off x="2501900" y="5411789"/>
            <a:ext cx="425450" cy="427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5">
            <a:extLst>
              <a:ext uri="{FF2B5EF4-FFF2-40B4-BE49-F238E27FC236}">
                <a16:creationId xmlns:a16="http://schemas.microsoft.com/office/drawing/2014/main" id="{AF6E0129-E740-479F-951A-E29F9B7E49C2}"/>
              </a:ext>
            </a:extLst>
          </p:cNvPr>
          <p:cNvSpPr>
            <a:spLocks noChangeShapeType="1"/>
          </p:cNvSpPr>
          <p:nvPr/>
        </p:nvSpPr>
        <p:spPr bwMode="auto">
          <a:xfrm>
            <a:off x="7329489" y="2081213"/>
            <a:ext cx="371475" cy="309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Line 15">
            <a:extLst>
              <a:ext uri="{FF2B5EF4-FFF2-40B4-BE49-F238E27FC236}">
                <a16:creationId xmlns:a16="http://schemas.microsoft.com/office/drawing/2014/main" id="{9CFB8824-1F1E-4368-A24A-85A1CCC27038}"/>
              </a:ext>
            </a:extLst>
          </p:cNvPr>
          <p:cNvSpPr>
            <a:spLocks noChangeShapeType="1"/>
          </p:cNvSpPr>
          <p:nvPr/>
        </p:nvSpPr>
        <p:spPr bwMode="auto">
          <a:xfrm>
            <a:off x="8064500" y="5357813"/>
            <a:ext cx="0" cy="450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418" name="组合 2">
            <a:extLst>
              <a:ext uri="{FF2B5EF4-FFF2-40B4-BE49-F238E27FC236}">
                <a16:creationId xmlns:a16="http://schemas.microsoft.com/office/drawing/2014/main" id="{2D3E6926-10F0-4643-A6A4-321C949A43DB}"/>
              </a:ext>
            </a:extLst>
          </p:cNvPr>
          <p:cNvGrpSpPr>
            <a:grpSpLocks/>
          </p:cNvGrpSpPr>
          <p:nvPr/>
        </p:nvGrpSpPr>
        <p:grpSpPr bwMode="auto">
          <a:xfrm>
            <a:off x="2495551" y="2370139"/>
            <a:ext cx="6297613" cy="3152775"/>
            <a:chOff x="1835696" y="2369552"/>
            <a:chExt cx="6297623" cy="3152865"/>
          </a:xfrm>
        </p:grpSpPr>
        <p:sp>
          <p:nvSpPr>
            <p:cNvPr id="60444" name="Text Box 6">
              <a:extLst>
                <a:ext uri="{FF2B5EF4-FFF2-40B4-BE49-F238E27FC236}">
                  <a16:creationId xmlns:a16="http://schemas.microsoft.com/office/drawing/2014/main" id="{28ADF86B-DF39-4C39-8A24-CA590DD8C458}"/>
                </a:ext>
              </a:extLst>
            </p:cNvPr>
            <p:cNvSpPr txBox="1">
              <a:spLocks noChangeArrowheads="1"/>
            </p:cNvSpPr>
            <p:nvPr/>
          </p:nvSpPr>
          <p:spPr bwMode="auto">
            <a:xfrm>
              <a:off x="6718079" y="4941168"/>
              <a:ext cx="1415240" cy="461678"/>
            </a:xfrm>
            <a:prstGeom prst="rect">
              <a:avLst/>
            </a:prstGeom>
            <a:solidFill>
              <a:schemeClr val="accent5">
                <a:lumMod val="40000"/>
                <a:lumOff val="6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rPr>
                <a:t>课程</a:t>
              </a:r>
            </a:p>
          </p:txBody>
        </p:sp>
        <p:sp>
          <p:nvSpPr>
            <p:cNvPr id="60445" name="Text Box 8">
              <a:extLst>
                <a:ext uri="{FF2B5EF4-FFF2-40B4-BE49-F238E27FC236}">
                  <a16:creationId xmlns:a16="http://schemas.microsoft.com/office/drawing/2014/main" id="{97B51667-B7BC-4111-A829-9CD7C145E9DA}"/>
                </a:ext>
              </a:extLst>
            </p:cNvPr>
            <p:cNvSpPr txBox="1">
              <a:spLocks noChangeArrowheads="1"/>
            </p:cNvSpPr>
            <p:nvPr/>
          </p:nvSpPr>
          <p:spPr bwMode="auto">
            <a:xfrm>
              <a:off x="1835696" y="4961756"/>
              <a:ext cx="1415240" cy="461678"/>
            </a:xfrm>
            <a:prstGeom prst="rect">
              <a:avLst/>
            </a:prstGeom>
            <a:solidFill>
              <a:schemeClr val="accent5">
                <a:lumMod val="40000"/>
                <a:lumOff val="6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solidFill>
                    <a:schemeClr val="tx1"/>
                  </a:solidFill>
                  <a:latin typeface="Times New Roman" panose="02020603050405020304" pitchFamily="18" charset="0"/>
                </a:rPr>
                <a:t>学生</a:t>
              </a:r>
            </a:p>
          </p:txBody>
        </p:sp>
        <p:sp>
          <p:nvSpPr>
            <p:cNvPr id="60446" name="Text Box 8">
              <a:extLst>
                <a:ext uri="{FF2B5EF4-FFF2-40B4-BE49-F238E27FC236}">
                  <a16:creationId xmlns:a16="http://schemas.microsoft.com/office/drawing/2014/main" id="{F14D1AD1-A853-43AB-85F2-C2B51C71A4CF}"/>
                </a:ext>
              </a:extLst>
            </p:cNvPr>
            <p:cNvSpPr txBox="1">
              <a:spLocks noChangeArrowheads="1"/>
            </p:cNvSpPr>
            <p:nvPr/>
          </p:nvSpPr>
          <p:spPr bwMode="auto">
            <a:xfrm>
              <a:off x="6718079" y="2369552"/>
              <a:ext cx="1415240" cy="461665"/>
            </a:xfrm>
            <a:prstGeom prst="rect">
              <a:avLst/>
            </a:prstGeom>
            <a:solidFill>
              <a:schemeClr val="accent5">
                <a:lumMod val="40000"/>
                <a:lumOff val="6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solidFill>
                    <a:schemeClr val="tx1"/>
                  </a:solidFill>
                  <a:latin typeface="Times New Roman" panose="02020603050405020304" pitchFamily="18" charset="0"/>
                </a:rPr>
                <a:t>教师</a:t>
              </a:r>
            </a:p>
          </p:txBody>
        </p:sp>
        <p:sp>
          <p:nvSpPr>
            <p:cNvPr id="60447" name="AutoShape 7">
              <a:extLst>
                <a:ext uri="{FF2B5EF4-FFF2-40B4-BE49-F238E27FC236}">
                  <a16:creationId xmlns:a16="http://schemas.microsoft.com/office/drawing/2014/main" id="{CFBCC4AA-7ECB-462F-A2D3-4529BE4D73D7}"/>
                </a:ext>
              </a:extLst>
            </p:cNvPr>
            <p:cNvSpPr>
              <a:spLocks noChangeArrowheads="1"/>
            </p:cNvSpPr>
            <p:nvPr/>
          </p:nvSpPr>
          <p:spPr bwMode="auto">
            <a:xfrm>
              <a:off x="4050054" y="4725144"/>
              <a:ext cx="1319025" cy="797273"/>
            </a:xfrm>
            <a:prstGeom prst="diamond">
              <a:avLst/>
            </a:prstGeom>
            <a:solidFill>
              <a:schemeClr val="accent6">
                <a:lumMod val="40000"/>
                <a:lumOff val="60000"/>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选修</a:t>
              </a:r>
            </a:p>
          </p:txBody>
        </p:sp>
        <p:sp>
          <p:nvSpPr>
            <p:cNvPr id="60448" name="AutoShape 7">
              <a:extLst>
                <a:ext uri="{FF2B5EF4-FFF2-40B4-BE49-F238E27FC236}">
                  <a16:creationId xmlns:a16="http://schemas.microsoft.com/office/drawing/2014/main" id="{2C353592-D8DC-40FE-96A3-5ADB0D0D2BC4}"/>
                </a:ext>
              </a:extLst>
            </p:cNvPr>
            <p:cNvSpPr>
              <a:spLocks noChangeArrowheads="1"/>
            </p:cNvSpPr>
            <p:nvPr/>
          </p:nvSpPr>
          <p:spPr bwMode="auto">
            <a:xfrm>
              <a:off x="6690205" y="3481138"/>
              <a:ext cx="1319025" cy="792088"/>
            </a:xfrm>
            <a:prstGeom prst="diamond">
              <a:avLst/>
            </a:prstGeom>
            <a:solidFill>
              <a:schemeClr val="accent6">
                <a:lumMod val="40000"/>
                <a:lumOff val="60000"/>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开课</a:t>
              </a:r>
            </a:p>
          </p:txBody>
        </p:sp>
        <p:sp>
          <p:nvSpPr>
            <p:cNvPr id="60449" name="Line 15">
              <a:extLst>
                <a:ext uri="{FF2B5EF4-FFF2-40B4-BE49-F238E27FC236}">
                  <a16:creationId xmlns:a16="http://schemas.microsoft.com/office/drawing/2014/main" id="{A70D7F45-DCE1-4A2C-A1A7-FB656792838D}"/>
                </a:ext>
              </a:extLst>
            </p:cNvPr>
            <p:cNvSpPr>
              <a:spLocks noChangeShapeType="1"/>
            </p:cNvSpPr>
            <p:nvPr/>
          </p:nvSpPr>
          <p:spPr bwMode="auto">
            <a:xfrm>
              <a:off x="7349715" y="4273225"/>
              <a:ext cx="1" cy="6885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Line 15">
              <a:extLst>
                <a:ext uri="{FF2B5EF4-FFF2-40B4-BE49-F238E27FC236}">
                  <a16:creationId xmlns:a16="http://schemas.microsoft.com/office/drawing/2014/main" id="{A4C6CAA4-89C9-45C4-BBC6-9BC6CB997E0F}"/>
                </a:ext>
              </a:extLst>
            </p:cNvPr>
            <p:cNvSpPr>
              <a:spLocks noChangeShapeType="1"/>
            </p:cNvSpPr>
            <p:nvPr/>
          </p:nvSpPr>
          <p:spPr bwMode="auto">
            <a:xfrm flipH="1">
              <a:off x="7349716" y="2831217"/>
              <a:ext cx="1" cy="6499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1" name="Line 15">
              <a:extLst>
                <a:ext uri="{FF2B5EF4-FFF2-40B4-BE49-F238E27FC236}">
                  <a16:creationId xmlns:a16="http://schemas.microsoft.com/office/drawing/2014/main" id="{B2D52B48-F6E5-4998-A6CE-2C8CAC63922E}"/>
                </a:ext>
              </a:extLst>
            </p:cNvPr>
            <p:cNvSpPr>
              <a:spLocks noChangeShapeType="1"/>
            </p:cNvSpPr>
            <p:nvPr/>
          </p:nvSpPr>
          <p:spPr bwMode="auto">
            <a:xfrm>
              <a:off x="5369080" y="5123780"/>
              <a:ext cx="1321125" cy="180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2" name="Line 15">
              <a:extLst>
                <a:ext uri="{FF2B5EF4-FFF2-40B4-BE49-F238E27FC236}">
                  <a16:creationId xmlns:a16="http://schemas.microsoft.com/office/drawing/2014/main" id="{7EAD6D1B-5E0F-40E4-B7BB-D7FAAC3B1BC3}"/>
                </a:ext>
              </a:extLst>
            </p:cNvPr>
            <p:cNvSpPr>
              <a:spLocks noChangeShapeType="1"/>
            </p:cNvSpPr>
            <p:nvPr/>
          </p:nvSpPr>
          <p:spPr bwMode="auto">
            <a:xfrm>
              <a:off x="3250937" y="5159824"/>
              <a:ext cx="7991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TextBox 1">
              <a:extLst>
                <a:ext uri="{FF2B5EF4-FFF2-40B4-BE49-F238E27FC236}">
                  <a16:creationId xmlns:a16="http://schemas.microsoft.com/office/drawing/2014/main" id="{B961375D-E0A4-43DA-80A5-3F11BEF9D01C}"/>
                </a:ext>
              </a:extLst>
            </p:cNvPr>
            <p:cNvSpPr txBox="1">
              <a:spLocks noChangeArrowheads="1"/>
            </p:cNvSpPr>
            <p:nvPr/>
          </p:nvSpPr>
          <p:spPr bwMode="auto">
            <a:xfrm>
              <a:off x="7236296" y="2996952"/>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n</a:t>
              </a:r>
              <a:endParaRPr lang="zh-CN" altLang="en-US" sz="1800" b="0">
                <a:solidFill>
                  <a:schemeClr val="tx1"/>
                </a:solidFill>
                <a:ea typeface="隶书" panose="02010509060101010101" pitchFamily="49" charset="-122"/>
              </a:endParaRPr>
            </a:p>
          </p:txBody>
        </p:sp>
        <p:sp>
          <p:nvSpPr>
            <p:cNvPr id="60454" name="TextBox 13">
              <a:extLst>
                <a:ext uri="{FF2B5EF4-FFF2-40B4-BE49-F238E27FC236}">
                  <a16:creationId xmlns:a16="http://schemas.microsoft.com/office/drawing/2014/main" id="{F14443FE-DF8B-4E31-A87D-F44027655CAB}"/>
                </a:ext>
              </a:extLst>
            </p:cNvPr>
            <p:cNvSpPr txBox="1">
              <a:spLocks noChangeArrowheads="1"/>
            </p:cNvSpPr>
            <p:nvPr/>
          </p:nvSpPr>
          <p:spPr bwMode="auto">
            <a:xfrm>
              <a:off x="7236296" y="4432824"/>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m</a:t>
              </a:r>
              <a:endParaRPr lang="zh-CN" altLang="en-US" sz="1800" b="0">
                <a:solidFill>
                  <a:schemeClr val="tx1"/>
                </a:solidFill>
                <a:ea typeface="隶书" panose="02010509060101010101" pitchFamily="49" charset="-122"/>
              </a:endParaRPr>
            </a:p>
          </p:txBody>
        </p:sp>
        <p:sp>
          <p:nvSpPr>
            <p:cNvPr id="60455" name="TextBox 14">
              <a:extLst>
                <a:ext uri="{FF2B5EF4-FFF2-40B4-BE49-F238E27FC236}">
                  <a16:creationId xmlns:a16="http://schemas.microsoft.com/office/drawing/2014/main" id="{62934B77-C31C-4350-8FFB-EED0F60D862A}"/>
                </a:ext>
              </a:extLst>
            </p:cNvPr>
            <p:cNvSpPr txBox="1">
              <a:spLocks noChangeArrowheads="1"/>
            </p:cNvSpPr>
            <p:nvPr/>
          </p:nvSpPr>
          <p:spPr bwMode="auto">
            <a:xfrm>
              <a:off x="3390541" y="4802156"/>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n</a:t>
              </a:r>
              <a:endParaRPr lang="zh-CN" altLang="en-US" sz="1800" b="0">
                <a:solidFill>
                  <a:schemeClr val="tx1"/>
                </a:solidFill>
                <a:ea typeface="隶书" panose="02010509060101010101" pitchFamily="49" charset="-122"/>
              </a:endParaRPr>
            </a:p>
          </p:txBody>
        </p:sp>
        <p:sp>
          <p:nvSpPr>
            <p:cNvPr id="60456" name="TextBox 15">
              <a:extLst>
                <a:ext uri="{FF2B5EF4-FFF2-40B4-BE49-F238E27FC236}">
                  <a16:creationId xmlns:a16="http://schemas.microsoft.com/office/drawing/2014/main" id="{45B8B867-3BA9-47AE-B3FA-2D49345E1C6E}"/>
                </a:ext>
              </a:extLst>
            </p:cNvPr>
            <p:cNvSpPr txBox="1">
              <a:spLocks noChangeArrowheads="1"/>
            </p:cNvSpPr>
            <p:nvPr/>
          </p:nvSpPr>
          <p:spPr bwMode="auto">
            <a:xfrm>
              <a:off x="5699885" y="4807437"/>
              <a:ext cx="659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chemeClr val="tx1"/>
                  </a:solidFill>
                  <a:ea typeface="隶书" panose="02010509060101010101" pitchFamily="49" charset="-122"/>
                </a:rPr>
                <a:t>m</a:t>
              </a:r>
              <a:endParaRPr lang="zh-CN" altLang="en-US" sz="1800" b="0">
                <a:solidFill>
                  <a:schemeClr val="tx1"/>
                </a:solidFill>
                <a:ea typeface="隶书" panose="02010509060101010101" pitchFamily="49" charset="-122"/>
              </a:endParaRPr>
            </a:p>
          </p:txBody>
        </p:sp>
      </p:grpSp>
      <p:sp>
        <p:nvSpPr>
          <p:cNvPr id="60419" name="Oval 14">
            <a:extLst>
              <a:ext uri="{FF2B5EF4-FFF2-40B4-BE49-F238E27FC236}">
                <a16:creationId xmlns:a16="http://schemas.microsoft.com/office/drawing/2014/main" id="{54D5A7D8-015A-46F7-85D1-4CDA5D4766CD}"/>
              </a:ext>
            </a:extLst>
          </p:cNvPr>
          <p:cNvSpPr>
            <a:spLocks noChangeArrowheads="1"/>
          </p:cNvSpPr>
          <p:nvPr/>
        </p:nvSpPr>
        <p:spPr bwMode="auto">
          <a:xfrm>
            <a:off x="3313114" y="5805489"/>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年龄</a:t>
            </a:r>
          </a:p>
        </p:txBody>
      </p:sp>
      <p:sp>
        <p:nvSpPr>
          <p:cNvPr id="60420" name="Oval 14">
            <a:extLst>
              <a:ext uri="{FF2B5EF4-FFF2-40B4-BE49-F238E27FC236}">
                <a16:creationId xmlns:a16="http://schemas.microsoft.com/office/drawing/2014/main" id="{E065C06E-A996-4066-9F28-05D410B8842D}"/>
              </a:ext>
            </a:extLst>
          </p:cNvPr>
          <p:cNvSpPr>
            <a:spLocks noChangeArrowheads="1"/>
          </p:cNvSpPr>
          <p:nvPr/>
        </p:nvSpPr>
        <p:spPr bwMode="auto">
          <a:xfrm>
            <a:off x="1919289" y="5805489"/>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性别</a:t>
            </a:r>
          </a:p>
        </p:txBody>
      </p:sp>
      <p:sp>
        <p:nvSpPr>
          <p:cNvPr id="60421" name="Oval 14">
            <a:extLst>
              <a:ext uri="{FF2B5EF4-FFF2-40B4-BE49-F238E27FC236}">
                <a16:creationId xmlns:a16="http://schemas.microsoft.com/office/drawing/2014/main" id="{E30EA901-D8F4-40B1-882D-145D49FDDBE0}"/>
              </a:ext>
            </a:extLst>
          </p:cNvPr>
          <p:cNvSpPr>
            <a:spLocks noChangeArrowheads="1"/>
          </p:cNvSpPr>
          <p:nvPr/>
        </p:nvSpPr>
        <p:spPr bwMode="auto">
          <a:xfrm>
            <a:off x="3308352" y="4097339"/>
            <a:ext cx="1055687"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姓名</a:t>
            </a:r>
          </a:p>
        </p:txBody>
      </p:sp>
      <p:sp>
        <p:nvSpPr>
          <p:cNvPr id="60422" name="Oval 14">
            <a:extLst>
              <a:ext uri="{FF2B5EF4-FFF2-40B4-BE49-F238E27FC236}">
                <a16:creationId xmlns:a16="http://schemas.microsoft.com/office/drawing/2014/main" id="{A87C2CD3-84EC-47B6-B7AD-51CFA629479E}"/>
              </a:ext>
            </a:extLst>
          </p:cNvPr>
          <p:cNvSpPr>
            <a:spLocks noChangeArrowheads="1"/>
          </p:cNvSpPr>
          <p:nvPr/>
        </p:nvSpPr>
        <p:spPr bwMode="auto">
          <a:xfrm>
            <a:off x="1998663" y="4097339"/>
            <a:ext cx="1054100"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学号</a:t>
            </a:r>
          </a:p>
        </p:txBody>
      </p:sp>
      <p:sp>
        <p:nvSpPr>
          <p:cNvPr id="60423" name="Line 15">
            <a:extLst>
              <a:ext uri="{FF2B5EF4-FFF2-40B4-BE49-F238E27FC236}">
                <a16:creationId xmlns:a16="http://schemas.microsoft.com/office/drawing/2014/main" id="{9CD4257C-5593-432B-B022-8459847691B6}"/>
              </a:ext>
            </a:extLst>
          </p:cNvPr>
          <p:cNvSpPr>
            <a:spLocks noChangeShapeType="1"/>
          </p:cNvSpPr>
          <p:nvPr/>
        </p:nvSpPr>
        <p:spPr bwMode="auto">
          <a:xfrm>
            <a:off x="2447926" y="4576763"/>
            <a:ext cx="384175"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4" name="Line 15">
            <a:extLst>
              <a:ext uri="{FF2B5EF4-FFF2-40B4-BE49-F238E27FC236}">
                <a16:creationId xmlns:a16="http://schemas.microsoft.com/office/drawing/2014/main" id="{CF91432A-47B7-466F-AC8E-C368850401CC}"/>
              </a:ext>
            </a:extLst>
          </p:cNvPr>
          <p:cNvSpPr>
            <a:spLocks noChangeShapeType="1"/>
          </p:cNvSpPr>
          <p:nvPr/>
        </p:nvSpPr>
        <p:spPr bwMode="auto">
          <a:xfrm>
            <a:off x="3308352" y="5431877"/>
            <a:ext cx="361949" cy="4069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Line 15">
            <a:extLst>
              <a:ext uri="{FF2B5EF4-FFF2-40B4-BE49-F238E27FC236}">
                <a16:creationId xmlns:a16="http://schemas.microsoft.com/office/drawing/2014/main" id="{8BB7B9CD-7F04-4ED5-A2FB-31B2EF39D042}"/>
              </a:ext>
            </a:extLst>
          </p:cNvPr>
          <p:cNvSpPr>
            <a:spLocks noChangeShapeType="1"/>
          </p:cNvSpPr>
          <p:nvPr/>
        </p:nvSpPr>
        <p:spPr bwMode="auto">
          <a:xfrm flipH="1">
            <a:off x="3436939" y="4560625"/>
            <a:ext cx="306387" cy="393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Oval 14">
            <a:extLst>
              <a:ext uri="{FF2B5EF4-FFF2-40B4-BE49-F238E27FC236}">
                <a16:creationId xmlns:a16="http://schemas.microsoft.com/office/drawing/2014/main" id="{6D3B6372-4D17-40EC-A597-91AF7E4834B8}"/>
              </a:ext>
            </a:extLst>
          </p:cNvPr>
          <p:cNvSpPr>
            <a:spLocks noChangeArrowheads="1"/>
          </p:cNvSpPr>
          <p:nvPr/>
        </p:nvSpPr>
        <p:spPr bwMode="auto">
          <a:xfrm>
            <a:off x="8150227" y="1639889"/>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姓名</a:t>
            </a:r>
          </a:p>
        </p:txBody>
      </p:sp>
      <p:sp>
        <p:nvSpPr>
          <p:cNvPr id="60428" name="Oval 14">
            <a:extLst>
              <a:ext uri="{FF2B5EF4-FFF2-40B4-BE49-F238E27FC236}">
                <a16:creationId xmlns:a16="http://schemas.microsoft.com/office/drawing/2014/main" id="{24EA02C8-8674-44B0-9B06-AA94EC576DA4}"/>
              </a:ext>
            </a:extLst>
          </p:cNvPr>
          <p:cNvSpPr>
            <a:spLocks noChangeArrowheads="1"/>
          </p:cNvSpPr>
          <p:nvPr/>
        </p:nvSpPr>
        <p:spPr bwMode="auto">
          <a:xfrm>
            <a:off x="6826251" y="1628776"/>
            <a:ext cx="1054100"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教师号</a:t>
            </a:r>
          </a:p>
        </p:txBody>
      </p:sp>
      <p:sp>
        <p:nvSpPr>
          <p:cNvPr id="60429" name="Oval 14">
            <a:extLst>
              <a:ext uri="{FF2B5EF4-FFF2-40B4-BE49-F238E27FC236}">
                <a16:creationId xmlns:a16="http://schemas.microsoft.com/office/drawing/2014/main" id="{367B8CBC-68F1-496F-B375-15FB62FAC620}"/>
              </a:ext>
            </a:extLst>
          </p:cNvPr>
          <p:cNvSpPr>
            <a:spLocks noChangeArrowheads="1"/>
          </p:cNvSpPr>
          <p:nvPr/>
        </p:nvSpPr>
        <p:spPr bwMode="auto">
          <a:xfrm>
            <a:off x="9288463" y="2386014"/>
            <a:ext cx="1055688"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职称</a:t>
            </a:r>
          </a:p>
        </p:txBody>
      </p:sp>
      <p:sp>
        <p:nvSpPr>
          <p:cNvPr id="60430" name="Oval 14">
            <a:extLst>
              <a:ext uri="{FF2B5EF4-FFF2-40B4-BE49-F238E27FC236}">
                <a16:creationId xmlns:a16="http://schemas.microsoft.com/office/drawing/2014/main" id="{554873E5-93C9-41CF-856C-FAF6B061EB19}"/>
              </a:ext>
            </a:extLst>
          </p:cNvPr>
          <p:cNvSpPr>
            <a:spLocks noChangeArrowheads="1"/>
          </p:cNvSpPr>
          <p:nvPr/>
        </p:nvSpPr>
        <p:spPr bwMode="auto">
          <a:xfrm>
            <a:off x="5856288" y="2400301"/>
            <a:ext cx="1055688"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性别</a:t>
            </a:r>
          </a:p>
        </p:txBody>
      </p:sp>
      <p:sp>
        <p:nvSpPr>
          <p:cNvPr id="60432" name="Line 15">
            <a:extLst>
              <a:ext uri="{FF2B5EF4-FFF2-40B4-BE49-F238E27FC236}">
                <a16:creationId xmlns:a16="http://schemas.microsoft.com/office/drawing/2014/main" id="{BE472DBE-3933-43BB-91D4-9EF6087B8FD0}"/>
              </a:ext>
            </a:extLst>
          </p:cNvPr>
          <p:cNvSpPr>
            <a:spLocks noChangeShapeType="1"/>
          </p:cNvSpPr>
          <p:nvPr/>
        </p:nvSpPr>
        <p:spPr bwMode="auto">
          <a:xfrm>
            <a:off x="8837614" y="2633663"/>
            <a:ext cx="427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Line 15">
            <a:extLst>
              <a:ext uri="{FF2B5EF4-FFF2-40B4-BE49-F238E27FC236}">
                <a16:creationId xmlns:a16="http://schemas.microsoft.com/office/drawing/2014/main" id="{B2E2242C-2E00-4262-B9DC-DD1556185769}"/>
              </a:ext>
            </a:extLst>
          </p:cNvPr>
          <p:cNvSpPr>
            <a:spLocks noChangeShapeType="1"/>
          </p:cNvSpPr>
          <p:nvPr/>
        </p:nvSpPr>
        <p:spPr bwMode="auto">
          <a:xfrm flipH="1">
            <a:off x="8324850" y="2081214"/>
            <a:ext cx="192088"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Oval 14">
            <a:extLst>
              <a:ext uri="{FF2B5EF4-FFF2-40B4-BE49-F238E27FC236}">
                <a16:creationId xmlns:a16="http://schemas.microsoft.com/office/drawing/2014/main" id="{91D9F0BF-B2B7-44E7-B4C5-135B1229F3BA}"/>
              </a:ext>
            </a:extLst>
          </p:cNvPr>
          <p:cNvSpPr>
            <a:spLocks noChangeArrowheads="1"/>
          </p:cNvSpPr>
          <p:nvPr/>
        </p:nvSpPr>
        <p:spPr bwMode="auto">
          <a:xfrm>
            <a:off x="9288464" y="4878389"/>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课程号</a:t>
            </a:r>
          </a:p>
        </p:txBody>
      </p:sp>
      <p:sp>
        <p:nvSpPr>
          <p:cNvPr id="60436" name="Oval 14">
            <a:extLst>
              <a:ext uri="{FF2B5EF4-FFF2-40B4-BE49-F238E27FC236}">
                <a16:creationId xmlns:a16="http://schemas.microsoft.com/office/drawing/2014/main" id="{7BD58A42-982C-467E-8434-E0DDE4C7C97D}"/>
              </a:ext>
            </a:extLst>
          </p:cNvPr>
          <p:cNvSpPr>
            <a:spLocks noChangeArrowheads="1"/>
          </p:cNvSpPr>
          <p:nvPr/>
        </p:nvSpPr>
        <p:spPr bwMode="auto">
          <a:xfrm>
            <a:off x="7535864" y="5805489"/>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课程名</a:t>
            </a:r>
          </a:p>
        </p:txBody>
      </p:sp>
      <p:sp>
        <p:nvSpPr>
          <p:cNvPr id="60437" name="Line 15">
            <a:extLst>
              <a:ext uri="{FF2B5EF4-FFF2-40B4-BE49-F238E27FC236}">
                <a16:creationId xmlns:a16="http://schemas.microsoft.com/office/drawing/2014/main" id="{2181A6B8-03E2-48DF-9BC1-C8734F02501A}"/>
              </a:ext>
            </a:extLst>
          </p:cNvPr>
          <p:cNvSpPr>
            <a:spLocks noChangeShapeType="1"/>
          </p:cNvSpPr>
          <p:nvPr/>
        </p:nvSpPr>
        <p:spPr bwMode="auto">
          <a:xfrm flipH="1" flipV="1">
            <a:off x="8807450" y="51117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9" name="Oval 14">
            <a:extLst>
              <a:ext uri="{FF2B5EF4-FFF2-40B4-BE49-F238E27FC236}">
                <a16:creationId xmlns:a16="http://schemas.microsoft.com/office/drawing/2014/main" id="{B30F555F-FE1C-4026-9F7C-AF481B1AE360}"/>
              </a:ext>
            </a:extLst>
          </p:cNvPr>
          <p:cNvSpPr>
            <a:spLocks noChangeArrowheads="1"/>
          </p:cNvSpPr>
          <p:nvPr/>
        </p:nvSpPr>
        <p:spPr bwMode="auto">
          <a:xfrm>
            <a:off x="9169400" y="3644901"/>
            <a:ext cx="1498600" cy="428625"/>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a:solidFill>
                  <a:schemeClr val="tx1"/>
                </a:solidFill>
                <a:latin typeface="Times New Roman" panose="02020603050405020304" pitchFamily="18" charset="0"/>
              </a:rPr>
              <a:t>上课地点</a:t>
            </a:r>
          </a:p>
        </p:txBody>
      </p:sp>
      <p:sp>
        <p:nvSpPr>
          <p:cNvPr id="60440" name="Line 15">
            <a:extLst>
              <a:ext uri="{FF2B5EF4-FFF2-40B4-BE49-F238E27FC236}">
                <a16:creationId xmlns:a16="http://schemas.microsoft.com/office/drawing/2014/main" id="{C98718D3-C30A-48A2-87F3-47722E79A457}"/>
              </a:ext>
            </a:extLst>
          </p:cNvPr>
          <p:cNvSpPr>
            <a:spLocks noChangeShapeType="1"/>
          </p:cNvSpPr>
          <p:nvPr/>
        </p:nvSpPr>
        <p:spPr bwMode="auto">
          <a:xfrm flipH="1" flipV="1">
            <a:off x="8688388" y="38798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Oval 14">
            <a:extLst>
              <a:ext uri="{FF2B5EF4-FFF2-40B4-BE49-F238E27FC236}">
                <a16:creationId xmlns:a16="http://schemas.microsoft.com/office/drawing/2014/main" id="{DADC8393-3B38-4FEB-8BBA-9D35334C3297}"/>
              </a:ext>
            </a:extLst>
          </p:cNvPr>
          <p:cNvSpPr>
            <a:spLocks noChangeArrowheads="1"/>
          </p:cNvSpPr>
          <p:nvPr/>
        </p:nvSpPr>
        <p:spPr bwMode="auto">
          <a:xfrm>
            <a:off x="5303839" y="5821364"/>
            <a:ext cx="1055687" cy="427037"/>
          </a:xfrm>
          <a:prstGeom prst="ellipse">
            <a:avLst/>
          </a:prstGeom>
          <a:solidFill>
            <a:schemeClr val="accent4">
              <a:lumMod val="20000"/>
              <a:lumOff val="80000"/>
            </a:scheme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a:spcBef>
                <a:spcPct val="0"/>
              </a:spcBef>
              <a:buClrTx/>
              <a:buSzTx/>
              <a:buNone/>
            </a:pPr>
            <a:r>
              <a:rPr kumimoji="1" lang="zh-CN" altLang="en-US" sz="2400" dirty="0">
                <a:solidFill>
                  <a:schemeClr val="tx1"/>
                </a:solidFill>
                <a:latin typeface="Times New Roman" panose="02020603050405020304" pitchFamily="18" charset="0"/>
              </a:rPr>
              <a:t>成绩</a:t>
            </a:r>
          </a:p>
        </p:txBody>
      </p:sp>
      <p:sp>
        <p:nvSpPr>
          <p:cNvPr id="60442" name="Line 15">
            <a:extLst>
              <a:ext uri="{FF2B5EF4-FFF2-40B4-BE49-F238E27FC236}">
                <a16:creationId xmlns:a16="http://schemas.microsoft.com/office/drawing/2014/main" id="{2424FBE3-9C63-4663-8B72-9AC5353B22CB}"/>
              </a:ext>
            </a:extLst>
          </p:cNvPr>
          <p:cNvSpPr>
            <a:spLocks noChangeShapeType="1"/>
          </p:cNvSpPr>
          <p:nvPr/>
        </p:nvSpPr>
        <p:spPr bwMode="auto">
          <a:xfrm>
            <a:off x="5368926" y="5522914"/>
            <a:ext cx="461963" cy="301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Text Box 3">
            <a:extLst>
              <a:ext uri="{FF2B5EF4-FFF2-40B4-BE49-F238E27FC236}">
                <a16:creationId xmlns:a16="http://schemas.microsoft.com/office/drawing/2014/main" id="{59FD24AC-5890-417F-BEA9-C88B4C6D5B5F}"/>
              </a:ext>
            </a:extLst>
          </p:cNvPr>
          <p:cNvSpPr txBox="1">
            <a:spLocks noChangeArrowheads="1"/>
          </p:cNvSpPr>
          <p:nvPr/>
        </p:nvSpPr>
        <p:spPr bwMode="auto">
          <a:xfrm>
            <a:off x="1068082" y="507836"/>
            <a:ext cx="95999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chemeClr val="tx1"/>
                </a:solidFill>
                <a:latin typeface="Times New Roman" panose="02020603050405020304" pitchFamily="18" charset="0"/>
                <a:ea typeface="楷体_GB2312"/>
                <a:cs typeface="楷体_GB2312"/>
              </a:rPr>
              <a:t>      </a:t>
            </a:r>
            <a:r>
              <a:rPr lang="zh-CN" altLang="en-US" sz="2400" b="0" dirty="0" smtClean="0">
                <a:solidFill>
                  <a:schemeClr val="tx1"/>
                </a:solidFill>
                <a:latin typeface="黑体" panose="02010609060101010101" pitchFamily="49" charset="-122"/>
                <a:ea typeface="黑体" panose="02010609060101010101" pitchFamily="49" charset="-122"/>
              </a:rPr>
              <a:t>综合以上两个图，再给</a:t>
            </a:r>
            <a:r>
              <a:rPr lang="zh-CN" altLang="en-US" sz="2400" b="0" dirty="0">
                <a:solidFill>
                  <a:schemeClr val="tx1"/>
                </a:solidFill>
                <a:latin typeface="黑体" panose="02010609060101010101" pitchFamily="49" charset="-122"/>
                <a:ea typeface="黑体" panose="02010609060101010101" pitchFamily="49" charset="-122"/>
              </a:rPr>
              <a:t>“选修”联系添加“成绩”属性，给“开课”联系添加“上课地点”属性，</a:t>
            </a:r>
            <a:r>
              <a:rPr lang="zh-CN" altLang="en-US" sz="2400" b="0" dirty="0" smtClean="0">
                <a:solidFill>
                  <a:schemeClr val="tx1"/>
                </a:solidFill>
                <a:latin typeface="黑体" panose="02010609060101010101" pitchFamily="49" charset="-122"/>
                <a:ea typeface="黑体" panose="02010609060101010101" pitchFamily="49" charset="-122"/>
              </a:rPr>
              <a:t>得到完整的</a:t>
            </a:r>
            <a:r>
              <a:rPr lang="en-US" altLang="zh-CN" sz="2400" b="0" dirty="0" smtClean="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图，如下图所示：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CC268D-3B34-4376-C614-0BFC48B815F1}"/>
              </a:ext>
            </a:extLst>
          </p:cNvPr>
          <p:cNvSpPr>
            <a:spLocks noChangeArrowheads="1"/>
          </p:cNvSpPr>
          <p:nvPr/>
        </p:nvSpPr>
        <p:spPr bwMode="auto">
          <a:xfrm>
            <a:off x="554478" y="888547"/>
            <a:ext cx="11083043"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ts val="600"/>
              </a:spcBef>
              <a:buClrTx/>
              <a:buSzTx/>
              <a:buFontTx/>
              <a:buNone/>
            </a:pPr>
            <a:r>
              <a:rPr lang="en-US" altLang="zh-CN" sz="2400" b="0" dirty="0" smtClean="0">
                <a:solidFill>
                  <a:srgbClr val="006666"/>
                </a:solidFill>
                <a:latin typeface="黑体" panose="02010609060101010101" pitchFamily="49" charset="-122"/>
                <a:ea typeface="黑体" panose="02010609060101010101" pitchFamily="49" charset="-122"/>
              </a:rPr>
              <a:t>【</a:t>
            </a:r>
            <a:r>
              <a:rPr lang="zh-CN" altLang="en-US" sz="2400" b="0" dirty="0" smtClean="0">
                <a:solidFill>
                  <a:srgbClr val="006666"/>
                </a:solidFill>
                <a:latin typeface="黑体" panose="02010609060101010101" pitchFamily="49" charset="-122"/>
                <a:ea typeface="黑体" panose="02010609060101010101" pitchFamily="49" charset="-122"/>
              </a:rPr>
              <a:t>例</a:t>
            </a:r>
            <a:r>
              <a:rPr lang="en-US" altLang="zh-CN" sz="2400" b="0" dirty="0" smtClean="0">
                <a:solidFill>
                  <a:srgbClr val="006666"/>
                </a:solidFill>
                <a:latin typeface="黑体" panose="02010609060101010101" pitchFamily="49" charset="-122"/>
                <a:ea typeface="黑体" panose="02010609060101010101" pitchFamily="49" charset="-122"/>
              </a:rPr>
              <a:t>2】 </a:t>
            </a:r>
            <a:r>
              <a:rPr lang="zh-CN" altLang="zh-CN" sz="2400" b="0" dirty="0">
                <a:solidFill>
                  <a:srgbClr val="0000CC"/>
                </a:solidFill>
                <a:latin typeface="黑体" panose="02010609060101010101" pitchFamily="49" charset="-122"/>
                <a:ea typeface="黑体" panose="02010609060101010101" pitchFamily="49" charset="-122"/>
              </a:rPr>
              <a:t>某医院病房计算机管理中需如下信息：</a:t>
            </a:r>
          </a:p>
          <a:p>
            <a:pPr lvl="1" eaLnBrk="1" hangingPunct="1">
              <a:lnSpc>
                <a:spcPct val="150000"/>
              </a:lnSpc>
              <a:spcBef>
                <a:spcPts val="600"/>
              </a:spcBef>
              <a:buClrTx/>
              <a:buSzTx/>
              <a:buFontTx/>
              <a:buNone/>
            </a:pPr>
            <a:r>
              <a:rPr lang="en-US" altLang="zh-CN" b="0" dirty="0">
                <a:latin typeface="黑体" panose="02010609060101010101" pitchFamily="49" charset="-122"/>
                <a:ea typeface="黑体" panose="02010609060101010101" pitchFamily="49" charset="-122"/>
              </a:rPr>
              <a:t>  </a:t>
            </a:r>
            <a:r>
              <a:rPr lang="zh-CN" altLang="zh-CN" b="0" dirty="0">
                <a:latin typeface="黑体" panose="02010609060101010101" pitchFamily="49" charset="-122"/>
                <a:ea typeface="黑体" panose="02010609060101010101" pitchFamily="49" charset="-122"/>
              </a:rPr>
              <a:t>科室：科名、科地址、科电话</a:t>
            </a:r>
            <a:endParaRPr lang="en-US" altLang="zh-CN" b="0" dirty="0">
              <a:latin typeface="黑体" panose="02010609060101010101" pitchFamily="49" charset="-122"/>
              <a:ea typeface="黑体" panose="02010609060101010101" pitchFamily="49" charset="-122"/>
            </a:endParaRPr>
          </a:p>
          <a:p>
            <a:pPr lvl="1" eaLnBrk="1" hangingPunct="1">
              <a:lnSpc>
                <a:spcPct val="150000"/>
              </a:lnSpc>
              <a:spcBef>
                <a:spcPts val="600"/>
              </a:spcBef>
              <a:buClrTx/>
              <a:buSzTx/>
              <a:buFontTx/>
              <a:buNone/>
            </a:pPr>
            <a:r>
              <a:rPr lang="en-US" altLang="zh-CN" b="0" dirty="0">
                <a:latin typeface="黑体" panose="02010609060101010101" pitchFamily="49" charset="-122"/>
                <a:ea typeface="黑体" panose="02010609060101010101" pitchFamily="49" charset="-122"/>
              </a:rPr>
              <a:t>  </a:t>
            </a:r>
            <a:r>
              <a:rPr lang="zh-CN" altLang="zh-CN" b="0" dirty="0">
                <a:latin typeface="黑体" panose="02010609060101010101" pitchFamily="49" charset="-122"/>
                <a:ea typeface="黑体" panose="02010609060101010101" pitchFamily="49" charset="-122"/>
              </a:rPr>
              <a:t>病房：病房号、床位数</a:t>
            </a:r>
            <a:endParaRPr lang="en-US" altLang="zh-CN" b="0" dirty="0">
              <a:latin typeface="黑体" panose="02010609060101010101" pitchFamily="49" charset="-122"/>
              <a:ea typeface="黑体" panose="02010609060101010101" pitchFamily="49" charset="-122"/>
            </a:endParaRPr>
          </a:p>
          <a:p>
            <a:pPr lvl="1" eaLnBrk="1" hangingPunct="1">
              <a:lnSpc>
                <a:spcPct val="150000"/>
              </a:lnSpc>
              <a:spcBef>
                <a:spcPts val="600"/>
              </a:spcBef>
              <a:buClrTx/>
              <a:buSzTx/>
              <a:buFontTx/>
              <a:buNone/>
            </a:pPr>
            <a:r>
              <a:rPr lang="en-US" altLang="zh-CN" b="0" dirty="0">
                <a:latin typeface="黑体" panose="02010609060101010101" pitchFamily="49" charset="-122"/>
                <a:ea typeface="黑体" panose="02010609060101010101" pitchFamily="49" charset="-122"/>
              </a:rPr>
              <a:t>  </a:t>
            </a:r>
            <a:r>
              <a:rPr lang="zh-CN" altLang="zh-CN" b="0" dirty="0">
                <a:latin typeface="黑体" panose="02010609060101010101" pitchFamily="49" charset="-122"/>
                <a:ea typeface="黑体" panose="02010609060101010101" pitchFamily="49" charset="-122"/>
              </a:rPr>
              <a:t>医生：姓名、职称、年龄、工作证号</a:t>
            </a:r>
          </a:p>
          <a:p>
            <a:pPr lvl="1" eaLnBrk="1" hangingPunct="1">
              <a:lnSpc>
                <a:spcPct val="150000"/>
              </a:lnSpc>
              <a:spcBef>
                <a:spcPts val="600"/>
              </a:spcBef>
              <a:buClrTx/>
              <a:buSzTx/>
              <a:buFontTx/>
              <a:buNone/>
            </a:pPr>
            <a:r>
              <a:rPr lang="en-US" altLang="zh-CN" b="0" dirty="0">
                <a:latin typeface="黑体" panose="02010609060101010101" pitchFamily="49" charset="-122"/>
                <a:ea typeface="黑体" panose="02010609060101010101" pitchFamily="49" charset="-122"/>
              </a:rPr>
              <a:t>  </a:t>
            </a:r>
            <a:r>
              <a:rPr lang="zh-CN" altLang="zh-CN" b="0" dirty="0">
                <a:latin typeface="黑体" panose="02010609060101010101" pitchFamily="49" charset="-122"/>
                <a:ea typeface="黑体" panose="02010609060101010101" pitchFamily="49" charset="-122"/>
              </a:rPr>
              <a:t>病人：病历号、姓名、性别</a:t>
            </a:r>
          </a:p>
          <a:p>
            <a:pPr>
              <a:lnSpc>
                <a:spcPct val="150000"/>
              </a:lnSpc>
              <a:spcBef>
                <a:spcPts val="600"/>
              </a:spcBef>
              <a:buClrTx/>
              <a:buSzTx/>
              <a:buNone/>
            </a:pPr>
            <a:r>
              <a:rPr lang="en-US" altLang="zh-CN" sz="2400" b="0" dirty="0">
                <a:solidFill>
                  <a:schemeClr val="tx1"/>
                </a:solidFill>
                <a:latin typeface="黑体" panose="02010609060101010101" pitchFamily="49" charset="-122"/>
                <a:ea typeface="黑体" panose="02010609060101010101" pitchFamily="49" charset="-122"/>
              </a:rPr>
              <a:t>   </a:t>
            </a:r>
            <a:r>
              <a:rPr lang="zh-CN" altLang="zh-CN" sz="2400" b="0" dirty="0">
                <a:solidFill>
                  <a:schemeClr val="tx1"/>
                </a:solidFill>
                <a:latin typeface="黑体" panose="02010609060101010101" pitchFamily="49" charset="-122"/>
                <a:ea typeface="黑体" panose="02010609060101010101" pitchFamily="49" charset="-122"/>
              </a:rPr>
              <a:t>其中，一个科室有多个病房、多个医生；一个病房只属于一个科室；一个医生只属于一个科室，但可负责多个病人的诊治；一个病人的</a:t>
            </a:r>
            <a:r>
              <a:rPr lang="zh-CN" altLang="en-US" sz="2400" b="0" dirty="0">
                <a:solidFill>
                  <a:schemeClr val="tx1"/>
                </a:solidFill>
                <a:latin typeface="黑体" panose="02010609060101010101" pitchFamily="49" charset="-122"/>
                <a:ea typeface="黑体" panose="02010609060101010101" pitchFamily="49" charset="-122"/>
              </a:rPr>
              <a:t>诊治</a:t>
            </a:r>
            <a:r>
              <a:rPr lang="zh-CN" altLang="zh-CN" sz="2400" b="0" dirty="0">
                <a:solidFill>
                  <a:schemeClr val="tx1"/>
                </a:solidFill>
                <a:latin typeface="黑体" panose="02010609060101010101" pitchFamily="49" charset="-122"/>
                <a:ea typeface="黑体" panose="02010609060101010101" pitchFamily="49" charset="-122"/>
              </a:rPr>
              <a:t>医生有</a:t>
            </a:r>
            <a:r>
              <a:rPr lang="zh-CN" altLang="en-US" sz="2400" b="0" dirty="0">
                <a:solidFill>
                  <a:schemeClr val="tx1"/>
                </a:solidFill>
                <a:latin typeface="黑体" panose="02010609060101010101" pitchFamily="49" charset="-122"/>
                <a:ea typeface="黑体" panose="02010609060101010101" pitchFamily="49" charset="-122"/>
              </a:rPr>
              <a:t>多</a:t>
            </a:r>
            <a:r>
              <a:rPr lang="zh-CN" altLang="zh-CN" sz="2400" b="0" dirty="0">
                <a:solidFill>
                  <a:schemeClr val="tx1"/>
                </a:solidFill>
                <a:latin typeface="黑体" panose="02010609060101010101" pitchFamily="49" charset="-122"/>
                <a:ea typeface="黑体" panose="02010609060101010101" pitchFamily="49" charset="-122"/>
              </a:rPr>
              <a:t>个</a:t>
            </a:r>
            <a:r>
              <a:rPr lang="zh-CN" altLang="en-US" sz="2400" b="0" dirty="0">
                <a:solidFill>
                  <a:schemeClr val="tx1"/>
                </a:solidFill>
                <a:latin typeface="黑体" panose="02010609060101010101" pitchFamily="49" charset="-122"/>
                <a:ea typeface="黑体" panose="02010609060101010101" pitchFamily="49" charset="-122"/>
              </a:rPr>
              <a:t>，医生诊治病人有诊治日期</a:t>
            </a:r>
            <a:r>
              <a:rPr lang="zh-CN" altLang="zh-CN" sz="2400" b="0" dirty="0">
                <a:solidFill>
                  <a:schemeClr val="tx1"/>
                </a:solidFill>
                <a:latin typeface="黑体" panose="02010609060101010101" pitchFamily="49" charset="-122"/>
                <a:ea typeface="黑体" panose="02010609060101010101" pitchFamily="49" charset="-122"/>
              </a:rPr>
              <a:t>。设计该计算机管理系统的</a:t>
            </a:r>
            <a:r>
              <a:rPr lang="en-US" altLang="zh-CN" sz="2400" b="0" dirty="0">
                <a:solidFill>
                  <a:schemeClr val="tx1"/>
                </a:solidFill>
                <a:latin typeface="黑体" panose="02010609060101010101" pitchFamily="49" charset="-122"/>
                <a:ea typeface="黑体" panose="02010609060101010101" pitchFamily="49" charset="-122"/>
              </a:rPr>
              <a:t>E-R</a:t>
            </a:r>
            <a:r>
              <a:rPr lang="zh-CN" altLang="zh-CN" sz="2400" b="0" dirty="0">
                <a:solidFill>
                  <a:schemeClr val="tx1"/>
                </a:solidFill>
                <a:latin typeface="黑体" panose="02010609060101010101" pitchFamily="49" charset="-122"/>
                <a:ea typeface="黑体" panose="02010609060101010101" pitchFamily="49" charset="-122"/>
              </a:rPr>
              <a:t>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FBE77483-292D-1D2A-8BC9-0C15243F1B49}"/>
              </a:ext>
            </a:extLst>
          </p:cNvPr>
          <p:cNvGraphicFramePr>
            <a:graphicFrameLocks noChangeAspect="1"/>
          </p:cNvGraphicFramePr>
          <p:nvPr>
            <p:extLst>
              <p:ext uri="{D42A27DB-BD31-4B8C-83A1-F6EECF244321}">
                <p14:modId xmlns:p14="http://schemas.microsoft.com/office/powerpoint/2010/main" val="2713729548"/>
              </p:ext>
            </p:extLst>
          </p:nvPr>
        </p:nvGraphicFramePr>
        <p:xfrm>
          <a:off x="1539433" y="568281"/>
          <a:ext cx="8426370" cy="5878983"/>
        </p:xfrm>
        <a:graphic>
          <a:graphicData uri="http://schemas.openxmlformats.org/presentationml/2006/ole">
            <mc:AlternateContent xmlns:mc="http://schemas.openxmlformats.org/markup-compatibility/2006">
              <mc:Choice xmlns:v="urn:schemas-microsoft-com:vml" Requires="v">
                <p:oleObj spid="_x0000_s6161" name="Picture" r:id="rId3" imgW="5270040" imgH="3683520" progId="Word.Picture.8">
                  <p:embed/>
                </p:oleObj>
              </mc:Choice>
              <mc:Fallback>
                <p:oleObj name="Picture" r:id="rId3" imgW="5270040" imgH="3683520" progId="Word.Picture.8">
                  <p:embed/>
                  <p:pic>
                    <p:nvPicPr>
                      <p:cNvPr id="2" name="Object 4">
                        <a:extLst>
                          <a:ext uri="{FF2B5EF4-FFF2-40B4-BE49-F238E27FC236}">
                            <a16:creationId xmlns:a16="http://schemas.microsoft.com/office/drawing/2014/main" id="{83F98996-F675-EDFE-D35C-6263175B2A80}"/>
                          </a:ext>
                        </a:extLst>
                      </p:cNvPr>
                      <p:cNvPicPr>
                        <a:picLocks noChangeAspect="1" noChangeArrowheads="1"/>
                      </p:cNvPicPr>
                      <p:nvPr/>
                    </p:nvPicPr>
                    <p:blipFill>
                      <a:blip r:embed="rId4"/>
                      <a:srcRect/>
                      <a:stretch>
                        <a:fillRect/>
                      </a:stretch>
                    </p:blipFill>
                    <p:spPr bwMode="auto">
                      <a:xfrm>
                        <a:off x="1539433" y="568281"/>
                        <a:ext cx="8426370" cy="5878983"/>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7FFFCB9C-8EAC-4943-980B-FB796649AD78}"/>
              </a:ext>
            </a:extLst>
          </p:cNvPr>
          <p:cNvSpPr txBox="1">
            <a:spLocks/>
          </p:cNvSpPr>
          <p:nvPr/>
        </p:nvSpPr>
        <p:spPr>
          <a:xfrm>
            <a:off x="3907331" y="2489627"/>
            <a:ext cx="5766868" cy="11602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400"/>
              </a:spcBef>
              <a:buNone/>
            </a:pPr>
            <a:r>
              <a:rPr lang="en-US" altLang="zh-CN" sz="4000" b="1" dirty="0">
                <a:solidFill>
                  <a:srgbClr val="C00000"/>
                </a:solidFill>
                <a:latin typeface="黑体" panose="02010609060101010101" pitchFamily="49" charset="-122"/>
                <a:ea typeface="黑体" panose="02010609060101010101" pitchFamily="49" charset="-122"/>
                <a:cs typeface="+mj-cs"/>
              </a:rPr>
              <a:t>2.1 </a:t>
            </a:r>
            <a:r>
              <a:rPr lang="zh-CN" altLang="en-US" sz="4000" b="1" dirty="0">
                <a:solidFill>
                  <a:srgbClr val="C00000"/>
                </a:solidFill>
                <a:latin typeface="黑体" panose="02010609060101010101" pitchFamily="49" charset="-122"/>
                <a:ea typeface="黑体" panose="02010609060101010101" pitchFamily="49" charset="-122"/>
                <a:cs typeface="+mj-cs"/>
              </a:rPr>
              <a:t>信息的三种世界</a:t>
            </a:r>
            <a:endParaRPr lang="en-US" altLang="zh-CN" sz="4000" b="1" dirty="0">
              <a:solidFill>
                <a:srgbClr val="C00000"/>
              </a:solidFill>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353340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a:extLst>
              <a:ext uri="{FF2B5EF4-FFF2-40B4-BE49-F238E27FC236}">
                <a16:creationId xmlns:a16="http://schemas.microsoft.com/office/drawing/2014/main" id="{D5631A10-63BF-4646-AAF6-A2DBAFB7BF30}"/>
              </a:ext>
            </a:extLst>
          </p:cNvPr>
          <p:cNvSpPr>
            <a:spLocks noGrp="1" noChangeArrowheads="1"/>
          </p:cNvSpPr>
          <p:nvPr>
            <p:ph type="body" idx="1"/>
          </p:nvPr>
        </p:nvSpPr>
        <p:spPr>
          <a:xfrm>
            <a:off x="861584" y="775949"/>
            <a:ext cx="10281237" cy="5040312"/>
          </a:xfrm>
        </p:spPr>
        <p:txBody>
          <a:bodyPr/>
          <a:lstStyle/>
          <a:p>
            <a:pPr lvl="1">
              <a:lnSpc>
                <a:spcPct val="150000"/>
              </a:lnSpc>
              <a:spcBef>
                <a:spcPts val="600"/>
              </a:spcBef>
              <a:buFontTx/>
              <a:buNone/>
              <a:defRPr/>
            </a:pPr>
            <a:r>
              <a:rPr lang="en-US" altLang="zh-CN" dirty="0" smtClean="0">
                <a:solidFill>
                  <a:srgbClr val="006666"/>
                </a:solidFill>
                <a:latin typeface="黑体" pitchFamily="49" charset="-122"/>
                <a:ea typeface="黑体" pitchFamily="49" charset="-122"/>
              </a:rPr>
              <a:t>【</a:t>
            </a:r>
            <a:r>
              <a:rPr lang="zh-CN" altLang="en-US" dirty="0" smtClean="0">
                <a:solidFill>
                  <a:srgbClr val="006666"/>
                </a:solidFill>
                <a:latin typeface="黑体" pitchFamily="49" charset="-122"/>
                <a:ea typeface="黑体" pitchFamily="49" charset="-122"/>
              </a:rPr>
              <a:t>例</a:t>
            </a:r>
            <a:r>
              <a:rPr lang="en-US" altLang="zh-CN">
                <a:solidFill>
                  <a:srgbClr val="006666"/>
                </a:solidFill>
                <a:latin typeface="黑体" pitchFamily="49" charset="-122"/>
                <a:ea typeface="黑体" pitchFamily="49" charset="-122"/>
              </a:rPr>
              <a:t>3</a:t>
            </a:r>
            <a:r>
              <a:rPr lang="en-US" altLang="zh-CN" smtClean="0">
                <a:solidFill>
                  <a:srgbClr val="006666"/>
                </a:solidFill>
                <a:latin typeface="黑体" pitchFamily="49" charset="-122"/>
                <a:ea typeface="黑体" pitchFamily="49" charset="-122"/>
              </a:rPr>
              <a:t>】 </a:t>
            </a:r>
            <a:r>
              <a:rPr lang="zh-CN" altLang="en-US" kern="1200" dirty="0">
                <a:solidFill>
                  <a:srgbClr val="0000CC"/>
                </a:solidFill>
                <a:latin typeface="黑体" pitchFamily="49" charset="-122"/>
                <a:ea typeface="黑体" pitchFamily="49" charset="-122"/>
              </a:rPr>
              <a:t>用</a:t>
            </a:r>
            <a:r>
              <a:rPr lang="en-US" altLang="zh-CN" kern="1200" dirty="0">
                <a:solidFill>
                  <a:srgbClr val="0000CC"/>
                </a:solidFill>
                <a:latin typeface="黑体" pitchFamily="49" charset="-122"/>
                <a:ea typeface="黑体" pitchFamily="49" charset="-122"/>
              </a:rPr>
              <a:t>E-R</a:t>
            </a:r>
            <a:r>
              <a:rPr lang="zh-CN" altLang="en-US" kern="1200" dirty="0">
                <a:solidFill>
                  <a:srgbClr val="0000CC"/>
                </a:solidFill>
                <a:latin typeface="黑体" pitchFamily="49" charset="-122"/>
                <a:ea typeface="黑体" pitchFamily="49" charset="-122"/>
              </a:rPr>
              <a:t>图表示某个工厂物资管理的概念模型。</a:t>
            </a:r>
          </a:p>
          <a:p>
            <a:pPr marL="457200" lvl="1" indent="0">
              <a:lnSpc>
                <a:spcPct val="150000"/>
              </a:lnSpc>
              <a:spcBef>
                <a:spcPts val="600"/>
              </a:spcBef>
              <a:buNone/>
              <a:defRPr/>
            </a:pPr>
            <a:r>
              <a:rPr lang="zh-CN" altLang="en-US" kern="1200" dirty="0">
                <a:latin typeface="黑体" pitchFamily="49" charset="-122"/>
                <a:ea typeface="黑体" pitchFamily="49" charset="-122"/>
              </a:rPr>
              <a:t>实体包括：</a:t>
            </a:r>
          </a:p>
          <a:p>
            <a:pPr lvl="2">
              <a:lnSpc>
                <a:spcPct val="150000"/>
              </a:lnSpc>
              <a:spcBef>
                <a:spcPts val="600"/>
              </a:spcBef>
              <a:buClr>
                <a:schemeClr val="tx1"/>
              </a:buClr>
              <a:buFont typeface="Arial" panose="020B0604020202020204" pitchFamily="34" charset="0"/>
              <a:buChar char="•"/>
              <a:defRPr/>
            </a:pPr>
            <a:r>
              <a:rPr lang="zh-CN" altLang="en-US" sz="2400" dirty="0">
                <a:latin typeface="黑体" pitchFamily="49" charset="-122"/>
                <a:ea typeface="黑体" pitchFamily="49" charset="-122"/>
              </a:rPr>
              <a:t>仓库： 仓库号、面积、电话号码</a:t>
            </a:r>
          </a:p>
          <a:p>
            <a:pPr lvl="2">
              <a:lnSpc>
                <a:spcPct val="150000"/>
              </a:lnSpc>
              <a:spcBef>
                <a:spcPts val="600"/>
              </a:spcBef>
              <a:buClr>
                <a:schemeClr val="tx1"/>
              </a:buClr>
              <a:buFont typeface="Arial" panose="020B0604020202020204" pitchFamily="34" charset="0"/>
              <a:buChar char="•"/>
              <a:defRPr/>
            </a:pPr>
            <a:r>
              <a:rPr lang="zh-CN" altLang="en-US" sz="2400" dirty="0">
                <a:latin typeface="黑体" pitchFamily="49" charset="-122"/>
                <a:ea typeface="黑体" pitchFamily="49" charset="-122"/>
              </a:rPr>
              <a:t>零件 ：零件号、名称、规格、单价、描述</a:t>
            </a:r>
          </a:p>
          <a:p>
            <a:pPr lvl="2">
              <a:lnSpc>
                <a:spcPct val="150000"/>
              </a:lnSpc>
              <a:spcBef>
                <a:spcPts val="600"/>
              </a:spcBef>
              <a:buClr>
                <a:schemeClr val="tx1"/>
              </a:buClr>
              <a:buFont typeface="Arial" panose="020B0604020202020204" pitchFamily="34" charset="0"/>
              <a:buChar char="•"/>
              <a:defRPr/>
            </a:pPr>
            <a:r>
              <a:rPr lang="zh-CN" altLang="en-US" sz="2400" dirty="0">
                <a:latin typeface="黑体" pitchFamily="49" charset="-122"/>
                <a:ea typeface="黑体" pitchFamily="49" charset="-122"/>
              </a:rPr>
              <a:t>供应商：供应商号、姓名、地址、电话号码、帐号</a:t>
            </a:r>
          </a:p>
          <a:p>
            <a:pPr lvl="2">
              <a:lnSpc>
                <a:spcPct val="150000"/>
              </a:lnSpc>
              <a:spcBef>
                <a:spcPts val="600"/>
              </a:spcBef>
              <a:buClr>
                <a:schemeClr val="tx1"/>
              </a:buClr>
              <a:buFont typeface="Arial" panose="020B0604020202020204" pitchFamily="34" charset="0"/>
              <a:buChar char="•"/>
              <a:defRPr/>
            </a:pPr>
            <a:r>
              <a:rPr lang="zh-CN" altLang="en-US" sz="2400" dirty="0">
                <a:latin typeface="黑体" pitchFamily="49" charset="-122"/>
                <a:ea typeface="黑体" pitchFamily="49" charset="-122"/>
              </a:rPr>
              <a:t>项目：项目号、预算、开工日期</a:t>
            </a:r>
          </a:p>
          <a:p>
            <a:pPr lvl="2">
              <a:lnSpc>
                <a:spcPct val="150000"/>
              </a:lnSpc>
              <a:spcBef>
                <a:spcPts val="600"/>
              </a:spcBef>
              <a:buClr>
                <a:schemeClr val="tx1"/>
              </a:buClr>
              <a:buFont typeface="Arial" panose="020B0604020202020204" pitchFamily="34" charset="0"/>
              <a:buChar char="•"/>
              <a:defRPr/>
            </a:pPr>
            <a:r>
              <a:rPr lang="zh-CN" altLang="en-US" sz="2400" dirty="0">
                <a:latin typeface="黑体" pitchFamily="49" charset="-122"/>
                <a:ea typeface="黑体" pitchFamily="49" charset="-122"/>
              </a:rPr>
              <a:t>职工：职工号、姓名、年龄、职称      </a:t>
            </a:r>
          </a:p>
          <a:p>
            <a:pPr>
              <a:lnSpc>
                <a:spcPct val="150000"/>
              </a:lnSpc>
              <a:spcBef>
                <a:spcPts val="600"/>
              </a:spcBef>
              <a:defRPr/>
            </a:pPr>
            <a:endParaRPr lang="en-US" altLang="zh-CN" sz="2400" dirty="0">
              <a:latin typeface="黑体" pitchFamily="49" charset="-122"/>
              <a:ea typeface="黑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a:extLst>
              <a:ext uri="{FF2B5EF4-FFF2-40B4-BE49-F238E27FC236}">
                <a16:creationId xmlns:a16="http://schemas.microsoft.com/office/drawing/2014/main" id="{B842D137-D70E-415A-A2A5-53AD37EEBA7A}"/>
              </a:ext>
            </a:extLst>
          </p:cNvPr>
          <p:cNvSpPr>
            <a:spLocks noGrp="1" noChangeArrowheads="1"/>
          </p:cNvSpPr>
          <p:nvPr>
            <p:ph type="body" idx="1"/>
          </p:nvPr>
        </p:nvSpPr>
        <p:spPr>
          <a:xfrm>
            <a:off x="790174" y="649870"/>
            <a:ext cx="10611651" cy="5761038"/>
          </a:xfrm>
        </p:spPr>
        <p:txBody>
          <a:bodyPr/>
          <a:lstStyle/>
          <a:p>
            <a:pPr marL="457200" lvl="1" indent="0">
              <a:lnSpc>
                <a:spcPct val="150000"/>
              </a:lnSpc>
              <a:spcBef>
                <a:spcPts val="600"/>
              </a:spcBef>
              <a:buNone/>
              <a:defRPr/>
            </a:pPr>
            <a:r>
              <a:rPr lang="zh-CN" altLang="en-US" kern="1200" dirty="0">
                <a:latin typeface="黑体" pitchFamily="49" charset="-122"/>
                <a:ea typeface="黑体" pitchFamily="49" charset="-122"/>
              </a:rPr>
              <a:t>实体之间的联系如下： </a:t>
            </a:r>
          </a:p>
          <a:p>
            <a:pPr lvl="2">
              <a:lnSpc>
                <a:spcPct val="150000"/>
              </a:lnSpc>
              <a:spcBef>
                <a:spcPts val="600"/>
              </a:spcBef>
              <a:buNone/>
              <a:defRPr/>
            </a:pPr>
            <a:r>
              <a:rPr lang="en-US" altLang="zh-CN" sz="2300" dirty="0">
                <a:latin typeface="黑体" pitchFamily="49" charset="-122"/>
                <a:ea typeface="黑体" pitchFamily="49" charset="-122"/>
              </a:rPr>
              <a:t>(1)</a:t>
            </a:r>
            <a:r>
              <a:rPr lang="zh-CN" altLang="en-US" sz="2300" dirty="0">
                <a:latin typeface="黑体" pitchFamily="49" charset="-122"/>
                <a:ea typeface="黑体" pitchFamily="49" charset="-122"/>
              </a:rPr>
              <a:t>一个仓库可以存放多种零件，一种零件可以存放在多个仓库中。仓库和零件具有多对多的联系，用库存量来表示某种零件在某个仓库中的数量。</a:t>
            </a:r>
          </a:p>
          <a:p>
            <a:pPr lvl="2">
              <a:lnSpc>
                <a:spcPct val="150000"/>
              </a:lnSpc>
              <a:spcBef>
                <a:spcPts val="600"/>
              </a:spcBef>
              <a:buNone/>
              <a:defRPr/>
            </a:pPr>
            <a:r>
              <a:rPr lang="en-US" altLang="zh-CN" sz="2300" dirty="0">
                <a:latin typeface="黑体" pitchFamily="49" charset="-122"/>
                <a:ea typeface="黑体" pitchFamily="49" charset="-122"/>
              </a:rPr>
              <a:t>(2)</a:t>
            </a:r>
            <a:r>
              <a:rPr lang="zh-CN" altLang="en-US" sz="2300" dirty="0">
                <a:latin typeface="黑体" pitchFamily="49" charset="-122"/>
                <a:ea typeface="黑体" pitchFamily="49" charset="-122"/>
              </a:rPr>
              <a:t>一个仓库有多个职工当仓库保管员，一个职工只能在一个仓库工作，仓库和职工之间是一对多的联系。职工实体型中具有一对多的联系 。</a:t>
            </a:r>
          </a:p>
          <a:p>
            <a:pPr lvl="2">
              <a:lnSpc>
                <a:spcPct val="150000"/>
              </a:lnSpc>
              <a:spcBef>
                <a:spcPts val="600"/>
              </a:spcBef>
              <a:buNone/>
              <a:defRPr/>
            </a:pPr>
            <a:r>
              <a:rPr lang="en-US" altLang="zh-CN" sz="2300" dirty="0">
                <a:latin typeface="黑体" pitchFamily="49" charset="-122"/>
                <a:ea typeface="黑体" pitchFamily="49" charset="-122"/>
              </a:rPr>
              <a:t>(3)</a:t>
            </a:r>
            <a:r>
              <a:rPr lang="zh-CN" altLang="en-US" sz="2300" dirty="0">
                <a:latin typeface="黑体" pitchFamily="49" charset="-122"/>
                <a:ea typeface="黑体" pitchFamily="49" charset="-122"/>
              </a:rPr>
              <a:t>职工之间具有领导</a:t>
            </a:r>
            <a:r>
              <a:rPr lang="en-US" altLang="zh-CN" sz="2300" dirty="0">
                <a:latin typeface="黑体" pitchFamily="49" charset="-122"/>
                <a:ea typeface="黑体" pitchFamily="49" charset="-122"/>
              </a:rPr>
              <a:t>-</a:t>
            </a:r>
            <a:r>
              <a:rPr lang="zh-CN" altLang="en-US" sz="2300" dirty="0">
                <a:latin typeface="黑体" pitchFamily="49" charset="-122"/>
                <a:ea typeface="黑体" pitchFamily="49" charset="-122"/>
              </a:rPr>
              <a:t>被领导关系。即仓库主任领导若干保管员。</a:t>
            </a:r>
          </a:p>
          <a:p>
            <a:pPr lvl="2">
              <a:lnSpc>
                <a:spcPct val="150000"/>
              </a:lnSpc>
              <a:spcBef>
                <a:spcPts val="600"/>
              </a:spcBef>
              <a:buNone/>
              <a:defRPr/>
            </a:pPr>
            <a:r>
              <a:rPr lang="en-US" altLang="zh-CN" sz="2300" dirty="0">
                <a:latin typeface="黑体" pitchFamily="49" charset="-122"/>
                <a:ea typeface="黑体" pitchFamily="49" charset="-122"/>
              </a:rPr>
              <a:t>(4)</a:t>
            </a:r>
            <a:r>
              <a:rPr lang="zh-CN" altLang="en-US" sz="2300" dirty="0">
                <a:latin typeface="黑体" pitchFamily="49" charset="-122"/>
                <a:ea typeface="黑体" pitchFamily="49" charset="-122"/>
              </a:rPr>
              <a:t>供应商、项目和零件三者之间具有多对多的联系，用供应量表示供应商供给某个项目的零件数量。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57">
            <a:extLst>
              <a:ext uri="{FF2B5EF4-FFF2-40B4-BE49-F238E27FC236}">
                <a16:creationId xmlns:a16="http://schemas.microsoft.com/office/drawing/2014/main" id="{C4FDDFF6-0255-43E2-AE6E-FB6F21DA5168}"/>
              </a:ext>
            </a:extLst>
          </p:cNvPr>
          <p:cNvGrpSpPr>
            <a:grpSpLocks/>
          </p:cNvGrpSpPr>
          <p:nvPr/>
        </p:nvGrpSpPr>
        <p:grpSpPr bwMode="auto">
          <a:xfrm>
            <a:off x="2424113" y="1989138"/>
            <a:ext cx="6629400" cy="3048000"/>
            <a:chOff x="576" y="1258"/>
            <a:chExt cx="4176" cy="1920"/>
          </a:xfrm>
        </p:grpSpPr>
        <p:sp>
          <p:nvSpPr>
            <p:cNvPr id="65566" name="Line 47">
              <a:extLst>
                <a:ext uri="{FF2B5EF4-FFF2-40B4-BE49-F238E27FC236}">
                  <a16:creationId xmlns:a16="http://schemas.microsoft.com/office/drawing/2014/main" id="{9F307356-095E-4412-B198-4652EC7ADC02}"/>
                </a:ext>
              </a:extLst>
            </p:cNvPr>
            <p:cNvSpPr>
              <a:spLocks noChangeShapeType="1"/>
            </p:cNvSpPr>
            <p:nvPr/>
          </p:nvSpPr>
          <p:spPr bwMode="auto">
            <a:xfrm>
              <a:off x="3120" y="125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7" name="Line 48">
              <a:extLst>
                <a:ext uri="{FF2B5EF4-FFF2-40B4-BE49-F238E27FC236}">
                  <a16:creationId xmlns:a16="http://schemas.microsoft.com/office/drawing/2014/main" id="{C75A39A2-C5E4-4F45-AB93-FDFD4F22C805}"/>
                </a:ext>
              </a:extLst>
            </p:cNvPr>
            <p:cNvSpPr>
              <a:spLocks noChangeShapeType="1"/>
            </p:cNvSpPr>
            <p:nvPr/>
          </p:nvSpPr>
          <p:spPr bwMode="auto">
            <a:xfrm>
              <a:off x="4416" y="125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8" name="Line 49">
              <a:extLst>
                <a:ext uri="{FF2B5EF4-FFF2-40B4-BE49-F238E27FC236}">
                  <a16:creationId xmlns:a16="http://schemas.microsoft.com/office/drawing/2014/main" id="{1616D087-653F-4451-A9A8-DF46F1128900}"/>
                </a:ext>
              </a:extLst>
            </p:cNvPr>
            <p:cNvSpPr>
              <a:spLocks noChangeShapeType="1"/>
            </p:cNvSpPr>
            <p:nvPr/>
          </p:nvSpPr>
          <p:spPr bwMode="auto">
            <a:xfrm flipV="1">
              <a:off x="1056" y="145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9" name="Line 50">
              <a:extLst>
                <a:ext uri="{FF2B5EF4-FFF2-40B4-BE49-F238E27FC236}">
                  <a16:creationId xmlns:a16="http://schemas.microsoft.com/office/drawing/2014/main" id="{B92E1A44-1FB4-4AF5-8B88-C854056BA687}"/>
                </a:ext>
              </a:extLst>
            </p:cNvPr>
            <p:cNvSpPr>
              <a:spLocks noChangeShapeType="1"/>
            </p:cNvSpPr>
            <p:nvPr/>
          </p:nvSpPr>
          <p:spPr bwMode="auto">
            <a:xfrm>
              <a:off x="576" y="2266"/>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51">
              <a:extLst>
                <a:ext uri="{FF2B5EF4-FFF2-40B4-BE49-F238E27FC236}">
                  <a16:creationId xmlns:a16="http://schemas.microsoft.com/office/drawing/2014/main" id="{DA9E7563-0120-40CC-89D6-2DCB2F1DC2DD}"/>
                </a:ext>
              </a:extLst>
            </p:cNvPr>
            <p:cNvSpPr>
              <a:spLocks noChangeShapeType="1"/>
            </p:cNvSpPr>
            <p:nvPr/>
          </p:nvSpPr>
          <p:spPr bwMode="auto">
            <a:xfrm>
              <a:off x="1536" y="2266"/>
              <a:ext cx="120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1" name="Line 52">
              <a:extLst>
                <a:ext uri="{FF2B5EF4-FFF2-40B4-BE49-F238E27FC236}">
                  <a16:creationId xmlns:a16="http://schemas.microsoft.com/office/drawing/2014/main" id="{9DEC814D-149D-4D13-9F47-40B37C9531F1}"/>
                </a:ext>
              </a:extLst>
            </p:cNvPr>
            <p:cNvSpPr>
              <a:spLocks noChangeShapeType="1"/>
            </p:cNvSpPr>
            <p:nvPr/>
          </p:nvSpPr>
          <p:spPr bwMode="auto">
            <a:xfrm>
              <a:off x="2832" y="1450"/>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2" name="Line 53">
              <a:extLst>
                <a:ext uri="{FF2B5EF4-FFF2-40B4-BE49-F238E27FC236}">
                  <a16:creationId xmlns:a16="http://schemas.microsoft.com/office/drawing/2014/main" id="{FC818ADB-16D7-4F19-9892-AFC6BCBE236D}"/>
                </a:ext>
              </a:extLst>
            </p:cNvPr>
            <p:cNvSpPr>
              <a:spLocks noChangeShapeType="1"/>
            </p:cNvSpPr>
            <p:nvPr/>
          </p:nvSpPr>
          <p:spPr bwMode="auto">
            <a:xfrm>
              <a:off x="2832" y="245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3" name="Line 54">
              <a:extLst>
                <a:ext uri="{FF2B5EF4-FFF2-40B4-BE49-F238E27FC236}">
                  <a16:creationId xmlns:a16="http://schemas.microsoft.com/office/drawing/2014/main" id="{776C73CA-37A7-49CE-AB20-A0596DEB6295}"/>
                </a:ext>
              </a:extLst>
            </p:cNvPr>
            <p:cNvSpPr>
              <a:spLocks noChangeShapeType="1"/>
            </p:cNvSpPr>
            <p:nvPr/>
          </p:nvSpPr>
          <p:spPr bwMode="auto">
            <a:xfrm>
              <a:off x="3312" y="2218"/>
              <a:ext cx="303" cy="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Line 56">
              <a:extLst>
                <a:ext uri="{FF2B5EF4-FFF2-40B4-BE49-F238E27FC236}">
                  <a16:creationId xmlns:a16="http://schemas.microsoft.com/office/drawing/2014/main" id="{AC5F1E21-DCF1-4A80-9AB9-60A706E9C37A}"/>
                </a:ext>
              </a:extLst>
            </p:cNvPr>
            <p:cNvSpPr>
              <a:spLocks noChangeShapeType="1"/>
            </p:cNvSpPr>
            <p:nvPr/>
          </p:nvSpPr>
          <p:spPr bwMode="auto">
            <a:xfrm>
              <a:off x="1056" y="250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39" name="Group 65">
            <a:extLst>
              <a:ext uri="{FF2B5EF4-FFF2-40B4-BE49-F238E27FC236}">
                <a16:creationId xmlns:a16="http://schemas.microsoft.com/office/drawing/2014/main" id="{7A70600F-EFF2-4CCD-BDBC-E49D4882F8F0}"/>
              </a:ext>
            </a:extLst>
          </p:cNvPr>
          <p:cNvGrpSpPr>
            <a:grpSpLocks/>
          </p:cNvGrpSpPr>
          <p:nvPr/>
        </p:nvGrpSpPr>
        <p:grpSpPr bwMode="auto">
          <a:xfrm>
            <a:off x="1524000" y="549275"/>
            <a:ext cx="9144000" cy="6553200"/>
            <a:chOff x="0" y="346"/>
            <a:chExt cx="5760" cy="4128"/>
          </a:xfrm>
        </p:grpSpPr>
        <p:grpSp>
          <p:nvGrpSpPr>
            <p:cNvPr id="65543" name="Group 24">
              <a:extLst>
                <a:ext uri="{FF2B5EF4-FFF2-40B4-BE49-F238E27FC236}">
                  <a16:creationId xmlns:a16="http://schemas.microsoft.com/office/drawing/2014/main" id="{D8938E01-DEE9-4DC4-B70F-ED2E53BDE780}"/>
                </a:ext>
              </a:extLst>
            </p:cNvPr>
            <p:cNvGrpSpPr>
              <a:grpSpLocks/>
            </p:cNvGrpSpPr>
            <p:nvPr/>
          </p:nvGrpSpPr>
          <p:grpSpPr bwMode="auto">
            <a:xfrm>
              <a:off x="0" y="346"/>
              <a:ext cx="5760" cy="4128"/>
              <a:chOff x="0" y="0"/>
              <a:chExt cx="5760" cy="4128"/>
            </a:xfrm>
          </p:grpSpPr>
          <p:sp>
            <p:nvSpPr>
              <p:cNvPr id="65545" name="Text Box 25">
                <a:extLst>
                  <a:ext uri="{FF2B5EF4-FFF2-40B4-BE49-F238E27FC236}">
                    <a16:creationId xmlns:a16="http://schemas.microsoft.com/office/drawing/2014/main" id="{E579525A-55D7-4C05-85CA-A4F7DF701EAD}"/>
                  </a:ext>
                </a:extLst>
              </p:cNvPr>
              <p:cNvSpPr txBox="1">
                <a:spLocks noChangeArrowheads="1"/>
              </p:cNvSpPr>
              <p:nvPr/>
            </p:nvSpPr>
            <p:spPr bwMode="auto">
              <a:xfrm>
                <a:off x="3168" y="67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a:solidFill>
                      <a:schemeClr val="tx1"/>
                    </a:solidFill>
                    <a:latin typeface="黑体" panose="02010609060101010101" pitchFamily="49" charset="-122"/>
                    <a:ea typeface="黑体" panose="02010609060101010101" pitchFamily="49" charset="-122"/>
                  </a:rPr>
                  <a:t>1</a:t>
                </a:r>
              </a:p>
            </p:txBody>
          </p:sp>
          <p:sp>
            <p:nvSpPr>
              <p:cNvPr id="65546" name="Text Box 26">
                <a:extLst>
                  <a:ext uri="{FF2B5EF4-FFF2-40B4-BE49-F238E27FC236}">
                    <a16:creationId xmlns:a16="http://schemas.microsoft.com/office/drawing/2014/main" id="{9BE21724-09A5-4718-8F56-0095EF32831F}"/>
                  </a:ext>
                </a:extLst>
              </p:cNvPr>
              <p:cNvSpPr txBox="1">
                <a:spLocks noChangeArrowheads="1"/>
              </p:cNvSpPr>
              <p:nvPr/>
            </p:nvSpPr>
            <p:spPr bwMode="auto">
              <a:xfrm>
                <a:off x="4416" y="6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a:solidFill>
                      <a:schemeClr val="tx1"/>
                    </a:solidFill>
                    <a:latin typeface="黑体" panose="02010609060101010101" pitchFamily="49" charset="-122"/>
                    <a:ea typeface="黑体" panose="02010609060101010101" pitchFamily="49" charset="-122"/>
                  </a:rPr>
                  <a:t>n</a:t>
                </a:r>
              </a:p>
            </p:txBody>
          </p:sp>
          <p:grpSp>
            <p:nvGrpSpPr>
              <p:cNvPr id="65547" name="Group 27">
                <a:extLst>
                  <a:ext uri="{FF2B5EF4-FFF2-40B4-BE49-F238E27FC236}">
                    <a16:creationId xmlns:a16="http://schemas.microsoft.com/office/drawing/2014/main" id="{BDB1084A-F358-4106-9267-05135C810B5E}"/>
                  </a:ext>
                </a:extLst>
              </p:cNvPr>
              <p:cNvGrpSpPr>
                <a:grpSpLocks/>
              </p:cNvGrpSpPr>
              <p:nvPr/>
            </p:nvGrpSpPr>
            <p:grpSpPr bwMode="auto">
              <a:xfrm>
                <a:off x="0" y="0"/>
                <a:ext cx="5760" cy="4128"/>
                <a:chOff x="0" y="0"/>
                <a:chExt cx="5760" cy="4128"/>
              </a:xfrm>
            </p:grpSpPr>
            <p:sp>
              <p:nvSpPr>
                <p:cNvPr id="65548" name="Rectangle 28">
                  <a:extLst>
                    <a:ext uri="{FF2B5EF4-FFF2-40B4-BE49-F238E27FC236}">
                      <a16:creationId xmlns:a16="http://schemas.microsoft.com/office/drawing/2014/main" id="{3FD626AF-8D0F-45C4-B1E1-8C58413572A2}"/>
                    </a:ext>
                  </a:extLst>
                </p:cNvPr>
                <p:cNvSpPr>
                  <a:spLocks noChangeArrowheads="1"/>
                </p:cNvSpPr>
                <p:nvPr/>
              </p:nvSpPr>
              <p:spPr bwMode="auto">
                <a:xfrm>
                  <a:off x="0" y="0"/>
                  <a:ext cx="5760" cy="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4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kumimoji="1" lang="en-US" altLang="zh-CN" sz="2000" b="0">
                    <a:solidFill>
                      <a:schemeClr val="tx1"/>
                    </a:solidFill>
                    <a:latin typeface="黑体" panose="02010609060101010101" pitchFamily="49" charset="-122"/>
                    <a:ea typeface="黑体" panose="02010609060101010101" pitchFamily="49" charset="-122"/>
                  </a:endParaRPr>
                </a:p>
              </p:txBody>
            </p:sp>
            <p:sp>
              <p:nvSpPr>
                <p:cNvPr id="65549" name="Rectangle 29">
                  <a:extLst>
                    <a:ext uri="{FF2B5EF4-FFF2-40B4-BE49-F238E27FC236}">
                      <a16:creationId xmlns:a16="http://schemas.microsoft.com/office/drawing/2014/main" id="{B69D2572-89BA-4C1D-951A-D3A8995091EE}"/>
                    </a:ext>
                  </a:extLst>
                </p:cNvPr>
                <p:cNvSpPr>
                  <a:spLocks noChangeArrowheads="1"/>
                </p:cNvSpPr>
                <p:nvPr/>
              </p:nvSpPr>
              <p:spPr bwMode="auto">
                <a:xfrm>
                  <a:off x="720" y="672"/>
                  <a:ext cx="768" cy="432"/>
                </a:xfrm>
                <a:prstGeom prst="rect">
                  <a:avLst/>
                </a:prstGeom>
                <a:solidFill>
                  <a:srgbClr val="99CC00">
                    <a:alpha val="50195"/>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dirty="0">
                      <a:solidFill>
                        <a:schemeClr val="tx1"/>
                      </a:solidFill>
                      <a:latin typeface="黑体" panose="02010609060101010101" pitchFamily="49" charset="-122"/>
                      <a:ea typeface="黑体" panose="02010609060101010101" pitchFamily="49" charset="-122"/>
                    </a:rPr>
                    <a:t>供应商</a:t>
                  </a:r>
                </a:p>
              </p:txBody>
            </p:sp>
            <p:sp>
              <p:nvSpPr>
                <p:cNvPr id="65550" name="Rectangle 30">
                  <a:extLst>
                    <a:ext uri="{FF2B5EF4-FFF2-40B4-BE49-F238E27FC236}">
                      <a16:creationId xmlns:a16="http://schemas.microsoft.com/office/drawing/2014/main" id="{C62A60F9-53A1-48F9-B286-0D423B54C972}"/>
                    </a:ext>
                  </a:extLst>
                </p:cNvPr>
                <p:cNvSpPr>
                  <a:spLocks noChangeArrowheads="1"/>
                </p:cNvSpPr>
                <p:nvPr/>
              </p:nvSpPr>
              <p:spPr bwMode="auto">
                <a:xfrm>
                  <a:off x="2544" y="672"/>
                  <a:ext cx="576" cy="432"/>
                </a:xfrm>
                <a:prstGeom prst="rect">
                  <a:avLst/>
                </a:prstGeom>
                <a:solidFill>
                  <a:srgbClr val="99CC00">
                    <a:alpha val="50195"/>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dirty="0">
                      <a:solidFill>
                        <a:schemeClr val="tx1"/>
                      </a:solidFill>
                      <a:latin typeface="黑体" panose="02010609060101010101" pitchFamily="49" charset="-122"/>
                      <a:ea typeface="黑体" panose="02010609060101010101" pitchFamily="49" charset="-122"/>
                    </a:rPr>
                    <a:t>仓库</a:t>
                  </a:r>
                </a:p>
              </p:txBody>
            </p:sp>
            <p:sp>
              <p:nvSpPr>
                <p:cNvPr id="65551" name="Rectangle 31">
                  <a:extLst>
                    <a:ext uri="{FF2B5EF4-FFF2-40B4-BE49-F238E27FC236}">
                      <a16:creationId xmlns:a16="http://schemas.microsoft.com/office/drawing/2014/main" id="{DE8FC434-F52D-4B76-A251-C9CF8EC0D34B}"/>
                    </a:ext>
                  </a:extLst>
                </p:cNvPr>
                <p:cNvSpPr>
                  <a:spLocks noChangeArrowheads="1"/>
                </p:cNvSpPr>
                <p:nvPr/>
              </p:nvSpPr>
              <p:spPr bwMode="auto">
                <a:xfrm>
                  <a:off x="4752" y="672"/>
                  <a:ext cx="672" cy="432"/>
                </a:xfrm>
                <a:prstGeom prst="rect">
                  <a:avLst/>
                </a:prstGeom>
                <a:solidFill>
                  <a:srgbClr val="99CC00">
                    <a:alpha val="50195"/>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chemeClr val="tx1"/>
                      </a:solidFill>
                      <a:latin typeface="黑体" panose="02010609060101010101" pitchFamily="49" charset="-122"/>
                      <a:ea typeface="黑体" panose="02010609060101010101" pitchFamily="49" charset="-122"/>
                    </a:rPr>
                    <a:t>职工</a:t>
                  </a:r>
                </a:p>
              </p:txBody>
            </p:sp>
            <p:sp>
              <p:nvSpPr>
                <p:cNvPr id="65552" name="AutoShape 32">
                  <a:extLst>
                    <a:ext uri="{FF2B5EF4-FFF2-40B4-BE49-F238E27FC236}">
                      <a16:creationId xmlns:a16="http://schemas.microsoft.com/office/drawing/2014/main" id="{E861A237-5D52-46E1-B3B7-66678C62EA27}"/>
                    </a:ext>
                  </a:extLst>
                </p:cNvPr>
                <p:cNvSpPr>
                  <a:spLocks noChangeArrowheads="1"/>
                </p:cNvSpPr>
                <p:nvPr/>
              </p:nvSpPr>
              <p:spPr bwMode="auto">
                <a:xfrm>
                  <a:off x="3456" y="672"/>
                  <a:ext cx="960" cy="480"/>
                </a:xfrm>
                <a:prstGeom prst="diamond">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chemeClr val="tx1"/>
                      </a:solidFill>
                      <a:latin typeface="黑体" panose="02010609060101010101" pitchFamily="49" charset="-122"/>
                      <a:ea typeface="黑体" panose="02010609060101010101" pitchFamily="49" charset="-122"/>
                    </a:rPr>
                    <a:t>工作</a:t>
                  </a:r>
                </a:p>
              </p:txBody>
            </p:sp>
            <p:sp>
              <p:nvSpPr>
                <p:cNvPr id="65553" name="AutoShape 33">
                  <a:extLst>
                    <a:ext uri="{FF2B5EF4-FFF2-40B4-BE49-F238E27FC236}">
                      <a16:creationId xmlns:a16="http://schemas.microsoft.com/office/drawing/2014/main" id="{B3D5A999-C3F0-42C1-9712-28B8037C376A}"/>
                    </a:ext>
                  </a:extLst>
                </p:cNvPr>
                <p:cNvSpPr>
                  <a:spLocks noChangeArrowheads="1"/>
                </p:cNvSpPr>
                <p:nvPr/>
              </p:nvSpPr>
              <p:spPr bwMode="auto">
                <a:xfrm>
                  <a:off x="576" y="1680"/>
                  <a:ext cx="960" cy="480"/>
                </a:xfrm>
                <a:prstGeom prst="diamond">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chemeClr val="tx1"/>
                      </a:solidFill>
                      <a:latin typeface="黑体" panose="02010609060101010101" pitchFamily="49" charset="-122"/>
                      <a:ea typeface="黑体" panose="02010609060101010101" pitchFamily="49" charset="-122"/>
                    </a:rPr>
                    <a:t>供应</a:t>
                  </a:r>
                </a:p>
              </p:txBody>
            </p:sp>
            <p:sp>
              <p:nvSpPr>
                <p:cNvPr id="65554" name="Rectangle 34">
                  <a:extLst>
                    <a:ext uri="{FF2B5EF4-FFF2-40B4-BE49-F238E27FC236}">
                      <a16:creationId xmlns:a16="http://schemas.microsoft.com/office/drawing/2014/main" id="{E3F857F1-F89E-4B58-86C0-4917C1346928}"/>
                    </a:ext>
                  </a:extLst>
                </p:cNvPr>
                <p:cNvSpPr>
                  <a:spLocks noChangeArrowheads="1"/>
                </p:cNvSpPr>
                <p:nvPr/>
              </p:nvSpPr>
              <p:spPr bwMode="auto">
                <a:xfrm>
                  <a:off x="2352" y="2736"/>
                  <a:ext cx="768" cy="432"/>
                </a:xfrm>
                <a:prstGeom prst="rect">
                  <a:avLst/>
                </a:prstGeom>
                <a:solidFill>
                  <a:srgbClr val="99CC00">
                    <a:alpha val="50195"/>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dirty="0">
                      <a:solidFill>
                        <a:schemeClr val="tx1"/>
                      </a:solidFill>
                      <a:latin typeface="黑体" panose="02010609060101010101" pitchFamily="49" charset="-122"/>
                      <a:ea typeface="黑体" panose="02010609060101010101" pitchFamily="49" charset="-122"/>
                    </a:rPr>
                    <a:t>零件</a:t>
                  </a:r>
                </a:p>
              </p:txBody>
            </p:sp>
            <p:sp>
              <p:nvSpPr>
                <p:cNvPr id="65555" name="Rectangle 35">
                  <a:extLst>
                    <a:ext uri="{FF2B5EF4-FFF2-40B4-BE49-F238E27FC236}">
                      <a16:creationId xmlns:a16="http://schemas.microsoft.com/office/drawing/2014/main" id="{5C0A42C8-BCB2-466D-84CF-A32DA8E4DA35}"/>
                    </a:ext>
                  </a:extLst>
                </p:cNvPr>
                <p:cNvSpPr>
                  <a:spLocks noChangeArrowheads="1"/>
                </p:cNvSpPr>
                <p:nvPr/>
              </p:nvSpPr>
              <p:spPr bwMode="auto">
                <a:xfrm>
                  <a:off x="144" y="2832"/>
                  <a:ext cx="768" cy="432"/>
                </a:xfrm>
                <a:prstGeom prst="rect">
                  <a:avLst/>
                </a:prstGeom>
                <a:solidFill>
                  <a:srgbClr val="99CC00">
                    <a:alpha val="50195"/>
                  </a:srgb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chemeClr val="tx1"/>
                      </a:solidFill>
                      <a:latin typeface="黑体" panose="02010609060101010101" pitchFamily="49" charset="-122"/>
                      <a:ea typeface="黑体" panose="02010609060101010101" pitchFamily="49" charset="-122"/>
                    </a:rPr>
                    <a:t>项目</a:t>
                  </a:r>
                </a:p>
              </p:txBody>
            </p:sp>
            <p:sp>
              <p:nvSpPr>
                <p:cNvPr id="65556" name="AutoShape 36">
                  <a:extLst>
                    <a:ext uri="{FF2B5EF4-FFF2-40B4-BE49-F238E27FC236}">
                      <a16:creationId xmlns:a16="http://schemas.microsoft.com/office/drawing/2014/main" id="{3A85434F-6DCD-4D46-AD60-09E8B118F386}"/>
                    </a:ext>
                  </a:extLst>
                </p:cNvPr>
                <p:cNvSpPr>
                  <a:spLocks noChangeArrowheads="1"/>
                </p:cNvSpPr>
                <p:nvPr/>
              </p:nvSpPr>
              <p:spPr bwMode="auto">
                <a:xfrm>
                  <a:off x="2352" y="1632"/>
                  <a:ext cx="960" cy="480"/>
                </a:xfrm>
                <a:prstGeom prst="diamond">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chemeClr val="tx1"/>
                      </a:solidFill>
                      <a:latin typeface="黑体" panose="02010609060101010101" pitchFamily="49" charset="-122"/>
                      <a:ea typeface="黑体" panose="02010609060101010101" pitchFamily="49" charset="-122"/>
                    </a:rPr>
                    <a:t>库存</a:t>
                  </a:r>
                </a:p>
              </p:txBody>
            </p:sp>
            <p:sp>
              <p:nvSpPr>
                <p:cNvPr id="65557" name="Oval 37">
                  <a:extLst>
                    <a:ext uri="{FF2B5EF4-FFF2-40B4-BE49-F238E27FC236}">
                      <a16:creationId xmlns:a16="http://schemas.microsoft.com/office/drawing/2014/main" id="{84CAB299-0C96-4407-9F6D-AC6ECAB54D7D}"/>
                    </a:ext>
                  </a:extLst>
                </p:cNvPr>
                <p:cNvSpPr>
                  <a:spLocks noChangeArrowheads="1"/>
                </p:cNvSpPr>
                <p:nvPr/>
              </p:nvSpPr>
              <p:spPr bwMode="auto">
                <a:xfrm>
                  <a:off x="3606" y="1680"/>
                  <a:ext cx="864" cy="384"/>
                </a:xfrm>
                <a:prstGeom prst="ellipse">
                  <a:avLst/>
                </a:prstGeom>
                <a:solidFill>
                  <a:srgbClr val="FF99FF">
                    <a:alpha val="50195"/>
                  </a:srgb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chemeClr val="tx1"/>
                      </a:solidFill>
                      <a:latin typeface="黑体" panose="02010609060101010101" pitchFamily="49" charset="-122"/>
                      <a:ea typeface="黑体" panose="02010609060101010101" pitchFamily="49" charset="-122"/>
                    </a:rPr>
                    <a:t>库存量</a:t>
                  </a:r>
                </a:p>
              </p:txBody>
            </p:sp>
            <p:sp>
              <p:nvSpPr>
                <p:cNvPr id="65558" name="AutoShape 38">
                  <a:extLst>
                    <a:ext uri="{FF2B5EF4-FFF2-40B4-BE49-F238E27FC236}">
                      <a16:creationId xmlns:a16="http://schemas.microsoft.com/office/drawing/2014/main" id="{1DD98772-E7B6-4288-877A-7F9C93FA26E3}"/>
                    </a:ext>
                  </a:extLst>
                </p:cNvPr>
                <p:cNvSpPr>
                  <a:spLocks noChangeArrowheads="1"/>
                </p:cNvSpPr>
                <p:nvPr/>
              </p:nvSpPr>
              <p:spPr bwMode="auto">
                <a:xfrm>
                  <a:off x="4608" y="1584"/>
                  <a:ext cx="960" cy="480"/>
                </a:xfrm>
                <a:prstGeom prst="diamond">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a:solidFill>
                        <a:schemeClr val="tx1"/>
                      </a:solidFill>
                      <a:latin typeface="黑体" panose="02010609060101010101" pitchFamily="49" charset="-122"/>
                      <a:ea typeface="黑体" panose="02010609060101010101" pitchFamily="49" charset="-122"/>
                    </a:rPr>
                    <a:t>领导</a:t>
                  </a:r>
                </a:p>
              </p:txBody>
            </p:sp>
            <p:sp>
              <p:nvSpPr>
                <p:cNvPr id="65559" name="Text Box 39">
                  <a:extLst>
                    <a:ext uri="{FF2B5EF4-FFF2-40B4-BE49-F238E27FC236}">
                      <a16:creationId xmlns:a16="http://schemas.microsoft.com/office/drawing/2014/main" id="{CC150C10-4446-4283-9E36-1FF8D12B39EF}"/>
                    </a:ext>
                  </a:extLst>
                </p:cNvPr>
                <p:cNvSpPr txBox="1">
                  <a:spLocks noChangeArrowheads="1"/>
                </p:cNvSpPr>
                <p:nvPr/>
              </p:nvSpPr>
              <p:spPr bwMode="auto">
                <a:xfrm>
                  <a:off x="1056"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a:solidFill>
                        <a:schemeClr val="tx1"/>
                      </a:solidFill>
                      <a:latin typeface="黑体" panose="02010609060101010101" pitchFamily="49" charset="-122"/>
                      <a:ea typeface="黑体" panose="02010609060101010101" pitchFamily="49" charset="-122"/>
                    </a:rPr>
                    <a:t>m</a:t>
                  </a:r>
                </a:p>
              </p:txBody>
            </p:sp>
            <p:sp>
              <p:nvSpPr>
                <p:cNvPr id="65560" name="Text Box 40">
                  <a:extLst>
                    <a:ext uri="{FF2B5EF4-FFF2-40B4-BE49-F238E27FC236}">
                      <a16:creationId xmlns:a16="http://schemas.microsoft.com/office/drawing/2014/main" id="{5399CB81-F5C8-41BF-9D00-881B51522B51}"/>
                    </a:ext>
                  </a:extLst>
                </p:cNvPr>
                <p:cNvSpPr txBox="1">
                  <a:spLocks noChangeArrowheads="1"/>
                </p:cNvSpPr>
                <p:nvPr/>
              </p:nvSpPr>
              <p:spPr bwMode="auto">
                <a:xfrm>
                  <a:off x="384" y="21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a:solidFill>
                        <a:schemeClr val="tx1"/>
                      </a:solidFill>
                      <a:latin typeface="黑体" panose="02010609060101010101" pitchFamily="49" charset="-122"/>
                      <a:ea typeface="黑体" panose="02010609060101010101" pitchFamily="49" charset="-122"/>
                    </a:rPr>
                    <a:t>n</a:t>
                  </a:r>
                </a:p>
              </p:txBody>
            </p:sp>
            <p:sp>
              <p:nvSpPr>
                <p:cNvPr id="65561" name="Text Box 41">
                  <a:extLst>
                    <a:ext uri="{FF2B5EF4-FFF2-40B4-BE49-F238E27FC236}">
                      <a16:creationId xmlns:a16="http://schemas.microsoft.com/office/drawing/2014/main" id="{6C8C545E-C90E-45C0-90DC-E74F6A573EC0}"/>
                    </a:ext>
                  </a:extLst>
                </p:cNvPr>
                <p:cNvSpPr txBox="1">
                  <a:spLocks noChangeArrowheads="1"/>
                </p:cNvSpPr>
                <p:nvPr/>
              </p:nvSpPr>
              <p:spPr bwMode="auto">
                <a:xfrm>
                  <a:off x="1968" y="19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a:solidFill>
                        <a:schemeClr val="tx1"/>
                      </a:solidFill>
                      <a:latin typeface="黑体" panose="02010609060101010101" pitchFamily="49" charset="-122"/>
                      <a:ea typeface="黑体" panose="02010609060101010101" pitchFamily="49" charset="-122"/>
                    </a:rPr>
                    <a:t>p</a:t>
                  </a:r>
                </a:p>
              </p:txBody>
            </p:sp>
            <p:sp>
              <p:nvSpPr>
                <p:cNvPr id="65562" name="Text Box 42">
                  <a:extLst>
                    <a:ext uri="{FF2B5EF4-FFF2-40B4-BE49-F238E27FC236}">
                      <a16:creationId xmlns:a16="http://schemas.microsoft.com/office/drawing/2014/main" id="{6177F079-0C3A-4621-84CB-2E55CFD9890F}"/>
                    </a:ext>
                  </a:extLst>
                </p:cNvPr>
                <p:cNvSpPr txBox="1">
                  <a:spLocks noChangeArrowheads="1"/>
                </p:cNvSpPr>
                <p:nvPr/>
              </p:nvSpPr>
              <p:spPr bwMode="auto">
                <a:xfrm>
                  <a:off x="2832"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a:solidFill>
                        <a:schemeClr val="tx1"/>
                      </a:solidFill>
                      <a:latin typeface="黑体" panose="02010609060101010101" pitchFamily="49" charset="-122"/>
                      <a:ea typeface="黑体" panose="02010609060101010101" pitchFamily="49" charset="-122"/>
                    </a:rPr>
                    <a:t>m</a:t>
                  </a:r>
                </a:p>
              </p:txBody>
            </p:sp>
            <p:sp>
              <p:nvSpPr>
                <p:cNvPr id="65563" name="Text Box 43">
                  <a:extLst>
                    <a:ext uri="{FF2B5EF4-FFF2-40B4-BE49-F238E27FC236}">
                      <a16:creationId xmlns:a16="http://schemas.microsoft.com/office/drawing/2014/main" id="{88309EBC-B2E2-4B5C-8A97-5D0C71BC7A8B}"/>
                    </a:ext>
                  </a:extLst>
                </p:cNvPr>
                <p:cNvSpPr txBox="1">
                  <a:spLocks noChangeArrowheads="1"/>
                </p:cNvSpPr>
                <p:nvPr/>
              </p:nvSpPr>
              <p:spPr bwMode="auto">
                <a:xfrm>
                  <a:off x="2832"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a:solidFill>
                        <a:schemeClr val="tx1"/>
                      </a:solidFill>
                      <a:latin typeface="黑体" panose="02010609060101010101" pitchFamily="49" charset="-122"/>
                      <a:ea typeface="黑体" panose="02010609060101010101" pitchFamily="49" charset="-122"/>
                    </a:rPr>
                    <a:t>n</a:t>
                  </a:r>
                </a:p>
              </p:txBody>
            </p:sp>
            <p:sp>
              <p:nvSpPr>
                <p:cNvPr id="65564" name="Text Box 44">
                  <a:extLst>
                    <a:ext uri="{FF2B5EF4-FFF2-40B4-BE49-F238E27FC236}">
                      <a16:creationId xmlns:a16="http://schemas.microsoft.com/office/drawing/2014/main" id="{7E7484AF-F3EF-4C35-BFEA-8AAC0D5FA8B9}"/>
                    </a:ext>
                  </a:extLst>
                </p:cNvPr>
                <p:cNvSpPr txBox="1">
                  <a:spLocks noChangeArrowheads="1"/>
                </p:cNvSpPr>
                <p:nvPr/>
              </p:nvSpPr>
              <p:spPr bwMode="auto">
                <a:xfrm>
                  <a:off x="4704"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0" dirty="0">
                      <a:solidFill>
                        <a:schemeClr val="tx1"/>
                      </a:solidFill>
                      <a:latin typeface="黑体" panose="02010609060101010101" pitchFamily="49" charset="-122"/>
                      <a:ea typeface="黑体" panose="02010609060101010101" pitchFamily="49" charset="-122"/>
                    </a:rPr>
                    <a:t>1</a:t>
                  </a:r>
                </a:p>
              </p:txBody>
            </p:sp>
            <p:sp>
              <p:nvSpPr>
                <p:cNvPr id="65565" name="Oval 45">
                  <a:extLst>
                    <a:ext uri="{FF2B5EF4-FFF2-40B4-BE49-F238E27FC236}">
                      <a16:creationId xmlns:a16="http://schemas.microsoft.com/office/drawing/2014/main" id="{D7F0ECD5-21E7-47C0-B785-336942688EFC}"/>
                    </a:ext>
                  </a:extLst>
                </p:cNvPr>
                <p:cNvSpPr>
                  <a:spLocks noChangeArrowheads="1"/>
                </p:cNvSpPr>
                <p:nvPr/>
              </p:nvSpPr>
              <p:spPr bwMode="auto">
                <a:xfrm>
                  <a:off x="720" y="2256"/>
                  <a:ext cx="816" cy="384"/>
                </a:xfrm>
                <a:prstGeom prst="ellipse">
                  <a:avLst/>
                </a:prstGeom>
                <a:solidFill>
                  <a:srgbClr val="FF99FF">
                    <a:alpha val="50195"/>
                  </a:srgbClr>
                </a:solidFill>
                <a:ln w="9525">
                  <a:solidFill>
                    <a:schemeClr val="tx1"/>
                  </a:solidFill>
                  <a:round/>
                  <a:headEnd/>
                  <a:tailEnd/>
                </a:ln>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dirty="0">
                      <a:solidFill>
                        <a:schemeClr val="tx1"/>
                      </a:solidFill>
                      <a:latin typeface="黑体" panose="02010609060101010101" pitchFamily="49" charset="-122"/>
                      <a:ea typeface="黑体" panose="02010609060101010101" pitchFamily="49" charset="-122"/>
                    </a:rPr>
                    <a:t>供应量</a:t>
                  </a:r>
                </a:p>
              </p:txBody>
            </p:sp>
          </p:grpSp>
        </p:grpSp>
        <p:sp>
          <p:nvSpPr>
            <p:cNvPr id="65544" name="Text Box 62">
              <a:extLst>
                <a:ext uri="{FF2B5EF4-FFF2-40B4-BE49-F238E27FC236}">
                  <a16:creationId xmlns:a16="http://schemas.microsoft.com/office/drawing/2014/main" id="{C52AA9AA-4883-480D-959A-AF4DAB31429F}"/>
                </a:ext>
              </a:extLst>
            </p:cNvPr>
            <p:cNvSpPr txBox="1">
              <a:spLocks noChangeArrowheads="1"/>
            </p:cNvSpPr>
            <p:nvPr/>
          </p:nvSpPr>
          <p:spPr bwMode="auto">
            <a:xfrm>
              <a:off x="5284" y="1616"/>
              <a:ext cx="273" cy="291"/>
            </a:xfrm>
            <a:prstGeom prst="rect">
              <a:avLst/>
            </a:prstGeom>
            <a:noFill/>
            <a:ln>
              <a:noFill/>
            </a:ln>
            <a:effectLst>
              <a:outerShdw dist="35921" dir="2700000" sy="50000" kx="2115830" algn="bl" rotWithShape="0">
                <a:srgbClr val="C0C0C0">
                  <a:alpha val="7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chemeClr val="tx1"/>
                  </a:solidFill>
                  <a:latin typeface="黑体" panose="02010609060101010101" pitchFamily="49" charset="-122"/>
                  <a:ea typeface="黑体" panose="02010609060101010101" pitchFamily="49" charset="-122"/>
                  <a:cs typeface="楷体_GB2312"/>
                </a:rPr>
                <a:t>n</a:t>
              </a:r>
            </a:p>
          </p:txBody>
        </p:sp>
      </p:grpSp>
      <p:sp>
        <p:nvSpPr>
          <p:cNvPr id="65540" name="Line 52">
            <a:extLst>
              <a:ext uri="{FF2B5EF4-FFF2-40B4-BE49-F238E27FC236}">
                <a16:creationId xmlns:a16="http://schemas.microsoft.com/office/drawing/2014/main" id="{10D0ECCB-E2C3-497F-9E74-43848C31E7BE}"/>
              </a:ext>
            </a:extLst>
          </p:cNvPr>
          <p:cNvSpPr>
            <a:spLocks noChangeShapeType="1"/>
          </p:cNvSpPr>
          <p:nvPr/>
        </p:nvSpPr>
        <p:spPr bwMode="auto">
          <a:xfrm>
            <a:off x="9351963" y="2317088"/>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1" name="Line 52">
            <a:extLst>
              <a:ext uri="{FF2B5EF4-FFF2-40B4-BE49-F238E27FC236}">
                <a16:creationId xmlns:a16="http://schemas.microsoft.com/office/drawing/2014/main" id="{E58FD699-D6BD-4765-A494-7F52E704A16C}"/>
              </a:ext>
            </a:extLst>
          </p:cNvPr>
          <p:cNvSpPr>
            <a:spLocks noChangeShapeType="1"/>
          </p:cNvSpPr>
          <p:nvPr/>
        </p:nvSpPr>
        <p:spPr bwMode="auto">
          <a:xfrm>
            <a:off x="9912350" y="232866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AF6809D9-A69D-4823-8DE5-2802558A773E}"/>
              </a:ext>
            </a:extLst>
          </p:cNvPr>
          <p:cNvSpPr txBox="1"/>
          <p:nvPr/>
        </p:nvSpPr>
        <p:spPr>
          <a:xfrm>
            <a:off x="4064000" y="551656"/>
            <a:ext cx="3606800" cy="430213"/>
          </a:xfrm>
          <a:prstGeom prst="rect">
            <a:avLst/>
          </a:prstGeom>
          <a:noFill/>
        </p:spPr>
        <p:txBody>
          <a:bodyPr>
            <a:spAutoFit/>
          </a:bodyPr>
          <a:lstStyle/>
          <a:p>
            <a:pPr>
              <a:defRPr/>
            </a:pPr>
            <a:r>
              <a:rPr lang="zh-CN" altLang="en-US" sz="2200" dirty="0">
                <a:latin typeface="黑体" panose="02010609060101010101" pitchFamily="49" charset="-122"/>
                <a:ea typeface="黑体" panose="02010609060101010101" pitchFamily="49" charset="-122"/>
              </a:rPr>
              <a:t>实体间的联系及联系类型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4" descr="实例2">
            <a:extLst>
              <a:ext uri="{FF2B5EF4-FFF2-40B4-BE49-F238E27FC236}">
                <a16:creationId xmlns:a16="http://schemas.microsoft.com/office/drawing/2014/main" id="{B611A79B-DE4C-4100-8384-92E91279A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063" y="549797"/>
            <a:ext cx="7677873" cy="575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7FFFCB9C-8EAC-4943-980B-FB796649AD78}"/>
              </a:ext>
            </a:extLst>
          </p:cNvPr>
          <p:cNvSpPr txBox="1">
            <a:spLocks/>
          </p:cNvSpPr>
          <p:nvPr/>
        </p:nvSpPr>
        <p:spPr>
          <a:xfrm>
            <a:off x="4369013" y="2704780"/>
            <a:ext cx="3453973" cy="11602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400"/>
              </a:spcBef>
              <a:buNone/>
            </a:pPr>
            <a:r>
              <a:rPr lang="en-US" altLang="zh-CN" sz="4000" b="1" dirty="0">
                <a:solidFill>
                  <a:srgbClr val="C00000"/>
                </a:solidFill>
                <a:latin typeface="黑体" panose="02010609060101010101" pitchFamily="49" charset="-122"/>
                <a:ea typeface="黑体" panose="02010609060101010101" pitchFamily="49" charset="-122"/>
                <a:cs typeface="+mj-cs"/>
              </a:rPr>
              <a:t>2.3 </a:t>
            </a:r>
            <a:r>
              <a:rPr lang="zh-CN" altLang="en-US" sz="4000" b="1" dirty="0">
                <a:solidFill>
                  <a:srgbClr val="C00000"/>
                </a:solidFill>
                <a:latin typeface="黑体" panose="02010609060101010101" pitchFamily="49" charset="-122"/>
                <a:ea typeface="黑体" panose="02010609060101010101" pitchFamily="49" charset="-122"/>
                <a:cs typeface="+mj-cs"/>
              </a:rPr>
              <a:t>数据模型</a:t>
            </a:r>
            <a:endParaRPr lang="en-US" altLang="zh-CN" sz="4000" b="1" dirty="0">
              <a:solidFill>
                <a:srgbClr val="C00000"/>
              </a:solidFill>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392904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4D9E21-0F2A-4E84-87FE-70256B4A9C43}"/>
              </a:ext>
            </a:extLst>
          </p:cNvPr>
          <p:cNvSpPr>
            <a:spLocks noChangeArrowheads="1"/>
          </p:cNvSpPr>
          <p:nvPr/>
        </p:nvSpPr>
        <p:spPr bwMode="auto">
          <a:xfrm>
            <a:off x="1063228" y="1160560"/>
            <a:ext cx="10065544" cy="481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342900" indent="-34290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lvl="1" eaLnBrk="1" hangingPunct="1">
              <a:lnSpc>
                <a:spcPct val="130000"/>
              </a:lnSpc>
              <a:spcBef>
                <a:spcPts val="600"/>
              </a:spcBef>
              <a:buClrTx/>
              <a:buSzTx/>
              <a:buFont typeface="Wingdings" panose="05000000000000000000" pitchFamily="2" charset="2"/>
              <a:buChar char="Ø"/>
            </a:pPr>
            <a:r>
              <a:rPr lang="zh-CN" altLang="en-US" b="0" dirty="0">
                <a:solidFill>
                  <a:srgbClr val="0000CC"/>
                </a:solidFill>
                <a:latin typeface="黑体" panose="02010609060101010101" pitchFamily="49" charset="-122"/>
                <a:ea typeface="黑体" panose="02010609060101010101" pitchFamily="49" charset="-122"/>
              </a:rPr>
              <a:t>数据模型</a:t>
            </a:r>
            <a:r>
              <a:rPr lang="zh-CN" altLang="en-US" b="0" dirty="0">
                <a:latin typeface="黑体" panose="02010609060101010101" pitchFamily="49" charset="-122"/>
                <a:ea typeface="黑体" panose="02010609060101010101" pitchFamily="49" charset="-122"/>
              </a:rPr>
              <a:t>是对数据及数据之间联系的描述，是按计算机系统的观点对数据建模，是具体的</a:t>
            </a:r>
            <a:r>
              <a:rPr lang="en-US" altLang="zh-CN" b="0" dirty="0">
                <a:latin typeface="黑体" panose="02010609060101010101" pitchFamily="49" charset="-122"/>
                <a:ea typeface="黑体" panose="02010609060101010101" pitchFamily="49" charset="-122"/>
              </a:rPr>
              <a:t>DBMS</a:t>
            </a:r>
            <a:r>
              <a:rPr lang="zh-CN" altLang="en-US" b="0" dirty="0">
                <a:latin typeface="黑体" panose="02010609060101010101" pitchFamily="49" charset="-122"/>
                <a:ea typeface="黑体" panose="02010609060101010101" pitchFamily="49" charset="-122"/>
              </a:rPr>
              <a:t>所支持的模型。</a:t>
            </a:r>
            <a:endParaRPr lang="en-US" altLang="zh-CN" b="0" dirty="0">
              <a:latin typeface="黑体" panose="02010609060101010101" pitchFamily="49" charset="-122"/>
              <a:ea typeface="黑体" panose="02010609060101010101" pitchFamily="49" charset="-122"/>
            </a:endParaRPr>
          </a:p>
          <a:p>
            <a:pPr lvl="1" eaLnBrk="1" hangingPunct="1">
              <a:lnSpc>
                <a:spcPct val="130000"/>
              </a:lnSpc>
              <a:spcBef>
                <a:spcPts val="600"/>
              </a:spcBef>
              <a:buClrTx/>
              <a:buSzTx/>
              <a:buFont typeface="Wingdings" panose="05000000000000000000" pitchFamily="2" charset="2"/>
              <a:buChar char="Ø"/>
            </a:pPr>
            <a:r>
              <a:rPr lang="zh-CN" altLang="en-US" b="0" dirty="0">
                <a:solidFill>
                  <a:srgbClr val="0000CC"/>
                </a:solidFill>
                <a:latin typeface="黑体" panose="02010609060101010101" pitchFamily="49" charset="-122"/>
                <a:ea typeface="黑体" panose="02010609060101010101" pitchFamily="49" charset="-122"/>
              </a:rPr>
              <a:t>数据模型的三要素</a:t>
            </a:r>
            <a:endParaRPr lang="en-US" altLang="zh-CN" b="0" dirty="0">
              <a:solidFill>
                <a:srgbClr val="0000CC"/>
              </a:solidFill>
              <a:latin typeface="黑体" panose="02010609060101010101" pitchFamily="49" charset="-122"/>
              <a:ea typeface="黑体" panose="02010609060101010101" pitchFamily="49" charset="-122"/>
            </a:endParaRPr>
          </a:p>
          <a:p>
            <a:pPr marL="898525" lvl="1" indent="-441325">
              <a:lnSpc>
                <a:spcPct val="130000"/>
              </a:lnSpc>
              <a:spcBef>
                <a:spcPts val="600"/>
              </a:spcBef>
              <a:buSzPct val="100000"/>
              <a:buFont typeface="Arial" panose="020B0604020202020204" pitchFamily="34" charset="0"/>
              <a:buChar char="•"/>
              <a:defRPr/>
            </a:pPr>
            <a:r>
              <a:rPr lang="zh-CN" altLang="en-US" b="0" dirty="0">
                <a:solidFill>
                  <a:srgbClr val="C00000"/>
                </a:solidFill>
                <a:latin typeface="黑体" pitchFamily="49" charset="-122"/>
                <a:ea typeface="黑体" pitchFamily="49" charset="-122"/>
              </a:rPr>
              <a:t>数据结构</a:t>
            </a:r>
            <a:r>
              <a:rPr lang="zh-CN" altLang="en-US" b="0" dirty="0">
                <a:latin typeface="黑体" pitchFamily="49" charset="-122"/>
                <a:ea typeface="黑体" pitchFamily="49" charset="-122"/>
              </a:rPr>
              <a:t> 是对数据库的组成对象以及对象之间的联系的描述。它是刻画一个数据模型性质的最重要的方面。</a:t>
            </a:r>
            <a:endParaRPr lang="en-US" altLang="zh-CN" b="0" dirty="0">
              <a:latin typeface="黑体" pitchFamily="49" charset="-122"/>
              <a:ea typeface="黑体" pitchFamily="49" charset="-122"/>
            </a:endParaRPr>
          </a:p>
          <a:p>
            <a:pPr marL="898525" lvl="1" indent="-441325">
              <a:lnSpc>
                <a:spcPct val="130000"/>
              </a:lnSpc>
              <a:spcBef>
                <a:spcPts val="600"/>
              </a:spcBef>
              <a:buSzPct val="100000"/>
              <a:buFont typeface="Arial" panose="020B0604020202020204" pitchFamily="34" charset="0"/>
              <a:buChar char="•"/>
              <a:defRPr/>
            </a:pPr>
            <a:r>
              <a:rPr lang="zh-CN" altLang="en-US" b="0" dirty="0">
                <a:solidFill>
                  <a:srgbClr val="C00000"/>
                </a:solidFill>
                <a:latin typeface="黑体" pitchFamily="49" charset="-122"/>
                <a:ea typeface="黑体" pitchFamily="49" charset="-122"/>
              </a:rPr>
              <a:t>数据操作 </a:t>
            </a:r>
            <a:r>
              <a:rPr lang="zh-CN" altLang="en-US" b="0" dirty="0">
                <a:latin typeface="黑体" pitchFamily="49" charset="-122"/>
                <a:ea typeface="黑体" pitchFamily="49" charset="-122"/>
              </a:rPr>
              <a:t>对数据库中各种对象的实例（值）允许执行的操作及有关的操作规则</a:t>
            </a:r>
            <a:endParaRPr lang="en-US" altLang="zh-CN" b="0" dirty="0">
              <a:latin typeface="黑体" pitchFamily="49" charset="-122"/>
              <a:ea typeface="黑体" pitchFamily="49" charset="-122"/>
            </a:endParaRPr>
          </a:p>
          <a:p>
            <a:pPr marL="898525" lvl="1" indent="-441325">
              <a:lnSpc>
                <a:spcPct val="130000"/>
              </a:lnSpc>
              <a:spcBef>
                <a:spcPts val="600"/>
              </a:spcBef>
              <a:buSzPct val="100000"/>
              <a:buFont typeface="Arial" panose="020B0604020202020204" pitchFamily="34" charset="0"/>
              <a:buChar char="•"/>
              <a:defRPr/>
            </a:pPr>
            <a:r>
              <a:rPr lang="zh-CN" altLang="en-US" b="0" dirty="0">
                <a:solidFill>
                  <a:srgbClr val="C00000"/>
                </a:solidFill>
                <a:latin typeface="黑体" pitchFamily="49" charset="-122"/>
                <a:ea typeface="黑体" pitchFamily="49" charset="-122"/>
              </a:rPr>
              <a:t>数据完整性约束 </a:t>
            </a:r>
            <a:r>
              <a:rPr lang="zh-CN" altLang="en-US" b="0" dirty="0">
                <a:latin typeface="黑体" pitchFamily="49" charset="-122"/>
                <a:ea typeface="黑体" pitchFamily="49" charset="-122"/>
              </a:rPr>
              <a:t>是给定的数据模型中数据及其联系所具有的制约和储存规则，以保证数据的正确、有效、相容。</a:t>
            </a:r>
            <a:endParaRPr lang="en-US" altLang="zh-CN" b="0" dirty="0">
              <a:solidFill>
                <a:srgbClr val="0000CC"/>
              </a:solidFill>
              <a:latin typeface="黑体" panose="02010609060101010101" pitchFamily="49" charset="-122"/>
              <a:ea typeface="黑体" panose="02010609060101010101" pitchFamily="49" charset="-122"/>
            </a:endParaRPr>
          </a:p>
        </p:txBody>
      </p:sp>
      <p:sp>
        <p:nvSpPr>
          <p:cNvPr id="3" name="标题 1">
            <a:extLst>
              <a:ext uri="{FF2B5EF4-FFF2-40B4-BE49-F238E27FC236}">
                <a16:creationId xmlns:a16="http://schemas.microsoft.com/office/drawing/2014/main" id="{BEC3A9F5-8BCE-9C38-A0A3-0E35C5582583}"/>
              </a:ext>
            </a:extLst>
          </p:cNvPr>
          <p:cNvSpPr txBox="1">
            <a:spLocks/>
          </p:cNvSpPr>
          <p:nvPr/>
        </p:nvSpPr>
        <p:spPr>
          <a:xfrm>
            <a:off x="613172" y="644281"/>
            <a:ext cx="10515600" cy="6667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0000CC"/>
                </a:solidFill>
                <a:latin typeface="黑体" panose="02010609060101010101" pitchFamily="49" charset="-122"/>
                <a:ea typeface="黑体" panose="02010609060101010101" pitchFamily="49" charset="-122"/>
              </a:rPr>
              <a:t>1.</a:t>
            </a:r>
            <a:r>
              <a:rPr lang="zh-CN" altLang="en-US" sz="2800" kern="0" dirty="0">
                <a:solidFill>
                  <a:srgbClr val="0000CC"/>
                </a:solidFill>
                <a:latin typeface="黑体" panose="02010609060101010101" pitchFamily="49" charset="-122"/>
                <a:ea typeface="黑体" panose="02010609060101010101" pitchFamily="49" charset="-122"/>
              </a:rPr>
              <a:t>数据模型</a:t>
            </a:r>
            <a:endParaRPr lang="zh-CN" altLang="en-US" sz="28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186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4D9E21-0F2A-4E84-87FE-70256B4A9C43}"/>
              </a:ext>
            </a:extLst>
          </p:cNvPr>
          <p:cNvSpPr>
            <a:spLocks noChangeArrowheads="1"/>
          </p:cNvSpPr>
          <p:nvPr/>
        </p:nvSpPr>
        <p:spPr bwMode="auto">
          <a:xfrm>
            <a:off x="1225153" y="872947"/>
            <a:ext cx="9741694" cy="25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342900" indent="-34290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ts val="600"/>
              </a:spcBef>
              <a:buClrTx/>
              <a:buSzTx/>
              <a:buFont typeface="Wingdings" panose="05000000000000000000" pitchFamily="2" charset="2"/>
              <a:buChar char="Ø"/>
              <a:defRPr/>
            </a:pPr>
            <a:r>
              <a:rPr lang="zh-CN" altLang="en-US" b="0" dirty="0">
                <a:solidFill>
                  <a:srgbClr val="0000CC"/>
                </a:solidFill>
                <a:latin typeface="黑体" panose="02010609060101010101" pitchFamily="49" charset="-122"/>
                <a:ea typeface="黑体" panose="02010609060101010101" pitchFamily="49" charset="-122"/>
              </a:rPr>
              <a:t>常见的数据模型</a:t>
            </a:r>
            <a:endParaRPr lang="en-US" altLang="zh-CN" b="0" dirty="0">
              <a:solidFill>
                <a:srgbClr val="0000CC"/>
              </a:solidFill>
              <a:latin typeface="黑体" panose="02010609060101010101" pitchFamily="49" charset="-122"/>
              <a:ea typeface="黑体" panose="02010609060101010101" pitchFamily="49" charset="-122"/>
            </a:endParaRPr>
          </a:p>
          <a:p>
            <a:pPr marL="898525" lvl="1" indent="-441325">
              <a:lnSpc>
                <a:spcPct val="120000"/>
              </a:lnSpc>
              <a:spcBef>
                <a:spcPts val="600"/>
              </a:spcBef>
              <a:buSzPct val="100000"/>
              <a:buFont typeface="Arial" panose="020B0604020202020204" pitchFamily="34" charset="0"/>
              <a:buChar char="•"/>
              <a:defRPr/>
            </a:pPr>
            <a:r>
              <a:rPr lang="zh-CN" altLang="en-US" b="0" dirty="0">
                <a:latin typeface="黑体" panose="02010609060101010101" pitchFamily="49" charset="-122"/>
                <a:ea typeface="黑体" panose="02010609060101010101" pitchFamily="49" charset="-122"/>
              </a:rPr>
              <a:t>层次数据模型</a:t>
            </a:r>
            <a:endParaRPr lang="en-US" altLang="zh-CN" b="0" dirty="0">
              <a:latin typeface="黑体" panose="02010609060101010101" pitchFamily="49" charset="-122"/>
              <a:ea typeface="黑体" panose="02010609060101010101" pitchFamily="49" charset="-122"/>
            </a:endParaRPr>
          </a:p>
          <a:p>
            <a:pPr marL="898525" lvl="1" indent="-441325">
              <a:lnSpc>
                <a:spcPct val="120000"/>
              </a:lnSpc>
              <a:spcBef>
                <a:spcPts val="600"/>
              </a:spcBef>
              <a:buSzPct val="100000"/>
              <a:buFont typeface="Arial" panose="020B0604020202020204" pitchFamily="34" charset="0"/>
              <a:buChar char="•"/>
              <a:defRPr/>
            </a:pPr>
            <a:r>
              <a:rPr lang="zh-CN" altLang="en-US" b="0" dirty="0">
                <a:latin typeface="黑体" panose="02010609060101010101" pitchFamily="49" charset="-122"/>
                <a:ea typeface="黑体" panose="02010609060101010101" pitchFamily="49" charset="-122"/>
              </a:rPr>
              <a:t>网状数据模型</a:t>
            </a:r>
            <a:endParaRPr lang="en-US" altLang="zh-CN" b="0" dirty="0">
              <a:latin typeface="黑体" panose="02010609060101010101" pitchFamily="49" charset="-122"/>
              <a:ea typeface="黑体" panose="02010609060101010101" pitchFamily="49" charset="-122"/>
            </a:endParaRPr>
          </a:p>
          <a:p>
            <a:pPr marL="898525" lvl="1" indent="-441325">
              <a:lnSpc>
                <a:spcPct val="120000"/>
              </a:lnSpc>
              <a:spcBef>
                <a:spcPts val="600"/>
              </a:spcBef>
              <a:buSzPct val="100000"/>
              <a:buFont typeface="Arial" panose="020B0604020202020204" pitchFamily="34" charset="0"/>
              <a:buChar char="•"/>
              <a:defRPr/>
            </a:pPr>
            <a:r>
              <a:rPr lang="zh-CN" altLang="en-US" b="0" dirty="0">
                <a:solidFill>
                  <a:srgbClr val="C00000"/>
                </a:solidFill>
                <a:latin typeface="黑体" panose="02010609060101010101" pitchFamily="49" charset="-122"/>
                <a:ea typeface="黑体" panose="02010609060101010101" pitchFamily="49" charset="-122"/>
              </a:rPr>
              <a:t>关系数据模型</a:t>
            </a:r>
            <a:endParaRPr lang="en-US" altLang="zh-CN" b="0" dirty="0">
              <a:solidFill>
                <a:srgbClr val="C00000"/>
              </a:solidFill>
              <a:latin typeface="黑体" panose="02010609060101010101" pitchFamily="49" charset="-122"/>
              <a:ea typeface="黑体" panose="02010609060101010101" pitchFamily="49" charset="-122"/>
            </a:endParaRPr>
          </a:p>
          <a:p>
            <a:pPr marL="0" lvl="1" indent="0" eaLnBrk="1" hangingPunct="1">
              <a:lnSpc>
                <a:spcPct val="120000"/>
              </a:lnSpc>
              <a:spcBef>
                <a:spcPts val="600"/>
              </a:spcBef>
              <a:buClrTx/>
              <a:buSzTx/>
              <a:buNone/>
              <a:defRPr/>
            </a:pPr>
            <a:endParaRPr lang="en-US" altLang="zh-CN" b="0" dirty="0">
              <a:latin typeface="黑体" panose="02010609060101010101" pitchFamily="49" charset="-122"/>
              <a:ea typeface="黑体" panose="02010609060101010101" pitchFamily="49" charset="-122"/>
            </a:endParaRPr>
          </a:p>
        </p:txBody>
      </p:sp>
      <p:graphicFrame>
        <p:nvGraphicFramePr>
          <p:cNvPr id="3" name="Object 4">
            <a:extLst>
              <a:ext uri="{FF2B5EF4-FFF2-40B4-BE49-F238E27FC236}">
                <a16:creationId xmlns:a16="http://schemas.microsoft.com/office/drawing/2014/main" id="{96D113B5-FEAB-1231-AE73-F1B6ED7F9676}"/>
              </a:ext>
            </a:extLst>
          </p:cNvPr>
          <p:cNvGraphicFramePr>
            <a:graphicFrameLocks noChangeAspect="1"/>
          </p:cNvGraphicFramePr>
          <p:nvPr>
            <p:extLst>
              <p:ext uri="{D42A27DB-BD31-4B8C-83A1-F6EECF244321}">
                <p14:modId xmlns:p14="http://schemas.microsoft.com/office/powerpoint/2010/main" val="550694121"/>
              </p:ext>
            </p:extLst>
          </p:nvPr>
        </p:nvGraphicFramePr>
        <p:xfrm>
          <a:off x="914067" y="3427404"/>
          <a:ext cx="4808003" cy="2484533"/>
        </p:xfrm>
        <a:graphic>
          <a:graphicData uri="http://schemas.openxmlformats.org/presentationml/2006/ole">
            <mc:AlternateContent xmlns:mc="http://schemas.openxmlformats.org/markup-compatibility/2006">
              <mc:Choice xmlns:v="urn:schemas-microsoft-com:vml" Requires="v">
                <p:oleObj spid="_x0000_s7198" name="Picture" r:id="rId4" imgW="4549680" imgH="2359800" progId="Word.Picture.8">
                  <p:embed/>
                </p:oleObj>
              </mc:Choice>
              <mc:Fallback>
                <p:oleObj name="Picture" r:id="rId4" imgW="4549680" imgH="2359800" progId="Word.Picture.8">
                  <p:embed/>
                  <p:pic>
                    <p:nvPicPr>
                      <p:cNvPr id="5" name="Object 4">
                        <a:extLst>
                          <a:ext uri="{FF2B5EF4-FFF2-40B4-BE49-F238E27FC236}">
                            <a16:creationId xmlns:a16="http://schemas.microsoft.com/office/drawing/2014/main" id="{A9693540-672E-8BFC-2C0B-49732A8669D6}"/>
                          </a:ext>
                        </a:extLst>
                      </p:cNvPr>
                      <p:cNvPicPr>
                        <a:picLocks noChangeAspect="1" noChangeArrowheads="1"/>
                      </p:cNvPicPr>
                      <p:nvPr/>
                    </p:nvPicPr>
                    <p:blipFill>
                      <a:blip r:embed="rId5"/>
                      <a:srcRect/>
                      <a:stretch>
                        <a:fillRect/>
                      </a:stretch>
                    </p:blipFill>
                    <p:spPr bwMode="auto">
                      <a:xfrm>
                        <a:off x="914067" y="3427404"/>
                        <a:ext cx="4808003" cy="2484533"/>
                      </a:xfrm>
                      <a:prstGeom prst="rect">
                        <a:avLst/>
                      </a:prstGeom>
                      <a:noFill/>
                      <a:ln>
                        <a:noFill/>
                      </a:ln>
                    </p:spPr>
                  </p:pic>
                </p:oleObj>
              </mc:Fallback>
            </mc:AlternateContent>
          </a:graphicData>
        </a:graphic>
      </p:graphicFrame>
      <p:graphicFrame>
        <p:nvGraphicFramePr>
          <p:cNvPr id="4" name="Object 4">
            <a:extLst>
              <a:ext uri="{FF2B5EF4-FFF2-40B4-BE49-F238E27FC236}">
                <a16:creationId xmlns:a16="http://schemas.microsoft.com/office/drawing/2014/main" id="{2BABD9B5-3035-4A9D-D791-36B2A386EA11}"/>
              </a:ext>
            </a:extLst>
          </p:cNvPr>
          <p:cNvGraphicFramePr>
            <a:graphicFrameLocks noChangeAspect="1"/>
          </p:cNvGraphicFramePr>
          <p:nvPr>
            <p:extLst>
              <p:ext uri="{D42A27DB-BD31-4B8C-83A1-F6EECF244321}">
                <p14:modId xmlns:p14="http://schemas.microsoft.com/office/powerpoint/2010/main" val="1043559014"/>
              </p:ext>
            </p:extLst>
          </p:nvPr>
        </p:nvGraphicFramePr>
        <p:xfrm>
          <a:off x="6567532" y="3427403"/>
          <a:ext cx="4992996" cy="2482937"/>
        </p:xfrm>
        <a:graphic>
          <a:graphicData uri="http://schemas.openxmlformats.org/presentationml/2006/ole">
            <mc:AlternateContent xmlns:mc="http://schemas.openxmlformats.org/markup-compatibility/2006">
              <mc:Choice xmlns:v="urn:schemas-microsoft-com:vml" Requires="v">
                <p:oleObj spid="_x0000_s7199" name="Picture" r:id="rId6" imgW="4549680" imgH="2269440" progId="Word.Picture.8">
                  <p:embed/>
                </p:oleObj>
              </mc:Choice>
              <mc:Fallback>
                <p:oleObj name="Picture" r:id="rId6" imgW="4549680" imgH="2269440" progId="Word.Picture.8">
                  <p:embed/>
                  <p:pic>
                    <p:nvPicPr>
                      <p:cNvPr id="6" name="Object 4">
                        <a:extLst>
                          <a:ext uri="{FF2B5EF4-FFF2-40B4-BE49-F238E27FC236}">
                            <a16:creationId xmlns:a16="http://schemas.microsoft.com/office/drawing/2014/main" id="{7136967E-1B4C-019B-8B6A-969DD59B3E0B}"/>
                          </a:ext>
                        </a:extLst>
                      </p:cNvPr>
                      <p:cNvPicPr>
                        <a:picLocks noChangeAspect="1" noChangeArrowheads="1"/>
                      </p:cNvPicPr>
                      <p:nvPr/>
                    </p:nvPicPr>
                    <p:blipFill>
                      <a:blip r:embed="rId7"/>
                      <a:srcRect/>
                      <a:stretch>
                        <a:fillRect/>
                      </a:stretch>
                    </p:blipFill>
                    <p:spPr bwMode="auto">
                      <a:xfrm>
                        <a:off x="6567532" y="3427403"/>
                        <a:ext cx="4992996" cy="24829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5692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FB9B616E-2854-DC37-DB91-21DF11E7893C}"/>
              </a:ext>
            </a:extLst>
          </p:cNvPr>
          <p:cNvGraphicFramePr>
            <a:graphicFrameLocks noGrp="1"/>
          </p:cNvGraphicFramePr>
          <p:nvPr/>
        </p:nvGraphicFramePr>
        <p:xfrm>
          <a:off x="1005788" y="2600384"/>
          <a:ext cx="5310174" cy="146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62035">
                  <a:extLst>
                    <a:ext uri="{9D8B030D-6E8A-4147-A177-3AD203B41FA5}">
                      <a16:colId xmlns:a16="http://schemas.microsoft.com/office/drawing/2014/main" val="385462677"/>
                    </a:ext>
                  </a:extLst>
                </a:gridCol>
                <a:gridCol w="872155">
                  <a:extLst>
                    <a:ext uri="{9D8B030D-6E8A-4147-A177-3AD203B41FA5}">
                      <a16:colId xmlns:a16="http://schemas.microsoft.com/office/drawing/2014/main" val="804748514"/>
                    </a:ext>
                  </a:extLst>
                </a:gridCol>
                <a:gridCol w="649557">
                  <a:extLst>
                    <a:ext uri="{9D8B030D-6E8A-4147-A177-3AD203B41FA5}">
                      <a16:colId xmlns:a16="http://schemas.microsoft.com/office/drawing/2014/main" val="3548541110"/>
                    </a:ext>
                  </a:extLst>
                </a:gridCol>
                <a:gridCol w="1427315">
                  <a:extLst>
                    <a:ext uri="{9D8B030D-6E8A-4147-A177-3AD203B41FA5}">
                      <a16:colId xmlns:a16="http://schemas.microsoft.com/office/drawing/2014/main" val="639422839"/>
                    </a:ext>
                  </a:extLst>
                </a:gridCol>
                <a:gridCol w="1299112">
                  <a:extLst>
                    <a:ext uri="{9D8B030D-6E8A-4147-A177-3AD203B41FA5}">
                      <a16:colId xmlns:a16="http://schemas.microsoft.com/office/drawing/2014/main" val="2206060563"/>
                    </a:ext>
                  </a:extLst>
                </a:gridCol>
              </a:tblGrid>
              <a:tr h="314261">
                <a:tc>
                  <a:txBody>
                    <a:bodyPr/>
                    <a:lstStyle/>
                    <a:p>
                      <a:pPr algn="ctr"/>
                      <a:r>
                        <a:rPr lang="zh-CN" altLang="en-US" dirty="0">
                          <a:solidFill>
                            <a:srgbClr val="0000CC"/>
                          </a:solidFill>
                        </a:rPr>
                        <a:t>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姓名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性别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出生日期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专业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744795"/>
                  </a:ext>
                </a:extLst>
              </a:tr>
              <a:tr h="314261">
                <a:tc>
                  <a:txBody>
                    <a:bodyPr/>
                    <a:lstStyle/>
                    <a:p>
                      <a:pPr algn="ctr"/>
                      <a:r>
                        <a:rPr lang="en-US" altLang="zh-CN" dirty="0">
                          <a:solidFill>
                            <a:schemeClr val="tx1"/>
                          </a:solidFill>
                        </a:rPr>
                        <a:t>121001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李雪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2001-12-30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313001"/>
                  </a:ext>
                </a:extLst>
              </a:tr>
              <a:tr h="314261">
                <a:tc>
                  <a:txBody>
                    <a:bodyPr/>
                    <a:lstStyle/>
                    <a:p>
                      <a:pPr algn="ctr"/>
                      <a:r>
                        <a:rPr lang="en-US" altLang="zh-CN" dirty="0">
                          <a:solidFill>
                            <a:schemeClr val="tx1"/>
                          </a:solidFill>
                        </a:rPr>
                        <a:t>121002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唐强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2003-03-24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数学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245361"/>
                  </a:ext>
                </a:extLst>
              </a:tr>
              <a:tr h="314261">
                <a:tc>
                  <a:txBody>
                    <a:bodyPr/>
                    <a:lstStyle/>
                    <a:p>
                      <a:pPr algn="ctr"/>
                      <a:r>
                        <a:rPr lang="en-US" altLang="zh-CN" dirty="0">
                          <a:solidFill>
                            <a:schemeClr val="tx1"/>
                          </a:solidFill>
                        </a:rPr>
                        <a:t>121003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蒋小东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2002-10-13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230156"/>
                  </a:ext>
                </a:extLst>
              </a:tr>
            </a:tbl>
          </a:graphicData>
        </a:graphic>
      </p:graphicFrame>
      <p:graphicFrame>
        <p:nvGraphicFramePr>
          <p:cNvPr id="6" name="表格 6">
            <a:extLst>
              <a:ext uri="{FF2B5EF4-FFF2-40B4-BE49-F238E27FC236}">
                <a16:creationId xmlns:a16="http://schemas.microsoft.com/office/drawing/2014/main" id="{B3697BD6-BA6B-A5E0-315A-A71AE910D7E3}"/>
              </a:ext>
            </a:extLst>
          </p:cNvPr>
          <p:cNvGraphicFramePr>
            <a:graphicFrameLocks noGrp="1"/>
          </p:cNvGraphicFramePr>
          <p:nvPr/>
        </p:nvGraphicFramePr>
        <p:xfrm>
          <a:off x="7767687" y="2606764"/>
          <a:ext cx="3337917" cy="3291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66058">
                  <a:extLst>
                    <a:ext uri="{9D8B030D-6E8A-4147-A177-3AD203B41FA5}">
                      <a16:colId xmlns:a16="http://schemas.microsoft.com/office/drawing/2014/main" val="2969368509"/>
                    </a:ext>
                  </a:extLst>
                </a:gridCol>
                <a:gridCol w="1234911">
                  <a:extLst>
                    <a:ext uri="{9D8B030D-6E8A-4147-A177-3AD203B41FA5}">
                      <a16:colId xmlns:a16="http://schemas.microsoft.com/office/drawing/2014/main" val="1693201510"/>
                    </a:ext>
                  </a:extLst>
                </a:gridCol>
                <a:gridCol w="1036948">
                  <a:extLst>
                    <a:ext uri="{9D8B030D-6E8A-4147-A177-3AD203B41FA5}">
                      <a16:colId xmlns:a16="http://schemas.microsoft.com/office/drawing/2014/main" val="1193446012"/>
                    </a:ext>
                  </a:extLst>
                </a:gridCol>
              </a:tblGrid>
              <a:tr h="309532">
                <a:tc>
                  <a:txBody>
                    <a:bodyPr/>
                    <a:lstStyle/>
                    <a:p>
                      <a:pPr algn="ctr"/>
                      <a:r>
                        <a:rPr lang="zh-CN" altLang="en-US" dirty="0">
                          <a:solidFill>
                            <a:srgbClr val="0000CC"/>
                          </a:solidFill>
                        </a:rPr>
                        <a:t>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课程号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成绩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538947"/>
                  </a:ext>
                </a:extLst>
              </a:tr>
              <a:tr h="346801">
                <a:tc>
                  <a:txBody>
                    <a:bodyPr/>
                    <a:lstStyle/>
                    <a:p>
                      <a:pPr algn="ctr"/>
                      <a:r>
                        <a:rPr lang="en-US" altLang="zh-CN" dirty="0">
                          <a:solidFill>
                            <a:schemeClr val="tx1"/>
                          </a:solidFill>
                        </a:rPr>
                        <a:t>121001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205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90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6218146"/>
                  </a:ext>
                </a:extLst>
              </a:tr>
              <a:tr h="309532">
                <a:tc>
                  <a:txBody>
                    <a:bodyPr/>
                    <a:lstStyle/>
                    <a:p>
                      <a:pPr algn="ctr"/>
                      <a:r>
                        <a:rPr lang="en-US" altLang="zh-CN" dirty="0">
                          <a:solidFill>
                            <a:schemeClr val="tx1"/>
                          </a:solidFill>
                        </a:rPr>
                        <a:t>121001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801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072685"/>
                  </a:ext>
                </a:extLst>
              </a:tr>
              <a:tr h="309532">
                <a:tc>
                  <a:txBody>
                    <a:bodyPr/>
                    <a:lstStyle/>
                    <a:p>
                      <a:pPr algn="ctr"/>
                      <a:r>
                        <a:rPr lang="en-US" altLang="zh-CN" dirty="0">
                          <a:solidFill>
                            <a:schemeClr val="tx1"/>
                          </a:solidFill>
                        </a:rPr>
                        <a:t>121001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603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96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069216"/>
                  </a:ext>
                </a:extLst>
              </a:tr>
              <a:tr h="309532">
                <a:tc>
                  <a:txBody>
                    <a:bodyPr/>
                    <a:lstStyle/>
                    <a:p>
                      <a:pPr algn="ctr"/>
                      <a:r>
                        <a:rPr lang="en-US" altLang="zh-CN" dirty="0">
                          <a:solidFill>
                            <a:schemeClr val="tx1"/>
                          </a:solidFill>
                        </a:rPr>
                        <a:t>121002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205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88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0759826"/>
                  </a:ext>
                </a:extLst>
              </a:tr>
              <a:tr h="309532">
                <a:tc>
                  <a:txBody>
                    <a:bodyPr/>
                    <a:lstStyle/>
                    <a:p>
                      <a:pPr algn="ctr"/>
                      <a:r>
                        <a:rPr lang="en-US" altLang="zh-CN" dirty="0">
                          <a:solidFill>
                            <a:schemeClr val="tx1"/>
                          </a:solidFill>
                        </a:rPr>
                        <a:t>121002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603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77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087109"/>
                  </a:ext>
                </a:extLst>
              </a:tr>
              <a:tr h="309532">
                <a:tc>
                  <a:txBody>
                    <a:bodyPr/>
                    <a:lstStyle/>
                    <a:p>
                      <a:pPr algn="ctr"/>
                      <a:r>
                        <a:rPr lang="en-US" altLang="zh-CN" dirty="0">
                          <a:solidFill>
                            <a:schemeClr val="tx1"/>
                          </a:solidFill>
                        </a:rPr>
                        <a:t>121002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801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82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2801322"/>
                  </a:ext>
                </a:extLst>
              </a:tr>
              <a:tr h="309532">
                <a:tc>
                  <a:txBody>
                    <a:bodyPr/>
                    <a:lstStyle/>
                    <a:p>
                      <a:pPr algn="ctr"/>
                      <a:r>
                        <a:rPr lang="en-US" altLang="zh-CN" dirty="0">
                          <a:solidFill>
                            <a:schemeClr val="tx1"/>
                          </a:solidFill>
                        </a:rPr>
                        <a:t>121003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205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66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980503"/>
                  </a:ext>
                </a:extLst>
              </a:tr>
              <a:tr h="309532">
                <a:tc>
                  <a:txBody>
                    <a:bodyPr/>
                    <a:lstStyle/>
                    <a:p>
                      <a:pPr algn="ctr"/>
                      <a:r>
                        <a:rPr lang="en-US" altLang="zh-CN" dirty="0">
                          <a:solidFill>
                            <a:schemeClr val="tx1"/>
                          </a:solidFill>
                        </a:rPr>
                        <a:t>121003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801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70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4607996"/>
                  </a:ext>
                </a:extLst>
              </a:tr>
            </a:tbl>
          </a:graphicData>
        </a:graphic>
      </p:graphicFrame>
      <p:sp>
        <p:nvSpPr>
          <p:cNvPr id="7" name="文本框 6">
            <a:extLst>
              <a:ext uri="{FF2B5EF4-FFF2-40B4-BE49-F238E27FC236}">
                <a16:creationId xmlns:a16="http://schemas.microsoft.com/office/drawing/2014/main" id="{607BC05D-8FB8-8F41-4FDE-0032A06BA05F}"/>
              </a:ext>
            </a:extLst>
          </p:cNvPr>
          <p:cNvSpPr txBox="1"/>
          <p:nvPr/>
        </p:nvSpPr>
        <p:spPr>
          <a:xfrm>
            <a:off x="8876775" y="2195203"/>
            <a:ext cx="2130457" cy="369332"/>
          </a:xfrm>
          <a:prstGeom prst="rect">
            <a:avLst/>
          </a:prstGeom>
          <a:noFill/>
        </p:spPr>
        <p:txBody>
          <a:bodyPr wrap="square" rtlCol="0">
            <a:spAutoFit/>
          </a:bodyPr>
          <a:lstStyle/>
          <a:p>
            <a:r>
              <a:rPr lang="zh-CN" altLang="en-US" dirty="0"/>
              <a:t>成绩关系</a:t>
            </a:r>
          </a:p>
        </p:txBody>
      </p:sp>
      <p:sp>
        <p:nvSpPr>
          <p:cNvPr id="8" name="文本框 7">
            <a:extLst>
              <a:ext uri="{FF2B5EF4-FFF2-40B4-BE49-F238E27FC236}">
                <a16:creationId xmlns:a16="http://schemas.microsoft.com/office/drawing/2014/main" id="{63F02FB4-4EC9-04A1-E8D3-5C8CC078F594}"/>
              </a:ext>
            </a:extLst>
          </p:cNvPr>
          <p:cNvSpPr txBox="1"/>
          <p:nvPr/>
        </p:nvSpPr>
        <p:spPr>
          <a:xfrm>
            <a:off x="3131224" y="2228393"/>
            <a:ext cx="1107649" cy="369332"/>
          </a:xfrm>
          <a:prstGeom prst="rect">
            <a:avLst/>
          </a:prstGeom>
          <a:noFill/>
        </p:spPr>
        <p:txBody>
          <a:bodyPr wrap="square" rtlCol="0">
            <a:spAutoFit/>
          </a:bodyPr>
          <a:lstStyle/>
          <a:p>
            <a:r>
              <a:rPr lang="zh-CN" altLang="en-US" dirty="0"/>
              <a:t>学生关系</a:t>
            </a:r>
          </a:p>
        </p:txBody>
      </p:sp>
      <p:sp>
        <p:nvSpPr>
          <p:cNvPr id="9" name="文本框 8">
            <a:extLst>
              <a:ext uri="{FF2B5EF4-FFF2-40B4-BE49-F238E27FC236}">
                <a16:creationId xmlns:a16="http://schemas.microsoft.com/office/drawing/2014/main" id="{9DACE325-3ECF-4726-3E0A-EAD39E9E086B}"/>
              </a:ext>
            </a:extLst>
          </p:cNvPr>
          <p:cNvSpPr txBox="1"/>
          <p:nvPr/>
        </p:nvSpPr>
        <p:spPr>
          <a:xfrm>
            <a:off x="6096000" y="6131849"/>
            <a:ext cx="2130457" cy="369332"/>
          </a:xfrm>
          <a:prstGeom prst="rect">
            <a:avLst/>
          </a:prstGeom>
          <a:noFill/>
        </p:spPr>
        <p:txBody>
          <a:bodyPr wrap="square" rtlCol="0">
            <a:spAutoFit/>
          </a:bodyPr>
          <a:lstStyle/>
          <a:p>
            <a:r>
              <a:rPr lang="zh-CN" altLang="en-US" dirty="0"/>
              <a:t>关系数据模型示例</a:t>
            </a:r>
          </a:p>
        </p:txBody>
      </p:sp>
      <p:sp>
        <p:nvSpPr>
          <p:cNvPr id="10" name="文本框 9">
            <a:extLst>
              <a:ext uri="{FF2B5EF4-FFF2-40B4-BE49-F238E27FC236}">
                <a16:creationId xmlns:a16="http://schemas.microsoft.com/office/drawing/2014/main" id="{13D96AF6-0868-7B33-0728-972768DB4FEC}"/>
              </a:ext>
            </a:extLst>
          </p:cNvPr>
          <p:cNvSpPr txBox="1"/>
          <p:nvPr/>
        </p:nvSpPr>
        <p:spPr>
          <a:xfrm>
            <a:off x="802216" y="1280264"/>
            <a:ext cx="5756376" cy="784830"/>
          </a:xfrm>
          <a:prstGeom prst="rect">
            <a:avLst/>
          </a:prstGeom>
          <a:noFill/>
        </p:spPr>
        <p:txBody>
          <a:bodyPr wrap="square" rtlCol="0">
            <a:spAutoFit/>
          </a:bodyPr>
          <a:lstStyle/>
          <a:p>
            <a:pPr>
              <a:spcBef>
                <a:spcPts val="600"/>
              </a:spcBef>
            </a:pPr>
            <a:r>
              <a:rPr lang="zh-CN" altLang="en-US" sz="2000" b="1" dirty="0"/>
              <a:t>学生关系模式：</a:t>
            </a:r>
            <a:endParaRPr lang="en-US" altLang="zh-CN" sz="2000" b="1" dirty="0"/>
          </a:p>
          <a:p>
            <a:pPr>
              <a:spcBef>
                <a:spcPts val="600"/>
              </a:spcBef>
            </a:pPr>
            <a:r>
              <a:rPr lang="zh-CN" altLang="en-US" sz="2000" b="1" dirty="0"/>
              <a:t>         学生（学号</a:t>
            </a:r>
            <a:r>
              <a:rPr lang="en-US" altLang="zh-CN" sz="2000" b="1" dirty="0"/>
              <a:t>, </a:t>
            </a:r>
            <a:r>
              <a:rPr lang="zh-CN" altLang="en-US" sz="2000" b="1" dirty="0"/>
              <a:t>姓名</a:t>
            </a:r>
            <a:r>
              <a:rPr lang="en-US" altLang="zh-CN" sz="2000" b="1" dirty="0"/>
              <a:t>, </a:t>
            </a:r>
            <a:r>
              <a:rPr lang="zh-CN" altLang="en-US" sz="2000" b="1" dirty="0"/>
              <a:t>性别</a:t>
            </a:r>
            <a:r>
              <a:rPr lang="en-US" altLang="zh-CN" sz="2000" b="1" dirty="0"/>
              <a:t>, </a:t>
            </a:r>
            <a:r>
              <a:rPr lang="zh-CN" altLang="en-US" sz="2000" b="1" dirty="0"/>
              <a:t>出生日期</a:t>
            </a:r>
            <a:r>
              <a:rPr lang="en-US" altLang="zh-CN" sz="2000" b="1" dirty="0"/>
              <a:t>, </a:t>
            </a:r>
            <a:r>
              <a:rPr lang="zh-CN" altLang="en-US" sz="2000" b="1" dirty="0"/>
              <a:t>专业）</a:t>
            </a:r>
            <a:endParaRPr lang="en-US" altLang="zh-CN" sz="2000" b="1" dirty="0"/>
          </a:p>
        </p:txBody>
      </p:sp>
      <p:sp>
        <p:nvSpPr>
          <p:cNvPr id="3" name="文本框 2">
            <a:extLst>
              <a:ext uri="{FF2B5EF4-FFF2-40B4-BE49-F238E27FC236}">
                <a16:creationId xmlns:a16="http://schemas.microsoft.com/office/drawing/2014/main" id="{80808905-D382-5FB8-C30F-26FBF327C9E3}"/>
              </a:ext>
            </a:extLst>
          </p:cNvPr>
          <p:cNvSpPr txBox="1"/>
          <p:nvPr/>
        </p:nvSpPr>
        <p:spPr>
          <a:xfrm>
            <a:off x="7040903" y="1318736"/>
            <a:ext cx="3966328" cy="707886"/>
          </a:xfrm>
          <a:prstGeom prst="rect">
            <a:avLst/>
          </a:prstGeom>
          <a:noFill/>
        </p:spPr>
        <p:txBody>
          <a:bodyPr wrap="square">
            <a:spAutoFit/>
          </a:bodyPr>
          <a:lstStyle/>
          <a:p>
            <a:pPr>
              <a:spcBef>
                <a:spcPts val="600"/>
              </a:spcBef>
            </a:pPr>
            <a:r>
              <a:rPr lang="zh-CN" altLang="en-US" sz="2000" b="1" dirty="0"/>
              <a:t>成绩关系模式：</a:t>
            </a:r>
            <a:endParaRPr lang="en-US" altLang="zh-CN" sz="2000" b="1" dirty="0"/>
          </a:p>
          <a:p>
            <a:r>
              <a:rPr lang="zh-CN" altLang="en-US" sz="2000" b="1" dirty="0"/>
              <a:t>         成绩（学号</a:t>
            </a:r>
            <a:r>
              <a:rPr lang="en-US" altLang="zh-CN" sz="2000" b="1" dirty="0"/>
              <a:t>, </a:t>
            </a:r>
            <a:r>
              <a:rPr lang="zh-CN" altLang="en-US" sz="2000" b="1" dirty="0"/>
              <a:t>课程号</a:t>
            </a:r>
            <a:r>
              <a:rPr lang="en-US" altLang="zh-CN" sz="2000" b="1" dirty="0"/>
              <a:t>, </a:t>
            </a:r>
            <a:r>
              <a:rPr lang="zh-CN" altLang="en-US" sz="2000" b="1" dirty="0"/>
              <a:t>成绩）</a:t>
            </a:r>
            <a:endParaRPr lang="zh-CN" altLang="en-US" sz="2000" dirty="0"/>
          </a:p>
        </p:txBody>
      </p:sp>
      <p:sp>
        <p:nvSpPr>
          <p:cNvPr id="11" name="文本框 10">
            <a:extLst>
              <a:ext uri="{FF2B5EF4-FFF2-40B4-BE49-F238E27FC236}">
                <a16:creationId xmlns:a16="http://schemas.microsoft.com/office/drawing/2014/main" id="{EBC8A953-3C35-5AEB-A616-A1D3C4B28152}"/>
              </a:ext>
            </a:extLst>
          </p:cNvPr>
          <p:cNvSpPr txBox="1"/>
          <p:nvPr/>
        </p:nvSpPr>
        <p:spPr>
          <a:xfrm>
            <a:off x="0" y="608822"/>
            <a:ext cx="10785699" cy="535531"/>
          </a:xfrm>
          <a:prstGeom prst="rect">
            <a:avLst/>
          </a:prstGeom>
          <a:noFill/>
        </p:spPr>
        <p:txBody>
          <a:bodyPr wrap="square">
            <a:spAutoFit/>
          </a:bodyPr>
          <a:lstStyle/>
          <a:p>
            <a:pPr lvl="1">
              <a:lnSpc>
                <a:spcPct val="120000"/>
              </a:lnSpc>
              <a:spcBef>
                <a:spcPts val="600"/>
              </a:spcBef>
              <a:buSzPct val="100000"/>
              <a:defRPr/>
            </a:pPr>
            <a:r>
              <a:rPr lang="zh-CN" altLang="en-US" sz="2400" b="0" dirty="0">
                <a:solidFill>
                  <a:srgbClr val="C00000"/>
                </a:solidFill>
                <a:latin typeface="黑体" panose="02010609060101010101" pitchFamily="49" charset="-122"/>
                <a:ea typeface="黑体" panose="02010609060101010101" pitchFamily="49" charset="-122"/>
              </a:rPr>
              <a:t>关系数据模型</a:t>
            </a:r>
            <a:r>
              <a:rPr lang="zh-CN" altLang="en-US" sz="2400" dirty="0">
                <a:solidFill>
                  <a:srgbClr val="0000CC"/>
                </a:solidFill>
                <a:latin typeface="黑体" panose="02010609060101010101" pitchFamily="49" charset="-122"/>
                <a:ea typeface="黑体" panose="02010609060101010101" pitchFamily="49" charset="-122"/>
              </a:rPr>
              <a:t>使用二维表描述数据及数据之间的联系</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如下图所示。</a:t>
            </a:r>
            <a:endParaRPr lang="en-US" altLang="zh-CN" sz="24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9158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3"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4D9E21-0F2A-4E84-87FE-70256B4A9C43}"/>
              </a:ext>
            </a:extLst>
          </p:cNvPr>
          <p:cNvSpPr>
            <a:spLocks noChangeArrowheads="1"/>
          </p:cNvSpPr>
          <p:nvPr/>
        </p:nvSpPr>
        <p:spPr bwMode="auto">
          <a:xfrm>
            <a:off x="1364049" y="1231762"/>
            <a:ext cx="9741694" cy="307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342900" indent="-34290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ts val="600"/>
              </a:spcBef>
              <a:buClrTx/>
              <a:buSzTx/>
              <a:buFont typeface="Wingdings" panose="05000000000000000000" pitchFamily="2" charset="2"/>
              <a:buChar char="Ø"/>
              <a:defRPr/>
            </a:pPr>
            <a:r>
              <a:rPr lang="zh-CN" altLang="en-US" b="0" dirty="0">
                <a:solidFill>
                  <a:srgbClr val="0000CC"/>
                </a:solidFill>
                <a:latin typeface="黑体" panose="02010609060101010101" pitchFamily="49" charset="-122"/>
                <a:ea typeface="黑体" panose="02010609060101010101" pitchFamily="49" charset="-122"/>
              </a:rPr>
              <a:t>常见的关系数据库管理系统</a:t>
            </a:r>
            <a:endParaRPr lang="en-US" altLang="zh-CN" b="0" dirty="0">
              <a:solidFill>
                <a:srgbClr val="0000CC"/>
              </a:solidFill>
              <a:latin typeface="黑体" panose="02010609060101010101" pitchFamily="49" charset="-122"/>
              <a:ea typeface="黑体" panose="02010609060101010101" pitchFamily="49" charset="-122"/>
            </a:endParaRPr>
          </a:p>
          <a:p>
            <a:pPr marL="898525" lvl="1" indent="-441325">
              <a:lnSpc>
                <a:spcPct val="120000"/>
              </a:lnSpc>
              <a:spcBef>
                <a:spcPts val="600"/>
              </a:spcBef>
              <a:buSzPct val="100000"/>
              <a:buFont typeface="Arial" panose="020B0604020202020204" pitchFamily="34" charset="0"/>
              <a:buChar char="•"/>
              <a:defRPr/>
            </a:pPr>
            <a:r>
              <a:rPr lang="en-US" altLang="zh-CN" b="0" dirty="0" err="1">
                <a:latin typeface="黑体" panose="02010609060101010101" pitchFamily="49" charset="-122"/>
                <a:ea typeface="黑体" panose="02010609060101010101" pitchFamily="49" charset="-122"/>
              </a:rPr>
              <a:t>Acess</a:t>
            </a:r>
            <a:endParaRPr lang="en-US" altLang="zh-CN" b="0" dirty="0">
              <a:latin typeface="黑体" panose="02010609060101010101" pitchFamily="49" charset="-122"/>
              <a:ea typeface="黑体" panose="02010609060101010101" pitchFamily="49" charset="-122"/>
            </a:endParaRPr>
          </a:p>
          <a:p>
            <a:pPr marL="898525" lvl="1" indent="-441325">
              <a:lnSpc>
                <a:spcPct val="120000"/>
              </a:lnSpc>
              <a:spcBef>
                <a:spcPts val="600"/>
              </a:spcBef>
              <a:buSzPct val="100000"/>
              <a:buFont typeface="Arial" panose="020B0604020202020204" pitchFamily="34" charset="0"/>
              <a:buChar char="•"/>
              <a:defRPr/>
            </a:pPr>
            <a:r>
              <a:rPr lang="en-US" altLang="zh-CN" b="0" dirty="0">
                <a:latin typeface="黑体" panose="02010609060101010101" pitchFamily="49" charset="-122"/>
                <a:ea typeface="黑体" panose="02010609060101010101" pitchFamily="49" charset="-122"/>
              </a:rPr>
              <a:t>Visual </a:t>
            </a:r>
            <a:r>
              <a:rPr lang="en-US" altLang="zh-CN" b="0" dirty="0" err="1">
                <a:latin typeface="黑体" panose="02010609060101010101" pitchFamily="49" charset="-122"/>
                <a:ea typeface="黑体" panose="02010609060101010101" pitchFamily="49" charset="-122"/>
              </a:rPr>
              <a:t>Foxpro</a:t>
            </a:r>
            <a:endParaRPr lang="en-US" altLang="zh-CN" b="0" dirty="0">
              <a:latin typeface="黑体" panose="02010609060101010101" pitchFamily="49" charset="-122"/>
              <a:ea typeface="黑体" panose="02010609060101010101" pitchFamily="49" charset="-122"/>
            </a:endParaRPr>
          </a:p>
          <a:p>
            <a:pPr marL="898525" lvl="1" indent="-441325">
              <a:lnSpc>
                <a:spcPct val="120000"/>
              </a:lnSpc>
              <a:spcBef>
                <a:spcPts val="600"/>
              </a:spcBef>
              <a:buSzPct val="100000"/>
              <a:buFont typeface="Arial" panose="020B0604020202020204" pitchFamily="34" charset="0"/>
              <a:buChar char="•"/>
              <a:defRPr/>
            </a:pPr>
            <a:r>
              <a:rPr lang="en-US" altLang="zh-CN" b="0" dirty="0">
                <a:latin typeface="黑体" panose="02010609060101010101" pitchFamily="49" charset="-122"/>
                <a:ea typeface="黑体" panose="02010609060101010101" pitchFamily="49" charset="-122"/>
              </a:rPr>
              <a:t>MySQL</a:t>
            </a:r>
          </a:p>
          <a:p>
            <a:pPr marL="898525" lvl="1" indent="-441325">
              <a:lnSpc>
                <a:spcPct val="120000"/>
              </a:lnSpc>
              <a:spcBef>
                <a:spcPts val="600"/>
              </a:spcBef>
              <a:buSzPct val="100000"/>
              <a:buFont typeface="Arial" panose="020B0604020202020204" pitchFamily="34" charset="0"/>
              <a:buChar char="•"/>
              <a:defRPr/>
            </a:pPr>
            <a:r>
              <a:rPr lang="en-US" altLang="zh-CN" b="0" dirty="0">
                <a:latin typeface="黑体" panose="02010609060101010101" pitchFamily="49" charset="-122"/>
                <a:ea typeface="黑体" panose="02010609060101010101" pitchFamily="49" charset="-122"/>
              </a:rPr>
              <a:t>SQL Server</a:t>
            </a:r>
          </a:p>
          <a:p>
            <a:pPr marL="898525" lvl="1" indent="-441325">
              <a:lnSpc>
                <a:spcPct val="120000"/>
              </a:lnSpc>
              <a:spcBef>
                <a:spcPts val="600"/>
              </a:spcBef>
              <a:buSzPct val="100000"/>
              <a:buFont typeface="Arial" panose="020B0604020202020204" pitchFamily="34" charset="0"/>
              <a:buChar char="•"/>
              <a:defRPr/>
            </a:pPr>
            <a:r>
              <a:rPr lang="en-US" altLang="zh-CN" b="0" dirty="0">
                <a:latin typeface="黑体" panose="02010609060101010101" pitchFamily="49" charset="-122"/>
                <a:ea typeface="黑体" panose="02010609060101010101" pitchFamily="49" charset="-122"/>
              </a:rPr>
              <a:t>Oracle</a:t>
            </a:r>
          </a:p>
        </p:txBody>
      </p:sp>
    </p:spTree>
    <p:extLst>
      <p:ext uri="{BB962C8B-B14F-4D97-AF65-F5344CB8AC3E}">
        <p14:creationId xmlns:p14="http://schemas.microsoft.com/office/powerpoint/2010/main" val="152962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8">
            <a:extLst>
              <a:ext uri="{FF2B5EF4-FFF2-40B4-BE49-F238E27FC236}">
                <a16:creationId xmlns:a16="http://schemas.microsoft.com/office/drawing/2014/main" id="{9F650945-75A7-43DB-814A-B4654744136A}"/>
              </a:ext>
            </a:extLst>
          </p:cNvPr>
          <p:cNvSpPr>
            <a:spLocks noChangeArrowheads="1"/>
          </p:cNvSpPr>
          <p:nvPr/>
        </p:nvSpPr>
        <p:spPr bwMode="auto">
          <a:xfrm>
            <a:off x="6003635" y="27885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solidFill>
                <a:srgbClr val="0033CC"/>
              </a:solidFill>
              <a:latin typeface="Times New Roman" panose="02020603050405020304" pitchFamily="18" charset="0"/>
              <a:ea typeface="楷体_GB2312"/>
              <a:cs typeface="楷体_GB2312"/>
            </a:endParaRPr>
          </a:p>
        </p:txBody>
      </p:sp>
      <p:sp>
        <p:nvSpPr>
          <p:cNvPr id="6" name="Rectangle 3">
            <a:extLst>
              <a:ext uri="{FF2B5EF4-FFF2-40B4-BE49-F238E27FC236}">
                <a16:creationId xmlns:a16="http://schemas.microsoft.com/office/drawing/2014/main" id="{D42E0018-E2A3-4EA6-A33F-23C1A2672140}"/>
              </a:ext>
            </a:extLst>
          </p:cNvPr>
          <p:cNvSpPr txBox="1">
            <a:spLocks noChangeArrowheads="1"/>
          </p:cNvSpPr>
          <p:nvPr/>
        </p:nvSpPr>
        <p:spPr>
          <a:xfrm>
            <a:off x="1179045" y="726514"/>
            <a:ext cx="10244330" cy="478293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lvl="1" indent="-342900" eaLnBrk="1" hangingPunct="1">
              <a:lnSpc>
                <a:spcPct val="120000"/>
              </a:lnSpc>
              <a:spcBef>
                <a:spcPts val="1200"/>
              </a:spcBef>
              <a:buClr>
                <a:srgbClr val="0000CC"/>
              </a:buClr>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系统而严格地提出</a:t>
            </a:r>
            <a:r>
              <a:rPr lang="zh-CN" altLang="en-US" sz="2400" dirty="0">
                <a:solidFill>
                  <a:srgbClr val="C00000"/>
                </a:solidFill>
                <a:latin typeface="黑体" panose="02010609060101010101" pitchFamily="49" charset="-122"/>
                <a:ea typeface="黑体" panose="02010609060101010101" pitchFamily="49" charset="-122"/>
              </a:rPr>
              <a:t>关系数据模型</a:t>
            </a:r>
            <a:r>
              <a:rPr lang="zh-CN" altLang="en-US" sz="2400" dirty="0">
                <a:latin typeface="黑体" panose="02010609060101010101" pitchFamily="49" charset="-122"/>
                <a:ea typeface="黑体" panose="02010609060101010101" pitchFamily="49" charset="-122"/>
              </a:rPr>
              <a:t>的是美国</a:t>
            </a:r>
            <a:r>
              <a:rPr lang="en-US" altLang="zh-CN" sz="2400" dirty="0">
                <a:latin typeface="黑体" panose="02010609060101010101" pitchFamily="49" charset="-122"/>
                <a:ea typeface="黑体" panose="02010609060101010101" pitchFamily="49" charset="-122"/>
              </a:rPr>
              <a:t>IBM</a:t>
            </a:r>
            <a:r>
              <a:rPr lang="zh-CN" altLang="en-US" sz="2400" dirty="0">
                <a:latin typeface="黑体" panose="02010609060101010101" pitchFamily="49" charset="-122"/>
                <a:ea typeface="黑体" panose="02010609060101010101" pitchFamily="49" charset="-122"/>
              </a:rPr>
              <a:t>公司的</a:t>
            </a:r>
            <a:r>
              <a:rPr lang="en-US" altLang="zh-CN" sz="2400" dirty="0" err="1">
                <a:solidFill>
                  <a:srgbClr val="C00000"/>
                </a:solidFill>
                <a:latin typeface="黑体" panose="02010609060101010101" pitchFamily="49" charset="-122"/>
                <a:ea typeface="黑体" panose="02010609060101010101" pitchFamily="49" charset="-122"/>
              </a:rPr>
              <a:t>E.F.Codd</a:t>
            </a:r>
            <a:r>
              <a:rPr lang="zh-CN" altLang="en-US" sz="2400" dirty="0">
                <a:latin typeface="黑体" panose="02010609060101010101" pitchFamily="49" charset="-122"/>
                <a:ea typeface="黑体" panose="02010609060101010101" pitchFamily="49" charset="-122"/>
              </a:rPr>
              <a:t>。</a:t>
            </a:r>
          </a:p>
          <a:p>
            <a:pPr marL="342900" lvl="1" indent="-342900" eaLnBrk="1" hangingPunct="1">
              <a:lnSpc>
                <a:spcPct val="120000"/>
              </a:lnSpc>
              <a:spcBef>
                <a:spcPts val="1200"/>
              </a:spcBef>
              <a:buClr>
                <a:srgbClr val="0000CC"/>
              </a:buClr>
              <a:buFont typeface="Wingdings" panose="05000000000000000000" pitchFamily="2" charset="2"/>
              <a:buChar char="Ø"/>
              <a:defRPr/>
            </a:pPr>
            <a:r>
              <a:rPr lang="zh-CN" altLang="en-US" sz="2400" dirty="0">
                <a:solidFill>
                  <a:srgbClr val="C00000"/>
                </a:solidFill>
                <a:latin typeface="黑体" panose="02010609060101010101" pitchFamily="49" charset="-122"/>
                <a:ea typeface="黑体" panose="02010609060101010101" pitchFamily="49" charset="-122"/>
              </a:rPr>
              <a:t>关系数据库系统</a:t>
            </a:r>
            <a:r>
              <a:rPr lang="zh-CN" altLang="en-US" sz="2400" dirty="0">
                <a:latin typeface="黑体" panose="02010609060101010101" pitchFamily="49" charset="-122"/>
                <a:ea typeface="黑体" panose="02010609060101010101" pitchFamily="49" charset="-122"/>
              </a:rPr>
              <a:t>是支持关系模型的数据库系统，它应用数学方法来处理数据库中的数据。</a:t>
            </a:r>
          </a:p>
          <a:p>
            <a:pPr marL="342900" lvl="1" indent="-342900" eaLnBrk="1" hangingPunct="1">
              <a:lnSpc>
                <a:spcPct val="120000"/>
              </a:lnSpc>
              <a:spcBef>
                <a:spcPts val="1200"/>
              </a:spcBef>
              <a:buClr>
                <a:srgbClr val="0000CC"/>
              </a:buClr>
              <a:buFont typeface="Wingdings" panose="05000000000000000000" pitchFamily="2" charset="2"/>
              <a:buChar char="Ø"/>
              <a:defRPr/>
            </a:pPr>
            <a:r>
              <a:rPr lang="en-US" altLang="zh-CN" sz="2400" dirty="0">
                <a:latin typeface="黑体" panose="02010609060101010101" pitchFamily="49" charset="-122"/>
                <a:ea typeface="黑体" panose="02010609060101010101" pitchFamily="49" charset="-122"/>
              </a:rPr>
              <a:t>80</a:t>
            </a:r>
            <a:r>
              <a:rPr lang="zh-CN" altLang="en-US" sz="2400" dirty="0">
                <a:latin typeface="黑体" panose="02010609060101010101" pitchFamily="49" charset="-122"/>
                <a:ea typeface="黑体" panose="02010609060101010101" pitchFamily="49" charset="-122"/>
              </a:rPr>
              <a:t>年代后，关系数据库系统成为最重要、最流行的数据库系统。</a:t>
            </a:r>
            <a:endParaRPr lang="en-US" altLang="zh-CN" sz="2400" dirty="0">
              <a:latin typeface="黑体" panose="02010609060101010101" pitchFamily="49" charset="-122"/>
              <a:ea typeface="黑体" panose="02010609060101010101" pitchFamily="49" charset="-122"/>
            </a:endParaRPr>
          </a:p>
          <a:p>
            <a:pPr marL="342900" lvl="1" indent="-342900" eaLnBrk="1" hangingPunct="1">
              <a:lnSpc>
                <a:spcPct val="120000"/>
              </a:lnSpc>
              <a:spcBef>
                <a:spcPts val="1200"/>
              </a:spcBef>
              <a:buClr>
                <a:srgbClr val="0000CC"/>
              </a:buClr>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关系数据模型的三要素</a:t>
            </a:r>
            <a:endParaRPr lang="en-US" altLang="zh-CN" sz="2400" dirty="0">
              <a:latin typeface="黑体" panose="02010609060101010101" pitchFamily="49" charset="-122"/>
              <a:ea typeface="黑体" panose="02010609060101010101" pitchFamily="49" charset="-122"/>
            </a:endParaRPr>
          </a:p>
          <a:p>
            <a:pPr marL="742950" lvl="2" indent="-342900" eaLnBrk="1" hangingPunct="1">
              <a:lnSpc>
                <a:spcPct val="120000"/>
              </a:lnSpc>
              <a:spcBef>
                <a:spcPts val="1200"/>
              </a:spcBef>
              <a:buClr>
                <a:srgbClr val="C00000"/>
              </a:buClr>
              <a:buFont typeface="Arial" panose="020B0604020202020204" pitchFamily="34" charset="0"/>
              <a:buChar char="•"/>
              <a:defRPr/>
            </a:pPr>
            <a:r>
              <a:rPr lang="zh-CN" altLang="en-US" dirty="0">
                <a:solidFill>
                  <a:srgbClr val="0000CC"/>
                </a:solidFill>
                <a:latin typeface="黑体" panose="02010609060101010101" pitchFamily="49" charset="-122"/>
                <a:ea typeface="黑体" panose="02010609060101010101" pitchFamily="49" charset="-122"/>
              </a:rPr>
              <a:t>关系数据结构</a:t>
            </a:r>
            <a:endParaRPr lang="en-US" altLang="zh-CN" dirty="0">
              <a:solidFill>
                <a:srgbClr val="0000CC"/>
              </a:solidFill>
              <a:latin typeface="黑体" panose="02010609060101010101" pitchFamily="49" charset="-122"/>
              <a:ea typeface="黑体" panose="02010609060101010101" pitchFamily="49" charset="-122"/>
            </a:endParaRPr>
          </a:p>
          <a:p>
            <a:pPr marL="742950" lvl="2" indent="-342900" eaLnBrk="1" hangingPunct="1">
              <a:lnSpc>
                <a:spcPct val="120000"/>
              </a:lnSpc>
              <a:spcBef>
                <a:spcPts val="1200"/>
              </a:spcBef>
              <a:buClr>
                <a:srgbClr val="C00000"/>
              </a:buClr>
              <a:buFont typeface="Arial" panose="020B0604020202020204" pitchFamily="34" charset="0"/>
              <a:buChar char="•"/>
              <a:defRPr/>
            </a:pPr>
            <a:r>
              <a:rPr lang="zh-CN" altLang="en-US" dirty="0">
                <a:solidFill>
                  <a:srgbClr val="0000CC"/>
                </a:solidFill>
                <a:latin typeface="黑体" panose="02010609060101010101" pitchFamily="49" charset="-122"/>
                <a:ea typeface="黑体" panose="02010609060101010101" pitchFamily="49" charset="-122"/>
              </a:rPr>
              <a:t>关系操作集合</a:t>
            </a:r>
            <a:endParaRPr lang="en-US" altLang="zh-CN" dirty="0">
              <a:solidFill>
                <a:srgbClr val="0000CC"/>
              </a:solidFill>
              <a:latin typeface="黑体" panose="02010609060101010101" pitchFamily="49" charset="-122"/>
              <a:ea typeface="黑体" panose="02010609060101010101" pitchFamily="49" charset="-122"/>
            </a:endParaRPr>
          </a:p>
          <a:p>
            <a:pPr marL="742950" lvl="2" indent="-342900" eaLnBrk="1" hangingPunct="1">
              <a:lnSpc>
                <a:spcPct val="120000"/>
              </a:lnSpc>
              <a:spcBef>
                <a:spcPts val="1200"/>
              </a:spcBef>
              <a:buClr>
                <a:srgbClr val="C00000"/>
              </a:buClr>
              <a:buFont typeface="Arial" panose="020B0604020202020204" pitchFamily="34" charset="0"/>
              <a:buChar char="•"/>
              <a:defRPr/>
            </a:pPr>
            <a:r>
              <a:rPr lang="zh-CN" altLang="en-US" dirty="0">
                <a:solidFill>
                  <a:srgbClr val="0000CC"/>
                </a:solidFill>
                <a:latin typeface="黑体" panose="02010609060101010101" pitchFamily="49" charset="-122"/>
                <a:ea typeface="黑体" panose="02010609060101010101" pitchFamily="49" charset="-122"/>
              </a:rPr>
              <a:t>关系完整性约束</a:t>
            </a:r>
            <a:endParaRPr lang="en-US" altLang="zh-CN" dirty="0">
              <a:latin typeface="黑体" panose="02010609060101010101" pitchFamily="49" charset="-122"/>
              <a:ea typeface="黑体" panose="02010609060101010101" pitchFamily="49" charset="-122"/>
            </a:endParaRPr>
          </a:p>
        </p:txBody>
      </p:sp>
      <p:pic>
        <p:nvPicPr>
          <p:cNvPr id="2" name="图片 1" descr="男人在打电话&#10;&#10;描述已自动生成">
            <a:extLst>
              <a:ext uri="{FF2B5EF4-FFF2-40B4-BE49-F238E27FC236}">
                <a16:creationId xmlns:a16="http://schemas.microsoft.com/office/drawing/2014/main" id="{34B4DEDD-7DF8-D2C2-6FEF-95E8BA215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445" y="3518729"/>
            <a:ext cx="1937105" cy="1290112"/>
          </a:xfrm>
          <a:prstGeom prst="rect">
            <a:avLst/>
          </a:prstGeom>
        </p:spPr>
      </p:pic>
      <p:sp>
        <p:nvSpPr>
          <p:cNvPr id="3" name="文本框 2">
            <a:extLst>
              <a:ext uri="{FF2B5EF4-FFF2-40B4-BE49-F238E27FC236}">
                <a16:creationId xmlns:a16="http://schemas.microsoft.com/office/drawing/2014/main" id="{915512D0-AD66-CF0F-CE9A-F061B9CAC14B}"/>
              </a:ext>
            </a:extLst>
          </p:cNvPr>
          <p:cNvSpPr txBox="1"/>
          <p:nvPr/>
        </p:nvSpPr>
        <p:spPr>
          <a:xfrm>
            <a:off x="7527396" y="4863121"/>
            <a:ext cx="3485559" cy="646331"/>
          </a:xfrm>
          <a:prstGeom prst="rect">
            <a:avLst/>
          </a:prstGeom>
          <a:noFill/>
        </p:spPr>
        <p:txBody>
          <a:bodyPr wrap="square">
            <a:spAutoFit/>
          </a:bodyPr>
          <a:lstStyle/>
          <a:p>
            <a:r>
              <a:rPr lang="zh-CN" altLang="en-US" sz="1800" b="1" dirty="0"/>
              <a:t>关系数据模型的提出者：</a:t>
            </a:r>
            <a:endParaRPr lang="en-US" altLang="zh-CN" sz="1800" b="1" dirty="0"/>
          </a:p>
          <a:p>
            <a:r>
              <a:rPr lang="zh-CN" altLang="en-US" sz="1800" b="1" dirty="0"/>
              <a:t>埃德加</a:t>
            </a:r>
            <a:r>
              <a:rPr lang="en-US" altLang="zh-CN" sz="1800" b="1" dirty="0"/>
              <a:t>·</a:t>
            </a:r>
            <a:r>
              <a:rPr lang="zh-CN" altLang="en-US" sz="1800" b="1" dirty="0"/>
              <a:t>考特 </a:t>
            </a:r>
            <a:r>
              <a:rPr lang="en-US" altLang="zh-CN" sz="1800" b="1" dirty="0"/>
              <a:t>(Edgar Frank Codd)</a:t>
            </a:r>
            <a:endParaRPr lang="zh-CN" altLang="en-US" dirty="0"/>
          </a:p>
        </p:txBody>
      </p:sp>
    </p:spTree>
    <p:extLst>
      <p:ext uri="{BB962C8B-B14F-4D97-AF65-F5344CB8AC3E}">
        <p14:creationId xmlns:p14="http://schemas.microsoft.com/office/powerpoint/2010/main" val="12033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4A2DDDF8-33E5-4091-B3B0-8212F7ED221C}"/>
              </a:ext>
            </a:extLst>
          </p:cNvPr>
          <p:cNvGrpSpPr/>
          <p:nvPr/>
        </p:nvGrpSpPr>
        <p:grpSpPr>
          <a:xfrm>
            <a:off x="1436913" y="3684873"/>
            <a:ext cx="10089137" cy="2045356"/>
            <a:chOff x="1413861" y="4015286"/>
            <a:chExt cx="10089137" cy="2045356"/>
          </a:xfrm>
        </p:grpSpPr>
        <p:sp>
          <p:nvSpPr>
            <p:cNvPr id="4" name="矩形 3">
              <a:extLst>
                <a:ext uri="{FF2B5EF4-FFF2-40B4-BE49-F238E27FC236}">
                  <a16:creationId xmlns:a16="http://schemas.microsoft.com/office/drawing/2014/main" id="{B29B364B-9047-44FB-9E80-BFDBAD0ABE77}"/>
                </a:ext>
              </a:extLst>
            </p:cNvPr>
            <p:cNvSpPr/>
            <p:nvPr/>
          </p:nvSpPr>
          <p:spPr>
            <a:xfrm>
              <a:off x="1413861" y="4036228"/>
              <a:ext cx="2189950" cy="860612"/>
            </a:xfrm>
            <a:prstGeom prst="rect">
              <a:avLst/>
            </a:prstGeom>
            <a:solidFill>
              <a:schemeClr val="accent6">
                <a:lumMod val="20000"/>
                <a:lumOff val="80000"/>
              </a:schemeClr>
            </a:solidFill>
            <a:scene3d>
              <a:camera prst="obliqueBottomLef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CC"/>
                  </a:solidFill>
                </a:rPr>
                <a:t>现实世界</a:t>
              </a:r>
            </a:p>
          </p:txBody>
        </p:sp>
        <p:sp>
          <p:nvSpPr>
            <p:cNvPr id="6" name="矩形 5">
              <a:extLst>
                <a:ext uri="{FF2B5EF4-FFF2-40B4-BE49-F238E27FC236}">
                  <a16:creationId xmlns:a16="http://schemas.microsoft.com/office/drawing/2014/main" id="{08AC3ADE-29B9-4A19-B9FE-E9F54161BE31}"/>
                </a:ext>
              </a:extLst>
            </p:cNvPr>
            <p:cNvSpPr/>
            <p:nvPr/>
          </p:nvSpPr>
          <p:spPr>
            <a:xfrm>
              <a:off x="8667589" y="4015286"/>
              <a:ext cx="2189950" cy="860612"/>
            </a:xfrm>
            <a:prstGeom prst="rect">
              <a:avLst/>
            </a:prstGeom>
            <a:solidFill>
              <a:schemeClr val="tx2">
                <a:lumMod val="20000"/>
                <a:lumOff val="80000"/>
              </a:schemeClr>
            </a:solidFill>
            <a:scene3d>
              <a:camera prst="obliqueBottomLef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CC"/>
                  </a:solidFill>
                </a:rPr>
                <a:t>机器世界</a:t>
              </a:r>
            </a:p>
          </p:txBody>
        </p:sp>
        <p:sp>
          <p:nvSpPr>
            <p:cNvPr id="7" name="矩形 6">
              <a:extLst>
                <a:ext uri="{FF2B5EF4-FFF2-40B4-BE49-F238E27FC236}">
                  <a16:creationId xmlns:a16="http://schemas.microsoft.com/office/drawing/2014/main" id="{65FCB786-B015-4656-984B-516079681230}"/>
                </a:ext>
              </a:extLst>
            </p:cNvPr>
            <p:cNvSpPr/>
            <p:nvPr/>
          </p:nvSpPr>
          <p:spPr>
            <a:xfrm>
              <a:off x="5001025" y="4036228"/>
              <a:ext cx="2189950" cy="860612"/>
            </a:xfrm>
            <a:prstGeom prst="rect">
              <a:avLst/>
            </a:prstGeom>
            <a:solidFill>
              <a:schemeClr val="accent2">
                <a:lumMod val="20000"/>
                <a:lumOff val="80000"/>
              </a:schemeClr>
            </a:solidFill>
            <a:scene3d>
              <a:camera prst="obliqueBottomLef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CC"/>
                  </a:solidFill>
                </a:rPr>
                <a:t>信息世界</a:t>
              </a:r>
            </a:p>
          </p:txBody>
        </p:sp>
        <p:sp>
          <p:nvSpPr>
            <p:cNvPr id="8" name="箭头: 右 7">
              <a:extLst>
                <a:ext uri="{FF2B5EF4-FFF2-40B4-BE49-F238E27FC236}">
                  <a16:creationId xmlns:a16="http://schemas.microsoft.com/office/drawing/2014/main" id="{967A063C-8C21-4FC4-BD8C-80F755E67BFE}"/>
                </a:ext>
              </a:extLst>
            </p:cNvPr>
            <p:cNvSpPr/>
            <p:nvPr/>
          </p:nvSpPr>
          <p:spPr>
            <a:xfrm>
              <a:off x="3687054" y="4347431"/>
              <a:ext cx="1237130" cy="217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F52A53EB-5CBF-468C-B17A-9A9454FE1584}"/>
                </a:ext>
              </a:extLst>
            </p:cNvPr>
            <p:cNvSpPr/>
            <p:nvPr/>
          </p:nvSpPr>
          <p:spPr>
            <a:xfrm>
              <a:off x="7311358" y="4357902"/>
              <a:ext cx="1237130" cy="217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0F55D70-306F-4E1F-91AB-8123D99AE1C3}"/>
                </a:ext>
              </a:extLst>
            </p:cNvPr>
            <p:cNvSpPr txBox="1"/>
            <p:nvPr/>
          </p:nvSpPr>
          <p:spPr>
            <a:xfrm>
              <a:off x="2166898" y="5660532"/>
              <a:ext cx="4048204" cy="400110"/>
            </a:xfrm>
            <a:prstGeom prst="rect">
              <a:avLst/>
            </a:prstGeom>
            <a:noFill/>
          </p:spPr>
          <p:txBody>
            <a:bodyPr wrap="square" rtlCol="0">
              <a:spAutoFit/>
            </a:bodyPr>
            <a:lstStyle/>
            <a:p>
              <a:r>
                <a:rPr lang="zh-CN" altLang="en-US" sz="2000" b="1" dirty="0"/>
                <a:t>将现实世界的问题用</a:t>
              </a:r>
              <a:r>
                <a:rPr lang="zh-CN" altLang="en-US" sz="2000" b="1" dirty="0">
                  <a:solidFill>
                    <a:srgbClr val="FF0000"/>
                  </a:solidFill>
                </a:rPr>
                <a:t>概念模型</a:t>
              </a:r>
              <a:r>
                <a:rPr lang="zh-CN" altLang="en-US" sz="2000" b="1" dirty="0"/>
                <a:t>表示</a:t>
              </a:r>
            </a:p>
          </p:txBody>
        </p:sp>
        <p:sp>
          <p:nvSpPr>
            <p:cNvPr id="11" name="文本框 10">
              <a:extLst>
                <a:ext uri="{FF2B5EF4-FFF2-40B4-BE49-F238E27FC236}">
                  <a16:creationId xmlns:a16="http://schemas.microsoft.com/office/drawing/2014/main" id="{CED25AFC-C8C1-45FA-8631-7F663674BCA6}"/>
                </a:ext>
              </a:extLst>
            </p:cNvPr>
            <p:cNvSpPr txBox="1"/>
            <p:nvPr/>
          </p:nvSpPr>
          <p:spPr>
            <a:xfrm>
              <a:off x="6641566" y="5637666"/>
              <a:ext cx="4861432" cy="400110"/>
            </a:xfrm>
            <a:prstGeom prst="rect">
              <a:avLst/>
            </a:prstGeom>
            <a:noFill/>
          </p:spPr>
          <p:txBody>
            <a:bodyPr wrap="square" rtlCol="0">
              <a:spAutoFit/>
            </a:bodyPr>
            <a:lstStyle/>
            <a:p>
              <a:r>
                <a:rPr lang="zh-CN" altLang="en-US" sz="2000" b="1" dirty="0"/>
                <a:t>将概念模型转换为</a:t>
              </a:r>
              <a:r>
                <a:rPr lang="en-US" altLang="zh-CN" sz="2000" b="1" dirty="0"/>
                <a:t>DBMS</a:t>
              </a:r>
              <a:r>
                <a:rPr lang="zh-CN" altLang="en-US" sz="2000" b="1" dirty="0"/>
                <a:t>支持的</a:t>
              </a:r>
              <a:r>
                <a:rPr lang="zh-CN" altLang="en-US" sz="2000" b="1" dirty="0">
                  <a:solidFill>
                    <a:srgbClr val="FF0000"/>
                  </a:solidFill>
                </a:rPr>
                <a:t>数据模型</a:t>
              </a:r>
            </a:p>
          </p:txBody>
        </p:sp>
        <p:sp>
          <p:nvSpPr>
            <p:cNvPr id="12" name="箭头: 右 11">
              <a:extLst>
                <a:ext uri="{FF2B5EF4-FFF2-40B4-BE49-F238E27FC236}">
                  <a16:creationId xmlns:a16="http://schemas.microsoft.com/office/drawing/2014/main" id="{1D463806-B05C-43D6-8A6C-FAFACC13A002}"/>
                </a:ext>
              </a:extLst>
            </p:cNvPr>
            <p:cNvSpPr/>
            <p:nvPr/>
          </p:nvSpPr>
          <p:spPr>
            <a:xfrm rot="16200000">
              <a:off x="3872111" y="5047652"/>
              <a:ext cx="860613" cy="16882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569DE8A3-ADF6-496B-9F86-4A2DFDA516EF}"/>
                </a:ext>
              </a:extLst>
            </p:cNvPr>
            <p:cNvSpPr/>
            <p:nvPr/>
          </p:nvSpPr>
          <p:spPr>
            <a:xfrm rot="16200000">
              <a:off x="7666743" y="5047652"/>
              <a:ext cx="860613" cy="16882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 Box 2">
            <a:extLst>
              <a:ext uri="{FF2B5EF4-FFF2-40B4-BE49-F238E27FC236}">
                <a16:creationId xmlns:a16="http://schemas.microsoft.com/office/drawing/2014/main" id="{56163B07-CF44-7A5F-27D3-53AF5E23913F}"/>
              </a:ext>
            </a:extLst>
          </p:cNvPr>
          <p:cNvSpPr txBox="1">
            <a:spLocks noChangeArrowheads="1"/>
          </p:cNvSpPr>
          <p:nvPr/>
        </p:nvSpPr>
        <p:spPr bwMode="auto">
          <a:xfrm>
            <a:off x="1142654" y="1552124"/>
            <a:ext cx="10191000" cy="118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896400" indent="-439200" eaLnBrk="1" hangingPunct="1">
              <a:lnSpc>
                <a:spcPct val="120000"/>
              </a:lnSpc>
              <a:spcBef>
                <a:spcPct val="50000"/>
              </a:spcBef>
              <a:buClrTx/>
              <a:buSzTx/>
              <a:buFont typeface="Wingdings" panose="05000000000000000000" pitchFamily="2" charset="2"/>
              <a:buChar char="Ø"/>
            </a:pPr>
            <a:r>
              <a:rPr lang="zh-CN" altLang="en-US" sz="2600" b="0" dirty="0">
                <a:solidFill>
                  <a:schemeClr val="tx1"/>
                </a:solidFill>
                <a:latin typeface="黑体" panose="02010609060101010101" pitchFamily="49" charset="-122"/>
                <a:ea typeface="黑体" panose="02010609060101010101" pitchFamily="49" charset="-122"/>
              </a:rPr>
              <a:t>信息的三种世界：</a:t>
            </a:r>
            <a:r>
              <a:rPr lang="zh-CN" altLang="en-US" sz="2600" b="0" dirty="0">
                <a:solidFill>
                  <a:srgbClr val="0000CC"/>
                </a:solidFill>
                <a:latin typeface="黑体" panose="02010609060101010101" pitchFamily="49" charset="-122"/>
                <a:ea typeface="黑体" panose="02010609060101010101" pitchFamily="49" charset="-122"/>
              </a:rPr>
              <a:t>现实世界</a:t>
            </a:r>
            <a:r>
              <a:rPr lang="zh-CN" altLang="en-US" sz="2600" b="0" dirty="0">
                <a:solidFill>
                  <a:schemeClr val="tx1"/>
                </a:solidFill>
                <a:latin typeface="黑体" panose="02010609060101010101" pitchFamily="49" charset="-122"/>
                <a:ea typeface="黑体" panose="02010609060101010101" pitchFamily="49" charset="-122"/>
              </a:rPr>
              <a:t>、</a:t>
            </a:r>
            <a:r>
              <a:rPr lang="zh-CN" altLang="en-US" sz="2600" b="0" dirty="0">
                <a:solidFill>
                  <a:srgbClr val="0000CC"/>
                </a:solidFill>
                <a:latin typeface="黑体" panose="02010609060101010101" pitchFamily="49" charset="-122"/>
                <a:ea typeface="黑体" panose="02010609060101010101" pitchFamily="49" charset="-122"/>
              </a:rPr>
              <a:t>概念世界</a:t>
            </a:r>
            <a:r>
              <a:rPr lang="zh-CN" altLang="en-US" sz="2600" b="0" dirty="0">
                <a:solidFill>
                  <a:schemeClr val="tx1"/>
                </a:solidFill>
                <a:latin typeface="黑体" panose="02010609060101010101" pitchFamily="49" charset="-122"/>
                <a:ea typeface="黑体" panose="02010609060101010101" pitchFamily="49" charset="-122"/>
              </a:rPr>
              <a:t>和</a:t>
            </a:r>
            <a:r>
              <a:rPr lang="zh-CN" altLang="en-US" sz="2600" b="0" dirty="0">
                <a:solidFill>
                  <a:srgbClr val="0000CC"/>
                </a:solidFill>
                <a:latin typeface="黑体" panose="02010609060101010101" pitchFamily="49" charset="-122"/>
                <a:ea typeface="黑体" panose="02010609060101010101" pitchFamily="49" charset="-122"/>
              </a:rPr>
              <a:t>机器世界。</a:t>
            </a:r>
            <a:endParaRPr lang="en-US" altLang="zh-CN" sz="2600" b="0" dirty="0">
              <a:solidFill>
                <a:schemeClr val="tx1"/>
              </a:solidFill>
              <a:latin typeface="黑体" panose="02010609060101010101" pitchFamily="49" charset="-122"/>
              <a:ea typeface="黑体" panose="02010609060101010101" pitchFamily="49" charset="-122"/>
            </a:endParaRPr>
          </a:p>
          <a:p>
            <a:pPr marL="896400" indent="-439200" eaLnBrk="1" hangingPunct="1">
              <a:lnSpc>
                <a:spcPct val="120000"/>
              </a:lnSpc>
              <a:spcBef>
                <a:spcPct val="50000"/>
              </a:spcBef>
              <a:buClrTx/>
              <a:buSzTx/>
              <a:buFont typeface="Wingdings" panose="05000000000000000000" pitchFamily="2" charset="2"/>
              <a:buChar char="Ø"/>
            </a:pPr>
            <a:r>
              <a:rPr lang="zh-CN" altLang="en-US" sz="2600" b="0" dirty="0">
                <a:solidFill>
                  <a:schemeClr val="tx1"/>
                </a:solidFill>
                <a:latin typeface="黑体" panose="02010609060101010101" pitchFamily="49" charset="-122"/>
                <a:ea typeface="黑体" panose="02010609060101010101" pitchFamily="49" charset="-122"/>
              </a:rPr>
              <a:t>现实世界转换为机器世界的两次抽象：</a:t>
            </a:r>
            <a:r>
              <a:rPr lang="zh-CN" altLang="en-US" sz="2600" b="0" dirty="0">
                <a:solidFill>
                  <a:srgbClr val="0000CC"/>
                </a:solidFill>
                <a:latin typeface="黑体" panose="02010609060101010101" pitchFamily="49" charset="-122"/>
                <a:ea typeface="黑体" panose="02010609060101010101" pitchFamily="49" charset="-122"/>
              </a:rPr>
              <a:t>概念模型</a:t>
            </a:r>
            <a:r>
              <a:rPr lang="zh-CN" altLang="en-US" sz="2600" b="0" dirty="0">
                <a:solidFill>
                  <a:schemeClr val="tx1"/>
                </a:solidFill>
                <a:latin typeface="黑体" panose="02010609060101010101" pitchFamily="49" charset="-122"/>
                <a:ea typeface="黑体" panose="02010609060101010101" pitchFamily="49" charset="-122"/>
              </a:rPr>
              <a:t>、</a:t>
            </a:r>
            <a:r>
              <a:rPr lang="zh-CN" altLang="en-US" sz="2600" b="0" dirty="0">
                <a:solidFill>
                  <a:srgbClr val="0000CC"/>
                </a:solidFill>
                <a:latin typeface="黑体" panose="02010609060101010101" pitchFamily="49" charset="-122"/>
                <a:ea typeface="黑体" panose="02010609060101010101" pitchFamily="49" charset="-122"/>
              </a:rPr>
              <a:t>数据模型。</a:t>
            </a:r>
            <a:endParaRPr lang="zh-CN" altLang="en-US" sz="26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544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FB9A3DA-5200-474A-869A-4F2AE0E89C9D}"/>
              </a:ext>
            </a:extLst>
          </p:cNvPr>
          <p:cNvGraphicFramePr>
            <a:graphicFrameLocks noGrp="1"/>
          </p:cNvGraphicFramePr>
          <p:nvPr>
            <p:extLst>
              <p:ext uri="{D42A27DB-BD31-4B8C-83A1-F6EECF244321}">
                <p14:modId xmlns:p14="http://schemas.microsoft.com/office/powerpoint/2010/main" val="3932161949"/>
              </p:ext>
            </p:extLst>
          </p:nvPr>
        </p:nvGraphicFramePr>
        <p:xfrm>
          <a:off x="1735037" y="2812209"/>
          <a:ext cx="8721925" cy="2286000"/>
        </p:xfrm>
        <a:graphic>
          <a:graphicData uri="http://schemas.openxmlformats.org/drawingml/2006/table">
            <a:tbl>
              <a:tblPr firstRow="1" bandRow="1">
                <a:tableStyleId>{5940675A-B579-460E-94D1-54222C63F5DA}</a:tableStyleId>
              </a:tblPr>
              <a:tblGrid>
                <a:gridCol w="1744385">
                  <a:extLst>
                    <a:ext uri="{9D8B030D-6E8A-4147-A177-3AD203B41FA5}">
                      <a16:colId xmlns:a16="http://schemas.microsoft.com/office/drawing/2014/main" val="295152209"/>
                    </a:ext>
                  </a:extLst>
                </a:gridCol>
                <a:gridCol w="1744385">
                  <a:extLst>
                    <a:ext uri="{9D8B030D-6E8A-4147-A177-3AD203B41FA5}">
                      <a16:colId xmlns:a16="http://schemas.microsoft.com/office/drawing/2014/main" val="4027186449"/>
                    </a:ext>
                  </a:extLst>
                </a:gridCol>
                <a:gridCol w="1744385">
                  <a:extLst>
                    <a:ext uri="{9D8B030D-6E8A-4147-A177-3AD203B41FA5}">
                      <a16:colId xmlns:a16="http://schemas.microsoft.com/office/drawing/2014/main" val="219891473"/>
                    </a:ext>
                  </a:extLst>
                </a:gridCol>
                <a:gridCol w="1744385">
                  <a:extLst>
                    <a:ext uri="{9D8B030D-6E8A-4147-A177-3AD203B41FA5}">
                      <a16:colId xmlns:a16="http://schemas.microsoft.com/office/drawing/2014/main" val="4074246666"/>
                    </a:ext>
                  </a:extLst>
                </a:gridCol>
                <a:gridCol w="1744385">
                  <a:extLst>
                    <a:ext uri="{9D8B030D-6E8A-4147-A177-3AD203B41FA5}">
                      <a16:colId xmlns:a16="http://schemas.microsoft.com/office/drawing/2014/main" val="2915472974"/>
                    </a:ext>
                  </a:extLst>
                </a:gridCol>
              </a:tblGrid>
              <a:tr h="454586">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姓名</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性别</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专业代号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系名</a:t>
                      </a:r>
                    </a:p>
                  </a:txBody>
                  <a:tcPr>
                    <a:solidFill>
                      <a:schemeClr val="bg1">
                        <a:lumMod val="95000"/>
                      </a:schemeClr>
                    </a:solidFill>
                  </a:tcPr>
                </a:tc>
                <a:extLst>
                  <a:ext uri="{0D108BD9-81ED-4DB2-BD59-A6C34878D82A}">
                    <a16:rowId xmlns:a16="http://schemas.microsoft.com/office/drawing/2014/main" val="2706703254"/>
                  </a:ext>
                </a:extLst>
              </a:tr>
              <a:tr h="454586">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李林</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2506537065"/>
                  </a:ext>
                </a:extLst>
              </a:tr>
              <a:tr h="454586">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高山</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830946536"/>
                  </a:ext>
                </a:extLst>
              </a:tr>
              <a:tr h="454586">
                <a:tc>
                  <a:txBody>
                    <a:bodyPr/>
                    <a:lstStyle/>
                    <a:p>
                      <a:r>
                        <a:rPr lang="en-US" altLang="zh-CN" sz="2400" dirty="0">
                          <a:latin typeface="黑体" panose="02010609060101010101" pitchFamily="49" charset="-122"/>
                          <a:ea typeface="黑体" panose="02010609060101010101" pitchFamily="49" charset="-122"/>
                        </a:rPr>
                        <a:t>990106</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陆海涛</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3398617353"/>
                  </a:ext>
                </a:extLst>
              </a:tr>
              <a:tr h="454586">
                <a:tc>
                  <a:txBody>
                    <a:bodyPr/>
                    <a:lstStyle/>
                    <a:p>
                      <a:r>
                        <a:rPr lang="en-US" altLang="zh-CN" sz="2400" dirty="0">
                          <a:latin typeface="黑体" panose="02010609060101010101" pitchFamily="49" charset="-122"/>
                          <a:ea typeface="黑体" panose="02010609060101010101" pitchFamily="49" charset="-122"/>
                        </a:rPr>
                        <a:t>990201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张晓梅</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女</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109003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计算机系</a:t>
                      </a:r>
                    </a:p>
                  </a:txBody>
                  <a:tcPr>
                    <a:solidFill>
                      <a:schemeClr val="bg1">
                        <a:lumMod val="95000"/>
                      </a:schemeClr>
                    </a:solidFill>
                  </a:tcPr>
                </a:tc>
                <a:extLst>
                  <a:ext uri="{0D108BD9-81ED-4DB2-BD59-A6C34878D82A}">
                    <a16:rowId xmlns:a16="http://schemas.microsoft.com/office/drawing/2014/main" val="1110922861"/>
                  </a:ext>
                </a:extLst>
              </a:tr>
            </a:tbl>
          </a:graphicData>
        </a:graphic>
      </p:graphicFrame>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838199" y="1248619"/>
            <a:ext cx="10676468" cy="1076892"/>
          </a:xfrm>
        </p:spPr>
        <p:txBody>
          <a:bodyPr>
            <a:normAutofit/>
          </a:bodyPr>
          <a:lstStyle/>
          <a:p>
            <a:pPr marL="901700" lvl="1" indent="-355600">
              <a:lnSpc>
                <a:spcPct val="120000"/>
              </a:lnSpc>
              <a:spcBef>
                <a:spcPts val="0"/>
              </a:spcBef>
              <a:spcAft>
                <a:spcPts val="600"/>
              </a:spcAft>
              <a:buFont typeface="Wingdings" panose="05000000000000000000" pitchFamily="2" charset="2"/>
              <a:buChar char="Ø"/>
              <a:defRPr/>
            </a:pPr>
            <a:r>
              <a:rPr lang="zh-CN" altLang="en-US" sz="2600" kern="0" dirty="0">
                <a:solidFill>
                  <a:srgbClr val="C00000"/>
                </a:solidFill>
                <a:latin typeface="黑体" panose="02010609060101010101" pitchFamily="49" charset="-122"/>
                <a:ea typeface="黑体" panose="02010609060101010101" pitchFamily="49" charset="-122"/>
              </a:rPr>
              <a:t>关系：</a:t>
            </a:r>
            <a:r>
              <a:rPr lang="zh-CN" altLang="en-US" sz="2600" kern="0" dirty="0">
                <a:latin typeface="黑体" panose="02010609060101010101" pitchFamily="49" charset="-122"/>
                <a:ea typeface="黑体" panose="02010609060101010101" pitchFamily="49" charset="-122"/>
              </a:rPr>
              <a:t>一个关系就是一</a:t>
            </a:r>
            <a:r>
              <a:rPr lang="zh-CN" altLang="en-US" sz="2600" kern="0" dirty="0" smtClean="0">
                <a:latin typeface="黑体" panose="02010609060101010101" pitchFamily="49" charset="-122"/>
                <a:ea typeface="黑体" panose="02010609060101010101" pitchFamily="49" charset="-122"/>
              </a:rPr>
              <a:t>张符合一定条件的二</a:t>
            </a:r>
            <a:r>
              <a:rPr lang="zh-CN" altLang="en-US" sz="2600" kern="0" dirty="0">
                <a:latin typeface="黑体" panose="02010609060101010101" pitchFamily="49" charset="-122"/>
                <a:ea typeface="黑体" panose="02010609060101010101" pitchFamily="49" charset="-122"/>
              </a:rPr>
              <a:t>维表，每个关系有一个名字。</a:t>
            </a:r>
          </a:p>
        </p:txBody>
      </p:sp>
      <p:sp>
        <p:nvSpPr>
          <p:cNvPr id="13" name="Text Box 4">
            <a:extLst>
              <a:ext uri="{FF2B5EF4-FFF2-40B4-BE49-F238E27FC236}">
                <a16:creationId xmlns:a16="http://schemas.microsoft.com/office/drawing/2014/main" id="{D888D468-3D1A-48A0-B502-25E99523F3BE}"/>
              </a:ext>
            </a:extLst>
          </p:cNvPr>
          <p:cNvSpPr txBox="1">
            <a:spLocks noChangeArrowheads="1"/>
          </p:cNvSpPr>
          <p:nvPr/>
        </p:nvSpPr>
        <p:spPr bwMode="auto">
          <a:xfrm>
            <a:off x="5442817" y="5350403"/>
            <a:ext cx="1143000" cy="461665"/>
          </a:xfrm>
          <a:prstGeom prst="rect">
            <a:avLst/>
          </a:prstGeom>
          <a:solidFill>
            <a:schemeClr val="bg1"/>
          </a:solidFill>
          <a:ln>
            <a:noFill/>
          </a:ln>
        </p:spPr>
        <p:txBody>
          <a:bodyPr>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学生表</a:t>
            </a:r>
          </a:p>
        </p:txBody>
      </p:sp>
      <p:sp>
        <p:nvSpPr>
          <p:cNvPr id="11" name="标题 1">
            <a:extLst>
              <a:ext uri="{FF2B5EF4-FFF2-40B4-BE49-F238E27FC236}">
                <a16:creationId xmlns:a16="http://schemas.microsoft.com/office/drawing/2014/main" id="{0310CC86-1C2A-47B6-AA8F-65F13D904A95}"/>
              </a:ext>
            </a:extLst>
          </p:cNvPr>
          <p:cNvSpPr>
            <a:spLocks noGrp="1"/>
          </p:cNvSpPr>
          <p:nvPr>
            <p:ph type="title"/>
          </p:nvPr>
        </p:nvSpPr>
        <p:spPr>
          <a:xfrm>
            <a:off x="756517" y="493810"/>
            <a:ext cx="10515600" cy="666750"/>
          </a:xfrm>
        </p:spPr>
        <p:txBody>
          <a:bodyPr>
            <a:normAutofit/>
          </a:bodyPr>
          <a:lstStyle/>
          <a:p>
            <a:r>
              <a:rPr lang="en-US" altLang="zh-CN" sz="2800" dirty="0">
                <a:solidFill>
                  <a:srgbClr val="0000CC"/>
                </a:solidFill>
                <a:latin typeface="黑体" panose="02010609060101010101" pitchFamily="49" charset="-122"/>
                <a:ea typeface="黑体" panose="02010609060101010101" pitchFamily="49" charset="-122"/>
              </a:rPr>
              <a:t>2.</a:t>
            </a:r>
            <a:r>
              <a:rPr lang="zh-CN" altLang="en-US" sz="2800" kern="0" dirty="0">
                <a:solidFill>
                  <a:srgbClr val="0000CC"/>
                </a:solidFill>
                <a:latin typeface="黑体" panose="02010609060101010101" pitchFamily="49" charset="-122"/>
                <a:ea typeface="黑体" panose="02010609060101010101" pitchFamily="49" charset="-122"/>
              </a:rPr>
              <a:t>关系数据模型的基本概念</a:t>
            </a:r>
            <a:endParaRPr lang="zh-CN" altLang="en-US" sz="28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5139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FB9A3DA-5200-474A-869A-4F2AE0E89C9D}"/>
              </a:ext>
            </a:extLst>
          </p:cNvPr>
          <p:cNvGraphicFramePr>
            <a:graphicFrameLocks noGrp="1"/>
          </p:cNvGraphicFramePr>
          <p:nvPr>
            <p:extLst>
              <p:ext uri="{D42A27DB-BD31-4B8C-83A1-F6EECF244321}">
                <p14:modId xmlns:p14="http://schemas.microsoft.com/office/powerpoint/2010/main" val="1275441969"/>
              </p:ext>
            </p:extLst>
          </p:nvPr>
        </p:nvGraphicFramePr>
        <p:xfrm>
          <a:off x="1735034" y="3345609"/>
          <a:ext cx="8721925" cy="2286000"/>
        </p:xfrm>
        <a:graphic>
          <a:graphicData uri="http://schemas.openxmlformats.org/drawingml/2006/table">
            <a:tbl>
              <a:tblPr firstRow="1" bandRow="1">
                <a:tableStyleId>{5940675A-B579-460E-94D1-54222C63F5DA}</a:tableStyleId>
              </a:tblPr>
              <a:tblGrid>
                <a:gridCol w="1744385">
                  <a:extLst>
                    <a:ext uri="{9D8B030D-6E8A-4147-A177-3AD203B41FA5}">
                      <a16:colId xmlns:a16="http://schemas.microsoft.com/office/drawing/2014/main" val="295152209"/>
                    </a:ext>
                  </a:extLst>
                </a:gridCol>
                <a:gridCol w="1744385">
                  <a:extLst>
                    <a:ext uri="{9D8B030D-6E8A-4147-A177-3AD203B41FA5}">
                      <a16:colId xmlns:a16="http://schemas.microsoft.com/office/drawing/2014/main" val="4027186449"/>
                    </a:ext>
                  </a:extLst>
                </a:gridCol>
                <a:gridCol w="1744385">
                  <a:extLst>
                    <a:ext uri="{9D8B030D-6E8A-4147-A177-3AD203B41FA5}">
                      <a16:colId xmlns:a16="http://schemas.microsoft.com/office/drawing/2014/main" val="219891473"/>
                    </a:ext>
                  </a:extLst>
                </a:gridCol>
                <a:gridCol w="1744385">
                  <a:extLst>
                    <a:ext uri="{9D8B030D-6E8A-4147-A177-3AD203B41FA5}">
                      <a16:colId xmlns:a16="http://schemas.microsoft.com/office/drawing/2014/main" val="4074246666"/>
                    </a:ext>
                  </a:extLst>
                </a:gridCol>
                <a:gridCol w="1744385">
                  <a:extLst>
                    <a:ext uri="{9D8B030D-6E8A-4147-A177-3AD203B41FA5}">
                      <a16:colId xmlns:a16="http://schemas.microsoft.com/office/drawing/2014/main" val="2915472974"/>
                    </a:ext>
                  </a:extLst>
                </a:gridCol>
              </a:tblGrid>
              <a:tr h="454586">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姓名</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性别</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专业代号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系名</a:t>
                      </a:r>
                    </a:p>
                  </a:txBody>
                  <a:tcPr>
                    <a:solidFill>
                      <a:schemeClr val="bg1">
                        <a:lumMod val="95000"/>
                      </a:schemeClr>
                    </a:solidFill>
                  </a:tcPr>
                </a:tc>
                <a:extLst>
                  <a:ext uri="{0D108BD9-81ED-4DB2-BD59-A6C34878D82A}">
                    <a16:rowId xmlns:a16="http://schemas.microsoft.com/office/drawing/2014/main" val="2706703254"/>
                  </a:ext>
                </a:extLst>
              </a:tr>
              <a:tr h="454586">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李林</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2506537065"/>
                  </a:ext>
                </a:extLst>
              </a:tr>
              <a:tr h="454586">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高山</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830946536"/>
                  </a:ext>
                </a:extLst>
              </a:tr>
              <a:tr h="454586">
                <a:tc>
                  <a:txBody>
                    <a:bodyPr/>
                    <a:lstStyle/>
                    <a:p>
                      <a:r>
                        <a:rPr lang="en-US" altLang="zh-CN" sz="2400" dirty="0">
                          <a:latin typeface="黑体" panose="02010609060101010101" pitchFamily="49" charset="-122"/>
                          <a:ea typeface="黑体" panose="02010609060101010101" pitchFamily="49" charset="-122"/>
                        </a:rPr>
                        <a:t>990106</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陆海涛</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3398617353"/>
                  </a:ext>
                </a:extLst>
              </a:tr>
              <a:tr h="454586">
                <a:tc>
                  <a:txBody>
                    <a:bodyPr/>
                    <a:lstStyle/>
                    <a:p>
                      <a:r>
                        <a:rPr lang="en-US" altLang="zh-CN" sz="2400" dirty="0">
                          <a:latin typeface="黑体" panose="02010609060101010101" pitchFamily="49" charset="-122"/>
                          <a:ea typeface="黑体" panose="02010609060101010101" pitchFamily="49" charset="-122"/>
                        </a:rPr>
                        <a:t>990201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张晓梅</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女</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109003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计算机系</a:t>
                      </a:r>
                    </a:p>
                  </a:txBody>
                  <a:tcPr>
                    <a:solidFill>
                      <a:schemeClr val="bg1">
                        <a:lumMod val="95000"/>
                      </a:schemeClr>
                    </a:solidFill>
                  </a:tcPr>
                </a:tc>
                <a:extLst>
                  <a:ext uri="{0D108BD9-81ED-4DB2-BD59-A6C34878D82A}">
                    <a16:rowId xmlns:a16="http://schemas.microsoft.com/office/drawing/2014/main" val="1110922861"/>
                  </a:ext>
                </a:extLst>
              </a:tr>
            </a:tbl>
          </a:graphicData>
        </a:graphic>
      </p:graphicFrame>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838195" y="623022"/>
            <a:ext cx="10515600" cy="2098282"/>
          </a:xfrm>
        </p:spPr>
        <p:txBody>
          <a:bodyPr>
            <a:normAutofit/>
          </a:bodyPr>
          <a:lstStyle/>
          <a:p>
            <a:pPr marL="546100" indent="-457200">
              <a:lnSpc>
                <a:spcPct val="100000"/>
              </a:lnSpc>
              <a:spcBef>
                <a:spcPts val="600"/>
              </a:spcBef>
              <a:spcAft>
                <a:spcPts val="600"/>
              </a:spcAft>
              <a:buFont typeface="Wingdings" panose="05000000000000000000" pitchFamily="2" charset="2"/>
              <a:buChar char="Ø"/>
              <a:defRPr/>
            </a:pPr>
            <a:r>
              <a:rPr lang="zh-CN" altLang="en-US" sz="2600" kern="0" dirty="0">
                <a:solidFill>
                  <a:srgbClr val="C00000"/>
                </a:solidFill>
                <a:latin typeface="黑体" panose="02010609060101010101" pitchFamily="49" charset="-122"/>
                <a:ea typeface="黑体" panose="02010609060101010101" pitchFamily="49" charset="-122"/>
              </a:rPr>
              <a:t>记录（元组）：</a:t>
            </a:r>
            <a:r>
              <a:rPr lang="zh-CN" altLang="en-US" sz="2600" kern="0" dirty="0">
                <a:latin typeface="黑体" panose="02010609060101010101" pitchFamily="49" charset="-122"/>
                <a:ea typeface="黑体" panose="02010609060101010101" pitchFamily="49" charset="-122"/>
              </a:rPr>
              <a:t>表中的行称为记录。一个关系中不能有完全相同的两条记录。</a:t>
            </a:r>
          </a:p>
          <a:p>
            <a:pPr marL="546100" indent="-457200">
              <a:lnSpc>
                <a:spcPct val="120000"/>
              </a:lnSpc>
              <a:spcBef>
                <a:spcPts val="600"/>
              </a:spcBef>
              <a:spcAft>
                <a:spcPts val="600"/>
              </a:spcAft>
              <a:buFont typeface="Wingdings" panose="05000000000000000000" pitchFamily="2" charset="2"/>
              <a:buChar char="Ø"/>
              <a:defRPr/>
            </a:pPr>
            <a:r>
              <a:rPr lang="zh-CN" altLang="en-US" sz="2600" kern="0" dirty="0">
                <a:solidFill>
                  <a:srgbClr val="C00000"/>
                </a:solidFill>
                <a:latin typeface="黑体" panose="02010609060101010101" pitchFamily="49" charset="-122"/>
                <a:ea typeface="黑体" panose="02010609060101010101" pitchFamily="49" charset="-122"/>
              </a:rPr>
              <a:t>字段（属性）：</a:t>
            </a:r>
            <a:r>
              <a:rPr lang="zh-CN" altLang="en-US" sz="2600" kern="0" dirty="0">
                <a:latin typeface="黑体" panose="02010609060101010101" pitchFamily="49" charset="-122"/>
                <a:ea typeface="黑体" panose="02010609060101010101" pitchFamily="49" charset="-122"/>
              </a:rPr>
              <a:t>表中的列称为字段，每列有一个字段名。同一个字段的数据应具有</a:t>
            </a:r>
            <a:r>
              <a:rPr lang="zh-CN" altLang="en-US" sz="2600" dirty="0">
                <a:latin typeface="黑体" panose="02010609060101010101" pitchFamily="49" charset="-122"/>
                <a:ea typeface="黑体" panose="02010609060101010101" pitchFamily="49" charset="-122"/>
              </a:rPr>
              <a:t>相同的数据类型</a:t>
            </a:r>
            <a:r>
              <a:rPr lang="zh-CN" altLang="en-US" sz="2600" kern="0" dirty="0">
                <a:latin typeface="黑体" panose="02010609060101010101" pitchFamily="49" charset="-122"/>
                <a:ea typeface="黑体" panose="02010609060101010101" pitchFamily="49" charset="-122"/>
              </a:rPr>
              <a:t>，同一个表中不能有同名的字段。</a:t>
            </a:r>
            <a:endParaRPr lang="en-US" altLang="zh-CN" sz="2600" dirty="0"/>
          </a:p>
          <a:p>
            <a:pPr marL="457200" lvl="1" indent="0">
              <a:lnSpc>
                <a:spcPct val="120000"/>
              </a:lnSpc>
              <a:spcBef>
                <a:spcPts val="0"/>
              </a:spcBef>
              <a:spcAft>
                <a:spcPts val="1200"/>
              </a:spcAft>
              <a:buNone/>
              <a:defRPr/>
            </a:pPr>
            <a:endParaRPr lang="zh-CN" altLang="en-US" kern="0" dirty="0">
              <a:latin typeface="黑体" panose="02010609060101010101" pitchFamily="49" charset="-122"/>
              <a:ea typeface="黑体" panose="02010609060101010101" pitchFamily="49" charset="-122"/>
            </a:endParaRPr>
          </a:p>
        </p:txBody>
      </p:sp>
      <p:sp>
        <p:nvSpPr>
          <p:cNvPr id="13" name="Text Box 4">
            <a:extLst>
              <a:ext uri="{FF2B5EF4-FFF2-40B4-BE49-F238E27FC236}">
                <a16:creationId xmlns:a16="http://schemas.microsoft.com/office/drawing/2014/main" id="{D888D468-3D1A-48A0-B502-25E99523F3BE}"/>
              </a:ext>
            </a:extLst>
          </p:cNvPr>
          <p:cNvSpPr txBox="1">
            <a:spLocks noChangeArrowheads="1"/>
          </p:cNvSpPr>
          <p:nvPr/>
        </p:nvSpPr>
        <p:spPr bwMode="auto">
          <a:xfrm>
            <a:off x="5750359" y="5656321"/>
            <a:ext cx="1143000" cy="461665"/>
          </a:xfrm>
          <a:prstGeom prst="rect">
            <a:avLst/>
          </a:prstGeom>
          <a:solidFill>
            <a:schemeClr val="bg1"/>
          </a:solidFill>
          <a:ln>
            <a:noFill/>
          </a:ln>
        </p:spPr>
        <p:txBody>
          <a:bodyPr>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学生表</a:t>
            </a:r>
          </a:p>
        </p:txBody>
      </p:sp>
      <p:grpSp>
        <p:nvGrpSpPr>
          <p:cNvPr id="16" name="组合 15">
            <a:extLst>
              <a:ext uri="{FF2B5EF4-FFF2-40B4-BE49-F238E27FC236}">
                <a16:creationId xmlns:a16="http://schemas.microsoft.com/office/drawing/2014/main" id="{E1B4ACD2-82A1-487E-A851-BE1F673DE49C}"/>
              </a:ext>
            </a:extLst>
          </p:cNvPr>
          <p:cNvGrpSpPr/>
          <p:nvPr/>
        </p:nvGrpSpPr>
        <p:grpSpPr>
          <a:xfrm>
            <a:off x="1495677" y="2721304"/>
            <a:ext cx="9200645" cy="2040277"/>
            <a:chOff x="1495677" y="1803847"/>
            <a:chExt cx="9200645" cy="2040277"/>
          </a:xfrm>
        </p:grpSpPr>
        <p:sp>
          <p:nvSpPr>
            <p:cNvPr id="10" name="Text Box 6">
              <a:extLst>
                <a:ext uri="{FF2B5EF4-FFF2-40B4-BE49-F238E27FC236}">
                  <a16:creationId xmlns:a16="http://schemas.microsoft.com/office/drawing/2014/main" id="{F31561A3-0686-4020-B49D-D3B0697EB13A}"/>
                </a:ext>
              </a:extLst>
            </p:cNvPr>
            <p:cNvSpPr txBox="1">
              <a:spLocks noChangeArrowheads="1"/>
            </p:cNvSpPr>
            <p:nvPr/>
          </p:nvSpPr>
          <p:spPr bwMode="auto">
            <a:xfrm>
              <a:off x="5968130" y="1803847"/>
              <a:ext cx="853118" cy="461596"/>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记录</a:t>
              </a:r>
            </a:p>
          </p:txBody>
        </p:sp>
        <p:sp>
          <p:nvSpPr>
            <p:cNvPr id="15" name="对话气泡: 圆角矩形 14">
              <a:extLst>
                <a:ext uri="{FF2B5EF4-FFF2-40B4-BE49-F238E27FC236}">
                  <a16:creationId xmlns:a16="http://schemas.microsoft.com/office/drawing/2014/main" id="{7F0A3EB4-0041-4E77-BFE4-AE7C43E17D0B}"/>
                </a:ext>
              </a:extLst>
            </p:cNvPr>
            <p:cNvSpPr/>
            <p:nvPr/>
          </p:nvSpPr>
          <p:spPr>
            <a:xfrm>
              <a:off x="1495677" y="3261497"/>
              <a:ext cx="9200645" cy="582627"/>
            </a:xfrm>
            <a:prstGeom prst="wedgeRoundRectCallout">
              <a:avLst>
                <a:gd name="adj1" fmla="val -1572"/>
                <a:gd name="adj2" fmla="val -237555"/>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8" name="组合 17">
            <a:extLst>
              <a:ext uri="{FF2B5EF4-FFF2-40B4-BE49-F238E27FC236}">
                <a16:creationId xmlns:a16="http://schemas.microsoft.com/office/drawing/2014/main" id="{3968383A-B07E-4343-A382-A4BC1399C9F4}"/>
              </a:ext>
            </a:extLst>
          </p:cNvPr>
          <p:cNvGrpSpPr/>
          <p:nvPr/>
        </p:nvGrpSpPr>
        <p:grpSpPr>
          <a:xfrm>
            <a:off x="6748416" y="2694578"/>
            <a:ext cx="3287506" cy="3066939"/>
            <a:chOff x="6748420" y="1799604"/>
            <a:chExt cx="3287506" cy="3066939"/>
          </a:xfrm>
        </p:grpSpPr>
        <p:sp>
          <p:nvSpPr>
            <p:cNvPr id="9" name="Text Box 10">
              <a:extLst>
                <a:ext uri="{FF2B5EF4-FFF2-40B4-BE49-F238E27FC236}">
                  <a16:creationId xmlns:a16="http://schemas.microsoft.com/office/drawing/2014/main" id="{CBEE2B79-B95F-4D58-A99D-3E880B4B0A5A}"/>
                </a:ext>
              </a:extLst>
            </p:cNvPr>
            <p:cNvSpPr txBox="1">
              <a:spLocks noChangeArrowheads="1"/>
            </p:cNvSpPr>
            <p:nvPr/>
          </p:nvSpPr>
          <p:spPr bwMode="auto">
            <a:xfrm>
              <a:off x="9182820" y="1799604"/>
              <a:ext cx="853106" cy="461739"/>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字段</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17" name="对话气泡: 圆角矩形 16">
              <a:extLst>
                <a:ext uri="{FF2B5EF4-FFF2-40B4-BE49-F238E27FC236}">
                  <a16:creationId xmlns:a16="http://schemas.microsoft.com/office/drawing/2014/main" id="{6673A9E7-CB60-4B2C-A910-EC60526A4529}"/>
                </a:ext>
              </a:extLst>
            </p:cNvPr>
            <p:cNvSpPr/>
            <p:nvPr/>
          </p:nvSpPr>
          <p:spPr>
            <a:xfrm>
              <a:off x="6748420" y="2306230"/>
              <a:ext cx="2112359" cy="2560313"/>
            </a:xfrm>
            <a:prstGeom prst="wedgeRoundRectCallout">
              <a:avLst>
                <a:gd name="adj1" fmla="val 58063"/>
                <a:gd name="adj2" fmla="val -59463"/>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115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777364" y="599470"/>
            <a:ext cx="10637269" cy="2398831"/>
          </a:xfrm>
        </p:spPr>
        <p:txBody>
          <a:bodyPr>
            <a:normAutofit fontScale="92500"/>
          </a:bodyPr>
          <a:lstStyle/>
          <a:p>
            <a:pPr>
              <a:lnSpc>
                <a:spcPct val="100000"/>
              </a:lnSpc>
              <a:spcBef>
                <a:spcPts val="0"/>
              </a:spcBef>
              <a:spcAft>
                <a:spcPts val="1200"/>
              </a:spcAft>
              <a:buFont typeface="Wingdings" panose="05000000000000000000" pitchFamily="2" charset="2"/>
              <a:buChar char="Ø"/>
              <a:defRPr/>
            </a:pPr>
            <a:r>
              <a:rPr lang="zh-CN" altLang="en-US" kern="0" dirty="0">
                <a:solidFill>
                  <a:srgbClr val="C00000"/>
                </a:solidFill>
                <a:latin typeface="黑体" panose="02010609060101010101" pitchFamily="49" charset="-122"/>
                <a:ea typeface="黑体" panose="02010609060101010101" pitchFamily="49" charset="-122"/>
              </a:rPr>
              <a:t>域：</a:t>
            </a:r>
            <a:r>
              <a:rPr lang="zh-CN" altLang="en-US" kern="0" dirty="0">
                <a:latin typeface="黑体" panose="02010609060101010101" pitchFamily="49" charset="-122"/>
                <a:ea typeface="黑体" panose="02010609060101010101" pitchFamily="49" charset="-122"/>
              </a:rPr>
              <a:t>字段的取值范围称为域。不同的字段可以有相同的域。</a:t>
            </a:r>
            <a:endParaRPr lang="en-US" altLang="zh-CN" kern="0" dirty="0">
              <a:latin typeface="黑体" panose="02010609060101010101" pitchFamily="49" charset="-122"/>
              <a:ea typeface="黑体" panose="02010609060101010101" pitchFamily="49" charset="-122"/>
            </a:endParaRPr>
          </a:p>
          <a:p>
            <a:pPr>
              <a:lnSpc>
                <a:spcPct val="100000"/>
              </a:lnSpc>
              <a:spcBef>
                <a:spcPts val="0"/>
              </a:spcBef>
              <a:spcAft>
                <a:spcPts val="1200"/>
              </a:spcAft>
              <a:buFont typeface="Wingdings" panose="05000000000000000000" pitchFamily="2" charset="2"/>
              <a:buChar char="Ø"/>
              <a:defRPr/>
            </a:pPr>
            <a:r>
              <a:rPr lang="zh-CN" altLang="en-US" kern="0" dirty="0">
                <a:solidFill>
                  <a:srgbClr val="C00000"/>
                </a:solidFill>
                <a:latin typeface="黑体" panose="02010609060101010101" pitchFamily="49" charset="-122"/>
                <a:ea typeface="黑体" panose="02010609060101010101" pitchFamily="49" charset="-122"/>
              </a:rPr>
              <a:t>关系模式：</a:t>
            </a:r>
            <a:r>
              <a:rPr lang="zh-CN" altLang="en-US" kern="0" dirty="0">
                <a:latin typeface="黑体" panose="02010609060101010101" pitchFamily="49" charset="-122"/>
                <a:ea typeface="黑体" panose="02010609060101010101" pitchFamily="49" charset="-122"/>
              </a:rPr>
              <a:t>关系结构的描述称为关系模式，用关系名和字段集合表示。</a:t>
            </a:r>
            <a:endParaRPr lang="en-US" altLang="zh-CN" kern="0" dirty="0">
              <a:latin typeface="黑体" panose="02010609060101010101" pitchFamily="49" charset="-122"/>
              <a:ea typeface="黑体" panose="02010609060101010101" pitchFamily="49" charset="-122"/>
            </a:endParaRPr>
          </a:p>
          <a:p>
            <a:pPr marL="457200" lvl="1" indent="0">
              <a:lnSpc>
                <a:spcPct val="100000"/>
              </a:lnSpc>
              <a:spcBef>
                <a:spcPts val="0"/>
              </a:spcBef>
              <a:spcAft>
                <a:spcPts val="1200"/>
              </a:spcAft>
              <a:buNone/>
              <a:defRPr/>
            </a:pPr>
            <a:r>
              <a:rPr lang="en-US" altLang="zh-CN" kern="0" dirty="0">
                <a:solidFill>
                  <a:srgbClr val="0000CC"/>
                </a:solidFill>
                <a:latin typeface="黑体" panose="02010609060101010101" pitchFamily="49" charset="-122"/>
                <a:ea typeface="黑体" panose="02010609060101010101" pitchFamily="49" charset="-122"/>
              </a:rPr>
              <a:t>  </a:t>
            </a:r>
            <a:r>
              <a:rPr lang="zh-CN" altLang="en-US" sz="2600" kern="0" dirty="0">
                <a:solidFill>
                  <a:srgbClr val="0000CC"/>
                </a:solidFill>
                <a:latin typeface="黑体" panose="02010609060101010101" pitchFamily="49" charset="-122"/>
                <a:ea typeface="黑体" panose="02010609060101010101" pitchFamily="49" charset="-122"/>
              </a:rPr>
              <a:t>例如，下面学生表的关系模式表示为： </a:t>
            </a:r>
            <a:endParaRPr lang="en-US" altLang="zh-CN" sz="2600" kern="0" dirty="0">
              <a:solidFill>
                <a:srgbClr val="0000CC"/>
              </a:solidFill>
              <a:latin typeface="黑体" panose="02010609060101010101" pitchFamily="49" charset="-122"/>
              <a:ea typeface="黑体" panose="02010609060101010101" pitchFamily="49" charset="-122"/>
            </a:endParaRPr>
          </a:p>
          <a:p>
            <a:pPr marL="457200" lvl="1" indent="0">
              <a:lnSpc>
                <a:spcPct val="100000"/>
              </a:lnSpc>
              <a:spcBef>
                <a:spcPts val="0"/>
              </a:spcBef>
              <a:spcAft>
                <a:spcPts val="1200"/>
              </a:spcAft>
              <a:buNone/>
              <a:defRPr/>
            </a:pPr>
            <a:r>
              <a:rPr lang="en-US" altLang="zh-CN" sz="2600" kern="0" dirty="0">
                <a:solidFill>
                  <a:srgbClr val="0000CC"/>
                </a:solidFill>
                <a:latin typeface="黑体" panose="02010609060101010101" pitchFamily="49" charset="-122"/>
                <a:ea typeface="黑体" panose="02010609060101010101" pitchFamily="49" charset="-122"/>
              </a:rPr>
              <a:t>       </a:t>
            </a:r>
            <a:r>
              <a:rPr lang="zh-CN" altLang="en-US" sz="2600" kern="0" dirty="0">
                <a:solidFill>
                  <a:srgbClr val="C00000"/>
                </a:solidFill>
                <a:latin typeface="黑体" panose="02010609060101010101" pitchFamily="49" charset="-122"/>
                <a:ea typeface="黑体" panose="02010609060101010101" pitchFamily="49" charset="-122"/>
              </a:rPr>
              <a:t>学生表</a:t>
            </a:r>
            <a:r>
              <a:rPr lang="pt-BR" altLang="zh-CN" sz="2600" kern="0" dirty="0">
                <a:solidFill>
                  <a:srgbClr val="C00000"/>
                </a:solidFill>
                <a:latin typeface="黑体" panose="02010609060101010101" pitchFamily="49" charset="-122"/>
                <a:ea typeface="黑体" panose="02010609060101010101" pitchFamily="49" charset="-122"/>
              </a:rPr>
              <a:t>(</a:t>
            </a:r>
            <a:r>
              <a:rPr lang="zh-CN" altLang="en-US" sz="2600" kern="0" dirty="0">
                <a:solidFill>
                  <a:srgbClr val="C00000"/>
                </a:solidFill>
                <a:latin typeface="黑体" panose="02010609060101010101" pitchFamily="49" charset="-122"/>
                <a:ea typeface="黑体" panose="02010609060101010101" pitchFamily="49" charset="-122"/>
              </a:rPr>
              <a:t>学号</a:t>
            </a:r>
            <a:r>
              <a:rPr lang="zh-CN" altLang="pt-BR" sz="2600" kern="0" dirty="0">
                <a:solidFill>
                  <a:srgbClr val="C00000"/>
                </a:solidFill>
                <a:latin typeface="黑体" panose="02010609060101010101" pitchFamily="49" charset="-122"/>
                <a:ea typeface="黑体" panose="02010609060101010101" pitchFamily="49" charset="-122"/>
              </a:rPr>
              <a:t>，</a:t>
            </a:r>
            <a:r>
              <a:rPr lang="zh-CN" altLang="en-US" sz="2600" kern="0" dirty="0">
                <a:solidFill>
                  <a:srgbClr val="C00000"/>
                </a:solidFill>
                <a:latin typeface="黑体" panose="02010609060101010101" pitchFamily="49" charset="-122"/>
                <a:ea typeface="黑体" panose="02010609060101010101" pitchFamily="49" charset="-122"/>
              </a:rPr>
              <a:t>姓名</a:t>
            </a:r>
            <a:r>
              <a:rPr lang="zh-CN" altLang="pt-BR" sz="2600" kern="0" dirty="0">
                <a:solidFill>
                  <a:srgbClr val="C00000"/>
                </a:solidFill>
                <a:latin typeface="黑体" panose="02010609060101010101" pitchFamily="49" charset="-122"/>
                <a:ea typeface="黑体" panose="02010609060101010101" pitchFamily="49" charset="-122"/>
              </a:rPr>
              <a:t>，</a:t>
            </a:r>
            <a:r>
              <a:rPr lang="zh-CN" altLang="en-US" sz="2600" kern="0" dirty="0">
                <a:solidFill>
                  <a:srgbClr val="C00000"/>
                </a:solidFill>
                <a:latin typeface="黑体" panose="02010609060101010101" pitchFamily="49" charset="-122"/>
                <a:ea typeface="黑体" panose="02010609060101010101" pitchFamily="49" charset="-122"/>
              </a:rPr>
              <a:t>性别</a:t>
            </a:r>
            <a:r>
              <a:rPr lang="zh-CN" altLang="pt-BR" sz="2600" kern="0" dirty="0">
                <a:solidFill>
                  <a:srgbClr val="C00000"/>
                </a:solidFill>
                <a:latin typeface="黑体" panose="02010609060101010101" pitchFamily="49" charset="-122"/>
                <a:ea typeface="黑体" panose="02010609060101010101" pitchFamily="49" charset="-122"/>
              </a:rPr>
              <a:t>，</a:t>
            </a:r>
            <a:r>
              <a:rPr lang="zh-CN" altLang="en-US" sz="2600" kern="0" dirty="0">
                <a:solidFill>
                  <a:srgbClr val="C00000"/>
                </a:solidFill>
                <a:latin typeface="黑体" panose="02010609060101010101" pitchFamily="49" charset="-122"/>
                <a:ea typeface="黑体" panose="02010609060101010101" pitchFamily="49" charset="-122"/>
              </a:rPr>
              <a:t>专业代号</a:t>
            </a:r>
            <a:r>
              <a:rPr lang="zh-CN" altLang="pt-BR" sz="2600" kern="0" dirty="0">
                <a:solidFill>
                  <a:srgbClr val="C00000"/>
                </a:solidFill>
                <a:latin typeface="黑体" panose="02010609060101010101" pitchFamily="49" charset="-122"/>
                <a:ea typeface="黑体" panose="02010609060101010101" pitchFamily="49" charset="-122"/>
              </a:rPr>
              <a:t>，</a:t>
            </a:r>
            <a:r>
              <a:rPr lang="zh-CN" altLang="en-US" sz="2600" kern="0" dirty="0">
                <a:solidFill>
                  <a:srgbClr val="C00000"/>
                </a:solidFill>
                <a:latin typeface="黑体" panose="02010609060101010101" pitchFamily="49" charset="-122"/>
                <a:ea typeface="黑体" panose="02010609060101010101" pitchFamily="49" charset="-122"/>
              </a:rPr>
              <a:t>系名</a:t>
            </a:r>
            <a:r>
              <a:rPr lang="pt-BR" altLang="zh-CN" sz="2600" kern="0" dirty="0">
                <a:solidFill>
                  <a:srgbClr val="C00000"/>
                </a:solidFill>
                <a:latin typeface="黑体" panose="02010609060101010101" pitchFamily="49" charset="-122"/>
                <a:ea typeface="黑体" panose="02010609060101010101" pitchFamily="49" charset="-122"/>
              </a:rPr>
              <a:t>)</a:t>
            </a:r>
            <a:endParaRPr lang="zh-CN" altLang="en-US" sz="2600" kern="0" dirty="0">
              <a:solidFill>
                <a:srgbClr val="C00000"/>
              </a:solidFill>
              <a:latin typeface="黑体" panose="02010609060101010101" pitchFamily="49" charset="-122"/>
              <a:ea typeface="黑体" panose="02010609060101010101" pitchFamily="49" charset="-122"/>
            </a:endParaRPr>
          </a:p>
          <a:p>
            <a:pPr lvl="1">
              <a:lnSpc>
                <a:spcPct val="100000"/>
              </a:lnSpc>
              <a:spcBef>
                <a:spcPts val="0"/>
              </a:spcBef>
              <a:spcAft>
                <a:spcPts val="1200"/>
              </a:spcAft>
              <a:defRPr/>
            </a:pPr>
            <a:endParaRPr lang="zh-CN" altLang="en-US" dirty="0"/>
          </a:p>
        </p:txBody>
      </p:sp>
      <p:graphicFrame>
        <p:nvGraphicFramePr>
          <p:cNvPr id="14" name="表格 13">
            <a:extLst>
              <a:ext uri="{FF2B5EF4-FFF2-40B4-BE49-F238E27FC236}">
                <a16:creationId xmlns:a16="http://schemas.microsoft.com/office/drawing/2014/main" id="{D375CC56-EC38-45F2-A96F-39B80C892C31}"/>
              </a:ext>
            </a:extLst>
          </p:cNvPr>
          <p:cNvGraphicFramePr>
            <a:graphicFrameLocks noGrp="1"/>
          </p:cNvGraphicFramePr>
          <p:nvPr>
            <p:extLst>
              <p:ext uri="{D42A27DB-BD31-4B8C-83A1-F6EECF244321}">
                <p14:modId xmlns:p14="http://schemas.microsoft.com/office/powerpoint/2010/main" val="2487395400"/>
              </p:ext>
            </p:extLst>
          </p:nvPr>
        </p:nvGraphicFramePr>
        <p:xfrm>
          <a:off x="1735037" y="3059209"/>
          <a:ext cx="8721925" cy="2286000"/>
        </p:xfrm>
        <a:graphic>
          <a:graphicData uri="http://schemas.openxmlformats.org/drawingml/2006/table">
            <a:tbl>
              <a:tblPr firstRow="1" bandRow="1">
                <a:tableStyleId>{5940675A-B579-460E-94D1-54222C63F5DA}</a:tableStyleId>
              </a:tblPr>
              <a:tblGrid>
                <a:gridCol w="1744385">
                  <a:extLst>
                    <a:ext uri="{9D8B030D-6E8A-4147-A177-3AD203B41FA5}">
                      <a16:colId xmlns:a16="http://schemas.microsoft.com/office/drawing/2014/main" val="295152209"/>
                    </a:ext>
                  </a:extLst>
                </a:gridCol>
                <a:gridCol w="1744385">
                  <a:extLst>
                    <a:ext uri="{9D8B030D-6E8A-4147-A177-3AD203B41FA5}">
                      <a16:colId xmlns:a16="http://schemas.microsoft.com/office/drawing/2014/main" val="4027186449"/>
                    </a:ext>
                  </a:extLst>
                </a:gridCol>
                <a:gridCol w="1744385">
                  <a:extLst>
                    <a:ext uri="{9D8B030D-6E8A-4147-A177-3AD203B41FA5}">
                      <a16:colId xmlns:a16="http://schemas.microsoft.com/office/drawing/2014/main" val="219891473"/>
                    </a:ext>
                  </a:extLst>
                </a:gridCol>
                <a:gridCol w="1744385">
                  <a:extLst>
                    <a:ext uri="{9D8B030D-6E8A-4147-A177-3AD203B41FA5}">
                      <a16:colId xmlns:a16="http://schemas.microsoft.com/office/drawing/2014/main" val="4074246666"/>
                    </a:ext>
                  </a:extLst>
                </a:gridCol>
                <a:gridCol w="1744385">
                  <a:extLst>
                    <a:ext uri="{9D8B030D-6E8A-4147-A177-3AD203B41FA5}">
                      <a16:colId xmlns:a16="http://schemas.microsoft.com/office/drawing/2014/main" val="2915472974"/>
                    </a:ext>
                  </a:extLst>
                </a:gridCol>
              </a:tblGrid>
              <a:tr h="454586">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姓名</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性别</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专业代号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系名</a:t>
                      </a:r>
                    </a:p>
                  </a:txBody>
                  <a:tcPr>
                    <a:solidFill>
                      <a:schemeClr val="bg1">
                        <a:lumMod val="95000"/>
                      </a:schemeClr>
                    </a:solidFill>
                  </a:tcPr>
                </a:tc>
                <a:extLst>
                  <a:ext uri="{0D108BD9-81ED-4DB2-BD59-A6C34878D82A}">
                    <a16:rowId xmlns:a16="http://schemas.microsoft.com/office/drawing/2014/main" val="2706703254"/>
                  </a:ext>
                </a:extLst>
              </a:tr>
              <a:tr h="454586">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李林</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2506537065"/>
                  </a:ext>
                </a:extLst>
              </a:tr>
              <a:tr h="454586">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高山</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830946536"/>
                  </a:ext>
                </a:extLst>
              </a:tr>
              <a:tr h="454586">
                <a:tc>
                  <a:txBody>
                    <a:bodyPr/>
                    <a:lstStyle/>
                    <a:p>
                      <a:r>
                        <a:rPr lang="en-US" altLang="zh-CN" sz="2400" dirty="0">
                          <a:latin typeface="黑体" panose="02010609060101010101" pitchFamily="49" charset="-122"/>
                          <a:ea typeface="黑体" panose="02010609060101010101" pitchFamily="49" charset="-122"/>
                        </a:rPr>
                        <a:t>990106</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陆海涛</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3398617353"/>
                  </a:ext>
                </a:extLst>
              </a:tr>
              <a:tr h="454586">
                <a:tc>
                  <a:txBody>
                    <a:bodyPr/>
                    <a:lstStyle/>
                    <a:p>
                      <a:r>
                        <a:rPr lang="en-US" altLang="zh-CN" sz="2400" dirty="0">
                          <a:latin typeface="黑体" panose="02010609060101010101" pitchFamily="49" charset="-122"/>
                          <a:ea typeface="黑体" panose="02010609060101010101" pitchFamily="49" charset="-122"/>
                        </a:rPr>
                        <a:t>990201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张晓梅</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女</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109003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计算机系</a:t>
                      </a:r>
                    </a:p>
                  </a:txBody>
                  <a:tcPr>
                    <a:solidFill>
                      <a:schemeClr val="bg1">
                        <a:lumMod val="95000"/>
                      </a:schemeClr>
                    </a:solidFill>
                  </a:tcPr>
                </a:tc>
                <a:extLst>
                  <a:ext uri="{0D108BD9-81ED-4DB2-BD59-A6C34878D82A}">
                    <a16:rowId xmlns:a16="http://schemas.microsoft.com/office/drawing/2014/main" val="1110922861"/>
                  </a:ext>
                </a:extLst>
              </a:tr>
            </a:tbl>
          </a:graphicData>
        </a:graphic>
      </p:graphicFrame>
      <p:sp>
        <p:nvSpPr>
          <p:cNvPr id="15" name="Text Box 4">
            <a:extLst>
              <a:ext uri="{FF2B5EF4-FFF2-40B4-BE49-F238E27FC236}">
                <a16:creationId xmlns:a16="http://schemas.microsoft.com/office/drawing/2014/main" id="{53F9D886-8501-4F24-B543-F0B3434197DD}"/>
              </a:ext>
            </a:extLst>
          </p:cNvPr>
          <p:cNvSpPr txBox="1">
            <a:spLocks noChangeArrowheads="1"/>
          </p:cNvSpPr>
          <p:nvPr/>
        </p:nvSpPr>
        <p:spPr bwMode="auto">
          <a:xfrm>
            <a:off x="5685622" y="5467025"/>
            <a:ext cx="1143000" cy="461665"/>
          </a:xfrm>
          <a:prstGeom prst="rect">
            <a:avLst/>
          </a:prstGeom>
          <a:solidFill>
            <a:schemeClr val="bg1"/>
          </a:solidFill>
          <a:ln>
            <a:noFill/>
          </a:ln>
        </p:spPr>
        <p:txBody>
          <a:bodyPr>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学生表</a:t>
            </a:r>
          </a:p>
        </p:txBody>
      </p:sp>
    </p:spTree>
    <p:extLst>
      <p:ext uri="{BB962C8B-B14F-4D97-AF65-F5344CB8AC3E}">
        <p14:creationId xmlns:p14="http://schemas.microsoft.com/office/powerpoint/2010/main" val="17600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630091" y="575451"/>
            <a:ext cx="11095744" cy="2589045"/>
          </a:xfrm>
        </p:spPr>
        <p:txBody>
          <a:bodyPr>
            <a:normAutofit/>
          </a:bodyPr>
          <a:lstStyle/>
          <a:p>
            <a:pPr>
              <a:lnSpc>
                <a:spcPct val="120000"/>
              </a:lnSpc>
              <a:spcBef>
                <a:spcPts val="0"/>
              </a:spcBef>
              <a:spcAft>
                <a:spcPts val="600"/>
              </a:spcAft>
              <a:buFont typeface="Wingdings" panose="05000000000000000000" pitchFamily="2" charset="2"/>
              <a:buChar char="Ø"/>
              <a:defRPr/>
            </a:pPr>
            <a:r>
              <a:rPr lang="zh-CN" altLang="en-US" sz="2400" kern="0" dirty="0">
                <a:solidFill>
                  <a:srgbClr val="C00000"/>
                </a:solidFill>
                <a:latin typeface="黑体" panose="02010609060101010101" pitchFamily="49" charset="-122"/>
                <a:ea typeface="黑体" panose="02010609060101010101" pitchFamily="49" charset="-122"/>
              </a:rPr>
              <a:t>候选关键字（候选码）：</a:t>
            </a:r>
            <a:r>
              <a:rPr lang="zh-CN" altLang="en-US" sz="2400" kern="0" dirty="0">
                <a:latin typeface="黑体" panose="02010609060101010101" pitchFamily="49" charset="-122"/>
                <a:ea typeface="黑体" panose="02010609060101010101" pitchFamily="49" charset="-122"/>
              </a:rPr>
              <a:t>用来</a:t>
            </a:r>
            <a:r>
              <a:rPr lang="zh-CN" altLang="en-US" sz="2400" kern="0" dirty="0">
                <a:solidFill>
                  <a:srgbClr val="C00000"/>
                </a:solidFill>
                <a:latin typeface="黑体" panose="02010609060101010101" pitchFamily="49" charset="-122"/>
                <a:ea typeface="黑体" panose="02010609060101010101" pitchFamily="49" charset="-122"/>
              </a:rPr>
              <a:t>唯一</a:t>
            </a:r>
            <a:r>
              <a:rPr lang="zh-CN" altLang="en-US" sz="2400" kern="0" dirty="0">
                <a:latin typeface="黑体" panose="02010609060101010101" pitchFamily="49" charset="-122"/>
                <a:ea typeface="黑体" panose="02010609060101010101" pitchFamily="49" charset="-122"/>
              </a:rPr>
              <a:t>标识记录的字段或字段组合称为候选关键字。</a:t>
            </a:r>
            <a:endParaRPr lang="en-US" altLang="zh-CN" sz="2400" kern="0" dirty="0">
              <a:latin typeface="黑体" panose="02010609060101010101" pitchFamily="49" charset="-122"/>
              <a:ea typeface="黑体" panose="02010609060101010101" pitchFamily="49" charset="-122"/>
            </a:endParaRPr>
          </a:p>
          <a:p>
            <a:pPr marL="0" indent="0">
              <a:lnSpc>
                <a:spcPct val="120000"/>
              </a:lnSpc>
              <a:spcBef>
                <a:spcPts val="0"/>
              </a:spcBef>
              <a:spcAft>
                <a:spcPts val="600"/>
              </a:spcAft>
              <a:buNone/>
              <a:defRPr/>
            </a:pPr>
            <a:r>
              <a:rPr lang="zh-CN" altLang="en-US" sz="2400" kern="0" dirty="0">
                <a:solidFill>
                  <a:srgbClr val="0000CC"/>
                </a:solidFill>
                <a:latin typeface="黑体" panose="02010609060101010101" pitchFamily="49" charset="-122"/>
                <a:ea typeface="黑体" panose="02010609060101010101" pitchFamily="49" charset="-122"/>
              </a:rPr>
              <a:t>    例如：在下面学生表中，</a:t>
            </a:r>
            <a:r>
              <a:rPr lang="zh-CN" altLang="en-US" sz="2400" kern="0" dirty="0">
                <a:solidFill>
                  <a:srgbClr val="C00000"/>
                </a:solidFill>
                <a:latin typeface="黑体" panose="02010609060101010101" pitchFamily="49" charset="-122"/>
                <a:ea typeface="黑体" panose="02010609060101010101" pitchFamily="49" charset="-122"/>
              </a:rPr>
              <a:t>学号</a:t>
            </a:r>
            <a:r>
              <a:rPr lang="zh-CN" altLang="en-US" sz="2400" kern="0" dirty="0">
                <a:solidFill>
                  <a:srgbClr val="0000CC"/>
                </a:solidFill>
                <a:latin typeface="黑体" panose="02010609060101010101" pitchFamily="49" charset="-122"/>
                <a:ea typeface="黑体" panose="02010609060101010101" pitchFamily="49" charset="-122"/>
              </a:rPr>
              <a:t>和</a:t>
            </a:r>
            <a:r>
              <a:rPr lang="zh-CN" altLang="en-US" sz="2400" kern="0" dirty="0">
                <a:solidFill>
                  <a:srgbClr val="C00000"/>
                </a:solidFill>
                <a:latin typeface="黑体" panose="02010609060101010101" pitchFamily="49" charset="-122"/>
                <a:ea typeface="黑体" panose="02010609060101010101" pitchFamily="49" charset="-122"/>
              </a:rPr>
              <a:t>姓名</a:t>
            </a:r>
            <a:r>
              <a:rPr lang="zh-CN" altLang="en-US" sz="2400" kern="0" dirty="0">
                <a:solidFill>
                  <a:srgbClr val="0000CC"/>
                </a:solidFill>
                <a:latin typeface="黑体" panose="02010609060101010101" pitchFamily="49" charset="-122"/>
                <a:ea typeface="黑体" panose="02010609060101010101" pitchFamily="49" charset="-122"/>
              </a:rPr>
              <a:t>都没有重复值，都可以做候选关键字。</a:t>
            </a:r>
            <a:endParaRPr lang="en-US" altLang="zh-CN" sz="2400" kern="0" dirty="0">
              <a:solidFill>
                <a:srgbClr val="0000CC"/>
              </a:solidFill>
              <a:latin typeface="黑体" panose="02010609060101010101" pitchFamily="49" charset="-122"/>
              <a:ea typeface="黑体" panose="02010609060101010101" pitchFamily="49" charset="-122"/>
            </a:endParaRPr>
          </a:p>
          <a:p>
            <a:pPr>
              <a:lnSpc>
                <a:spcPct val="120000"/>
              </a:lnSpc>
              <a:spcBef>
                <a:spcPts val="0"/>
              </a:spcBef>
              <a:spcAft>
                <a:spcPts val="600"/>
              </a:spcAft>
              <a:buFont typeface="Wingdings" panose="05000000000000000000" pitchFamily="2" charset="2"/>
              <a:buChar char="Ø"/>
              <a:defRPr/>
            </a:pPr>
            <a:r>
              <a:rPr lang="zh-CN" altLang="en-US" sz="2400" kern="0" dirty="0">
                <a:solidFill>
                  <a:srgbClr val="C00000"/>
                </a:solidFill>
                <a:latin typeface="黑体" panose="02010609060101010101" pitchFamily="49" charset="-122"/>
                <a:ea typeface="黑体" panose="02010609060101010101" pitchFamily="49" charset="-122"/>
              </a:rPr>
              <a:t>主关键字（主码）：</a:t>
            </a:r>
            <a:r>
              <a:rPr lang="zh-CN" altLang="en-US" sz="2400" kern="0" dirty="0">
                <a:latin typeface="黑体" panose="02010609060101010101" pitchFamily="49" charset="-122"/>
                <a:ea typeface="黑体" panose="02010609060101010101" pitchFamily="49" charset="-122"/>
              </a:rPr>
              <a:t>在候选关键字中选出一个最重要的称为主关键字，简称主键。</a:t>
            </a:r>
            <a:endParaRPr lang="en-US" altLang="zh-CN" sz="2400" kern="0" dirty="0">
              <a:latin typeface="黑体" panose="02010609060101010101" pitchFamily="49" charset="-122"/>
              <a:ea typeface="黑体" panose="02010609060101010101" pitchFamily="49" charset="-122"/>
            </a:endParaRPr>
          </a:p>
          <a:p>
            <a:pPr marL="457200" lvl="1" indent="0">
              <a:lnSpc>
                <a:spcPct val="120000"/>
              </a:lnSpc>
              <a:spcBef>
                <a:spcPts val="0"/>
              </a:spcBef>
              <a:spcAft>
                <a:spcPts val="600"/>
              </a:spcAft>
              <a:buNone/>
              <a:defRPr/>
            </a:pPr>
            <a:r>
              <a:rPr lang="zh-CN" altLang="en-US" kern="0" dirty="0">
                <a:solidFill>
                  <a:srgbClr val="0000CC"/>
                </a:solidFill>
                <a:latin typeface="黑体" panose="02010609060101010101" pitchFamily="49" charset="-122"/>
                <a:ea typeface="黑体" panose="02010609060101010101" pitchFamily="49" charset="-122"/>
              </a:rPr>
              <a:t> 例如：在下面学生表中，我们选</a:t>
            </a:r>
            <a:r>
              <a:rPr lang="zh-CN" altLang="en-US" kern="0" dirty="0">
                <a:solidFill>
                  <a:srgbClr val="C00000"/>
                </a:solidFill>
                <a:latin typeface="黑体" panose="02010609060101010101" pitchFamily="49" charset="-122"/>
                <a:ea typeface="黑体" panose="02010609060101010101" pitchFamily="49" charset="-122"/>
              </a:rPr>
              <a:t>学号</a:t>
            </a:r>
            <a:r>
              <a:rPr lang="zh-CN" altLang="en-US" kern="0" dirty="0">
                <a:solidFill>
                  <a:srgbClr val="0000CC"/>
                </a:solidFill>
                <a:latin typeface="黑体" panose="02010609060101010101" pitchFamily="49" charset="-122"/>
                <a:ea typeface="黑体" panose="02010609060101010101" pitchFamily="49" charset="-122"/>
              </a:rPr>
              <a:t>为主键。</a:t>
            </a:r>
            <a:endParaRPr lang="en-US" altLang="zh-CN" kern="0" dirty="0">
              <a:solidFill>
                <a:srgbClr val="0000CC"/>
              </a:solidFill>
              <a:latin typeface="黑体" panose="02010609060101010101" pitchFamily="49" charset="-122"/>
              <a:ea typeface="黑体" panose="02010609060101010101" pitchFamily="49" charset="-122"/>
            </a:endParaRPr>
          </a:p>
          <a:p>
            <a:pPr marL="914400" lvl="2" indent="0">
              <a:lnSpc>
                <a:spcPct val="120000"/>
              </a:lnSpc>
              <a:spcBef>
                <a:spcPts val="0"/>
              </a:spcBef>
              <a:spcAft>
                <a:spcPts val="600"/>
              </a:spcAft>
              <a:buNone/>
              <a:defRPr/>
            </a:pPr>
            <a:endParaRPr lang="en-US" altLang="zh-CN" kern="0" dirty="0">
              <a:latin typeface="黑体" panose="02010609060101010101" pitchFamily="49" charset="-122"/>
              <a:ea typeface="黑体" panose="02010609060101010101" pitchFamily="49" charset="-122"/>
            </a:endParaRPr>
          </a:p>
        </p:txBody>
      </p:sp>
      <p:graphicFrame>
        <p:nvGraphicFramePr>
          <p:cNvPr id="17" name="表格 16">
            <a:extLst>
              <a:ext uri="{FF2B5EF4-FFF2-40B4-BE49-F238E27FC236}">
                <a16:creationId xmlns:a16="http://schemas.microsoft.com/office/drawing/2014/main" id="{0DE74D0E-EACC-40C1-99C1-7B3E0A7AC732}"/>
              </a:ext>
            </a:extLst>
          </p:cNvPr>
          <p:cNvGraphicFramePr>
            <a:graphicFrameLocks noGrp="1"/>
          </p:cNvGraphicFramePr>
          <p:nvPr>
            <p:extLst>
              <p:ext uri="{D42A27DB-BD31-4B8C-83A1-F6EECF244321}">
                <p14:modId xmlns:p14="http://schemas.microsoft.com/office/powerpoint/2010/main" val="2403614266"/>
              </p:ext>
            </p:extLst>
          </p:nvPr>
        </p:nvGraphicFramePr>
        <p:xfrm>
          <a:off x="1357707" y="3429000"/>
          <a:ext cx="8721925" cy="2286000"/>
        </p:xfrm>
        <a:graphic>
          <a:graphicData uri="http://schemas.openxmlformats.org/drawingml/2006/table">
            <a:tbl>
              <a:tblPr firstRow="1" bandRow="1">
                <a:tableStyleId>{5940675A-B579-460E-94D1-54222C63F5DA}</a:tableStyleId>
              </a:tblPr>
              <a:tblGrid>
                <a:gridCol w="1744385">
                  <a:extLst>
                    <a:ext uri="{9D8B030D-6E8A-4147-A177-3AD203B41FA5}">
                      <a16:colId xmlns:a16="http://schemas.microsoft.com/office/drawing/2014/main" val="295152209"/>
                    </a:ext>
                  </a:extLst>
                </a:gridCol>
                <a:gridCol w="1744385">
                  <a:extLst>
                    <a:ext uri="{9D8B030D-6E8A-4147-A177-3AD203B41FA5}">
                      <a16:colId xmlns:a16="http://schemas.microsoft.com/office/drawing/2014/main" val="4027186449"/>
                    </a:ext>
                  </a:extLst>
                </a:gridCol>
                <a:gridCol w="1744385">
                  <a:extLst>
                    <a:ext uri="{9D8B030D-6E8A-4147-A177-3AD203B41FA5}">
                      <a16:colId xmlns:a16="http://schemas.microsoft.com/office/drawing/2014/main" val="219891473"/>
                    </a:ext>
                  </a:extLst>
                </a:gridCol>
                <a:gridCol w="1744385">
                  <a:extLst>
                    <a:ext uri="{9D8B030D-6E8A-4147-A177-3AD203B41FA5}">
                      <a16:colId xmlns:a16="http://schemas.microsoft.com/office/drawing/2014/main" val="4074246666"/>
                    </a:ext>
                  </a:extLst>
                </a:gridCol>
                <a:gridCol w="1744385">
                  <a:extLst>
                    <a:ext uri="{9D8B030D-6E8A-4147-A177-3AD203B41FA5}">
                      <a16:colId xmlns:a16="http://schemas.microsoft.com/office/drawing/2014/main" val="2915472974"/>
                    </a:ext>
                  </a:extLst>
                </a:gridCol>
              </a:tblGrid>
              <a:tr h="454586">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姓名</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性别</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专业代号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系名</a:t>
                      </a:r>
                    </a:p>
                  </a:txBody>
                  <a:tcPr>
                    <a:solidFill>
                      <a:schemeClr val="bg1">
                        <a:lumMod val="95000"/>
                      </a:schemeClr>
                    </a:solidFill>
                  </a:tcPr>
                </a:tc>
                <a:extLst>
                  <a:ext uri="{0D108BD9-81ED-4DB2-BD59-A6C34878D82A}">
                    <a16:rowId xmlns:a16="http://schemas.microsoft.com/office/drawing/2014/main" val="2706703254"/>
                  </a:ext>
                </a:extLst>
              </a:tr>
              <a:tr h="454586">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李林</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2506537065"/>
                  </a:ext>
                </a:extLst>
              </a:tr>
              <a:tr h="454586">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高山</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830946536"/>
                  </a:ext>
                </a:extLst>
              </a:tr>
              <a:tr h="454586">
                <a:tc>
                  <a:txBody>
                    <a:bodyPr/>
                    <a:lstStyle/>
                    <a:p>
                      <a:r>
                        <a:rPr lang="en-US" altLang="zh-CN" sz="2400" dirty="0">
                          <a:latin typeface="黑体" panose="02010609060101010101" pitchFamily="49" charset="-122"/>
                          <a:ea typeface="黑体" panose="02010609060101010101" pitchFamily="49" charset="-122"/>
                        </a:rPr>
                        <a:t>990106</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陆海涛</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3398617353"/>
                  </a:ext>
                </a:extLst>
              </a:tr>
              <a:tr h="454586">
                <a:tc>
                  <a:txBody>
                    <a:bodyPr/>
                    <a:lstStyle/>
                    <a:p>
                      <a:r>
                        <a:rPr lang="en-US" altLang="zh-CN" sz="2400" dirty="0">
                          <a:latin typeface="黑体" panose="02010609060101010101" pitchFamily="49" charset="-122"/>
                          <a:ea typeface="黑体" panose="02010609060101010101" pitchFamily="49" charset="-122"/>
                        </a:rPr>
                        <a:t>990201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张晓梅</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女</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109003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计算机系</a:t>
                      </a:r>
                    </a:p>
                  </a:txBody>
                  <a:tcPr>
                    <a:solidFill>
                      <a:schemeClr val="bg1">
                        <a:lumMod val="95000"/>
                      </a:schemeClr>
                    </a:solidFill>
                  </a:tcPr>
                </a:tc>
                <a:extLst>
                  <a:ext uri="{0D108BD9-81ED-4DB2-BD59-A6C34878D82A}">
                    <a16:rowId xmlns:a16="http://schemas.microsoft.com/office/drawing/2014/main" val="1110922861"/>
                  </a:ext>
                </a:extLst>
              </a:tr>
            </a:tbl>
          </a:graphicData>
        </a:graphic>
      </p:graphicFrame>
      <p:sp>
        <p:nvSpPr>
          <p:cNvPr id="21" name="Text Box 4">
            <a:extLst>
              <a:ext uri="{FF2B5EF4-FFF2-40B4-BE49-F238E27FC236}">
                <a16:creationId xmlns:a16="http://schemas.microsoft.com/office/drawing/2014/main" id="{BFBDB6E7-FAC8-46F5-85E2-7BE262B301AB}"/>
              </a:ext>
            </a:extLst>
          </p:cNvPr>
          <p:cNvSpPr txBox="1">
            <a:spLocks noChangeArrowheads="1"/>
          </p:cNvSpPr>
          <p:nvPr/>
        </p:nvSpPr>
        <p:spPr bwMode="auto">
          <a:xfrm>
            <a:off x="5524500" y="5782341"/>
            <a:ext cx="1143000" cy="461665"/>
          </a:xfrm>
          <a:prstGeom prst="rect">
            <a:avLst/>
          </a:prstGeom>
          <a:solidFill>
            <a:schemeClr val="bg1"/>
          </a:solidFill>
          <a:ln>
            <a:noFill/>
          </a:ln>
        </p:spPr>
        <p:txBody>
          <a:bodyPr>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学生表</a:t>
            </a:r>
          </a:p>
        </p:txBody>
      </p:sp>
      <p:grpSp>
        <p:nvGrpSpPr>
          <p:cNvPr id="9" name="组合 8">
            <a:extLst>
              <a:ext uri="{FF2B5EF4-FFF2-40B4-BE49-F238E27FC236}">
                <a16:creationId xmlns:a16="http://schemas.microsoft.com/office/drawing/2014/main" id="{F0DE03C9-BA08-45D2-AC54-F3C696DB0CD7}"/>
              </a:ext>
            </a:extLst>
          </p:cNvPr>
          <p:cNvGrpSpPr/>
          <p:nvPr/>
        </p:nvGrpSpPr>
        <p:grpSpPr>
          <a:xfrm>
            <a:off x="1357707" y="2702831"/>
            <a:ext cx="6032809" cy="1241454"/>
            <a:chOff x="1357707" y="2702831"/>
            <a:chExt cx="6032809" cy="1241454"/>
          </a:xfrm>
        </p:grpSpPr>
        <p:grpSp>
          <p:nvGrpSpPr>
            <p:cNvPr id="7" name="组合 6">
              <a:extLst>
                <a:ext uri="{FF2B5EF4-FFF2-40B4-BE49-F238E27FC236}">
                  <a16:creationId xmlns:a16="http://schemas.microsoft.com/office/drawing/2014/main" id="{6E78662E-2BE2-4FC2-8B7F-321062154B4F}"/>
                </a:ext>
              </a:extLst>
            </p:cNvPr>
            <p:cNvGrpSpPr/>
            <p:nvPr/>
          </p:nvGrpSpPr>
          <p:grpSpPr>
            <a:xfrm>
              <a:off x="1357707" y="2702832"/>
              <a:ext cx="3966769" cy="1241453"/>
              <a:chOff x="1357707" y="2702832"/>
              <a:chExt cx="3966769" cy="1241453"/>
            </a:xfrm>
          </p:grpSpPr>
          <p:sp>
            <p:nvSpPr>
              <p:cNvPr id="19" name="对话气泡: 圆角矩形 18">
                <a:extLst>
                  <a:ext uri="{FF2B5EF4-FFF2-40B4-BE49-F238E27FC236}">
                    <a16:creationId xmlns:a16="http://schemas.microsoft.com/office/drawing/2014/main" id="{05020275-9718-4106-9F49-E77F3BE14ACD}"/>
                  </a:ext>
                </a:extLst>
              </p:cNvPr>
              <p:cNvSpPr/>
              <p:nvPr/>
            </p:nvSpPr>
            <p:spPr>
              <a:xfrm>
                <a:off x="1357707" y="3361658"/>
                <a:ext cx="1699326" cy="582627"/>
              </a:xfrm>
              <a:prstGeom prst="wedgeRoundRectCallout">
                <a:avLst>
                  <a:gd name="adj1" fmla="val 65717"/>
                  <a:gd name="adj2" fmla="val -108388"/>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 Box 6">
                <a:extLst>
                  <a:ext uri="{FF2B5EF4-FFF2-40B4-BE49-F238E27FC236}">
                    <a16:creationId xmlns:a16="http://schemas.microsoft.com/office/drawing/2014/main" id="{5E8C637E-4D84-4677-8715-8921E694F77F}"/>
                  </a:ext>
                </a:extLst>
              </p:cNvPr>
              <p:cNvSpPr txBox="1">
                <a:spLocks noChangeArrowheads="1"/>
              </p:cNvSpPr>
              <p:nvPr/>
            </p:nvSpPr>
            <p:spPr bwMode="auto">
              <a:xfrm>
                <a:off x="3427232" y="2702832"/>
                <a:ext cx="1897244" cy="461665"/>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候选关键字</a:t>
                </a:r>
              </a:p>
            </p:txBody>
          </p:sp>
        </p:grpSp>
        <p:grpSp>
          <p:nvGrpSpPr>
            <p:cNvPr id="8" name="组合 7">
              <a:extLst>
                <a:ext uri="{FF2B5EF4-FFF2-40B4-BE49-F238E27FC236}">
                  <a16:creationId xmlns:a16="http://schemas.microsoft.com/office/drawing/2014/main" id="{1E01B031-C41C-476D-9925-4848D7DDDB52}"/>
                </a:ext>
              </a:extLst>
            </p:cNvPr>
            <p:cNvGrpSpPr/>
            <p:nvPr/>
          </p:nvGrpSpPr>
          <p:grpSpPr>
            <a:xfrm>
              <a:off x="3120827" y="2702831"/>
              <a:ext cx="4269689" cy="1241454"/>
              <a:chOff x="3120827" y="2702831"/>
              <a:chExt cx="4269689" cy="1241454"/>
            </a:xfrm>
          </p:grpSpPr>
          <p:sp>
            <p:nvSpPr>
              <p:cNvPr id="23" name="对话气泡: 圆角矩形 22">
                <a:extLst>
                  <a:ext uri="{FF2B5EF4-FFF2-40B4-BE49-F238E27FC236}">
                    <a16:creationId xmlns:a16="http://schemas.microsoft.com/office/drawing/2014/main" id="{E0DE9604-FA0F-4111-93B6-37B3FA1196D1}"/>
                  </a:ext>
                </a:extLst>
              </p:cNvPr>
              <p:cNvSpPr/>
              <p:nvPr/>
            </p:nvSpPr>
            <p:spPr>
              <a:xfrm>
                <a:off x="3120827" y="3361658"/>
                <a:ext cx="1699327" cy="582627"/>
              </a:xfrm>
              <a:prstGeom prst="wedgeRoundRectCallout">
                <a:avLst>
                  <a:gd name="adj1" fmla="val 101907"/>
                  <a:gd name="adj2" fmla="val -75055"/>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 Box 6">
                <a:extLst>
                  <a:ext uri="{FF2B5EF4-FFF2-40B4-BE49-F238E27FC236}">
                    <a16:creationId xmlns:a16="http://schemas.microsoft.com/office/drawing/2014/main" id="{F9BBF0B0-5C21-4042-9733-6C2121A460FE}"/>
                  </a:ext>
                </a:extLst>
              </p:cNvPr>
              <p:cNvSpPr txBox="1">
                <a:spLocks noChangeArrowheads="1"/>
              </p:cNvSpPr>
              <p:nvPr/>
            </p:nvSpPr>
            <p:spPr bwMode="auto">
              <a:xfrm>
                <a:off x="5493272" y="2702831"/>
                <a:ext cx="1897244" cy="461665"/>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候选关键字</a:t>
                </a:r>
              </a:p>
            </p:txBody>
          </p:sp>
        </p:grpSp>
      </p:grpSp>
      <p:grpSp>
        <p:nvGrpSpPr>
          <p:cNvPr id="33" name="组合 32">
            <a:extLst>
              <a:ext uri="{FF2B5EF4-FFF2-40B4-BE49-F238E27FC236}">
                <a16:creationId xmlns:a16="http://schemas.microsoft.com/office/drawing/2014/main" id="{5C4F9E95-37EC-4C01-82D8-5BC2925DC784}"/>
              </a:ext>
            </a:extLst>
          </p:cNvPr>
          <p:cNvGrpSpPr/>
          <p:nvPr/>
        </p:nvGrpSpPr>
        <p:grpSpPr>
          <a:xfrm>
            <a:off x="1357707" y="2702831"/>
            <a:ext cx="1763120" cy="1241454"/>
            <a:chOff x="1495677" y="1642105"/>
            <a:chExt cx="8550214" cy="2202019"/>
          </a:xfrm>
        </p:grpSpPr>
        <p:sp>
          <p:nvSpPr>
            <p:cNvPr id="34" name="Text Box 6">
              <a:extLst>
                <a:ext uri="{FF2B5EF4-FFF2-40B4-BE49-F238E27FC236}">
                  <a16:creationId xmlns:a16="http://schemas.microsoft.com/office/drawing/2014/main" id="{20B6DB37-F60C-4D47-8AED-EC5762BAE674}"/>
                </a:ext>
              </a:extLst>
            </p:cNvPr>
            <p:cNvSpPr txBox="1">
              <a:spLocks noChangeArrowheads="1"/>
            </p:cNvSpPr>
            <p:nvPr/>
          </p:nvSpPr>
          <p:spPr bwMode="auto">
            <a:xfrm>
              <a:off x="5895299" y="1642105"/>
              <a:ext cx="4150592" cy="818875"/>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主键</a:t>
              </a:r>
            </a:p>
          </p:txBody>
        </p:sp>
        <p:sp>
          <p:nvSpPr>
            <p:cNvPr id="35" name="对话气泡: 圆角矩形 34">
              <a:extLst>
                <a:ext uri="{FF2B5EF4-FFF2-40B4-BE49-F238E27FC236}">
                  <a16:creationId xmlns:a16="http://schemas.microsoft.com/office/drawing/2014/main" id="{45DF2FBD-4664-4455-A4CB-46C7345DD17D}"/>
                </a:ext>
              </a:extLst>
            </p:cNvPr>
            <p:cNvSpPr/>
            <p:nvPr/>
          </p:nvSpPr>
          <p:spPr>
            <a:xfrm>
              <a:off x="1495677" y="2810694"/>
              <a:ext cx="8550214" cy="1033430"/>
            </a:xfrm>
            <a:prstGeom prst="wedgeRoundRectCallout">
              <a:avLst>
                <a:gd name="adj1" fmla="val 26047"/>
                <a:gd name="adj2" fmla="val -79222"/>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591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838200" y="736335"/>
            <a:ext cx="10515600" cy="1953848"/>
          </a:xfrm>
        </p:spPr>
        <p:txBody>
          <a:bodyPr>
            <a:normAutofit fontScale="92500" lnSpcReduction="20000"/>
          </a:bodyPr>
          <a:lstStyle/>
          <a:p>
            <a:pPr marL="457200" lvl="1" indent="0">
              <a:lnSpc>
                <a:spcPct val="120000"/>
              </a:lnSpc>
              <a:spcBef>
                <a:spcPts val="0"/>
              </a:spcBef>
              <a:spcAft>
                <a:spcPts val="600"/>
              </a:spcAft>
              <a:buNone/>
              <a:defRPr/>
            </a:pPr>
            <a:r>
              <a:rPr lang="zh-CN" altLang="en-US" sz="2600" kern="0" dirty="0">
                <a:solidFill>
                  <a:srgbClr val="0000CC"/>
                </a:solidFill>
                <a:latin typeface="黑体" panose="02010609060101010101" pitchFamily="49" charset="-122"/>
                <a:ea typeface="黑体" panose="02010609060101010101" pitchFamily="49" charset="-122"/>
              </a:rPr>
              <a:t>又例如：在下面的成绩表中，</a:t>
            </a:r>
            <a:r>
              <a:rPr lang="zh-CN" altLang="en-US" sz="2600" kern="0" dirty="0">
                <a:solidFill>
                  <a:srgbClr val="C00000"/>
                </a:solidFill>
                <a:latin typeface="黑体" panose="02010609060101010101" pitchFamily="49" charset="-122"/>
                <a:ea typeface="黑体" panose="02010609060101010101" pitchFamily="49" charset="-122"/>
              </a:rPr>
              <a:t>学号和课程号的组合</a:t>
            </a:r>
            <a:r>
              <a:rPr lang="zh-CN" altLang="en-US" sz="2600" kern="0" dirty="0">
                <a:solidFill>
                  <a:srgbClr val="0000CC"/>
                </a:solidFill>
                <a:latin typeface="黑体" panose="02010609060101010101" pitchFamily="49" charset="-122"/>
                <a:ea typeface="黑体" panose="02010609060101010101" pitchFamily="49" charset="-122"/>
              </a:rPr>
              <a:t>为主键。</a:t>
            </a:r>
            <a:endParaRPr lang="en-US" altLang="zh-CN" sz="2600" kern="0" dirty="0">
              <a:solidFill>
                <a:srgbClr val="0000CC"/>
              </a:solidFill>
              <a:latin typeface="黑体" panose="02010609060101010101" pitchFamily="49" charset="-122"/>
              <a:ea typeface="黑体" panose="02010609060101010101" pitchFamily="49" charset="-122"/>
            </a:endParaRPr>
          </a:p>
          <a:p>
            <a:pPr marL="914400" lvl="2" indent="0">
              <a:lnSpc>
                <a:spcPct val="120000"/>
              </a:lnSpc>
              <a:spcBef>
                <a:spcPts val="1200"/>
              </a:spcBef>
              <a:spcAft>
                <a:spcPts val="600"/>
              </a:spcAft>
              <a:buNone/>
              <a:defRPr/>
            </a:pPr>
            <a:r>
              <a:rPr lang="zh-CN" altLang="en-US" sz="2600" kern="0" dirty="0">
                <a:latin typeface="黑体" panose="02010609060101010101" pitchFamily="49" charset="-122"/>
                <a:ea typeface="黑体" panose="02010609060101010101" pitchFamily="49" charset="-122"/>
              </a:rPr>
              <a:t>因为单独某一个字段都有重复值，即都不能唯一标识一行，而学号和课程号的组合是没有重复值的，所以它们的组合可以做主键来唯一标识一行。</a:t>
            </a:r>
            <a:endParaRPr lang="en-US" altLang="zh-CN" sz="2600" kern="0" dirty="0">
              <a:latin typeface="黑体" panose="02010609060101010101" pitchFamily="49" charset="-122"/>
              <a:ea typeface="黑体" panose="02010609060101010101" pitchFamily="49" charset="-122"/>
            </a:endParaRPr>
          </a:p>
          <a:p>
            <a:pPr marL="914400" lvl="2" indent="0">
              <a:lnSpc>
                <a:spcPct val="120000"/>
              </a:lnSpc>
              <a:spcBef>
                <a:spcPts val="0"/>
              </a:spcBef>
              <a:spcAft>
                <a:spcPts val="600"/>
              </a:spcAft>
              <a:buNone/>
              <a:defRPr/>
            </a:pPr>
            <a:endParaRPr lang="en-US" altLang="zh-CN" kern="0" dirty="0">
              <a:latin typeface="黑体" panose="02010609060101010101" pitchFamily="49" charset="-122"/>
              <a:ea typeface="黑体" panose="02010609060101010101" pitchFamily="49" charset="-122"/>
            </a:endParaRPr>
          </a:p>
        </p:txBody>
      </p:sp>
      <p:sp>
        <p:nvSpPr>
          <p:cNvPr id="15" name="Text Box 6">
            <a:extLst>
              <a:ext uri="{FF2B5EF4-FFF2-40B4-BE49-F238E27FC236}">
                <a16:creationId xmlns:a16="http://schemas.microsoft.com/office/drawing/2014/main" id="{02048296-E75E-406C-B005-279153C556DA}"/>
              </a:ext>
            </a:extLst>
          </p:cNvPr>
          <p:cNvSpPr txBox="1">
            <a:spLocks noChangeArrowheads="1"/>
          </p:cNvSpPr>
          <p:nvPr/>
        </p:nvSpPr>
        <p:spPr bwMode="auto">
          <a:xfrm>
            <a:off x="5170830" y="5502402"/>
            <a:ext cx="1538509" cy="461665"/>
          </a:xfrm>
          <a:prstGeom prst="rect">
            <a:avLst/>
          </a:prstGeom>
          <a:solidFill>
            <a:schemeClr val="bg1"/>
          </a:solidFill>
          <a:ln>
            <a:noFill/>
          </a:ln>
        </p:spPr>
        <p:txBody>
          <a:bodyPr wrap="square">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成绩表</a:t>
            </a:r>
          </a:p>
        </p:txBody>
      </p:sp>
      <p:graphicFrame>
        <p:nvGraphicFramePr>
          <p:cNvPr id="16" name="表格 15">
            <a:extLst>
              <a:ext uri="{FF2B5EF4-FFF2-40B4-BE49-F238E27FC236}">
                <a16:creationId xmlns:a16="http://schemas.microsoft.com/office/drawing/2014/main" id="{6131FE7B-3D7D-4986-BE7F-C3BB5F4541AF}"/>
              </a:ext>
            </a:extLst>
          </p:cNvPr>
          <p:cNvGraphicFramePr>
            <a:graphicFrameLocks noGrp="1"/>
          </p:cNvGraphicFramePr>
          <p:nvPr>
            <p:extLst>
              <p:ext uri="{D42A27DB-BD31-4B8C-83A1-F6EECF244321}">
                <p14:modId xmlns:p14="http://schemas.microsoft.com/office/powerpoint/2010/main" val="3488014838"/>
              </p:ext>
            </p:extLst>
          </p:nvPr>
        </p:nvGraphicFramePr>
        <p:xfrm>
          <a:off x="4258997" y="2690183"/>
          <a:ext cx="3209971" cy="2759880"/>
        </p:xfrm>
        <a:graphic>
          <a:graphicData uri="http://schemas.openxmlformats.org/drawingml/2006/table">
            <a:tbl>
              <a:tblPr firstRow="1" bandRow="1">
                <a:tableStyleId>{5940675A-B579-460E-94D1-54222C63F5DA}</a:tableStyleId>
              </a:tblPr>
              <a:tblGrid>
                <a:gridCol w="1155588">
                  <a:extLst>
                    <a:ext uri="{9D8B030D-6E8A-4147-A177-3AD203B41FA5}">
                      <a16:colId xmlns:a16="http://schemas.microsoft.com/office/drawing/2014/main" val="1990814415"/>
                    </a:ext>
                  </a:extLst>
                </a:gridCol>
                <a:gridCol w="1181437">
                  <a:extLst>
                    <a:ext uri="{9D8B030D-6E8A-4147-A177-3AD203B41FA5}">
                      <a16:colId xmlns:a16="http://schemas.microsoft.com/office/drawing/2014/main" val="3141462869"/>
                    </a:ext>
                  </a:extLst>
                </a:gridCol>
                <a:gridCol w="872946">
                  <a:extLst>
                    <a:ext uri="{9D8B030D-6E8A-4147-A177-3AD203B41FA5}">
                      <a16:colId xmlns:a16="http://schemas.microsoft.com/office/drawing/2014/main" val="2427911840"/>
                    </a:ext>
                  </a:extLst>
                </a:gridCol>
              </a:tblGrid>
              <a:tr h="459980">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课程号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成绩</a:t>
                      </a:r>
                    </a:p>
                  </a:txBody>
                  <a:tcPr>
                    <a:solidFill>
                      <a:schemeClr val="bg1">
                        <a:lumMod val="95000"/>
                      </a:schemeClr>
                    </a:solidFill>
                  </a:tcPr>
                </a:tc>
                <a:extLst>
                  <a:ext uri="{0D108BD9-81ED-4DB2-BD59-A6C34878D82A}">
                    <a16:rowId xmlns:a16="http://schemas.microsoft.com/office/drawing/2014/main" val="2744415165"/>
                  </a:ext>
                </a:extLst>
              </a:tr>
              <a:tr h="459980">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92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743228951"/>
                  </a:ext>
                </a:extLst>
              </a:tr>
              <a:tr h="459980">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78</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652582330"/>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87</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342455216"/>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68</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894175708"/>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92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258185080"/>
                  </a:ext>
                </a:extLst>
              </a:tr>
            </a:tbl>
          </a:graphicData>
        </a:graphic>
      </p:graphicFrame>
      <p:grpSp>
        <p:nvGrpSpPr>
          <p:cNvPr id="18" name="组合 17">
            <a:extLst>
              <a:ext uri="{FF2B5EF4-FFF2-40B4-BE49-F238E27FC236}">
                <a16:creationId xmlns:a16="http://schemas.microsoft.com/office/drawing/2014/main" id="{0FD1610F-58F6-4B50-A918-18B2F4BEA738}"/>
              </a:ext>
            </a:extLst>
          </p:cNvPr>
          <p:cNvGrpSpPr/>
          <p:nvPr/>
        </p:nvGrpSpPr>
        <p:grpSpPr>
          <a:xfrm>
            <a:off x="2565608" y="2637843"/>
            <a:ext cx="4023014" cy="569608"/>
            <a:chOff x="-10560047" y="2810694"/>
            <a:chExt cx="28640995" cy="1033430"/>
          </a:xfrm>
        </p:grpSpPr>
        <p:sp>
          <p:nvSpPr>
            <p:cNvPr id="22" name="Text Box 6">
              <a:extLst>
                <a:ext uri="{FF2B5EF4-FFF2-40B4-BE49-F238E27FC236}">
                  <a16:creationId xmlns:a16="http://schemas.microsoft.com/office/drawing/2014/main" id="{FAFCE923-176D-47A7-A919-C3B7B2CC004A}"/>
                </a:ext>
              </a:extLst>
            </p:cNvPr>
            <p:cNvSpPr txBox="1">
              <a:spLocks noChangeArrowheads="1"/>
            </p:cNvSpPr>
            <p:nvPr/>
          </p:nvSpPr>
          <p:spPr bwMode="auto">
            <a:xfrm>
              <a:off x="-10560047" y="3006533"/>
              <a:ext cx="5788287" cy="837591"/>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主键</a:t>
              </a:r>
            </a:p>
          </p:txBody>
        </p:sp>
        <p:sp>
          <p:nvSpPr>
            <p:cNvPr id="25" name="对话气泡: 圆角矩形 24">
              <a:extLst>
                <a:ext uri="{FF2B5EF4-FFF2-40B4-BE49-F238E27FC236}">
                  <a16:creationId xmlns:a16="http://schemas.microsoft.com/office/drawing/2014/main" id="{8D20BA35-BAE9-4981-BECF-8000B799EA5C}"/>
                </a:ext>
              </a:extLst>
            </p:cNvPr>
            <p:cNvSpPr/>
            <p:nvPr/>
          </p:nvSpPr>
          <p:spPr>
            <a:xfrm>
              <a:off x="1495684" y="2810694"/>
              <a:ext cx="16585264" cy="1033430"/>
            </a:xfrm>
            <a:prstGeom prst="wedgeRoundRectCallout">
              <a:avLst>
                <a:gd name="adj1" fmla="val -80394"/>
                <a:gd name="adj2" fmla="val 7435"/>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7209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80C5814-5AE0-413B-86A9-0A8A10A98C1C}"/>
              </a:ext>
            </a:extLst>
          </p:cNvPr>
          <p:cNvSpPr txBox="1"/>
          <p:nvPr/>
        </p:nvSpPr>
        <p:spPr>
          <a:xfrm>
            <a:off x="1146521" y="887346"/>
            <a:ext cx="10118272" cy="2133918"/>
          </a:xfrm>
          <a:prstGeom prst="rect">
            <a:avLst/>
          </a:prstGeom>
          <a:noFill/>
        </p:spPr>
        <p:txBody>
          <a:bodyPr wrap="square">
            <a:spAutoFit/>
          </a:bodyPr>
          <a:lstStyle/>
          <a:p>
            <a:pPr marL="228600" lvl="1" indent="-228600">
              <a:spcBef>
                <a:spcPts val="1000"/>
              </a:spcBef>
              <a:spcAft>
                <a:spcPts val="1200"/>
              </a:spcAft>
              <a:buFont typeface="Wingdings" panose="05000000000000000000" pitchFamily="2" charset="2"/>
              <a:buChar char="Ø"/>
              <a:defRPr/>
            </a:pPr>
            <a:r>
              <a:rPr lang="zh-CN" altLang="en-US" sz="2400" kern="0" dirty="0">
                <a:solidFill>
                  <a:srgbClr val="C00000"/>
                </a:solidFill>
                <a:latin typeface="黑体" panose="02010609060101010101" pitchFamily="49" charset="-122"/>
                <a:ea typeface="黑体" panose="02010609060101010101" pitchFamily="49" charset="-122"/>
              </a:rPr>
              <a:t>主属性和非主属性：</a:t>
            </a:r>
            <a:r>
              <a:rPr lang="zh-CN" altLang="en-US" sz="2400" kern="0" dirty="0">
                <a:latin typeface="黑体" panose="02010609060101010101" pitchFamily="49" charset="-122"/>
                <a:ea typeface="黑体" panose="02010609060101010101" pitchFamily="49" charset="-122"/>
              </a:rPr>
              <a:t>包含在任何候选关键字中的属性称为主属性，不包含在任一候选码中的属性称为非主属性。</a:t>
            </a:r>
            <a:endParaRPr lang="en-US" altLang="zh-CN" sz="2400" kern="0" dirty="0">
              <a:latin typeface="黑体" panose="02010609060101010101" pitchFamily="49" charset="-122"/>
              <a:ea typeface="黑体" panose="02010609060101010101" pitchFamily="49" charset="-122"/>
            </a:endParaRPr>
          </a:p>
          <a:p>
            <a:pPr marL="0" lvl="1">
              <a:spcBef>
                <a:spcPts val="1000"/>
              </a:spcBef>
              <a:spcAft>
                <a:spcPts val="1200"/>
              </a:spcAft>
              <a:defRPr/>
            </a:pPr>
            <a:r>
              <a:rPr lang="zh-CN" altLang="en-US" sz="2400" kern="0" dirty="0">
                <a:solidFill>
                  <a:srgbClr val="0000CC"/>
                </a:solidFill>
                <a:latin typeface="黑体" panose="02010609060101010101" pitchFamily="49" charset="-122"/>
                <a:ea typeface="黑体" panose="02010609060101010101" pitchFamily="49" charset="-122"/>
              </a:rPr>
              <a:t>  例如：在下面成绩表中，学号和课程号是主属性，成绩是非主属性。</a:t>
            </a:r>
            <a:endParaRPr lang="en-US" altLang="zh-CN" sz="2400" kern="0" dirty="0">
              <a:solidFill>
                <a:srgbClr val="0000CC"/>
              </a:solidFill>
              <a:latin typeface="黑体" panose="02010609060101010101" pitchFamily="49" charset="-122"/>
              <a:ea typeface="黑体" panose="02010609060101010101" pitchFamily="49" charset="-122"/>
            </a:endParaRPr>
          </a:p>
          <a:p>
            <a:pPr marL="0" lvl="1">
              <a:spcBef>
                <a:spcPts val="1000"/>
              </a:spcBef>
              <a:spcAft>
                <a:spcPts val="1200"/>
              </a:spcAft>
              <a:defRPr/>
            </a:pPr>
            <a:endParaRPr lang="zh-CN" altLang="en-US" sz="2400" kern="0" dirty="0">
              <a:latin typeface="黑体" panose="02010609060101010101" pitchFamily="49" charset="-122"/>
              <a:ea typeface="黑体" panose="02010609060101010101" pitchFamily="49" charset="-122"/>
            </a:endParaRPr>
          </a:p>
        </p:txBody>
      </p:sp>
      <p:sp>
        <p:nvSpPr>
          <p:cNvPr id="4" name="Text Box 6">
            <a:extLst>
              <a:ext uri="{FF2B5EF4-FFF2-40B4-BE49-F238E27FC236}">
                <a16:creationId xmlns:a16="http://schemas.microsoft.com/office/drawing/2014/main" id="{38BFE76F-5046-413D-AAF6-F15FD7C1E727}"/>
              </a:ext>
            </a:extLst>
          </p:cNvPr>
          <p:cNvSpPr txBox="1">
            <a:spLocks noChangeArrowheads="1"/>
          </p:cNvSpPr>
          <p:nvPr/>
        </p:nvSpPr>
        <p:spPr bwMode="auto">
          <a:xfrm>
            <a:off x="5170830" y="5502402"/>
            <a:ext cx="1538509" cy="461665"/>
          </a:xfrm>
          <a:prstGeom prst="rect">
            <a:avLst/>
          </a:prstGeom>
          <a:solidFill>
            <a:schemeClr val="bg1"/>
          </a:solidFill>
          <a:ln>
            <a:noFill/>
          </a:ln>
        </p:spPr>
        <p:txBody>
          <a:bodyPr wrap="square">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成绩表</a:t>
            </a:r>
          </a:p>
        </p:txBody>
      </p:sp>
      <p:graphicFrame>
        <p:nvGraphicFramePr>
          <p:cNvPr id="5" name="表格 4">
            <a:extLst>
              <a:ext uri="{FF2B5EF4-FFF2-40B4-BE49-F238E27FC236}">
                <a16:creationId xmlns:a16="http://schemas.microsoft.com/office/drawing/2014/main" id="{1F9AAF31-56CE-4925-B618-6E9BDF279DF0}"/>
              </a:ext>
            </a:extLst>
          </p:cNvPr>
          <p:cNvGraphicFramePr>
            <a:graphicFrameLocks noGrp="1"/>
          </p:cNvGraphicFramePr>
          <p:nvPr>
            <p:extLst>
              <p:ext uri="{D42A27DB-BD31-4B8C-83A1-F6EECF244321}">
                <p14:modId xmlns:p14="http://schemas.microsoft.com/office/powerpoint/2010/main" val="4026268039"/>
              </p:ext>
            </p:extLst>
          </p:nvPr>
        </p:nvGraphicFramePr>
        <p:xfrm>
          <a:off x="4258997" y="2690183"/>
          <a:ext cx="3209971" cy="2759880"/>
        </p:xfrm>
        <a:graphic>
          <a:graphicData uri="http://schemas.openxmlformats.org/drawingml/2006/table">
            <a:tbl>
              <a:tblPr firstRow="1" bandRow="1">
                <a:tableStyleId>{5940675A-B579-460E-94D1-54222C63F5DA}</a:tableStyleId>
              </a:tblPr>
              <a:tblGrid>
                <a:gridCol w="1155588">
                  <a:extLst>
                    <a:ext uri="{9D8B030D-6E8A-4147-A177-3AD203B41FA5}">
                      <a16:colId xmlns:a16="http://schemas.microsoft.com/office/drawing/2014/main" val="1990814415"/>
                    </a:ext>
                  </a:extLst>
                </a:gridCol>
                <a:gridCol w="1181437">
                  <a:extLst>
                    <a:ext uri="{9D8B030D-6E8A-4147-A177-3AD203B41FA5}">
                      <a16:colId xmlns:a16="http://schemas.microsoft.com/office/drawing/2014/main" val="3141462869"/>
                    </a:ext>
                  </a:extLst>
                </a:gridCol>
                <a:gridCol w="872946">
                  <a:extLst>
                    <a:ext uri="{9D8B030D-6E8A-4147-A177-3AD203B41FA5}">
                      <a16:colId xmlns:a16="http://schemas.microsoft.com/office/drawing/2014/main" val="2427911840"/>
                    </a:ext>
                  </a:extLst>
                </a:gridCol>
              </a:tblGrid>
              <a:tr h="459980">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课程号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成绩</a:t>
                      </a:r>
                    </a:p>
                  </a:txBody>
                  <a:tcPr>
                    <a:solidFill>
                      <a:schemeClr val="bg1">
                        <a:lumMod val="95000"/>
                      </a:schemeClr>
                    </a:solidFill>
                  </a:tcPr>
                </a:tc>
                <a:extLst>
                  <a:ext uri="{0D108BD9-81ED-4DB2-BD59-A6C34878D82A}">
                    <a16:rowId xmlns:a16="http://schemas.microsoft.com/office/drawing/2014/main" val="2744415165"/>
                  </a:ext>
                </a:extLst>
              </a:tr>
              <a:tr h="459980">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92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743228951"/>
                  </a:ext>
                </a:extLst>
              </a:tr>
              <a:tr h="459980">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78</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652582330"/>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87</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342455216"/>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68</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894175708"/>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92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258185080"/>
                  </a:ext>
                </a:extLst>
              </a:tr>
            </a:tbl>
          </a:graphicData>
        </a:graphic>
      </p:graphicFrame>
    </p:spTree>
    <p:extLst>
      <p:ext uri="{BB962C8B-B14F-4D97-AF65-F5344CB8AC3E}">
        <p14:creationId xmlns:p14="http://schemas.microsoft.com/office/powerpoint/2010/main" val="286407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724237" y="626037"/>
            <a:ext cx="10515600" cy="1832129"/>
          </a:xfrm>
        </p:spPr>
        <p:txBody>
          <a:bodyPr>
            <a:normAutofit fontScale="85000" lnSpcReduction="20000"/>
          </a:bodyPr>
          <a:lstStyle/>
          <a:p>
            <a:pPr>
              <a:lnSpc>
                <a:spcPct val="120000"/>
              </a:lnSpc>
              <a:spcAft>
                <a:spcPts val="1200"/>
              </a:spcAft>
              <a:buFont typeface="Wingdings" panose="05000000000000000000" pitchFamily="2" charset="2"/>
              <a:buChar char="Ø"/>
              <a:defRPr/>
            </a:pPr>
            <a:r>
              <a:rPr lang="zh-CN" altLang="en-US" kern="0" dirty="0">
                <a:solidFill>
                  <a:srgbClr val="C00000"/>
                </a:solidFill>
                <a:latin typeface="黑体" panose="02010609060101010101" pitchFamily="49" charset="-122"/>
                <a:ea typeface="黑体" panose="02010609060101010101" pitchFamily="49" charset="-122"/>
              </a:rPr>
              <a:t>外键（外码）：</a:t>
            </a:r>
            <a:r>
              <a:rPr lang="zh-CN" altLang="en-US" kern="0" dirty="0">
                <a:latin typeface="黑体" panose="02010609060101010101" pitchFamily="49" charset="-122"/>
                <a:ea typeface="黑体" panose="02010609060101010101" pitchFamily="49" charset="-122"/>
              </a:rPr>
              <a:t>一个关系的某个字段不是该关系的主键，却是另一个关系的主键，则称这样的字段为该关系的外键。外键起到两个关系的联系作用。</a:t>
            </a:r>
            <a:endParaRPr lang="en-US" altLang="zh-CN" kern="0" dirty="0">
              <a:latin typeface="黑体" panose="02010609060101010101" pitchFamily="49" charset="-122"/>
              <a:ea typeface="黑体" panose="02010609060101010101" pitchFamily="49" charset="-122"/>
            </a:endParaRPr>
          </a:p>
          <a:p>
            <a:pPr marL="457200" lvl="1" indent="0">
              <a:lnSpc>
                <a:spcPct val="120000"/>
              </a:lnSpc>
              <a:spcBef>
                <a:spcPts val="0"/>
              </a:spcBef>
              <a:buNone/>
              <a:defRPr/>
            </a:pPr>
            <a:r>
              <a:rPr lang="zh-CN" altLang="en-US" sz="2800" kern="0" dirty="0">
                <a:solidFill>
                  <a:srgbClr val="0000CC"/>
                </a:solidFill>
                <a:latin typeface="黑体" panose="02010609060101010101" pitchFamily="49" charset="-122"/>
                <a:ea typeface="黑体" panose="02010609060101010101" pitchFamily="49" charset="-122"/>
              </a:rPr>
              <a:t>例如：下面</a:t>
            </a:r>
            <a:r>
              <a:rPr lang="zh-CN" altLang="en-US" sz="2800" kern="0" dirty="0">
                <a:solidFill>
                  <a:srgbClr val="C00000"/>
                </a:solidFill>
                <a:latin typeface="黑体" panose="02010609060101010101" pitchFamily="49" charset="-122"/>
                <a:ea typeface="黑体" panose="02010609060101010101" pitchFamily="49" charset="-122"/>
              </a:rPr>
              <a:t>成绩表</a:t>
            </a:r>
            <a:r>
              <a:rPr lang="zh-CN" altLang="en-US" sz="2800" kern="0" dirty="0">
                <a:solidFill>
                  <a:srgbClr val="0000CC"/>
                </a:solidFill>
                <a:latin typeface="黑体" panose="02010609060101010101" pitchFamily="49" charset="-122"/>
                <a:ea typeface="黑体" panose="02010609060101010101" pitchFamily="49" charset="-122"/>
              </a:rPr>
              <a:t>中的</a:t>
            </a:r>
            <a:r>
              <a:rPr lang="zh-CN" altLang="en-US" sz="2800" kern="0" dirty="0">
                <a:solidFill>
                  <a:srgbClr val="C00000"/>
                </a:solidFill>
                <a:latin typeface="黑体" panose="02010609060101010101" pitchFamily="49" charset="-122"/>
                <a:ea typeface="黑体" panose="02010609060101010101" pitchFamily="49" charset="-122"/>
              </a:rPr>
              <a:t>学号</a:t>
            </a:r>
            <a:r>
              <a:rPr lang="zh-CN" altLang="en-US" sz="2800" kern="0" dirty="0">
                <a:solidFill>
                  <a:srgbClr val="0000CC"/>
                </a:solidFill>
                <a:latin typeface="黑体" panose="02010609060101010101" pitchFamily="49" charset="-122"/>
                <a:ea typeface="黑体" panose="02010609060101010101" pitchFamily="49" charset="-122"/>
              </a:rPr>
              <a:t>就是外键，即它不是成绩表的主键但是学生表的主键，通过这个外键可以将成绩表和学生表联系起来。</a:t>
            </a:r>
            <a:endParaRPr lang="en-US" altLang="zh-CN" sz="2800" kern="0" dirty="0">
              <a:latin typeface="黑体" panose="02010609060101010101" pitchFamily="49" charset="-122"/>
              <a:ea typeface="黑体" panose="02010609060101010101" pitchFamily="49" charset="-122"/>
            </a:endParaRPr>
          </a:p>
          <a:p>
            <a:pPr lvl="1">
              <a:lnSpc>
                <a:spcPct val="120000"/>
              </a:lnSpc>
              <a:spcAft>
                <a:spcPts val="1200"/>
              </a:spcAft>
              <a:defRPr/>
            </a:pPr>
            <a:endParaRPr lang="zh-CN" altLang="en-US" dirty="0"/>
          </a:p>
        </p:txBody>
      </p:sp>
      <p:sp>
        <p:nvSpPr>
          <p:cNvPr id="15" name="Text Box 6">
            <a:extLst>
              <a:ext uri="{FF2B5EF4-FFF2-40B4-BE49-F238E27FC236}">
                <a16:creationId xmlns:a16="http://schemas.microsoft.com/office/drawing/2014/main" id="{1C28B25A-3D96-401F-8E1F-2BD7177408CA}"/>
              </a:ext>
            </a:extLst>
          </p:cNvPr>
          <p:cNvSpPr txBox="1">
            <a:spLocks noChangeArrowheads="1"/>
          </p:cNvSpPr>
          <p:nvPr/>
        </p:nvSpPr>
        <p:spPr bwMode="auto">
          <a:xfrm>
            <a:off x="9071172" y="5741376"/>
            <a:ext cx="1538509" cy="461665"/>
          </a:xfrm>
          <a:prstGeom prst="rect">
            <a:avLst/>
          </a:prstGeom>
          <a:solidFill>
            <a:schemeClr val="bg1"/>
          </a:solidFill>
          <a:ln>
            <a:noFill/>
          </a:ln>
        </p:spPr>
        <p:txBody>
          <a:bodyPr wrap="square">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成绩表</a:t>
            </a:r>
          </a:p>
        </p:txBody>
      </p:sp>
      <p:graphicFrame>
        <p:nvGraphicFramePr>
          <p:cNvPr id="7" name="表格 6">
            <a:extLst>
              <a:ext uri="{FF2B5EF4-FFF2-40B4-BE49-F238E27FC236}">
                <a16:creationId xmlns:a16="http://schemas.microsoft.com/office/drawing/2014/main" id="{C77F3AD2-D8D3-4C6C-9C6E-7702E4560128}"/>
              </a:ext>
            </a:extLst>
          </p:cNvPr>
          <p:cNvGraphicFramePr>
            <a:graphicFrameLocks noGrp="1"/>
          </p:cNvGraphicFramePr>
          <p:nvPr>
            <p:extLst>
              <p:ext uri="{D42A27DB-BD31-4B8C-83A1-F6EECF244321}">
                <p14:modId xmlns:p14="http://schemas.microsoft.com/office/powerpoint/2010/main" val="488906930"/>
              </p:ext>
            </p:extLst>
          </p:nvPr>
        </p:nvGraphicFramePr>
        <p:xfrm>
          <a:off x="8029866" y="2981495"/>
          <a:ext cx="3209971" cy="2759880"/>
        </p:xfrm>
        <a:graphic>
          <a:graphicData uri="http://schemas.openxmlformats.org/drawingml/2006/table">
            <a:tbl>
              <a:tblPr firstRow="1" bandRow="1">
                <a:tableStyleId>{5940675A-B579-460E-94D1-54222C63F5DA}</a:tableStyleId>
              </a:tblPr>
              <a:tblGrid>
                <a:gridCol w="1155588">
                  <a:extLst>
                    <a:ext uri="{9D8B030D-6E8A-4147-A177-3AD203B41FA5}">
                      <a16:colId xmlns:a16="http://schemas.microsoft.com/office/drawing/2014/main" val="1990814415"/>
                    </a:ext>
                  </a:extLst>
                </a:gridCol>
                <a:gridCol w="1181437">
                  <a:extLst>
                    <a:ext uri="{9D8B030D-6E8A-4147-A177-3AD203B41FA5}">
                      <a16:colId xmlns:a16="http://schemas.microsoft.com/office/drawing/2014/main" val="3141462869"/>
                    </a:ext>
                  </a:extLst>
                </a:gridCol>
                <a:gridCol w="872946">
                  <a:extLst>
                    <a:ext uri="{9D8B030D-6E8A-4147-A177-3AD203B41FA5}">
                      <a16:colId xmlns:a16="http://schemas.microsoft.com/office/drawing/2014/main" val="2427911840"/>
                    </a:ext>
                  </a:extLst>
                </a:gridCol>
              </a:tblGrid>
              <a:tr h="459980">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课程号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成绩</a:t>
                      </a:r>
                    </a:p>
                  </a:txBody>
                  <a:tcPr>
                    <a:solidFill>
                      <a:schemeClr val="bg1">
                        <a:lumMod val="95000"/>
                      </a:schemeClr>
                    </a:solidFill>
                  </a:tcPr>
                </a:tc>
                <a:extLst>
                  <a:ext uri="{0D108BD9-81ED-4DB2-BD59-A6C34878D82A}">
                    <a16:rowId xmlns:a16="http://schemas.microsoft.com/office/drawing/2014/main" val="2744415165"/>
                  </a:ext>
                </a:extLst>
              </a:tr>
              <a:tr h="459980">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92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743228951"/>
                  </a:ext>
                </a:extLst>
              </a:tr>
              <a:tr h="459980">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78</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652582330"/>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87</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342455216"/>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68</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894175708"/>
                  </a:ext>
                </a:extLst>
              </a:tr>
              <a:tr h="459980">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92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3258185080"/>
                  </a:ext>
                </a:extLst>
              </a:tr>
            </a:tbl>
          </a:graphicData>
        </a:graphic>
      </p:graphicFrame>
      <p:graphicFrame>
        <p:nvGraphicFramePr>
          <p:cNvPr id="24" name="表格 23">
            <a:extLst>
              <a:ext uri="{FF2B5EF4-FFF2-40B4-BE49-F238E27FC236}">
                <a16:creationId xmlns:a16="http://schemas.microsoft.com/office/drawing/2014/main" id="{210D870C-DA0B-498D-8089-987AB149968D}"/>
              </a:ext>
            </a:extLst>
          </p:cNvPr>
          <p:cNvGraphicFramePr>
            <a:graphicFrameLocks noGrp="1"/>
          </p:cNvGraphicFramePr>
          <p:nvPr>
            <p:extLst>
              <p:ext uri="{D42A27DB-BD31-4B8C-83A1-F6EECF244321}">
                <p14:modId xmlns:p14="http://schemas.microsoft.com/office/powerpoint/2010/main" val="1848801418"/>
              </p:ext>
            </p:extLst>
          </p:nvPr>
        </p:nvGraphicFramePr>
        <p:xfrm>
          <a:off x="838200" y="3378548"/>
          <a:ext cx="6685776" cy="2354191"/>
        </p:xfrm>
        <a:graphic>
          <a:graphicData uri="http://schemas.openxmlformats.org/drawingml/2006/table">
            <a:tbl>
              <a:tblPr firstRow="1" bandRow="1">
                <a:tableStyleId>{5940675A-B579-460E-94D1-54222C63F5DA}</a:tableStyleId>
              </a:tblPr>
              <a:tblGrid>
                <a:gridCol w="1207468">
                  <a:extLst>
                    <a:ext uri="{9D8B030D-6E8A-4147-A177-3AD203B41FA5}">
                      <a16:colId xmlns:a16="http://schemas.microsoft.com/office/drawing/2014/main" val="295152209"/>
                    </a:ext>
                  </a:extLst>
                </a:gridCol>
                <a:gridCol w="1213806">
                  <a:extLst>
                    <a:ext uri="{9D8B030D-6E8A-4147-A177-3AD203B41FA5}">
                      <a16:colId xmlns:a16="http://schemas.microsoft.com/office/drawing/2014/main" val="4027186449"/>
                    </a:ext>
                  </a:extLst>
                </a:gridCol>
                <a:gridCol w="971044">
                  <a:extLst>
                    <a:ext uri="{9D8B030D-6E8A-4147-A177-3AD203B41FA5}">
                      <a16:colId xmlns:a16="http://schemas.microsoft.com/office/drawing/2014/main" val="219891473"/>
                    </a:ext>
                  </a:extLst>
                </a:gridCol>
                <a:gridCol w="1505118">
                  <a:extLst>
                    <a:ext uri="{9D8B030D-6E8A-4147-A177-3AD203B41FA5}">
                      <a16:colId xmlns:a16="http://schemas.microsoft.com/office/drawing/2014/main" val="4074246666"/>
                    </a:ext>
                  </a:extLst>
                </a:gridCol>
                <a:gridCol w="1788340">
                  <a:extLst>
                    <a:ext uri="{9D8B030D-6E8A-4147-A177-3AD203B41FA5}">
                      <a16:colId xmlns:a16="http://schemas.microsoft.com/office/drawing/2014/main" val="2915472974"/>
                    </a:ext>
                  </a:extLst>
                </a:gridCol>
              </a:tblGrid>
              <a:tr h="525391">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姓名</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性别</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专业代号</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系名</a:t>
                      </a:r>
                    </a:p>
                  </a:txBody>
                  <a:tcPr>
                    <a:solidFill>
                      <a:schemeClr val="bg1">
                        <a:lumMod val="95000"/>
                      </a:schemeClr>
                    </a:solidFill>
                  </a:tcPr>
                </a:tc>
                <a:extLst>
                  <a:ext uri="{0D108BD9-81ED-4DB2-BD59-A6C34878D82A}">
                    <a16:rowId xmlns:a16="http://schemas.microsoft.com/office/drawing/2014/main" val="2706703254"/>
                  </a:ext>
                </a:extLst>
              </a:tr>
              <a:tr h="454586">
                <a:tc>
                  <a:txBody>
                    <a:bodyPr/>
                    <a:lstStyle/>
                    <a:p>
                      <a:r>
                        <a:rPr lang="en-US" altLang="zh-CN" sz="2400" dirty="0">
                          <a:latin typeface="黑体" panose="02010609060101010101" pitchFamily="49" charset="-122"/>
                          <a:ea typeface="黑体" panose="02010609060101010101" pitchFamily="49" charset="-122"/>
                        </a:rPr>
                        <a:t>990101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李林</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2506537065"/>
                  </a:ext>
                </a:extLst>
              </a:tr>
              <a:tr h="454586">
                <a:tc>
                  <a:txBody>
                    <a:bodyPr/>
                    <a:lstStyle/>
                    <a:p>
                      <a:r>
                        <a:rPr lang="en-US" altLang="zh-CN" sz="2400" dirty="0">
                          <a:latin typeface="黑体" panose="02010609060101010101" pitchFamily="49" charset="-122"/>
                          <a:ea typeface="黑体" panose="02010609060101010101" pitchFamily="49" charset="-122"/>
                        </a:rPr>
                        <a:t>990102</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高山</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830946536"/>
                  </a:ext>
                </a:extLst>
              </a:tr>
              <a:tr h="454586">
                <a:tc>
                  <a:txBody>
                    <a:bodyPr/>
                    <a:lstStyle/>
                    <a:p>
                      <a:r>
                        <a:rPr lang="en-US" altLang="zh-CN" sz="2400" dirty="0">
                          <a:latin typeface="黑体" panose="02010609060101010101" pitchFamily="49" charset="-122"/>
                          <a:ea typeface="黑体" panose="02010609060101010101" pitchFamily="49" charset="-122"/>
                        </a:rPr>
                        <a:t>990106</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陆海涛</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男</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黑体" panose="02010609060101010101" pitchFamily="49" charset="-122"/>
                          <a:ea typeface="黑体" panose="02010609060101010101" pitchFamily="49" charset="-122"/>
                        </a:rPr>
                        <a:t>102001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黑体" panose="02010609060101010101" pitchFamily="49" charset="-122"/>
                          <a:ea typeface="黑体" panose="02010609060101010101" pitchFamily="49" charset="-122"/>
                        </a:rPr>
                        <a:t>信息管理系</a:t>
                      </a:r>
                    </a:p>
                  </a:txBody>
                  <a:tcPr>
                    <a:solidFill>
                      <a:schemeClr val="bg1">
                        <a:lumMod val="95000"/>
                      </a:schemeClr>
                    </a:solidFill>
                  </a:tcPr>
                </a:tc>
                <a:extLst>
                  <a:ext uri="{0D108BD9-81ED-4DB2-BD59-A6C34878D82A}">
                    <a16:rowId xmlns:a16="http://schemas.microsoft.com/office/drawing/2014/main" val="3398617353"/>
                  </a:ext>
                </a:extLst>
              </a:tr>
              <a:tr h="454586">
                <a:tc>
                  <a:txBody>
                    <a:bodyPr/>
                    <a:lstStyle/>
                    <a:p>
                      <a:r>
                        <a:rPr lang="en-US" altLang="zh-CN" sz="2400" dirty="0">
                          <a:latin typeface="黑体" panose="02010609060101010101" pitchFamily="49" charset="-122"/>
                          <a:ea typeface="黑体" panose="02010609060101010101" pitchFamily="49" charset="-122"/>
                        </a:rPr>
                        <a:t>990201</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张晓梅</a:t>
                      </a: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女</a:t>
                      </a:r>
                    </a:p>
                  </a:txBody>
                  <a:tcPr>
                    <a:solidFill>
                      <a:schemeClr val="bg1">
                        <a:lumMod val="95000"/>
                      </a:schemeClr>
                    </a:solidFill>
                  </a:tcPr>
                </a:tc>
                <a:tc>
                  <a:txBody>
                    <a:bodyPr/>
                    <a:lstStyle/>
                    <a:p>
                      <a:r>
                        <a:rPr lang="en-US" altLang="zh-CN" sz="2400" dirty="0">
                          <a:latin typeface="黑体" panose="02010609060101010101" pitchFamily="49" charset="-122"/>
                          <a:ea typeface="黑体" panose="02010609060101010101" pitchFamily="49" charset="-122"/>
                        </a:rPr>
                        <a:t>109003</a:t>
                      </a:r>
                      <a:endParaRPr lang="zh-CN" altLang="en-US" sz="2400"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r>
                        <a:rPr lang="zh-CN" altLang="en-US" sz="2400" dirty="0">
                          <a:latin typeface="黑体" panose="02010609060101010101" pitchFamily="49" charset="-122"/>
                          <a:ea typeface="黑体" panose="02010609060101010101" pitchFamily="49" charset="-122"/>
                        </a:rPr>
                        <a:t>计算机系</a:t>
                      </a:r>
                    </a:p>
                  </a:txBody>
                  <a:tcPr>
                    <a:solidFill>
                      <a:schemeClr val="bg1">
                        <a:lumMod val="95000"/>
                      </a:schemeClr>
                    </a:solidFill>
                  </a:tcPr>
                </a:tc>
                <a:extLst>
                  <a:ext uri="{0D108BD9-81ED-4DB2-BD59-A6C34878D82A}">
                    <a16:rowId xmlns:a16="http://schemas.microsoft.com/office/drawing/2014/main" val="1110922861"/>
                  </a:ext>
                </a:extLst>
              </a:tr>
            </a:tbl>
          </a:graphicData>
        </a:graphic>
      </p:graphicFrame>
      <p:sp>
        <p:nvSpPr>
          <p:cNvPr id="25" name="Text Box 4">
            <a:extLst>
              <a:ext uri="{FF2B5EF4-FFF2-40B4-BE49-F238E27FC236}">
                <a16:creationId xmlns:a16="http://schemas.microsoft.com/office/drawing/2014/main" id="{79132BEA-158D-4A1F-8442-4C31FB86AA89}"/>
              </a:ext>
            </a:extLst>
          </p:cNvPr>
          <p:cNvSpPr txBox="1">
            <a:spLocks noChangeArrowheads="1"/>
          </p:cNvSpPr>
          <p:nvPr/>
        </p:nvSpPr>
        <p:spPr bwMode="auto">
          <a:xfrm>
            <a:off x="3250637" y="5741375"/>
            <a:ext cx="1143000" cy="461665"/>
          </a:xfrm>
          <a:prstGeom prst="rect">
            <a:avLst/>
          </a:prstGeom>
          <a:solidFill>
            <a:schemeClr val="bg1"/>
          </a:solidFill>
          <a:ln>
            <a:noFill/>
          </a:ln>
        </p:spPr>
        <p:txBody>
          <a:bodyPr wrap="square">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0000FF"/>
                </a:solidFill>
                <a:latin typeface="黑体" panose="02010609060101010101" pitchFamily="49" charset="-122"/>
                <a:ea typeface="黑体" panose="02010609060101010101" pitchFamily="49" charset="-122"/>
              </a:rPr>
              <a:t>学生表</a:t>
            </a:r>
          </a:p>
        </p:txBody>
      </p:sp>
      <p:grpSp>
        <p:nvGrpSpPr>
          <p:cNvPr id="26" name="组合 25">
            <a:extLst>
              <a:ext uri="{FF2B5EF4-FFF2-40B4-BE49-F238E27FC236}">
                <a16:creationId xmlns:a16="http://schemas.microsoft.com/office/drawing/2014/main" id="{74524D0A-1B22-4A5C-9F03-A3AC65897B52}"/>
              </a:ext>
            </a:extLst>
          </p:cNvPr>
          <p:cNvGrpSpPr/>
          <p:nvPr/>
        </p:nvGrpSpPr>
        <p:grpSpPr>
          <a:xfrm>
            <a:off x="838200" y="2660487"/>
            <a:ext cx="2359922" cy="1239873"/>
            <a:chOff x="1495677" y="1594644"/>
            <a:chExt cx="16800963" cy="2249480"/>
          </a:xfrm>
        </p:grpSpPr>
        <p:sp>
          <p:nvSpPr>
            <p:cNvPr id="27" name="Text Box 6">
              <a:extLst>
                <a:ext uri="{FF2B5EF4-FFF2-40B4-BE49-F238E27FC236}">
                  <a16:creationId xmlns:a16="http://schemas.microsoft.com/office/drawing/2014/main" id="{0FD31EA8-4247-4193-8FC0-E54E3E69812B}"/>
                </a:ext>
              </a:extLst>
            </p:cNvPr>
            <p:cNvSpPr txBox="1">
              <a:spLocks noChangeArrowheads="1"/>
            </p:cNvSpPr>
            <p:nvPr/>
          </p:nvSpPr>
          <p:spPr bwMode="auto">
            <a:xfrm>
              <a:off x="11496005" y="1594644"/>
              <a:ext cx="6800635" cy="837591"/>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主键</a:t>
              </a:r>
            </a:p>
          </p:txBody>
        </p:sp>
        <p:sp>
          <p:nvSpPr>
            <p:cNvPr id="28" name="对话气泡: 圆角矩形 27">
              <a:extLst>
                <a:ext uri="{FF2B5EF4-FFF2-40B4-BE49-F238E27FC236}">
                  <a16:creationId xmlns:a16="http://schemas.microsoft.com/office/drawing/2014/main" id="{A1DDB6AF-505C-4F9F-97EA-05893D75D072}"/>
                </a:ext>
              </a:extLst>
            </p:cNvPr>
            <p:cNvSpPr/>
            <p:nvPr/>
          </p:nvSpPr>
          <p:spPr>
            <a:xfrm>
              <a:off x="1495677" y="2810694"/>
              <a:ext cx="8550214" cy="1033430"/>
            </a:xfrm>
            <a:prstGeom prst="wedgeRoundRectCallout">
              <a:avLst>
                <a:gd name="adj1" fmla="val 59736"/>
                <a:gd name="adj2" fmla="val -120420"/>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9" name="组合 28">
            <a:extLst>
              <a:ext uri="{FF2B5EF4-FFF2-40B4-BE49-F238E27FC236}">
                <a16:creationId xmlns:a16="http://schemas.microsoft.com/office/drawing/2014/main" id="{18B8DC1B-BD41-4BD7-9475-A13840D9C7DF}"/>
              </a:ext>
            </a:extLst>
          </p:cNvPr>
          <p:cNvGrpSpPr/>
          <p:nvPr/>
        </p:nvGrpSpPr>
        <p:grpSpPr>
          <a:xfrm>
            <a:off x="8029867" y="2321945"/>
            <a:ext cx="2325773" cy="1176819"/>
            <a:chOff x="1495684" y="1709043"/>
            <a:chExt cx="16557847" cy="2135081"/>
          </a:xfrm>
        </p:grpSpPr>
        <p:sp>
          <p:nvSpPr>
            <p:cNvPr id="30" name="Text Box 6">
              <a:extLst>
                <a:ext uri="{FF2B5EF4-FFF2-40B4-BE49-F238E27FC236}">
                  <a16:creationId xmlns:a16="http://schemas.microsoft.com/office/drawing/2014/main" id="{4FB6C097-A819-48C6-8B3C-B9E1B45FC593}"/>
                </a:ext>
              </a:extLst>
            </p:cNvPr>
            <p:cNvSpPr txBox="1">
              <a:spLocks noChangeArrowheads="1"/>
            </p:cNvSpPr>
            <p:nvPr/>
          </p:nvSpPr>
          <p:spPr bwMode="auto">
            <a:xfrm>
              <a:off x="12265244" y="1709043"/>
              <a:ext cx="5788287" cy="837590"/>
            </a:xfrm>
            <a:prstGeom prst="rect">
              <a:avLst/>
            </a:prstGeom>
            <a:solidFill>
              <a:schemeClr val="bg1"/>
            </a:solidFill>
            <a:ln w="9525">
              <a:solidFill>
                <a:schemeClr val="tx2"/>
              </a:solidFill>
              <a:miter lim="800000"/>
              <a:headEnd/>
              <a:tailEnd/>
            </a:ln>
          </p:spPr>
          <p:txBody>
            <a:bodyPr wrap="square">
              <a:spAutoFit/>
            </a:bodyPr>
            <a:lstStyle/>
            <a:p>
              <a:pPr>
                <a:defRPr/>
              </a:pPr>
              <a:r>
                <a:rPr lang="zh-CN" altLang="en-US" sz="2400" dirty="0">
                  <a:solidFill>
                    <a:srgbClr val="C00000"/>
                  </a:solidFill>
                  <a:latin typeface="黑体" panose="02010609060101010101" pitchFamily="49" charset="-122"/>
                  <a:ea typeface="黑体" panose="02010609060101010101" pitchFamily="49" charset="-122"/>
                </a:rPr>
                <a:t>外键</a:t>
              </a:r>
            </a:p>
          </p:txBody>
        </p:sp>
        <p:sp>
          <p:nvSpPr>
            <p:cNvPr id="31" name="对话气泡: 圆角矩形 30">
              <a:extLst>
                <a:ext uri="{FF2B5EF4-FFF2-40B4-BE49-F238E27FC236}">
                  <a16:creationId xmlns:a16="http://schemas.microsoft.com/office/drawing/2014/main" id="{7815D3DA-0294-4003-963A-0E0A91E23ABA}"/>
                </a:ext>
              </a:extLst>
            </p:cNvPr>
            <p:cNvSpPr/>
            <p:nvPr/>
          </p:nvSpPr>
          <p:spPr>
            <a:xfrm>
              <a:off x="1495684" y="2810694"/>
              <a:ext cx="8277496" cy="1033430"/>
            </a:xfrm>
            <a:prstGeom prst="wedgeRoundRectCallout">
              <a:avLst>
                <a:gd name="adj1" fmla="val 69324"/>
                <a:gd name="adj2" fmla="val -104794"/>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4573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EBA9FB8F-1AF0-4437-98CC-8A1BC54F6AF4}"/>
              </a:ext>
            </a:extLst>
          </p:cNvPr>
          <p:cNvSpPr txBox="1">
            <a:spLocks noChangeArrowheads="1"/>
          </p:cNvSpPr>
          <p:nvPr/>
        </p:nvSpPr>
        <p:spPr bwMode="auto">
          <a:xfrm>
            <a:off x="231428" y="452700"/>
            <a:ext cx="11528798" cy="2751138"/>
          </a:xfrm>
          <a:prstGeom prst="rect">
            <a:avLst/>
          </a:prstGeom>
          <a:noFill/>
          <a:ln>
            <a:noFill/>
          </a:ln>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eaLnBrk="1" hangingPunct="1">
              <a:lnSpc>
                <a:spcPct val="120000"/>
              </a:lnSpc>
              <a:defRPr/>
            </a:pPr>
            <a:r>
              <a:rPr lang="en-US" altLang="zh-CN" b="0" kern="0" dirty="0">
                <a:solidFill>
                  <a:schemeClr val="tx1"/>
                </a:solidFill>
                <a:latin typeface="黑体" panose="02010609060101010101" pitchFamily="49" charset="-122"/>
                <a:ea typeface="黑体" panose="02010609060101010101" pitchFamily="49" charset="-122"/>
              </a:rPr>
              <a:t> </a:t>
            </a:r>
            <a:r>
              <a:rPr lang="en-US" altLang="zh-CN" b="0" kern="0" dirty="0" smtClean="0">
                <a:solidFill>
                  <a:srgbClr val="006666"/>
                </a:solidFill>
                <a:latin typeface="黑体" panose="02010609060101010101" pitchFamily="49" charset="-122"/>
                <a:ea typeface="黑体" panose="02010609060101010101" pitchFamily="49" charset="-122"/>
              </a:rPr>
              <a:t>【</a:t>
            </a:r>
            <a:r>
              <a:rPr lang="zh-CN" altLang="en-US" b="0" kern="0" dirty="0" smtClean="0">
                <a:solidFill>
                  <a:srgbClr val="006666"/>
                </a:solidFill>
                <a:latin typeface="黑体" panose="02010609060101010101" pitchFamily="49" charset="-122"/>
                <a:ea typeface="黑体" panose="02010609060101010101" pitchFamily="49" charset="-122"/>
              </a:rPr>
              <a:t>例</a:t>
            </a:r>
            <a:r>
              <a:rPr lang="en-US" altLang="zh-CN" b="0" kern="0" dirty="0" smtClean="0">
                <a:solidFill>
                  <a:srgbClr val="006666"/>
                </a:solidFill>
                <a:latin typeface="黑体" panose="02010609060101010101" pitchFamily="49" charset="-122"/>
                <a:ea typeface="黑体" panose="02010609060101010101" pitchFamily="49" charset="-122"/>
              </a:rPr>
              <a:t>4】</a:t>
            </a:r>
            <a:r>
              <a:rPr lang="zh-CN" altLang="en-US" b="0" kern="0" dirty="0">
                <a:solidFill>
                  <a:srgbClr val="0000CC"/>
                </a:solidFill>
                <a:latin typeface="黑体" panose="02010609060101010101" pitchFamily="49" charset="-122"/>
                <a:ea typeface="黑体" panose="02010609060101010101" pitchFamily="49" charset="-122"/>
              </a:rPr>
              <a:t>如图所示是两个关系</a:t>
            </a:r>
            <a:r>
              <a:rPr lang="en-US" altLang="zh-CN" b="0" kern="0" dirty="0">
                <a:solidFill>
                  <a:srgbClr val="0000CC"/>
                </a:solidFill>
                <a:latin typeface="黑体" panose="02010609060101010101" pitchFamily="49" charset="-122"/>
                <a:ea typeface="黑体" panose="02010609060101010101" pitchFamily="49" charset="-122"/>
              </a:rPr>
              <a:t>R</a:t>
            </a:r>
            <a:r>
              <a:rPr lang="zh-CN" altLang="en-US" b="0" kern="0" dirty="0">
                <a:solidFill>
                  <a:srgbClr val="0000CC"/>
                </a:solidFill>
                <a:latin typeface="黑体" panose="02010609060101010101" pitchFamily="49" charset="-122"/>
                <a:ea typeface="黑体" panose="02010609060101010101" pitchFamily="49" charset="-122"/>
              </a:rPr>
              <a:t>和</a:t>
            </a:r>
            <a:r>
              <a:rPr lang="en-US" altLang="zh-CN" b="0" kern="0" dirty="0">
                <a:solidFill>
                  <a:srgbClr val="0000CC"/>
                </a:solidFill>
                <a:latin typeface="黑体" panose="02010609060101010101" pitchFamily="49" charset="-122"/>
                <a:ea typeface="黑体" panose="02010609060101010101" pitchFamily="49" charset="-122"/>
              </a:rPr>
              <a:t>T</a:t>
            </a:r>
            <a:r>
              <a:rPr lang="zh-CN" altLang="en-US" b="0" kern="0" dirty="0">
                <a:solidFill>
                  <a:srgbClr val="0000CC"/>
                </a:solidFill>
                <a:latin typeface="黑体" panose="02010609060101010101" pitchFamily="49" charset="-122"/>
                <a:ea typeface="黑体" panose="02010609060101010101" pitchFamily="49" charset="-122"/>
              </a:rPr>
              <a:t>。写出其关系模式和关键字（码）。</a:t>
            </a:r>
          </a:p>
          <a:p>
            <a:pPr lvl="1" eaLnBrk="1" hangingPunct="1">
              <a:lnSpc>
                <a:spcPct val="120000"/>
              </a:lnSpc>
              <a:defRPr/>
            </a:pPr>
            <a:r>
              <a:rPr lang="zh-CN" altLang="en-US" b="0" kern="0" dirty="0">
                <a:solidFill>
                  <a:schemeClr val="tx1"/>
                </a:solidFill>
                <a:latin typeface="黑体" panose="02010609060101010101" pitchFamily="49" charset="-122"/>
                <a:ea typeface="黑体" panose="02010609060101010101" pitchFamily="49" charset="-122"/>
              </a:rPr>
              <a:t> </a:t>
            </a:r>
            <a:r>
              <a:rPr lang="zh-CN" altLang="en-US" b="0" kern="0" dirty="0">
                <a:solidFill>
                  <a:srgbClr val="006666"/>
                </a:solidFill>
                <a:latin typeface="黑体" panose="02010609060101010101" pitchFamily="49" charset="-122"/>
                <a:ea typeface="黑体" panose="02010609060101010101" pitchFamily="49" charset="-122"/>
              </a:rPr>
              <a:t>分析：</a:t>
            </a:r>
            <a:r>
              <a:rPr lang="zh-CN" altLang="en-US" b="0" kern="0" dirty="0">
                <a:solidFill>
                  <a:schemeClr val="tx1"/>
                </a:solidFill>
                <a:latin typeface="黑体" panose="02010609060101010101" pitchFamily="49" charset="-122"/>
                <a:ea typeface="黑体" panose="02010609060101010101" pitchFamily="49" charset="-122"/>
              </a:rPr>
              <a:t>对应的关系模式为：</a:t>
            </a:r>
          </a:p>
          <a:p>
            <a:pPr lvl="1" eaLnBrk="1" hangingPunct="1">
              <a:lnSpc>
                <a:spcPct val="120000"/>
              </a:lnSpc>
              <a:defRPr/>
            </a:pPr>
            <a:r>
              <a:rPr lang="zh-CN" altLang="en-US" b="0" kern="0" dirty="0">
                <a:solidFill>
                  <a:schemeClr val="tx1"/>
                </a:solidFill>
                <a:latin typeface="黑体" panose="02010609060101010101" pitchFamily="49" charset="-122"/>
                <a:ea typeface="黑体" panose="02010609060101010101" pitchFamily="49" charset="-122"/>
              </a:rPr>
              <a:t>        </a:t>
            </a:r>
            <a:r>
              <a:rPr lang="en-US" altLang="zh-CN" b="0" kern="0" dirty="0">
                <a:solidFill>
                  <a:schemeClr val="tx1"/>
                </a:solidFill>
                <a:latin typeface="黑体" panose="02010609060101010101" pitchFamily="49" charset="-122"/>
                <a:ea typeface="黑体" panose="02010609060101010101" pitchFamily="49" charset="-122"/>
              </a:rPr>
              <a:t>R(</a:t>
            </a:r>
            <a:r>
              <a:rPr lang="zh-CN" altLang="en-US" b="0" kern="0" dirty="0">
                <a:solidFill>
                  <a:schemeClr val="tx1"/>
                </a:solidFill>
                <a:latin typeface="黑体" panose="02010609060101010101" pitchFamily="49" charset="-122"/>
                <a:ea typeface="黑体" panose="02010609060101010101" pitchFamily="49" charset="-122"/>
              </a:rPr>
              <a:t>编号，姓名，性别，部门号</a:t>
            </a:r>
            <a:r>
              <a:rPr lang="en-US" altLang="zh-CN" b="0" kern="0" dirty="0">
                <a:solidFill>
                  <a:schemeClr val="tx1"/>
                </a:solidFill>
                <a:latin typeface="黑体" panose="02010609060101010101" pitchFamily="49" charset="-122"/>
                <a:ea typeface="黑体" panose="02010609060101010101" pitchFamily="49" charset="-122"/>
              </a:rPr>
              <a:t>)</a:t>
            </a:r>
          </a:p>
          <a:p>
            <a:pPr lvl="1" eaLnBrk="1" hangingPunct="1">
              <a:lnSpc>
                <a:spcPct val="120000"/>
              </a:lnSpc>
              <a:defRPr/>
            </a:pPr>
            <a:r>
              <a:rPr lang="en-US" altLang="zh-CN" b="0" kern="0" dirty="0">
                <a:solidFill>
                  <a:schemeClr val="tx1"/>
                </a:solidFill>
                <a:latin typeface="黑体" panose="02010609060101010101" pitchFamily="49" charset="-122"/>
                <a:ea typeface="黑体" panose="02010609060101010101" pitchFamily="49" charset="-122"/>
              </a:rPr>
              <a:t>        T(</a:t>
            </a:r>
            <a:r>
              <a:rPr lang="zh-CN" altLang="en-US" b="0" kern="0" dirty="0">
                <a:solidFill>
                  <a:schemeClr val="tx1"/>
                </a:solidFill>
                <a:latin typeface="黑体" panose="02010609060101010101" pitchFamily="49" charset="-122"/>
                <a:ea typeface="黑体" panose="02010609060101010101" pitchFamily="49" charset="-122"/>
              </a:rPr>
              <a:t>部门号，名称，地址，电话</a:t>
            </a:r>
            <a:r>
              <a:rPr lang="en-US" altLang="zh-CN" b="0" kern="0" dirty="0">
                <a:solidFill>
                  <a:schemeClr val="tx1"/>
                </a:solidFill>
                <a:latin typeface="黑体" panose="02010609060101010101" pitchFamily="49" charset="-122"/>
                <a:ea typeface="黑体" panose="02010609060101010101" pitchFamily="49" charset="-122"/>
              </a:rPr>
              <a:t>)</a:t>
            </a:r>
          </a:p>
          <a:p>
            <a:pPr lvl="1" eaLnBrk="1" hangingPunct="1">
              <a:lnSpc>
                <a:spcPct val="120000"/>
              </a:lnSpc>
              <a:defRPr/>
            </a:pPr>
            <a:r>
              <a:rPr lang="en-US" altLang="zh-CN" b="0" kern="0" dirty="0">
                <a:solidFill>
                  <a:schemeClr val="tx1"/>
                </a:solidFill>
                <a:latin typeface="黑体" panose="02010609060101010101" pitchFamily="49" charset="-122"/>
                <a:ea typeface="黑体" panose="02010609060101010101" pitchFamily="49" charset="-122"/>
              </a:rPr>
              <a:t>   </a:t>
            </a:r>
            <a:r>
              <a:rPr lang="zh-CN" altLang="en-US" b="0" kern="0" dirty="0">
                <a:solidFill>
                  <a:schemeClr val="tx1"/>
                </a:solidFill>
                <a:latin typeface="黑体" panose="02010609060101010101" pitchFamily="49" charset="-122"/>
                <a:ea typeface="黑体" panose="02010609060101010101" pitchFamily="49" charset="-122"/>
              </a:rPr>
              <a:t>在关系</a:t>
            </a:r>
            <a:r>
              <a:rPr lang="en-US" altLang="zh-CN" b="0" kern="0" dirty="0">
                <a:solidFill>
                  <a:schemeClr val="tx1"/>
                </a:solidFill>
                <a:latin typeface="黑体" panose="02010609060101010101" pitchFamily="49" charset="-122"/>
                <a:ea typeface="黑体" panose="02010609060101010101" pitchFamily="49" charset="-122"/>
              </a:rPr>
              <a:t>R</a:t>
            </a:r>
            <a:r>
              <a:rPr lang="zh-CN" altLang="en-US" b="0" kern="0" dirty="0">
                <a:solidFill>
                  <a:schemeClr val="tx1"/>
                </a:solidFill>
                <a:latin typeface="黑体" panose="02010609060101010101" pitchFamily="49" charset="-122"/>
                <a:ea typeface="黑体" panose="02010609060101010101" pitchFamily="49" charset="-122"/>
              </a:rPr>
              <a:t>中，主码为“编号”，关系</a:t>
            </a:r>
            <a:r>
              <a:rPr lang="en-US" altLang="zh-CN" b="0" kern="0" dirty="0">
                <a:solidFill>
                  <a:schemeClr val="tx1"/>
                </a:solidFill>
                <a:latin typeface="黑体" panose="02010609060101010101" pitchFamily="49" charset="-122"/>
                <a:ea typeface="黑体" panose="02010609060101010101" pitchFamily="49" charset="-122"/>
              </a:rPr>
              <a:t>T</a:t>
            </a:r>
            <a:r>
              <a:rPr lang="zh-CN" altLang="en-US" b="0" kern="0" dirty="0">
                <a:solidFill>
                  <a:schemeClr val="tx1"/>
                </a:solidFill>
                <a:latin typeface="黑体" panose="02010609060101010101" pitchFamily="49" charset="-122"/>
                <a:ea typeface="黑体" panose="02010609060101010101" pitchFamily="49" charset="-122"/>
              </a:rPr>
              <a:t>的主码为“部门号”，此外，部门号是关系</a:t>
            </a:r>
            <a:r>
              <a:rPr lang="en-US" altLang="zh-CN" b="0" kern="0" dirty="0">
                <a:solidFill>
                  <a:schemeClr val="tx1"/>
                </a:solidFill>
                <a:latin typeface="黑体" panose="02010609060101010101" pitchFamily="49" charset="-122"/>
                <a:ea typeface="黑体" panose="02010609060101010101" pitchFamily="49" charset="-122"/>
              </a:rPr>
              <a:t>R</a:t>
            </a:r>
            <a:r>
              <a:rPr lang="zh-CN" altLang="en-US" b="0" kern="0" dirty="0">
                <a:solidFill>
                  <a:schemeClr val="tx1"/>
                </a:solidFill>
                <a:latin typeface="黑体" panose="02010609060101010101" pitchFamily="49" charset="-122"/>
                <a:ea typeface="黑体" panose="02010609060101010101" pitchFamily="49" charset="-122"/>
              </a:rPr>
              <a:t>的外码。</a:t>
            </a:r>
          </a:p>
        </p:txBody>
      </p:sp>
      <p:pic>
        <p:nvPicPr>
          <p:cNvPr id="4" name="Picture 3">
            <a:extLst>
              <a:ext uri="{FF2B5EF4-FFF2-40B4-BE49-F238E27FC236}">
                <a16:creationId xmlns:a16="http://schemas.microsoft.com/office/drawing/2014/main" id="{209575CF-9DB2-444F-898F-49273C00E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 b="12958"/>
          <a:stretch>
            <a:fillRect/>
          </a:stretch>
        </p:blipFill>
        <p:spPr bwMode="auto">
          <a:xfrm>
            <a:off x="1603215" y="3336925"/>
            <a:ext cx="87852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82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88">
            <a:extLst>
              <a:ext uri="{FF2B5EF4-FFF2-40B4-BE49-F238E27FC236}">
                <a16:creationId xmlns:a16="http://schemas.microsoft.com/office/drawing/2014/main" id="{FEAC6951-EA7C-CDF5-E95F-F2CC535D5838}"/>
              </a:ext>
            </a:extLst>
          </p:cNvPr>
          <p:cNvGraphicFramePr>
            <a:graphicFrameLocks/>
          </p:cNvGraphicFramePr>
          <p:nvPr/>
        </p:nvGraphicFramePr>
        <p:xfrm>
          <a:off x="2573517" y="2616203"/>
          <a:ext cx="7729978" cy="3227863"/>
        </p:xfrm>
        <a:graphic>
          <a:graphicData uri="http://schemas.openxmlformats.org/drawingml/2006/table">
            <a:tbl>
              <a:tblPr>
                <a:effectLst>
                  <a:outerShdw blurRad="50800" dist="38100" dir="2700000" algn="tl" rotWithShape="0">
                    <a:prstClr val="black">
                      <a:alpha val="40000"/>
                    </a:prstClr>
                  </a:outerShdw>
                </a:effectLst>
              </a:tblPr>
              <a:tblGrid>
                <a:gridCol w="1245318">
                  <a:extLst>
                    <a:ext uri="{9D8B030D-6E8A-4147-A177-3AD203B41FA5}">
                      <a16:colId xmlns:a16="http://schemas.microsoft.com/office/drawing/2014/main" val="20000"/>
                    </a:ext>
                  </a:extLst>
                </a:gridCol>
                <a:gridCol w="2697537">
                  <a:extLst>
                    <a:ext uri="{9D8B030D-6E8A-4147-A177-3AD203B41FA5}">
                      <a16:colId xmlns:a16="http://schemas.microsoft.com/office/drawing/2014/main" val="20001"/>
                    </a:ext>
                  </a:extLst>
                </a:gridCol>
                <a:gridCol w="1720481">
                  <a:extLst>
                    <a:ext uri="{9D8B030D-6E8A-4147-A177-3AD203B41FA5}">
                      <a16:colId xmlns:a16="http://schemas.microsoft.com/office/drawing/2014/main" val="20002"/>
                    </a:ext>
                  </a:extLst>
                </a:gridCol>
                <a:gridCol w="2066642">
                  <a:extLst>
                    <a:ext uri="{9D8B030D-6E8A-4147-A177-3AD203B41FA5}">
                      <a16:colId xmlns:a16="http://schemas.microsoft.com/office/drawing/2014/main" val="20003"/>
                    </a:ext>
                  </a:extLst>
                </a:gridCol>
              </a:tblGrid>
              <a:tr h="45418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1" kern="1200" dirty="0">
                          <a:solidFill>
                            <a:srgbClr val="0000CC"/>
                          </a:solidFill>
                          <a:effectLst/>
                          <a:latin typeface="+mn-lt"/>
                          <a:ea typeface="+mn-ea"/>
                          <a:cs typeface="+mn-cs"/>
                        </a:rPr>
                        <a:t>课程号</a:t>
                      </a:r>
                      <a:endParaRPr lang="en-US" altLang="zh-CN" sz="2000" b="1" kern="1200" dirty="0">
                        <a:solidFill>
                          <a:srgbClr val="0000CC"/>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1" kern="1200" dirty="0">
                          <a:solidFill>
                            <a:srgbClr val="0000CC"/>
                          </a:solidFill>
                          <a:effectLst/>
                          <a:latin typeface="+mn-lt"/>
                          <a:ea typeface="+mn-ea"/>
                          <a:cs typeface="+mn-cs"/>
                        </a:rPr>
                        <a:t>课程名</a:t>
                      </a:r>
                      <a:endParaRPr lang="en-US" altLang="zh-CN" sz="2000" b="1" kern="1200" dirty="0">
                        <a:solidFill>
                          <a:srgbClr val="0000CC"/>
                        </a:solidFill>
                        <a:effectLst/>
                        <a:latin typeface="+mn-lt"/>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1" kern="1200" dirty="0">
                          <a:solidFill>
                            <a:srgbClr val="0000CC"/>
                          </a:solidFill>
                          <a:effectLst/>
                          <a:latin typeface="+mn-lt"/>
                          <a:ea typeface="+mn-ea"/>
                          <a:cs typeface="+mn-cs"/>
                        </a:rPr>
                        <a:t>先修课</a:t>
                      </a:r>
                      <a:endParaRPr lang="en-US" altLang="zh-CN" sz="2000" b="1" kern="1200" dirty="0">
                        <a:solidFill>
                          <a:srgbClr val="0000CC"/>
                        </a:solidFill>
                        <a:effectLst/>
                        <a:latin typeface="+mn-lt"/>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1" kern="1200" dirty="0">
                          <a:solidFill>
                            <a:srgbClr val="0000CC"/>
                          </a:solidFill>
                          <a:effectLst/>
                          <a:latin typeface="+mn-lt"/>
                          <a:ea typeface="+mn-ea"/>
                          <a:cs typeface="+mn-cs"/>
                        </a:rPr>
                        <a:t>学分</a:t>
                      </a:r>
                      <a:endParaRPr lang="en-US" altLang="zh-CN" sz="2000" b="1" kern="1200" dirty="0">
                        <a:solidFill>
                          <a:srgbClr val="0000CC"/>
                        </a:solidFill>
                        <a:effectLst/>
                        <a:latin typeface="+mn-lt"/>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b="0" kern="1200" dirty="0">
                          <a:solidFill>
                            <a:schemeClr val="tx1"/>
                          </a:solidFill>
                          <a:effectLst/>
                          <a:latin typeface="+mn-lt"/>
                          <a:ea typeface="+mn-ea"/>
                          <a:cs typeface="+mn-cs"/>
                        </a:rPr>
                        <a:t>数据库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mn-lt"/>
                          <a:ea typeface="+mn-ea"/>
                          <a:cs typeface="+mn-cs"/>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lang="zh-CN" altLang="zh-CN" sz="2000" b="0" kern="1200" dirty="0">
                        <a:solidFill>
                          <a:schemeClr val="tx1"/>
                        </a:solidFill>
                        <a:effectLst/>
                        <a:latin typeface="+mn-lt"/>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a:solidFill>
                            <a:schemeClr val="tx1"/>
                          </a:solidFill>
                          <a:effectLst/>
                          <a:latin typeface="+mn-lt"/>
                          <a:ea typeface="+mn-ea"/>
                          <a:cs typeface="+mn-cs"/>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6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mn-lt"/>
                          <a:ea typeface="+mn-ea"/>
                          <a:cs typeface="+mn-cs"/>
                        </a:rPr>
                        <a:t>信息系统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0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b="0" kern="1200" dirty="0">
                          <a:solidFill>
                            <a:schemeClr val="tx1"/>
                          </a:solidFill>
                          <a:effectLst/>
                          <a:latin typeface="+mn-lt"/>
                          <a:ea typeface="+mn-ea"/>
                          <a:cs typeface="+mn-cs"/>
                        </a:rPr>
                        <a:t>操作系统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mn-lt"/>
                          <a:ea typeface="+mn-ea"/>
                          <a:cs typeface="+mn-cs"/>
                        </a:rPr>
                        <a:t>数据结构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mn-lt"/>
                          <a:ea typeface="+mn-ea"/>
                          <a:cs typeface="+mn-cs"/>
                        </a:rPr>
                        <a:t>数据处理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lang="zh-CN" altLang="zh-CN" sz="2000" b="0" kern="1200">
                        <a:solidFill>
                          <a:schemeClr val="tx1"/>
                        </a:solidFill>
                        <a:effectLst/>
                        <a:latin typeface="+mn-lt"/>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a:solidFill>
                            <a:schemeClr val="tx1"/>
                          </a:solidFill>
                          <a:effectLst/>
                          <a:latin typeface="+mn-lt"/>
                          <a:ea typeface="+mn-ea"/>
                          <a:cs typeface="+mn-cs"/>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C</a:t>
                      </a:r>
                      <a:r>
                        <a:rPr lang="zh-CN" altLang="en-US" sz="2000" b="0" kern="1200" dirty="0">
                          <a:solidFill>
                            <a:schemeClr val="tx1"/>
                          </a:solidFill>
                          <a:effectLst/>
                          <a:latin typeface="+mn-lt"/>
                          <a:ea typeface="+mn-ea"/>
                          <a:cs typeface="+mn-cs"/>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mn-lt"/>
                          <a:ea typeface="+mn-ea"/>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文本框 3">
            <a:extLst>
              <a:ext uri="{FF2B5EF4-FFF2-40B4-BE49-F238E27FC236}">
                <a16:creationId xmlns:a16="http://schemas.microsoft.com/office/drawing/2014/main" id="{85506738-CB7C-BB68-4F8B-60C58F861F2F}"/>
              </a:ext>
            </a:extLst>
          </p:cNvPr>
          <p:cNvSpPr txBox="1"/>
          <p:nvPr/>
        </p:nvSpPr>
        <p:spPr>
          <a:xfrm>
            <a:off x="641530" y="729061"/>
            <a:ext cx="10178870" cy="978729"/>
          </a:xfrm>
          <a:prstGeom prst="rect">
            <a:avLst/>
          </a:prstGeom>
          <a:noFill/>
        </p:spPr>
        <p:txBody>
          <a:bodyPr wrap="square">
            <a:spAutoFit/>
          </a:bodyPr>
          <a:lstStyle/>
          <a:p>
            <a:pPr lvl="1">
              <a:lnSpc>
                <a:spcPct val="120000"/>
              </a:lnSpc>
              <a:spcBef>
                <a:spcPts val="1200"/>
              </a:spcBef>
              <a:defRPr/>
            </a:pPr>
            <a:r>
              <a:rPr lang="en-US" altLang="zh-CN" sz="2400" kern="0" dirty="0" smtClean="0">
                <a:solidFill>
                  <a:srgbClr val="006666"/>
                </a:solidFill>
                <a:latin typeface="黑体" panose="02010609060101010101" pitchFamily="49" charset="-122"/>
                <a:ea typeface="黑体" panose="02010609060101010101" pitchFamily="49" charset="-122"/>
              </a:rPr>
              <a:t>【</a:t>
            </a:r>
            <a:r>
              <a:rPr lang="zh-CN" altLang="en-US" sz="2400" kern="0" dirty="0" smtClean="0">
                <a:solidFill>
                  <a:srgbClr val="006666"/>
                </a:solidFill>
                <a:latin typeface="黑体" panose="02010609060101010101" pitchFamily="49" charset="-122"/>
                <a:ea typeface="黑体" panose="02010609060101010101" pitchFamily="49" charset="-122"/>
              </a:rPr>
              <a:t>例</a:t>
            </a:r>
            <a:r>
              <a:rPr lang="en-US" altLang="zh-CN" sz="2400" kern="0" dirty="0" smtClean="0">
                <a:solidFill>
                  <a:srgbClr val="006666"/>
                </a:solidFill>
                <a:latin typeface="黑体" panose="02010609060101010101" pitchFamily="49" charset="-122"/>
                <a:ea typeface="黑体" panose="02010609060101010101" pitchFamily="49" charset="-122"/>
              </a:rPr>
              <a:t>5】</a:t>
            </a:r>
            <a:r>
              <a:rPr lang="zh-CN" altLang="en-US" sz="2400" kern="0" dirty="0" smtClean="0">
                <a:latin typeface="黑体" panose="02010609060101010101" pitchFamily="49" charset="-122"/>
                <a:ea typeface="黑体" panose="02010609060101010101" pitchFamily="49" charset="-122"/>
              </a:rPr>
              <a:t>外键与其所关联的主键也可在同一关系中，如</a:t>
            </a:r>
            <a:r>
              <a:rPr lang="zh-CN" altLang="en-US" sz="2400" kern="0" dirty="0">
                <a:latin typeface="黑体" panose="02010609060101010101" pitchFamily="49" charset="-122"/>
                <a:ea typeface="黑体" panose="02010609060101010101" pitchFamily="49" charset="-122"/>
              </a:rPr>
              <a:t>下面</a:t>
            </a:r>
            <a:r>
              <a:rPr lang="zh-CN" altLang="en-US" sz="2400" kern="0" dirty="0" smtClean="0">
                <a:latin typeface="黑体" panose="02010609060101010101" pitchFamily="49" charset="-122"/>
                <a:ea typeface="黑体" panose="02010609060101010101" pitchFamily="49" charset="-122"/>
              </a:rPr>
              <a:t>课程表</a:t>
            </a:r>
            <a:r>
              <a:rPr lang="zh-CN" altLang="en-US" sz="2400" kern="0" dirty="0">
                <a:latin typeface="黑体" panose="02010609060101010101" pitchFamily="49" charset="-122"/>
                <a:ea typeface="黑体" panose="02010609060101010101" pitchFamily="49" charset="-122"/>
              </a:rPr>
              <a:t>中的外键</a:t>
            </a:r>
            <a:r>
              <a:rPr lang="zh-CN" altLang="en-US" sz="2400" kern="0" dirty="0">
                <a:solidFill>
                  <a:srgbClr val="C00000"/>
                </a:solidFill>
                <a:latin typeface="黑体" panose="02010609060101010101" pitchFamily="49" charset="-122"/>
                <a:ea typeface="黑体" panose="02010609060101010101" pitchFamily="49" charset="-122"/>
              </a:rPr>
              <a:t>“先修课</a:t>
            </a:r>
            <a:r>
              <a:rPr lang="en-US" altLang="zh-CN" sz="2400" kern="0" dirty="0" smtClean="0">
                <a:solidFill>
                  <a:srgbClr val="C00000"/>
                </a:solidFill>
                <a:latin typeface="黑体" panose="02010609060101010101" pitchFamily="49" charset="-122"/>
                <a:ea typeface="黑体" panose="02010609060101010101" pitchFamily="49" charset="-122"/>
              </a:rPr>
              <a:t>”</a:t>
            </a:r>
            <a:r>
              <a:rPr lang="zh-CN" altLang="en-US" sz="2400" kern="0" dirty="0" smtClean="0">
                <a:latin typeface="黑体" panose="02010609060101010101" pitchFamily="49" charset="-122"/>
                <a:ea typeface="黑体" panose="02010609060101010101" pitchFamily="49" charset="-122"/>
              </a:rPr>
              <a:t>参照了主</a:t>
            </a:r>
            <a:r>
              <a:rPr lang="zh-CN" altLang="en-US" sz="2400" kern="0" dirty="0">
                <a:latin typeface="黑体" panose="02010609060101010101" pitchFamily="49" charset="-122"/>
                <a:ea typeface="黑体" panose="02010609060101010101" pitchFamily="49" charset="-122"/>
              </a:rPr>
              <a:t>键</a:t>
            </a:r>
            <a:r>
              <a:rPr lang="zh-CN" altLang="en-US" sz="2400" kern="0" dirty="0">
                <a:solidFill>
                  <a:srgbClr val="C00000"/>
                </a:solidFill>
                <a:latin typeface="黑体" panose="02010609060101010101" pitchFamily="49" charset="-122"/>
                <a:ea typeface="黑体" panose="02010609060101010101" pitchFamily="49" charset="-122"/>
              </a:rPr>
              <a:t>“课程号</a:t>
            </a:r>
            <a:r>
              <a:rPr lang="en-US" altLang="zh-CN" sz="2400" kern="0" dirty="0" smtClean="0">
                <a:solidFill>
                  <a:srgbClr val="C00000"/>
                </a:solidFill>
                <a:latin typeface="黑体" panose="02010609060101010101" pitchFamily="49" charset="-122"/>
                <a:ea typeface="黑体" panose="02010609060101010101" pitchFamily="49" charset="-122"/>
              </a:rPr>
              <a:t>”</a:t>
            </a:r>
            <a:r>
              <a:rPr lang="zh-CN" altLang="en-US" sz="2400" kern="0" dirty="0" smtClean="0">
                <a:latin typeface="黑体" panose="02010609060101010101" pitchFamily="49" charset="-122"/>
                <a:ea typeface="黑体" panose="02010609060101010101" pitchFamily="49" charset="-122"/>
              </a:rPr>
              <a:t>。</a:t>
            </a:r>
            <a:endParaRPr lang="zh-CN" altLang="en-US" sz="2400" kern="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6979B440-A1DC-3ABD-91BB-69ADB627F1A2}"/>
              </a:ext>
            </a:extLst>
          </p:cNvPr>
          <p:cNvSpPr txBox="1"/>
          <p:nvPr/>
        </p:nvSpPr>
        <p:spPr>
          <a:xfrm>
            <a:off x="5978950" y="5934752"/>
            <a:ext cx="1107649" cy="369332"/>
          </a:xfrm>
          <a:prstGeom prst="rect">
            <a:avLst/>
          </a:prstGeom>
          <a:noFill/>
        </p:spPr>
        <p:txBody>
          <a:bodyPr wrap="square" rtlCol="0">
            <a:spAutoFit/>
          </a:bodyPr>
          <a:lstStyle/>
          <a:p>
            <a:r>
              <a:rPr lang="zh-CN" altLang="en-US" dirty="0"/>
              <a:t>课程表</a:t>
            </a:r>
          </a:p>
        </p:txBody>
      </p:sp>
      <p:grpSp>
        <p:nvGrpSpPr>
          <p:cNvPr id="7" name="组合 6">
            <a:extLst>
              <a:ext uri="{FF2B5EF4-FFF2-40B4-BE49-F238E27FC236}">
                <a16:creationId xmlns:a16="http://schemas.microsoft.com/office/drawing/2014/main" id="{D06D7DCC-13FD-33D6-6302-534C22F9DEB3}"/>
              </a:ext>
            </a:extLst>
          </p:cNvPr>
          <p:cNvGrpSpPr/>
          <p:nvPr/>
        </p:nvGrpSpPr>
        <p:grpSpPr>
          <a:xfrm>
            <a:off x="2498101" y="2034332"/>
            <a:ext cx="1387687" cy="1076517"/>
            <a:chOff x="1495677" y="2119221"/>
            <a:chExt cx="8550220" cy="1724903"/>
          </a:xfrm>
        </p:grpSpPr>
        <p:sp>
          <p:nvSpPr>
            <p:cNvPr id="8" name="Text Box 6">
              <a:extLst>
                <a:ext uri="{FF2B5EF4-FFF2-40B4-BE49-F238E27FC236}">
                  <a16:creationId xmlns:a16="http://schemas.microsoft.com/office/drawing/2014/main" id="{77C08F65-509C-81CC-7514-65401426AAB1}"/>
                </a:ext>
              </a:extLst>
            </p:cNvPr>
            <p:cNvSpPr txBox="1">
              <a:spLocks noChangeArrowheads="1"/>
            </p:cNvSpPr>
            <p:nvPr/>
          </p:nvSpPr>
          <p:spPr bwMode="auto">
            <a:xfrm>
              <a:off x="4781261" y="2119221"/>
              <a:ext cx="5264636" cy="709692"/>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主键</a:t>
              </a:r>
            </a:p>
          </p:txBody>
        </p:sp>
        <p:sp>
          <p:nvSpPr>
            <p:cNvPr id="9" name="对话气泡: 圆角矩形 8">
              <a:extLst>
                <a:ext uri="{FF2B5EF4-FFF2-40B4-BE49-F238E27FC236}">
                  <a16:creationId xmlns:a16="http://schemas.microsoft.com/office/drawing/2014/main" id="{71458868-E2B4-D26E-BD10-1A68ACD916D9}"/>
                </a:ext>
              </a:extLst>
            </p:cNvPr>
            <p:cNvSpPr/>
            <p:nvPr/>
          </p:nvSpPr>
          <p:spPr>
            <a:xfrm>
              <a:off x="1495677" y="2974220"/>
              <a:ext cx="8550214" cy="869904"/>
            </a:xfrm>
            <a:prstGeom prst="wedgeRoundRectCallout">
              <a:avLst>
                <a:gd name="adj1" fmla="val 26047"/>
                <a:gd name="adj2" fmla="val -79222"/>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a:extLst>
              <a:ext uri="{FF2B5EF4-FFF2-40B4-BE49-F238E27FC236}">
                <a16:creationId xmlns:a16="http://schemas.microsoft.com/office/drawing/2014/main" id="{1EEA7CCA-0478-4E92-39E3-4EBD746997F8}"/>
              </a:ext>
            </a:extLst>
          </p:cNvPr>
          <p:cNvGrpSpPr/>
          <p:nvPr/>
        </p:nvGrpSpPr>
        <p:grpSpPr>
          <a:xfrm>
            <a:off x="6438506" y="2011913"/>
            <a:ext cx="2722148" cy="1098936"/>
            <a:chOff x="1495684" y="1841446"/>
            <a:chExt cx="12266142" cy="2002678"/>
          </a:xfrm>
        </p:grpSpPr>
        <p:sp>
          <p:nvSpPr>
            <p:cNvPr id="11" name="Text Box 6">
              <a:extLst>
                <a:ext uri="{FF2B5EF4-FFF2-40B4-BE49-F238E27FC236}">
                  <a16:creationId xmlns:a16="http://schemas.microsoft.com/office/drawing/2014/main" id="{256D0CB7-5B6A-4E6F-2006-B26FC8553B8D}"/>
                </a:ext>
              </a:extLst>
            </p:cNvPr>
            <p:cNvSpPr txBox="1">
              <a:spLocks noChangeArrowheads="1"/>
            </p:cNvSpPr>
            <p:nvPr/>
          </p:nvSpPr>
          <p:spPr bwMode="auto">
            <a:xfrm>
              <a:off x="7973540" y="1841446"/>
              <a:ext cx="5788286" cy="903250"/>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外键</a:t>
              </a:r>
            </a:p>
          </p:txBody>
        </p:sp>
        <p:sp>
          <p:nvSpPr>
            <p:cNvPr id="12" name="对话气泡: 圆角矩形 11">
              <a:extLst>
                <a:ext uri="{FF2B5EF4-FFF2-40B4-BE49-F238E27FC236}">
                  <a16:creationId xmlns:a16="http://schemas.microsoft.com/office/drawing/2014/main" id="{7D9FF751-9093-C26B-C61B-BB899CB2ED0E}"/>
                </a:ext>
              </a:extLst>
            </p:cNvPr>
            <p:cNvSpPr/>
            <p:nvPr/>
          </p:nvSpPr>
          <p:spPr>
            <a:xfrm>
              <a:off x="1495684" y="2810694"/>
              <a:ext cx="8277496" cy="1033430"/>
            </a:xfrm>
            <a:prstGeom prst="wedgeRoundRectCallout">
              <a:avLst>
                <a:gd name="adj1" fmla="val 43975"/>
                <a:gd name="adj2" fmla="val -83655"/>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858748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7FFFCB9C-8EAC-4943-980B-FB796649AD78}"/>
              </a:ext>
            </a:extLst>
          </p:cNvPr>
          <p:cNvSpPr txBox="1">
            <a:spLocks/>
          </p:cNvSpPr>
          <p:nvPr/>
        </p:nvSpPr>
        <p:spPr>
          <a:xfrm>
            <a:off x="4182177" y="2542561"/>
            <a:ext cx="3461657" cy="11602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400"/>
              </a:spcBef>
              <a:buNone/>
            </a:pPr>
            <a:r>
              <a:rPr lang="en-US" altLang="zh-CN" sz="4000" b="1" dirty="0">
                <a:solidFill>
                  <a:srgbClr val="C00000"/>
                </a:solidFill>
                <a:latin typeface="黑体" panose="02010609060101010101" pitchFamily="49" charset="-122"/>
                <a:ea typeface="黑体" panose="02010609060101010101" pitchFamily="49" charset="-122"/>
                <a:cs typeface="+mj-cs"/>
              </a:rPr>
              <a:t>2.2 </a:t>
            </a:r>
            <a:r>
              <a:rPr lang="zh-CN" altLang="en-US" sz="4000" b="1" dirty="0">
                <a:solidFill>
                  <a:srgbClr val="C00000"/>
                </a:solidFill>
                <a:latin typeface="黑体" panose="02010609060101010101" pitchFamily="49" charset="-122"/>
                <a:ea typeface="黑体" panose="02010609060101010101" pitchFamily="49" charset="-122"/>
                <a:cs typeface="+mj-cs"/>
              </a:rPr>
              <a:t>概念模型</a:t>
            </a:r>
            <a:endParaRPr lang="en-US" altLang="zh-CN" sz="4000" b="1" dirty="0">
              <a:solidFill>
                <a:srgbClr val="C00000"/>
              </a:solidFill>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303771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6163B07-CF44-7A5F-27D3-53AF5E23913F}"/>
              </a:ext>
            </a:extLst>
          </p:cNvPr>
          <p:cNvSpPr txBox="1">
            <a:spLocks noChangeArrowheads="1"/>
          </p:cNvSpPr>
          <p:nvPr/>
        </p:nvSpPr>
        <p:spPr bwMode="auto">
          <a:xfrm>
            <a:off x="436844" y="1324991"/>
            <a:ext cx="10674269" cy="3583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lgn="l" eaLnBrk="0" hangingPunct="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900000" indent="-457200" eaLnBrk="1" hangingPunct="1">
              <a:lnSpc>
                <a:spcPct val="120000"/>
              </a:lnSpc>
              <a:spcBef>
                <a:spcPts val="3000"/>
              </a:spcBef>
              <a:buClrTx/>
              <a:buSzTx/>
              <a:buFont typeface="Wingdings" panose="05000000000000000000" pitchFamily="2" charset="2"/>
              <a:buChar char="Ø"/>
            </a:pPr>
            <a:r>
              <a:rPr lang="zh-CN" altLang="en-US" sz="2600" b="0" dirty="0">
                <a:solidFill>
                  <a:schemeClr val="tx1"/>
                </a:solidFill>
                <a:latin typeface="黑体" panose="02010609060101010101" pitchFamily="49" charset="-122"/>
                <a:ea typeface="黑体" panose="02010609060101010101" pitchFamily="49" charset="-122"/>
              </a:rPr>
              <a:t>概念模型是现实世界向机器世界进行转换的</a:t>
            </a:r>
            <a:r>
              <a:rPr lang="zh-CN" altLang="en-US" sz="2600" b="0" dirty="0">
                <a:solidFill>
                  <a:srgbClr val="0000CC"/>
                </a:solidFill>
                <a:latin typeface="黑体" panose="02010609060101010101" pitchFamily="49" charset="-122"/>
                <a:ea typeface="黑体" panose="02010609060101010101" pitchFamily="49" charset="-122"/>
              </a:rPr>
              <a:t>第一层抽象</a:t>
            </a:r>
            <a:r>
              <a:rPr lang="zh-CN" altLang="en-US" sz="2600" b="0" dirty="0">
                <a:solidFill>
                  <a:schemeClr val="tx1"/>
                </a:solidFill>
                <a:latin typeface="黑体" panose="02010609060101010101" pitchFamily="49" charset="-122"/>
                <a:ea typeface="黑体" panose="02010609060101010101" pitchFamily="49" charset="-122"/>
              </a:rPr>
              <a:t>。</a:t>
            </a:r>
            <a:endParaRPr lang="en-US" altLang="zh-CN" sz="2600" b="0" dirty="0">
              <a:solidFill>
                <a:schemeClr val="tx1"/>
              </a:solidFill>
              <a:latin typeface="黑体" panose="02010609060101010101" pitchFamily="49" charset="-122"/>
              <a:ea typeface="黑体" panose="02010609060101010101" pitchFamily="49" charset="-122"/>
            </a:endParaRPr>
          </a:p>
          <a:p>
            <a:pPr marL="882000" indent="-439200" eaLnBrk="1" hangingPunct="1">
              <a:lnSpc>
                <a:spcPct val="120000"/>
              </a:lnSpc>
              <a:spcBef>
                <a:spcPts val="3000"/>
              </a:spcBef>
              <a:buClrTx/>
              <a:buSzTx/>
              <a:buFont typeface="Wingdings" panose="05000000000000000000" pitchFamily="2" charset="2"/>
              <a:buChar char="Ø"/>
            </a:pPr>
            <a:r>
              <a:rPr lang="zh-CN" altLang="en-US" sz="2600" b="0" dirty="0">
                <a:solidFill>
                  <a:schemeClr val="tx1"/>
                </a:solidFill>
                <a:latin typeface="黑体" panose="02010609060101010101" pitchFamily="49" charset="-122"/>
                <a:ea typeface="黑体" panose="02010609060101010101" pitchFamily="49" charset="-122"/>
              </a:rPr>
              <a:t>概念模型描述了</a:t>
            </a:r>
            <a:r>
              <a:rPr lang="zh-CN" altLang="en-US" sz="2600" b="0" dirty="0">
                <a:solidFill>
                  <a:srgbClr val="0000CC"/>
                </a:solidFill>
                <a:latin typeface="黑体" panose="02010609060101010101" pitchFamily="49" charset="-122"/>
                <a:ea typeface="黑体" panose="02010609060101010101" pitchFamily="49" charset="-122"/>
              </a:rPr>
              <a:t>实体及实体间的联系。</a:t>
            </a:r>
            <a:endParaRPr lang="en-US" altLang="zh-CN" sz="2600" b="0" dirty="0">
              <a:solidFill>
                <a:srgbClr val="0000CC"/>
              </a:solidFill>
              <a:latin typeface="黑体" panose="02010609060101010101" pitchFamily="49" charset="-122"/>
              <a:ea typeface="黑体" panose="02010609060101010101" pitchFamily="49" charset="-122"/>
            </a:endParaRPr>
          </a:p>
          <a:p>
            <a:pPr marL="882000" indent="-439200" eaLnBrk="1" hangingPunct="1">
              <a:lnSpc>
                <a:spcPct val="120000"/>
              </a:lnSpc>
              <a:spcBef>
                <a:spcPts val="3000"/>
              </a:spcBef>
              <a:buClrTx/>
              <a:buSzTx/>
              <a:buFont typeface="Wingdings" panose="05000000000000000000" pitchFamily="2" charset="2"/>
              <a:buChar char="Ø"/>
            </a:pPr>
            <a:r>
              <a:rPr lang="zh-CN" altLang="en-US" sz="2600" b="0" dirty="0">
                <a:solidFill>
                  <a:schemeClr val="tx1"/>
                </a:solidFill>
                <a:latin typeface="黑体" panose="02010609060101010101" pitchFamily="49" charset="-122"/>
                <a:ea typeface="黑体" panose="02010609060101010101" pitchFamily="49" charset="-122"/>
              </a:rPr>
              <a:t>概念模型是</a:t>
            </a:r>
            <a:r>
              <a:rPr lang="zh-CN" altLang="en-US" sz="2600" b="0" dirty="0">
                <a:solidFill>
                  <a:srgbClr val="0000CC"/>
                </a:solidFill>
                <a:latin typeface="黑体" panose="02010609060101010101" pitchFamily="49" charset="-122"/>
                <a:ea typeface="黑体" panose="02010609060101010101" pitchFamily="49" charset="-122"/>
              </a:rPr>
              <a:t>按用户的观点</a:t>
            </a:r>
            <a:r>
              <a:rPr lang="zh-CN" altLang="en-US" sz="2600" b="0" dirty="0">
                <a:solidFill>
                  <a:schemeClr val="tx1"/>
                </a:solidFill>
                <a:latin typeface="黑体" panose="02010609060101010101" pitchFamily="49" charset="-122"/>
                <a:ea typeface="黑体" panose="02010609060101010101" pitchFamily="49" charset="-122"/>
              </a:rPr>
              <a:t>对信息建模，与计算机及计算机中安装的是哪种</a:t>
            </a:r>
            <a:r>
              <a:rPr lang="en-US" altLang="zh-CN" sz="2600" b="0" dirty="0">
                <a:solidFill>
                  <a:schemeClr val="tx1"/>
                </a:solidFill>
                <a:latin typeface="黑体" panose="02010609060101010101" pitchFamily="49" charset="-122"/>
                <a:ea typeface="黑体" panose="02010609060101010101" pitchFamily="49" charset="-122"/>
              </a:rPr>
              <a:t>DBMS</a:t>
            </a:r>
            <a:r>
              <a:rPr lang="zh-CN" altLang="en-US" sz="2600" b="0" dirty="0">
                <a:solidFill>
                  <a:schemeClr val="tx1"/>
                </a:solidFill>
                <a:latin typeface="黑体" panose="02010609060101010101" pitchFamily="49" charset="-122"/>
                <a:ea typeface="黑体" panose="02010609060101010101" pitchFamily="49" charset="-122"/>
              </a:rPr>
              <a:t>无关。</a:t>
            </a:r>
            <a:endParaRPr lang="en-US" altLang="zh-CN" sz="2600" b="0" dirty="0">
              <a:solidFill>
                <a:schemeClr val="tx1"/>
              </a:solidFill>
              <a:latin typeface="黑体" panose="02010609060101010101" pitchFamily="49" charset="-122"/>
              <a:ea typeface="黑体" panose="02010609060101010101" pitchFamily="49" charset="-122"/>
            </a:endParaRPr>
          </a:p>
          <a:p>
            <a:pPr marL="882000" indent="-439200" eaLnBrk="1" hangingPunct="1">
              <a:lnSpc>
                <a:spcPct val="120000"/>
              </a:lnSpc>
              <a:spcBef>
                <a:spcPts val="3000"/>
              </a:spcBef>
              <a:buClrTx/>
              <a:buSzTx/>
              <a:buFont typeface="Wingdings" panose="05000000000000000000" pitchFamily="2" charset="2"/>
              <a:buChar char="Ø"/>
            </a:pPr>
            <a:r>
              <a:rPr lang="zh-CN" altLang="en-US" sz="2600" b="0" dirty="0">
                <a:solidFill>
                  <a:schemeClr val="tx1"/>
                </a:solidFill>
                <a:latin typeface="黑体" panose="02010609060101010101" pitchFamily="49" charset="-122"/>
                <a:ea typeface="黑体" panose="02010609060101010101" pitchFamily="49" charset="-122"/>
              </a:rPr>
              <a:t>概念模型的常用表示方法：</a:t>
            </a:r>
            <a:r>
              <a:rPr lang="en-US" altLang="zh-CN" sz="2600" b="0" dirty="0">
                <a:solidFill>
                  <a:schemeClr val="tx1"/>
                </a:solidFill>
                <a:latin typeface="黑体" panose="02010609060101010101" pitchFamily="49" charset="-122"/>
                <a:ea typeface="黑体" panose="02010609060101010101" pitchFamily="49" charset="-122"/>
              </a:rPr>
              <a:t>E-R</a:t>
            </a:r>
            <a:r>
              <a:rPr lang="zh-CN" altLang="en-US" sz="2600" b="0" dirty="0">
                <a:solidFill>
                  <a:schemeClr val="tx1"/>
                </a:solidFill>
                <a:latin typeface="黑体" panose="02010609060101010101" pitchFamily="49" charset="-122"/>
                <a:ea typeface="黑体" panose="02010609060101010101" pitchFamily="49" charset="-122"/>
              </a:rPr>
              <a:t>图（实体</a:t>
            </a:r>
            <a:r>
              <a:rPr lang="en-US" altLang="zh-CN" sz="2600" b="0" dirty="0">
                <a:solidFill>
                  <a:schemeClr val="tx1"/>
                </a:solidFill>
                <a:latin typeface="黑体" panose="02010609060101010101" pitchFamily="49" charset="-122"/>
                <a:ea typeface="黑体" panose="02010609060101010101" pitchFamily="49" charset="-122"/>
              </a:rPr>
              <a:t>-</a:t>
            </a:r>
            <a:r>
              <a:rPr lang="zh-CN" altLang="en-US" sz="2600" b="0" dirty="0">
                <a:solidFill>
                  <a:schemeClr val="tx1"/>
                </a:solidFill>
                <a:latin typeface="黑体" panose="02010609060101010101" pitchFamily="49" charset="-122"/>
                <a:ea typeface="黑体" panose="02010609060101010101" pitchFamily="49" charset="-122"/>
              </a:rPr>
              <a:t>联系图）</a:t>
            </a:r>
            <a:endParaRPr lang="en-US" altLang="zh-CN" sz="26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148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B759CAE2-9656-4240-9497-A07CF50451CE}"/>
              </a:ext>
            </a:extLst>
          </p:cNvPr>
          <p:cNvSpPr>
            <a:spLocks noGrp="1" noChangeArrowheads="1"/>
          </p:cNvSpPr>
          <p:nvPr>
            <p:ph type="body" idx="1"/>
          </p:nvPr>
        </p:nvSpPr>
        <p:spPr>
          <a:xfrm>
            <a:off x="530200" y="456317"/>
            <a:ext cx="8064500" cy="774172"/>
          </a:xfrm>
        </p:spPr>
        <p:txBody>
          <a:bodyPr>
            <a:noAutofit/>
          </a:bodyPr>
          <a:lstStyle/>
          <a:p>
            <a:pPr marL="0" indent="0">
              <a:lnSpc>
                <a:spcPct val="150000"/>
              </a:lnSpc>
              <a:spcBef>
                <a:spcPct val="35000"/>
              </a:spcBef>
              <a:buNone/>
              <a:defRPr/>
            </a:pPr>
            <a:r>
              <a:rPr lang="en-US" altLang="zh-CN" b="1" dirty="0">
                <a:solidFill>
                  <a:srgbClr val="C00000"/>
                </a:solidFill>
                <a:latin typeface="黑体" pitchFamily="49" charset="-122"/>
                <a:ea typeface="黑体" pitchFamily="49" charset="-122"/>
              </a:rPr>
              <a:t>1.</a:t>
            </a:r>
            <a:r>
              <a:rPr lang="zh-CN" altLang="en-US" b="1" dirty="0">
                <a:solidFill>
                  <a:srgbClr val="C00000"/>
                </a:solidFill>
                <a:latin typeface="黑体" panose="02010609060101010101" pitchFamily="49" charset="-122"/>
                <a:ea typeface="黑体" panose="02010609060101010101" pitchFamily="49" charset="-122"/>
              </a:rPr>
              <a:t>概念模型的基本概念</a:t>
            </a:r>
            <a:endParaRPr lang="en-US" altLang="zh-CN" b="1" dirty="0">
              <a:solidFill>
                <a:srgbClr val="C00000"/>
              </a:solidFill>
              <a:latin typeface="黑体" panose="02010609060101010101" pitchFamily="49" charset="-122"/>
              <a:ea typeface="黑体" panose="02010609060101010101" pitchFamily="49" charset="-122"/>
            </a:endParaRPr>
          </a:p>
        </p:txBody>
      </p:sp>
      <p:sp>
        <p:nvSpPr>
          <p:cNvPr id="6" name="Rectangle 3">
            <a:extLst>
              <a:ext uri="{FF2B5EF4-FFF2-40B4-BE49-F238E27FC236}">
                <a16:creationId xmlns:a16="http://schemas.microsoft.com/office/drawing/2014/main" id="{238CD3CC-7958-46D1-93F3-5A91A631342B}"/>
              </a:ext>
            </a:extLst>
          </p:cNvPr>
          <p:cNvSpPr txBox="1">
            <a:spLocks noChangeArrowheads="1"/>
          </p:cNvSpPr>
          <p:nvPr/>
        </p:nvSpPr>
        <p:spPr bwMode="auto">
          <a:xfrm>
            <a:off x="1126079" y="1230489"/>
            <a:ext cx="10253690" cy="4799013"/>
          </a:xfrm>
          <a:prstGeom prst="rect">
            <a:avLst/>
          </a:prstGeom>
          <a:noFill/>
          <a:ln>
            <a:noFill/>
          </a:ln>
          <a:effectLst/>
        </p:spPr>
        <p:txBody>
          <a:bodyPr/>
          <a:lstStyle>
            <a:lvl1pPr marL="342900" indent="-342900" algn="l" rtl="0" eaLnBrk="0" fontAlgn="base" hangingPunct="0">
              <a:spcBef>
                <a:spcPct val="20000"/>
              </a:spcBef>
              <a:spcAft>
                <a:spcPct val="0"/>
              </a:spcAft>
              <a:buClr>
                <a:srgbClr val="FFCC00"/>
              </a:buClr>
              <a:buSzPct val="80000"/>
              <a:buFont typeface="Wingdings" pitchFamily="2" charset="2"/>
              <a:buChar char="n"/>
              <a:defRPr sz="2800" b="1">
                <a:solidFill>
                  <a:srgbClr val="FFCC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80000"/>
              <a:buFont typeface="Wingdings" pitchFamily="2" charset="2"/>
              <a:buChar char="u"/>
              <a:defRPr sz="2400" b="1">
                <a:solidFill>
                  <a:schemeClr val="tx1"/>
                </a:solidFill>
                <a:effectLst>
                  <a:outerShdw blurRad="38100" dist="38100" dir="2700000" algn="tl">
                    <a:srgbClr val="000000"/>
                  </a:outerShdw>
                </a:effectLst>
                <a:latin typeface="+mn-lt"/>
                <a:ea typeface="宋体" pitchFamily="2" charset="-122"/>
                <a:cs typeface="+mn-cs"/>
              </a:defRPr>
            </a:lvl2pPr>
            <a:lvl3pPr marL="1143000" indent="-228600" algn="l" rtl="0" eaLnBrk="0" fontAlgn="base" hangingPunct="0">
              <a:spcBef>
                <a:spcPct val="20000"/>
              </a:spcBef>
              <a:spcAft>
                <a:spcPct val="0"/>
              </a:spcAft>
              <a:buClr>
                <a:srgbClr val="66FF66"/>
              </a:buClr>
              <a:buSzPct val="80000"/>
              <a:buFont typeface="Wingdings" pitchFamily="2" charset="2"/>
              <a:buChar char="l"/>
              <a:defRPr sz="2000" b="1">
                <a:solidFill>
                  <a:srgbClr val="66FF66"/>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FFFF66"/>
              </a:buClr>
              <a:buSzPct val="80000"/>
              <a:buFont typeface="Wingdings" pitchFamily="2" charset="2"/>
              <a:buChar char="Ø"/>
              <a:defRPr sz="1600" b="1">
                <a:solidFill>
                  <a:srgbClr val="FFFF66"/>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5pPr>
            <a:lvl6pPr marL="25146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9pPr>
          </a:lstStyle>
          <a:p>
            <a:pPr marL="0" lvl="1" indent="0">
              <a:lnSpc>
                <a:spcPct val="150000"/>
              </a:lnSpc>
              <a:spcBef>
                <a:spcPts val="600"/>
              </a:spcBef>
              <a:buClr>
                <a:srgbClr val="FFCC00"/>
              </a:buClr>
              <a:buNone/>
              <a:defRPr/>
            </a:pPr>
            <a:r>
              <a:rPr lang="zh-CN" altLang="en-US" sz="2600" b="0" dirty="0">
                <a:effectLst/>
                <a:latin typeface="黑体" panose="02010609060101010101" pitchFamily="49" charset="-122"/>
                <a:ea typeface="黑体" panose="02010609060101010101" pitchFamily="49" charset="-122"/>
              </a:rPr>
              <a:t>（</a:t>
            </a:r>
            <a:r>
              <a:rPr lang="en-US" altLang="zh-CN" sz="2600" b="0" dirty="0" smtClean="0">
                <a:effectLst/>
                <a:latin typeface="黑体" panose="02010609060101010101" pitchFamily="49" charset="-122"/>
                <a:ea typeface="黑体" panose="02010609060101010101" pitchFamily="49" charset="-122"/>
              </a:rPr>
              <a:t>1</a:t>
            </a:r>
            <a:r>
              <a:rPr lang="en-US" altLang="zh-CN" sz="2600" b="0" dirty="0">
                <a:solidFill>
                  <a:srgbClr val="0000CC"/>
                </a:solidFill>
                <a:effectLst/>
                <a:latin typeface="黑体" panose="02010609060101010101" pitchFamily="49" charset="-122"/>
                <a:ea typeface="黑体" panose="02010609060101010101" pitchFamily="49" charset="-122"/>
              </a:rPr>
              <a:t>) </a:t>
            </a:r>
            <a:r>
              <a:rPr lang="zh-CN" altLang="en-US" sz="2600" b="0" dirty="0">
                <a:solidFill>
                  <a:srgbClr val="0000CC"/>
                </a:solidFill>
                <a:effectLst/>
                <a:latin typeface="黑体" panose="02010609060101010101" pitchFamily="49" charset="-122"/>
                <a:ea typeface="黑体" panose="02010609060101010101" pitchFamily="49" charset="-122"/>
              </a:rPr>
              <a:t>实体</a:t>
            </a:r>
            <a:r>
              <a:rPr lang="zh-CN" altLang="en-US" sz="2600" b="0" dirty="0">
                <a:effectLst/>
                <a:latin typeface="黑体" panose="02010609060101010101" pitchFamily="49" charset="-122"/>
                <a:ea typeface="黑体" panose="02010609060101010101" pitchFamily="49" charset="-122"/>
              </a:rPr>
              <a:t>（</a:t>
            </a:r>
            <a:r>
              <a:rPr lang="en-US" altLang="zh-CN" sz="2600" b="0" dirty="0">
                <a:effectLst/>
                <a:latin typeface="黑体" panose="02010609060101010101" pitchFamily="49" charset="-122"/>
                <a:ea typeface="黑体" panose="02010609060101010101" pitchFamily="49" charset="-122"/>
              </a:rPr>
              <a:t>Entity</a:t>
            </a:r>
            <a:r>
              <a:rPr lang="zh-CN" altLang="en-US" sz="2600" b="0" dirty="0">
                <a:effectLst/>
                <a:latin typeface="黑体" panose="02010609060101010101" pitchFamily="49" charset="-122"/>
                <a:ea typeface="黑体" panose="02010609060101010101" pitchFamily="49" charset="-122"/>
              </a:rPr>
              <a:t>） </a:t>
            </a:r>
          </a:p>
          <a:p>
            <a:pPr marL="0" lvl="1" indent="0">
              <a:lnSpc>
                <a:spcPct val="150000"/>
              </a:lnSpc>
              <a:spcBef>
                <a:spcPts val="600"/>
              </a:spcBef>
              <a:buClr>
                <a:srgbClr val="FFCC00"/>
              </a:buClr>
              <a:buNone/>
              <a:defRPr/>
            </a:pPr>
            <a:r>
              <a:rPr lang="zh-CN" altLang="en-US" b="0" dirty="0">
                <a:effectLst/>
                <a:latin typeface="黑体" panose="02010609060101010101" pitchFamily="49" charset="-122"/>
                <a:ea typeface="黑体" panose="02010609060101010101" pitchFamily="49" charset="-122"/>
              </a:rPr>
              <a:t>客观存在并可相互区别的事物称为实体。可以是具体的人、事、物或抽象的概念。</a:t>
            </a:r>
          </a:p>
          <a:p>
            <a:pPr marL="0" lvl="1" indent="0">
              <a:lnSpc>
                <a:spcPct val="150000"/>
              </a:lnSpc>
              <a:spcBef>
                <a:spcPts val="600"/>
              </a:spcBef>
              <a:buClr>
                <a:srgbClr val="FFCC00"/>
              </a:buClr>
              <a:buNone/>
              <a:defRPr/>
            </a:pPr>
            <a:r>
              <a:rPr lang="zh-CN" altLang="en-US" b="0" dirty="0">
                <a:effectLst/>
                <a:latin typeface="黑体" panose="02010609060101010101" pitchFamily="49" charset="-122"/>
                <a:ea typeface="黑体" panose="02010609060101010101" pitchFamily="49" charset="-122"/>
              </a:rPr>
              <a:t>   </a:t>
            </a:r>
            <a:r>
              <a:rPr lang="zh-CN" altLang="en-US" b="0" dirty="0">
                <a:solidFill>
                  <a:srgbClr val="006666"/>
                </a:solidFill>
                <a:effectLst/>
                <a:latin typeface="黑体" panose="02010609060101010101" pitchFamily="49" charset="-122"/>
                <a:ea typeface="黑体" panose="02010609060101010101" pitchFamily="49" charset="-122"/>
              </a:rPr>
              <a:t>例如：</a:t>
            </a:r>
            <a:r>
              <a:rPr lang="zh-CN" altLang="en-US" b="0" dirty="0">
                <a:effectLst/>
                <a:latin typeface="黑体" panose="02010609060101010101" pitchFamily="49" charset="-122"/>
                <a:ea typeface="黑体" panose="02010609060101010101" pitchFamily="49" charset="-122"/>
              </a:rPr>
              <a:t>一个学生、一本书、学生的一次选课、读者借阅一本书等</a:t>
            </a:r>
          </a:p>
          <a:p>
            <a:pPr marL="0" lvl="1" indent="0">
              <a:lnSpc>
                <a:spcPct val="130000"/>
              </a:lnSpc>
              <a:spcBef>
                <a:spcPts val="600"/>
              </a:spcBef>
              <a:buClr>
                <a:srgbClr val="FFCC00"/>
              </a:buClr>
              <a:buNone/>
              <a:defRPr/>
            </a:pPr>
            <a:r>
              <a:rPr lang="zh-CN" altLang="en-US" sz="2600" b="0" dirty="0">
                <a:solidFill>
                  <a:srgbClr val="0000CC"/>
                </a:solidFill>
                <a:effectLst/>
                <a:latin typeface="黑体" panose="02010609060101010101" pitchFamily="49" charset="-122"/>
                <a:ea typeface="黑体" panose="02010609060101010101" pitchFamily="49" charset="-122"/>
              </a:rPr>
              <a:t>（</a:t>
            </a:r>
            <a:r>
              <a:rPr lang="en-US" altLang="zh-CN" sz="2600" b="0" dirty="0">
                <a:solidFill>
                  <a:srgbClr val="0000CC"/>
                </a:solidFill>
                <a:effectLst/>
                <a:latin typeface="黑体" panose="02010609060101010101" pitchFamily="49" charset="-122"/>
                <a:ea typeface="黑体" panose="02010609060101010101" pitchFamily="49" charset="-122"/>
              </a:rPr>
              <a:t>2) </a:t>
            </a:r>
            <a:r>
              <a:rPr lang="zh-CN" altLang="en-US" sz="2600" b="0" dirty="0">
                <a:solidFill>
                  <a:srgbClr val="0000CC"/>
                </a:solidFill>
                <a:effectLst/>
                <a:latin typeface="黑体" panose="02010609060101010101" pitchFamily="49" charset="-122"/>
                <a:ea typeface="黑体" panose="02010609060101010101" pitchFamily="49" charset="-122"/>
              </a:rPr>
              <a:t>属性（</a:t>
            </a:r>
            <a:r>
              <a:rPr lang="en-US" altLang="zh-CN" sz="2600" b="0" dirty="0">
                <a:solidFill>
                  <a:srgbClr val="0000CC"/>
                </a:solidFill>
                <a:effectLst/>
                <a:latin typeface="黑体" panose="02010609060101010101" pitchFamily="49" charset="-122"/>
                <a:ea typeface="黑体" panose="02010609060101010101" pitchFamily="49" charset="-122"/>
              </a:rPr>
              <a:t>Attribute</a:t>
            </a:r>
            <a:r>
              <a:rPr lang="zh-CN" altLang="en-US" sz="2600" b="0" dirty="0">
                <a:solidFill>
                  <a:srgbClr val="0000CC"/>
                </a:solidFill>
                <a:effectLst/>
                <a:latin typeface="黑体" panose="02010609060101010101" pitchFamily="49" charset="-122"/>
                <a:ea typeface="黑体" panose="02010609060101010101" pitchFamily="49" charset="-122"/>
              </a:rPr>
              <a:t>） </a:t>
            </a:r>
          </a:p>
          <a:p>
            <a:pPr marL="0" lvl="1" indent="0">
              <a:lnSpc>
                <a:spcPct val="150000"/>
              </a:lnSpc>
              <a:spcBef>
                <a:spcPts val="600"/>
              </a:spcBef>
              <a:buClr>
                <a:srgbClr val="FFCC00"/>
              </a:buClr>
              <a:buNone/>
              <a:defRPr/>
            </a:pPr>
            <a:r>
              <a:rPr lang="zh-CN" altLang="en-US" b="0" dirty="0">
                <a:effectLst/>
                <a:latin typeface="黑体" panose="02010609060101010101" pitchFamily="49" charset="-122"/>
                <a:ea typeface="黑体" panose="02010609060101010101" pitchFamily="49" charset="-122"/>
              </a:rPr>
              <a:t>实体所具有的某一特性称为属性。一个实体可以由若干个属性来刻画。</a:t>
            </a:r>
          </a:p>
          <a:p>
            <a:pPr marL="0" lvl="1" indent="0">
              <a:lnSpc>
                <a:spcPct val="150000"/>
              </a:lnSpc>
              <a:spcBef>
                <a:spcPts val="600"/>
              </a:spcBef>
              <a:buClr>
                <a:srgbClr val="FFCC00"/>
              </a:buClr>
              <a:buNone/>
              <a:defRPr/>
            </a:pPr>
            <a:r>
              <a:rPr lang="zh-CN" altLang="en-US" b="0" dirty="0">
                <a:effectLst/>
                <a:latin typeface="黑体" panose="02010609060101010101" pitchFamily="49" charset="-122"/>
                <a:ea typeface="黑体" panose="02010609060101010101" pitchFamily="49" charset="-122"/>
              </a:rPr>
              <a:t>   </a:t>
            </a:r>
            <a:r>
              <a:rPr lang="zh-CN" altLang="en-US" b="0" dirty="0">
                <a:solidFill>
                  <a:srgbClr val="006666"/>
                </a:solidFill>
                <a:effectLst/>
                <a:latin typeface="黑体" panose="02010609060101010101" pitchFamily="49" charset="-122"/>
                <a:ea typeface="黑体" panose="02010609060101010101" pitchFamily="49" charset="-122"/>
              </a:rPr>
              <a:t>例如：</a:t>
            </a:r>
            <a:r>
              <a:rPr lang="zh-CN" altLang="en-US" b="0" dirty="0">
                <a:effectLst/>
                <a:latin typeface="黑体" panose="02010609060101010101" pitchFamily="49" charset="-122"/>
                <a:ea typeface="黑体" panose="02010609060101010101" pitchFamily="49" charset="-122"/>
              </a:rPr>
              <a:t>学生实体可由学号、姓名、性别、出生日期、所在系、入学时间等属性组成。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56966F19-511D-479A-9791-3C5394CEC5CB}"/>
              </a:ext>
            </a:extLst>
          </p:cNvPr>
          <p:cNvSpPr txBox="1">
            <a:spLocks noChangeArrowheads="1"/>
          </p:cNvSpPr>
          <p:nvPr/>
        </p:nvSpPr>
        <p:spPr bwMode="auto">
          <a:xfrm>
            <a:off x="1287275" y="501105"/>
            <a:ext cx="10261827" cy="5254236"/>
          </a:xfrm>
          <a:prstGeom prst="rect">
            <a:avLst/>
          </a:prstGeom>
          <a:noFill/>
          <a:ln>
            <a:noFill/>
          </a:ln>
          <a:effectLst/>
        </p:spPr>
        <p:txBody>
          <a:bodyPr/>
          <a:lstStyle>
            <a:lvl1pPr marL="342900" indent="-342900" algn="l" rtl="0" eaLnBrk="0" fontAlgn="base" hangingPunct="0">
              <a:spcBef>
                <a:spcPct val="20000"/>
              </a:spcBef>
              <a:spcAft>
                <a:spcPct val="0"/>
              </a:spcAft>
              <a:buClr>
                <a:srgbClr val="FFCC00"/>
              </a:buClr>
              <a:buSzPct val="80000"/>
              <a:buFont typeface="Wingdings" pitchFamily="2" charset="2"/>
              <a:buChar char="n"/>
              <a:defRPr sz="2800" b="1">
                <a:solidFill>
                  <a:srgbClr val="FFCC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80000"/>
              <a:buFont typeface="Wingdings" pitchFamily="2" charset="2"/>
              <a:buChar char="u"/>
              <a:defRPr sz="2400" b="1">
                <a:solidFill>
                  <a:schemeClr val="tx1"/>
                </a:solidFill>
                <a:effectLst>
                  <a:outerShdw blurRad="38100" dist="38100" dir="2700000" algn="tl">
                    <a:srgbClr val="000000"/>
                  </a:outerShdw>
                </a:effectLst>
                <a:latin typeface="+mn-lt"/>
                <a:ea typeface="宋体" pitchFamily="2" charset="-122"/>
                <a:cs typeface="+mn-cs"/>
              </a:defRPr>
            </a:lvl2pPr>
            <a:lvl3pPr marL="1143000" indent="-228600" algn="l" rtl="0" eaLnBrk="0" fontAlgn="base" hangingPunct="0">
              <a:spcBef>
                <a:spcPct val="20000"/>
              </a:spcBef>
              <a:spcAft>
                <a:spcPct val="0"/>
              </a:spcAft>
              <a:buClr>
                <a:srgbClr val="66FF66"/>
              </a:buClr>
              <a:buSzPct val="80000"/>
              <a:buFont typeface="Wingdings" pitchFamily="2" charset="2"/>
              <a:buChar char="l"/>
              <a:defRPr sz="2000" b="1">
                <a:solidFill>
                  <a:srgbClr val="66FF66"/>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FFFF66"/>
              </a:buClr>
              <a:buSzPct val="80000"/>
              <a:buFont typeface="Wingdings" pitchFamily="2" charset="2"/>
              <a:buChar char="Ø"/>
              <a:defRPr sz="1600" b="1">
                <a:solidFill>
                  <a:srgbClr val="FFFF66"/>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5pPr>
            <a:lvl6pPr marL="25146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9pPr>
          </a:lstStyle>
          <a:p>
            <a:pPr marL="0" lvl="1" indent="0">
              <a:lnSpc>
                <a:spcPct val="150000"/>
              </a:lnSpc>
              <a:spcBef>
                <a:spcPct val="35000"/>
              </a:spcBef>
              <a:buClr>
                <a:srgbClr val="FFCC00"/>
              </a:buClr>
              <a:buNone/>
              <a:defRPr/>
            </a:pPr>
            <a:r>
              <a:rPr lang="zh-CN" altLang="en-US" sz="2600" b="0" dirty="0">
                <a:solidFill>
                  <a:srgbClr val="0000CC"/>
                </a:solidFill>
                <a:effectLst/>
                <a:latin typeface="黑体" panose="02010609060101010101" pitchFamily="49" charset="-122"/>
                <a:ea typeface="黑体" panose="02010609060101010101" pitchFamily="49" charset="-122"/>
              </a:rPr>
              <a:t>（</a:t>
            </a:r>
            <a:r>
              <a:rPr lang="en-US" altLang="zh-CN" sz="2600" b="0" dirty="0">
                <a:solidFill>
                  <a:srgbClr val="0000CC"/>
                </a:solidFill>
                <a:effectLst/>
                <a:latin typeface="黑体" panose="02010609060101010101" pitchFamily="49" charset="-122"/>
                <a:ea typeface="黑体" panose="02010609060101010101" pitchFamily="49" charset="-122"/>
              </a:rPr>
              <a:t>3) </a:t>
            </a:r>
            <a:r>
              <a:rPr lang="zh-CN" altLang="en-US" sz="2600" b="0" dirty="0">
                <a:solidFill>
                  <a:srgbClr val="0000CC"/>
                </a:solidFill>
                <a:effectLst/>
                <a:latin typeface="黑体" panose="02010609060101010101" pitchFamily="49" charset="-122"/>
                <a:ea typeface="黑体" panose="02010609060101010101" pitchFamily="49" charset="-122"/>
              </a:rPr>
              <a:t>码（</a:t>
            </a:r>
            <a:r>
              <a:rPr lang="en-US" altLang="zh-CN" sz="2600" b="0" dirty="0">
                <a:solidFill>
                  <a:srgbClr val="0000CC"/>
                </a:solidFill>
                <a:effectLst/>
                <a:latin typeface="黑体" panose="02010609060101010101" pitchFamily="49" charset="-122"/>
                <a:ea typeface="黑体" panose="02010609060101010101" pitchFamily="49" charset="-122"/>
              </a:rPr>
              <a:t>Key</a:t>
            </a:r>
            <a:r>
              <a:rPr lang="zh-CN" altLang="en-US" sz="2600" b="0" dirty="0">
                <a:solidFill>
                  <a:srgbClr val="0000CC"/>
                </a:solidFill>
                <a:effectLst/>
                <a:latin typeface="黑体" panose="02010609060101010101" pitchFamily="49" charset="-122"/>
                <a:ea typeface="黑体" panose="02010609060101010101" pitchFamily="49" charset="-122"/>
              </a:rPr>
              <a:t>） </a:t>
            </a:r>
          </a:p>
          <a:p>
            <a:pPr marL="0" lvl="1" indent="0">
              <a:lnSpc>
                <a:spcPct val="150000"/>
              </a:lnSpc>
              <a:spcBef>
                <a:spcPct val="35000"/>
              </a:spcBef>
              <a:buClr>
                <a:srgbClr val="FFCC00"/>
              </a:buClr>
              <a:buNone/>
              <a:defRPr/>
            </a:pPr>
            <a:r>
              <a:rPr lang="zh-CN" altLang="en-US" b="0" dirty="0">
                <a:effectLst/>
                <a:latin typeface="黑体" panose="02010609060101010101" pitchFamily="49" charset="-122"/>
                <a:ea typeface="黑体" panose="02010609060101010101" pitchFamily="49" charset="-122"/>
              </a:rPr>
              <a:t>唯一标识实体的属性集称为码</a:t>
            </a:r>
            <a:r>
              <a:rPr lang="zh-CN" altLang="en-US" b="0" dirty="0" smtClean="0">
                <a:effectLst/>
                <a:latin typeface="黑体" panose="02010609060101010101" pitchFamily="49" charset="-122"/>
                <a:ea typeface="黑体" panose="02010609060101010101" pitchFamily="49" charset="-122"/>
              </a:rPr>
              <a:t>。</a:t>
            </a:r>
            <a:endParaRPr lang="zh-CN" altLang="en-US" b="0" dirty="0">
              <a:effectLst/>
              <a:latin typeface="黑体" panose="02010609060101010101" pitchFamily="49" charset="-122"/>
              <a:ea typeface="黑体" panose="02010609060101010101" pitchFamily="49" charset="-122"/>
            </a:endParaRPr>
          </a:p>
          <a:p>
            <a:pPr marL="400050" lvl="2" indent="0">
              <a:lnSpc>
                <a:spcPct val="120000"/>
              </a:lnSpc>
              <a:spcBef>
                <a:spcPts val="600"/>
              </a:spcBef>
              <a:buClr>
                <a:srgbClr val="FFCC00"/>
              </a:buClr>
              <a:buNone/>
              <a:defRPr/>
            </a:pPr>
            <a:r>
              <a:rPr lang="zh-CN" altLang="en-US" sz="2400" b="0" dirty="0" smtClean="0">
                <a:effectLst/>
                <a:latin typeface="黑体" panose="02010609060101010101" pitchFamily="49" charset="-122"/>
                <a:ea typeface="黑体" panose="02010609060101010101" pitchFamily="49" charset="-122"/>
              </a:rPr>
              <a:t>  </a:t>
            </a:r>
            <a:r>
              <a:rPr lang="zh-CN" altLang="en-US" sz="2400" b="0" dirty="0" smtClean="0">
                <a:solidFill>
                  <a:srgbClr val="006666"/>
                </a:solidFill>
                <a:effectLst/>
                <a:latin typeface="黑体" panose="02010609060101010101" pitchFamily="49" charset="-122"/>
                <a:ea typeface="黑体" panose="02010609060101010101" pitchFamily="49" charset="-122"/>
              </a:rPr>
              <a:t>例如：</a:t>
            </a:r>
            <a:r>
              <a:rPr lang="zh-CN" altLang="en-US" sz="2400" b="0" dirty="0" smtClean="0">
                <a:solidFill>
                  <a:schemeClr val="tx1"/>
                </a:solidFill>
                <a:effectLst/>
                <a:latin typeface="黑体" panose="02010609060101010101" pitchFamily="49" charset="-122"/>
                <a:ea typeface="黑体" panose="02010609060101010101" pitchFamily="49" charset="-122"/>
              </a:rPr>
              <a:t>学生实体的属性</a:t>
            </a:r>
            <a:r>
              <a:rPr lang="zh-CN" altLang="en-US" sz="2400" b="0" dirty="0" smtClean="0">
                <a:solidFill>
                  <a:srgbClr val="C00000"/>
                </a:solidFill>
                <a:effectLst/>
                <a:latin typeface="黑体" panose="02010609060101010101" pitchFamily="49" charset="-122"/>
                <a:ea typeface="黑体" panose="02010609060101010101" pitchFamily="49" charset="-122"/>
              </a:rPr>
              <a:t>学号</a:t>
            </a:r>
            <a:r>
              <a:rPr lang="zh-CN" altLang="en-US" sz="2400" b="0" dirty="0" smtClean="0">
                <a:solidFill>
                  <a:schemeClr val="tx1"/>
                </a:solidFill>
                <a:effectLst/>
                <a:latin typeface="黑体" panose="02010609060101010101" pitchFamily="49" charset="-122"/>
                <a:ea typeface="黑体" panose="02010609060101010101" pitchFamily="49" charset="-122"/>
              </a:rPr>
              <a:t>可以唯一标识一个学生实体，因此</a:t>
            </a:r>
            <a:r>
              <a:rPr lang="zh-CN" altLang="en-US" sz="2400" b="0" dirty="0" smtClean="0">
                <a:solidFill>
                  <a:srgbClr val="C00000"/>
                </a:solidFill>
                <a:effectLst/>
                <a:latin typeface="黑体" panose="02010609060101010101" pitchFamily="49" charset="-122"/>
                <a:ea typeface="黑体" panose="02010609060101010101" pitchFamily="49" charset="-122"/>
              </a:rPr>
              <a:t>学号</a:t>
            </a:r>
            <a:r>
              <a:rPr lang="zh-CN" altLang="en-US" sz="2400" b="0" dirty="0" smtClean="0">
                <a:solidFill>
                  <a:schemeClr val="tx1"/>
                </a:solidFill>
                <a:effectLst/>
                <a:latin typeface="黑体" panose="02010609060101010101" pitchFamily="49" charset="-122"/>
                <a:ea typeface="黑体" panose="02010609060101010101" pitchFamily="49" charset="-122"/>
              </a:rPr>
              <a:t>属性是学生实体的码。</a:t>
            </a:r>
            <a:endParaRPr lang="en-US" altLang="zh-CN" sz="2400" b="0" dirty="0" smtClean="0">
              <a:solidFill>
                <a:schemeClr val="tx1"/>
              </a:solidFill>
              <a:effectLst/>
              <a:latin typeface="黑体" panose="02010609060101010101" pitchFamily="49" charset="-122"/>
              <a:ea typeface="黑体" panose="02010609060101010101" pitchFamily="49" charset="-122"/>
            </a:endParaRPr>
          </a:p>
          <a:p>
            <a:pPr marL="0" lvl="1" indent="0">
              <a:lnSpc>
                <a:spcPct val="150000"/>
              </a:lnSpc>
              <a:spcBef>
                <a:spcPct val="35000"/>
              </a:spcBef>
              <a:buClr>
                <a:srgbClr val="FFCC00"/>
              </a:buClr>
              <a:buNone/>
              <a:defRPr/>
            </a:pPr>
            <a:r>
              <a:rPr lang="zh-CN" altLang="en-US" sz="2600" b="0" dirty="0">
                <a:solidFill>
                  <a:srgbClr val="0000CC"/>
                </a:solidFill>
                <a:effectLst/>
                <a:latin typeface="黑体" panose="02010609060101010101" pitchFamily="49" charset="-122"/>
                <a:ea typeface="黑体" panose="02010609060101010101" pitchFamily="49" charset="-122"/>
              </a:rPr>
              <a:t>（</a:t>
            </a:r>
            <a:r>
              <a:rPr lang="en-US" altLang="zh-CN" sz="2600" b="0" dirty="0">
                <a:solidFill>
                  <a:srgbClr val="0000CC"/>
                </a:solidFill>
                <a:effectLst/>
                <a:latin typeface="黑体" panose="02010609060101010101" pitchFamily="49" charset="-122"/>
                <a:ea typeface="黑体" panose="02010609060101010101" pitchFamily="49" charset="-122"/>
              </a:rPr>
              <a:t>4) </a:t>
            </a:r>
            <a:r>
              <a:rPr lang="zh-CN" altLang="en-US" sz="2600" b="0" dirty="0">
                <a:solidFill>
                  <a:srgbClr val="0000CC"/>
                </a:solidFill>
                <a:effectLst/>
                <a:latin typeface="黑体" panose="02010609060101010101" pitchFamily="49" charset="-122"/>
                <a:ea typeface="黑体" panose="02010609060101010101" pitchFamily="49" charset="-122"/>
              </a:rPr>
              <a:t>域（</a:t>
            </a:r>
            <a:r>
              <a:rPr lang="en-US" altLang="zh-CN" sz="2600" b="0" dirty="0">
                <a:solidFill>
                  <a:srgbClr val="0000CC"/>
                </a:solidFill>
                <a:effectLst/>
                <a:latin typeface="黑体" panose="02010609060101010101" pitchFamily="49" charset="-122"/>
                <a:ea typeface="黑体" panose="02010609060101010101" pitchFamily="49" charset="-122"/>
              </a:rPr>
              <a:t>Domain</a:t>
            </a:r>
            <a:r>
              <a:rPr lang="zh-CN" altLang="en-US" sz="2600" b="0" dirty="0">
                <a:solidFill>
                  <a:srgbClr val="0000CC"/>
                </a:solidFill>
                <a:effectLst/>
                <a:latin typeface="黑体" panose="02010609060101010101" pitchFamily="49" charset="-122"/>
                <a:ea typeface="黑体" panose="02010609060101010101" pitchFamily="49" charset="-122"/>
              </a:rPr>
              <a:t>） </a:t>
            </a:r>
          </a:p>
          <a:p>
            <a:pPr marL="0" lvl="1" indent="0">
              <a:lnSpc>
                <a:spcPct val="150000"/>
              </a:lnSpc>
              <a:spcBef>
                <a:spcPct val="35000"/>
              </a:spcBef>
              <a:buClr>
                <a:srgbClr val="FFCC00"/>
              </a:buClr>
              <a:buNone/>
              <a:defRPr/>
            </a:pPr>
            <a:r>
              <a:rPr lang="zh-CN" altLang="en-US" b="0" dirty="0">
                <a:effectLst/>
                <a:latin typeface="黑体" panose="02010609060101010101" pitchFamily="49" charset="-122"/>
                <a:ea typeface="黑体" panose="02010609060101010101" pitchFamily="49" charset="-122"/>
              </a:rPr>
              <a:t>属性的取值范围称为该属性的域。</a:t>
            </a:r>
          </a:p>
          <a:p>
            <a:pPr marL="400050" lvl="2" indent="0">
              <a:lnSpc>
                <a:spcPct val="120000"/>
              </a:lnSpc>
              <a:spcBef>
                <a:spcPts val="1800"/>
              </a:spcBef>
              <a:buClr>
                <a:srgbClr val="FFCC00"/>
              </a:buClr>
              <a:buNone/>
              <a:defRPr/>
            </a:pPr>
            <a:r>
              <a:rPr lang="zh-CN" altLang="en-US" sz="2400" b="0" dirty="0">
                <a:solidFill>
                  <a:srgbClr val="006666"/>
                </a:solidFill>
                <a:effectLst/>
                <a:latin typeface="黑体" panose="02010609060101010101" pitchFamily="49" charset="-122"/>
                <a:ea typeface="黑体" panose="02010609060101010101" pitchFamily="49" charset="-122"/>
              </a:rPr>
              <a:t>例如：</a:t>
            </a:r>
            <a:r>
              <a:rPr lang="zh-CN" altLang="en-US" sz="2400" b="0" dirty="0">
                <a:solidFill>
                  <a:schemeClr val="tx1"/>
                </a:solidFill>
                <a:effectLst/>
                <a:latin typeface="黑体" panose="02010609060101010101" pitchFamily="49" charset="-122"/>
                <a:ea typeface="黑体" panose="02010609060101010101" pitchFamily="49" charset="-122"/>
              </a:rPr>
              <a:t>学生实体中姓名属性的域是</a:t>
            </a:r>
            <a:r>
              <a:rPr lang="zh-CN" altLang="en-US" sz="2400" b="0" dirty="0">
                <a:solidFill>
                  <a:srgbClr val="C00000"/>
                </a:solidFill>
                <a:effectLst/>
                <a:latin typeface="黑体" panose="02010609060101010101" pitchFamily="49" charset="-122"/>
                <a:ea typeface="黑体" panose="02010609060101010101" pitchFamily="49" charset="-122"/>
              </a:rPr>
              <a:t>字符串集合</a:t>
            </a:r>
            <a:r>
              <a:rPr lang="zh-CN" altLang="en-US" sz="2400" b="0" dirty="0">
                <a:solidFill>
                  <a:schemeClr val="tx1"/>
                </a:solidFill>
                <a:effectLst/>
                <a:latin typeface="黑体" panose="02010609060101010101" pitchFamily="49" charset="-122"/>
                <a:ea typeface="黑体" panose="02010609060101010101" pitchFamily="49" charset="-122"/>
              </a:rPr>
              <a:t>，年龄属性的域是</a:t>
            </a:r>
            <a:r>
              <a:rPr lang="zh-CN" altLang="en-US" sz="2400" b="0" dirty="0">
                <a:solidFill>
                  <a:srgbClr val="C00000"/>
                </a:solidFill>
                <a:effectLst/>
                <a:latin typeface="黑体" panose="02010609060101010101" pitchFamily="49" charset="-122"/>
                <a:ea typeface="黑体" panose="02010609060101010101" pitchFamily="49" charset="-122"/>
              </a:rPr>
              <a:t>整数集合</a:t>
            </a:r>
            <a:r>
              <a:rPr lang="zh-CN" altLang="en-US" sz="2400" b="0" dirty="0">
                <a:solidFill>
                  <a:schemeClr val="tx1"/>
                </a:solidFill>
                <a:effectLst/>
                <a:latin typeface="黑体" panose="02010609060101010101" pitchFamily="49" charset="-122"/>
                <a:ea typeface="黑体" panose="02010609060101010101" pitchFamily="49" charset="-122"/>
              </a:rPr>
              <a:t>，出生日期属性的域是</a:t>
            </a:r>
            <a:r>
              <a:rPr lang="zh-CN" altLang="en-US" sz="2400" b="0" dirty="0">
                <a:solidFill>
                  <a:srgbClr val="C00000"/>
                </a:solidFill>
                <a:effectLst/>
                <a:latin typeface="黑体" panose="02010609060101010101" pitchFamily="49" charset="-122"/>
                <a:ea typeface="黑体" panose="02010609060101010101" pitchFamily="49" charset="-122"/>
              </a:rPr>
              <a:t>日期集合</a:t>
            </a:r>
            <a:r>
              <a:rPr lang="zh-CN" altLang="en-US" sz="2400" b="0" dirty="0">
                <a:solidFill>
                  <a:schemeClr val="tx1"/>
                </a:solidFill>
                <a:effectLst/>
                <a:latin typeface="黑体" panose="02010609060101010101" pitchFamily="49" charset="-122"/>
                <a:ea typeface="黑体" panose="02010609060101010101" pitchFamily="49" charset="-122"/>
              </a:rPr>
              <a:t>。</a:t>
            </a:r>
            <a:endParaRPr lang="en-US" altLang="zh-CN" sz="2400" b="0" dirty="0">
              <a:solidFill>
                <a:schemeClr val="tx1"/>
              </a:solidFill>
              <a:effectLst/>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30E60B6-AFE0-472E-83C1-3FEE7B1EFA80}"/>
              </a:ext>
            </a:extLst>
          </p:cNvPr>
          <p:cNvSpPr txBox="1">
            <a:spLocks noChangeArrowheads="1"/>
          </p:cNvSpPr>
          <p:nvPr/>
        </p:nvSpPr>
        <p:spPr bwMode="auto">
          <a:xfrm>
            <a:off x="1329337" y="585240"/>
            <a:ext cx="10049863" cy="5446725"/>
          </a:xfrm>
          <a:prstGeom prst="rect">
            <a:avLst/>
          </a:prstGeom>
          <a:noFill/>
          <a:ln>
            <a:noFill/>
          </a:ln>
          <a:effectLst/>
        </p:spPr>
        <p:txBody>
          <a:bodyPr/>
          <a:lstStyle>
            <a:lvl1pPr marL="342900" indent="-342900" algn="l" rtl="0" eaLnBrk="0" fontAlgn="base" hangingPunct="0">
              <a:spcBef>
                <a:spcPct val="20000"/>
              </a:spcBef>
              <a:spcAft>
                <a:spcPct val="0"/>
              </a:spcAft>
              <a:buClr>
                <a:srgbClr val="FFCC00"/>
              </a:buClr>
              <a:buSzPct val="80000"/>
              <a:buFont typeface="Wingdings" pitchFamily="2" charset="2"/>
              <a:buChar char="n"/>
              <a:defRPr sz="2800" b="1">
                <a:solidFill>
                  <a:srgbClr val="FFCC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80000"/>
              <a:buFont typeface="Wingdings" pitchFamily="2" charset="2"/>
              <a:buChar char="u"/>
              <a:defRPr sz="2400" b="1">
                <a:solidFill>
                  <a:schemeClr val="tx1"/>
                </a:solidFill>
                <a:effectLst>
                  <a:outerShdw blurRad="38100" dist="38100" dir="2700000" algn="tl">
                    <a:srgbClr val="000000"/>
                  </a:outerShdw>
                </a:effectLst>
                <a:latin typeface="+mn-lt"/>
                <a:ea typeface="宋体" pitchFamily="2" charset="-122"/>
                <a:cs typeface="+mn-cs"/>
              </a:defRPr>
            </a:lvl2pPr>
            <a:lvl3pPr marL="1143000" indent="-228600" algn="l" rtl="0" eaLnBrk="0" fontAlgn="base" hangingPunct="0">
              <a:spcBef>
                <a:spcPct val="20000"/>
              </a:spcBef>
              <a:spcAft>
                <a:spcPct val="0"/>
              </a:spcAft>
              <a:buClr>
                <a:srgbClr val="66FF66"/>
              </a:buClr>
              <a:buSzPct val="80000"/>
              <a:buFont typeface="Wingdings" pitchFamily="2" charset="2"/>
              <a:buChar char="l"/>
              <a:defRPr sz="2000" b="1">
                <a:solidFill>
                  <a:srgbClr val="66FF66"/>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FFFF66"/>
              </a:buClr>
              <a:buSzPct val="80000"/>
              <a:buFont typeface="Wingdings" pitchFamily="2" charset="2"/>
              <a:buChar char="Ø"/>
              <a:defRPr sz="1600" b="1">
                <a:solidFill>
                  <a:srgbClr val="FFFF66"/>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5pPr>
            <a:lvl6pPr marL="25146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9pPr>
          </a:lstStyle>
          <a:p>
            <a:pPr marL="0" lvl="1" indent="0">
              <a:lnSpc>
                <a:spcPct val="150000"/>
              </a:lnSpc>
              <a:spcBef>
                <a:spcPct val="35000"/>
              </a:spcBef>
              <a:buClr>
                <a:srgbClr val="FFCC00"/>
              </a:buClr>
              <a:buNone/>
              <a:defRPr/>
            </a:pPr>
            <a:r>
              <a:rPr lang="zh-CN" altLang="en-US" sz="2600" b="0" dirty="0">
                <a:solidFill>
                  <a:srgbClr val="0000CC"/>
                </a:solidFill>
                <a:effectLst/>
                <a:latin typeface="黑体" panose="02010609060101010101" pitchFamily="49" charset="-122"/>
                <a:ea typeface="黑体" panose="02010609060101010101" pitchFamily="49" charset="-122"/>
              </a:rPr>
              <a:t>（</a:t>
            </a:r>
            <a:r>
              <a:rPr lang="en-US" altLang="zh-CN" sz="2600" b="0" dirty="0">
                <a:solidFill>
                  <a:srgbClr val="0000CC"/>
                </a:solidFill>
                <a:effectLst/>
                <a:latin typeface="黑体" panose="02010609060101010101" pitchFamily="49" charset="-122"/>
                <a:ea typeface="黑体" panose="02010609060101010101" pitchFamily="49" charset="-122"/>
              </a:rPr>
              <a:t>5) </a:t>
            </a:r>
            <a:r>
              <a:rPr lang="zh-CN" altLang="en-US" sz="2600" b="0" dirty="0">
                <a:solidFill>
                  <a:srgbClr val="0000CC"/>
                </a:solidFill>
                <a:effectLst/>
                <a:latin typeface="黑体" panose="02010609060101010101" pitchFamily="49" charset="-122"/>
                <a:ea typeface="黑体" panose="02010609060101010101" pitchFamily="49" charset="-122"/>
              </a:rPr>
              <a:t>实体型（</a:t>
            </a:r>
            <a:r>
              <a:rPr lang="en-US" altLang="zh-CN" sz="2600" b="0" dirty="0">
                <a:solidFill>
                  <a:srgbClr val="0000CC"/>
                </a:solidFill>
                <a:effectLst/>
                <a:latin typeface="黑体" panose="02010609060101010101" pitchFamily="49" charset="-122"/>
                <a:ea typeface="黑体" panose="02010609060101010101" pitchFamily="49" charset="-122"/>
              </a:rPr>
              <a:t>Entity Type</a:t>
            </a:r>
            <a:r>
              <a:rPr lang="zh-CN" altLang="en-US" sz="2600" b="0" dirty="0">
                <a:solidFill>
                  <a:srgbClr val="0000CC"/>
                </a:solidFill>
                <a:effectLst/>
                <a:latin typeface="黑体" panose="02010609060101010101" pitchFamily="49" charset="-122"/>
                <a:ea typeface="黑体" panose="02010609060101010101" pitchFamily="49" charset="-122"/>
              </a:rPr>
              <a:t>） </a:t>
            </a:r>
          </a:p>
          <a:p>
            <a:pPr marL="0" lvl="1" indent="0">
              <a:lnSpc>
                <a:spcPct val="150000"/>
              </a:lnSpc>
              <a:spcBef>
                <a:spcPct val="35000"/>
              </a:spcBef>
              <a:buClr>
                <a:srgbClr val="FFCC00"/>
              </a:buClr>
              <a:buNone/>
              <a:defRPr/>
            </a:pPr>
            <a:r>
              <a:rPr lang="zh-CN" altLang="en-US" b="0" dirty="0">
                <a:effectLst/>
                <a:latin typeface="黑体" panose="02010609060101010101" pitchFamily="49" charset="-122"/>
                <a:ea typeface="黑体" panose="02010609060101010101" pitchFamily="49" charset="-122"/>
              </a:rPr>
              <a:t>  具有相同属性的实体必然具有共同的特征和性质。用</a:t>
            </a:r>
            <a:r>
              <a:rPr lang="zh-CN" altLang="en-US" b="0" dirty="0">
                <a:solidFill>
                  <a:srgbClr val="C00000"/>
                </a:solidFill>
                <a:effectLst/>
                <a:latin typeface="黑体" panose="02010609060101010101" pitchFamily="49" charset="-122"/>
                <a:ea typeface="黑体" panose="02010609060101010101" pitchFamily="49" charset="-122"/>
              </a:rPr>
              <a:t>实体名</a:t>
            </a:r>
            <a:r>
              <a:rPr lang="zh-CN" altLang="en-US" b="0" dirty="0">
                <a:effectLst/>
                <a:latin typeface="黑体" panose="02010609060101010101" pitchFamily="49" charset="-122"/>
                <a:ea typeface="黑体" panose="02010609060101010101" pitchFamily="49" charset="-122"/>
              </a:rPr>
              <a:t>及其</a:t>
            </a:r>
            <a:r>
              <a:rPr lang="zh-CN" altLang="en-US" b="0" dirty="0">
                <a:solidFill>
                  <a:srgbClr val="C00000"/>
                </a:solidFill>
                <a:effectLst/>
                <a:latin typeface="黑体" panose="02010609060101010101" pitchFamily="49" charset="-122"/>
                <a:ea typeface="黑体" panose="02010609060101010101" pitchFamily="49" charset="-122"/>
              </a:rPr>
              <a:t>属性名集合</a:t>
            </a:r>
            <a:r>
              <a:rPr lang="zh-CN" altLang="en-US" b="0" dirty="0">
                <a:effectLst/>
                <a:latin typeface="黑体" panose="02010609060101010101" pitchFamily="49" charset="-122"/>
                <a:ea typeface="黑体" panose="02010609060101010101" pitchFamily="49" charset="-122"/>
              </a:rPr>
              <a:t>来抽象和刻画同类实体称为实体型。</a:t>
            </a:r>
          </a:p>
          <a:p>
            <a:pPr marL="0" lvl="1" indent="0">
              <a:lnSpc>
                <a:spcPct val="150000"/>
              </a:lnSpc>
              <a:spcBef>
                <a:spcPct val="35000"/>
              </a:spcBef>
              <a:buClr>
                <a:srgbClr val="FFCC00"/>
              </a:buClr>
              <a:buNone/>
              <a:defRPr/>
            </a:pPr>
            <a:r>
              <a:rPr lang="zh-CN" altLang="en-US" b="0" dirty="0">
                <a:effectLst/>
                <a:latin typeface="黑体" panose="02010609060101010101" pitchFamily="49" charset="-122"/>
                <a:ea typeface="黑体" panose="02010609060101010101" pitchFamily="49" charset="-122"/>
              </a:rPr>
              <a:t>  </a:t>
            </a:r>
            <a:r>
              <a:rPr lang="zh-CN" altLang="en-US" b="0" dirty="0">
                <a:solidFill>
                  <a:srgbClr val="006666"/>
                </a:solidFill>
                <a:effectLst/>
                <a:latin typeface="黑体" panose="02010609060101010101" pitchFamily="49" charset="-122"/>
                <a:ea typeface="黑体" panose="02010609060101010101" pitchFamily="49" charset="-122"/>
              </a:rPr>
              <a:t>例如：</a:t>
            </a:r>
            <a:endParaRPr lang="en-US" altLang="zh-CN" b="0" dirty="0">
              <a:solidFill>
                <a:srgbClr val="006666"/>
              </a:solidFill>
              <a:effectLst/>
              <a:latin typeface="黑体" panose="02010609060101010101" pitchFamily="49" charset="-122"/>
              <a:ea typeface="黑体" panose="02010609060101010101" pitchFamily="49" charset="-122"/>
            </a:endParaRPr>
          </a:p>
          <a:p>
            <a:pPr marL="0" lvl="1" indent="0">
              <a:lnSpc>
                <a:spcPct val="150000"/>
              </a:lnSpc>
              <a:spcBef>
                <a:spcPct val="35000"/>
              </a:spcBef>
              <a:buClr>
                <a:srgbClr val="FFCC00"/>
              </a:buClr>
              <a:buNone/>
              <a:defRPr/>
            </a:pPr>
            <a:r>
              <a:rPr lang="zh-CN" altLang="en-US" b="0" dirty="0">
                <a:effectLst/>
                <a:latin typeface="黑体" panose="02010609060101010101" pitchFamily="49" charset="-122"/>
                <a:ea typeface="黑体" panose="02010609060101010101" pitchFamily="49" charset="-122"/>
              </a:rPr>
              <a:t>  学生</a:t>
            </a:r>
            <a:r>
              <a:rPr lang="en-US" altLang="zh-CN" b="0" dirty="0">
                <a:effectLst/>
                <a:latin typeface="黑体" panose="02010609060101010101" pitchFamily="49" charset="-122"/>
                <a:ea typeface="黑体" panose="02010609060101010101" pitchFamily="49" charset="-122"/>
              </a:rPr>
              <a:t>(</a:t>
            </a:r>
            <a:r>
              <a:rPr lang="zh-CN" altLang="en-US" b="0" dirty="0">
                <a:effectLst/>
                <a:latin typeface="黑体" panose="02010609060101010101" pitchFamily="49" charset="-122"/>
                <a:ea typeface="黑体" panose="02010609060101010101" pitchFamily="49" charset="-122"/>
              </a:rPr>
              <a:t>学号</a:t>
            </a:r>
            <a:r>
              <a:rPr lang="en-US" altLang="zh-CN" b="0" dirty="0">
                <a:effectLst/>
                <a:latin typeface="黑体" panose="02010609060101010101" pitchFamily="49" charset="-122"/>
                <a:ea typeface="黑体" panose="02010609060101010101" pitchFamily="49" charset="-122"/>
              </a:rPr>
              <a:t>,</a:t>
            </a:r>
            <a:r>
              <a:rPr lang="zh-CN" altLang="en-US" b="0" dirty="0">
                <a:effectLst/>
                <a:latin typeface="黑体" panose="02010609060101010101" pitchFamily="49" charset="-122"/>
                <a:ea typeface="黑体" panose="02010609060101010101" pitchFamily="49" charset="-122"/>
              </a:rPr>
              <a:t>姓名</a:t>
            </a:r>
            <a:r>
              <a:rPr lang="en-US" altLang="zh-CN" b="0" dirty="0">
                <a:effectLst/>
                <a:latin typeface="黑体" panose="02010609060101010101" pitchFamily="49" charset="-122"/>
                <a:ea typeface="黑体" panose="02010609060101010101" pitchFamily="49" charset="-122"/>
              </a:rPr>
              <a:t>,</a:t>
            </a:r>
            <a:r>
              <a:rPr lang="zh-CN" altLang="en-US" b="0" dirty="0">
                <a:effectLst/>
                <a:latin typeface="黑体" panose="02010609060101010101" pitchFamily="49" charset="-122"/>
                <a:ea typeface="黑体" panose="02010609060101010101" pitchFamily="49" charset="-122"/>
              </a:rPr>
              <a:t>性别</a:t>
            </a:r>
            <a:r>
              <a:rPr lang="en-US" altLang="zh-CN" b="0" dirty="0">
                <a:effectLst/>
                <a:latin typeface="黑体" panose="02010609060101010101" pitchFamily="49" charset="-122"/>
                <a:ea typeface="黑体" panose="02010609060101010101" pitchFamily="49" charset="-122"/>
              </a:rPr>
              <a:t>,</a:t>
            </a:r>
            <a:r>
              <a:rPr lang="zh-CN" altLang="en-US" b="0" dirty="0">
                <a:effectLst/>
                <a:latin typeface="黑体" panose="02010609060101010101" pitchFamily="49" charset="-122"/>
                <a:ea typeface="黑体" panose="02010609060101010101" pitchFamily="49" charset="-122"/>
              </a:rPr>
              <a:t>出生日期</a:t>
            </a:r>
            <a:r>
              <a:rPr lang="en-US" altLang="zh-CN" b="0" dirty="0">
                <a:effectLst/>
                <a:latin typeface="黑体" panose="02010609060101010101" pitchFamily="49" charset="-122"/>
                <a:ea typeface="黑体" panose="02010609060101010101" pitchFamily="49" charset="-122"/>
              </a:rPr>
              <a:t>,</a:t>
            </a:r>
            <a:r>
              <a:rPr lang="zh-CN" altLang="en-US" b="0" dirty="0">
                <a:effectLst/>
                <a:latin typeface="黑体" panose="02010609060101010101" pitchFamily="49" charset="-122"/>
                <a:ea typeface="黑体" panose="02010609060101010101" pitchFamily="49" charset="-122"/>
              </a:rPr>
              <a:t>所在系</a:t>
            </a:r>
            <a:r>
              <a:rPr lang="en-US" altLang="zh-CN" b="0" dirty="0">
                <a:effectLst/>
                <a:latin typeface="黑体" panose="02010609060101010101" pitchFamily="49" charset="-122"/>
                <a:ea typeface="黑体" panose="02010609060101010101" pitchFamily="49" charset="-122"/>
              </a:rPr>
              <a:t>,</a:t>
            </a:r>
            <a:r>
              <a:rPr lang="zh-CN" altLang="en-US" b="0" dirty="0">
                <a:effectLst/>
                <a:latin typeface="黑体" panose="02010609060101010101" pitchFamily="49" charset="-122"/>
                <a:ea typeface="黑体" panose="02010609060101010101" pitchFamily="49" charset="-122"/>
              </a:rPr>
              <a:t>入学时间</a:t>
            </a:r>
            <a:r>
              <a:rPr lang="en-US" altLang="zh-CN" b="0" dirty="0">
                <a:effectLst/>
                <a:latin typeface="黑体" panose="02010609060101010101" pitchFamily="49" charset="-122"/>
                <a:ea typeface="黑体" panose="02010609060101010101" pitchFamily="49" charset="-122"/>
              </a:rPr>
              <a:t>) </a:t>
            </a:r>
          </a:p>
          <a:p>
            <a:pPr marL="0" lvl="1" indent="0">
              <a:lnSpc>
                <a:spcPct val="150000"/>
              </a:lnSpc>
              <a:spcBef>
                <a:spcPct val="35000"/>
              </a:spcBef>
              <a:buClr>
                <a:srgbClr val="FFCC00"/>
              </a:buClr>
              <a:buNone/>
              <a:defRPr/>
            </a:pPr>
            <a:r>
              <a:rPr lang="en-US" altLang="zh-CN" sz="2600" b="0" dirty="0">
                <a:solidFill>
                  <a:srgbClr val="0000CC"/>
                </a:solidFill>
                <a:effectLst/>
                <a:latin typeface="黑体" panose="02010609060101010101" pitchFamily="49" charset="-122"/>
                <a:ea typeface="黑体" panose="02010609060101010101" pitchFamily="49" charset="-122"/>
              </a:rPr>
              <a:t> </a:t>
            </a:r>
            <a:r>
              <a:rPr lang="zh-CN" altLang="en-US" sz="2600" b="0" dirty="0">
                <a:solidFill>
                  <a:srgbClr val="0000CC"/>
                </a:solidFill>
                <a:effectLst/>
                <a:latin typeface="黑体" panose="02010609060101010101" pitchFamily="49" charset="-122"/>
                <a:ea typeface="黑体" panose="02010609060101010101" pitchFamily="49" charset="-122"/>
              </a:rPr>
              <a:t>（</a:t>
            </a:r>
            <a:r>
              <a:rPr lang="en-US" altLang="zh-CN" sz="2600" b="0" dirty="0">
                <a:solidFill>
                  <a:srgbClr val="0000CC"/>
                </a:solidFill>
                <a:effectLst/>
                <a:latin typeface="黑体" panose="02010609060101010101" pitchFamily="49" charset="-122"/>
                <a:ea typeface="黑体" panose="02010609060101010101" pitchFamily="49" charset="-122"/>
              </a:rPr>
              <a:t>6) </a:t>
            </a:r>
            <a:r>
              <a:rPr lang="zh-CN" altLang="en-US" sz="2600" b="0" dirty="0">
                <a:solidFill>
                  <a:srgbClr val="0000CC"/>
                </a:solidFill>
                <a:effectLst/>
                <a:latin typeface="黑体" panose="02010609060101010101" pitchFamily="49" charset="-122"/>
                <a:ea typeface="黑体" panose="02010609060101010101" pitchFamily="49" charset="-122"/>
              </a:rPr>
              <a:t>实体集（</a:t>
            </a:r>
            <a:r>
              <a:rPr lang="en-US" altLang="zh-CN" sz="2600" b="0" dirty="0">
                <a:solidFill>
                  <a:srgbClr val="0000CC"/>
                </a:solidFill>
                <a:effectLst/>
                <a:latin typeface="黑体" panose="02010609060101010101" pitchFamily="49" charset="-122"/>
                <a:ea typeface="黑体" panose="02010609060101010101" pitchFamily="49" charset="-122"/>
              </a:rPr>
              <a:t>Entity Set</a:t>
            </a:r>
            <a:r>
              <a:rPr lang="zh-CN" altLang="en-US" sz="2600" b="0" dirty="0">
                <a:solidFill>
                  <a:srgbClr val="0000CC"/>
                </a:solidFill>
                <a:effectLst/>
                <a:latin typeface="黑体" panose="02010609060101010101" pitchFamily="49" charset="-122"/>
                <a:ea typeface="黑体" panose="02010609060101010101" pitchFamily="49" charset="-122"/>
              </a:rPr>
              <a:t>） </a:t>
            </a:r>
          </a:p>
          <a:p>
            <a:pPr marL="0" lvl="1" indent="0">
              <a:lnSpc>
                <a:spcPct val="150000"/>
              </a:lnSpc>
              <a:spcBef>
                <a:spcPct val="35000"/>
              </a:spcBef>
              <a:buClr>
                <a:srgbClr val="FFCC00"/>
              </a:buClr>
              <a:buNone/>
              <a:defRPr/>
            </a:pPr>
            <a:r>
              <a:rPr lang="zh-CN" altLang="en-US" b="0" dirty="0">
                <a:effectLst/>
                <a:latin typeface="黑体" panose="02010609060101010101" pitchFamily="49" charset="-122"/>
                <a:ea typeface="黑体" panose="02010609060101010101" pitchFamily="49" charset="-122"/>
              </a:rPr>
              <a:t>同型实体的集合称为实体集。</a:t>
            </a:r>
          </a:p>
          <a:p>
            <a:pPr marL="0" lvl="1" indent="0">
              <a:lnSpc>
                <a:spcPct val="150000"/>
              </a:lnSpc>
              <a:spcBef>
                <a:spcPct val="35000"/>
              </a:spcBef>
              <a:buClr>
                <a:srgbClr val="FFCC00"/>
              </a:buClr>
              <a:buNone/>
              <a:defRPr/>
            </a:pPr>
            <a:r>
              <a:rPr lang="zh-CN" altLang="en-US" b="0" dirty="0">
                <a:solidFill>
                  <a:srgbClr val="006666"/>
                </a:solidFill>
                <a:effectLst/>
                <a:latin typeface="黑体" panose="02010609060101010101" pitchFamily="49" charset="-122"/>
                <a:ea typeface="黑体" panose="02010609060101010101" pitchFamily="49" charset="-122"/>
              </a:rPr>
              <a:t>  例如：</a:t>
            </a:r>
            <a:r>
              <a:rPr lang="zh-CN" altLang="en-US" b="0" dirty="0">
                <a:effectLst/>
                <a:latin typeface="黑体" panose="02010609060101010101" pitchFamily="49" charset="-122"/>
                <a:ea typeface="黑体" panose="02010609060101010101" pitchFamily="49" charset="-122"/>
              </a:rPr>
              <a:t>全体学生的信息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2CDF74D7-7228-4594-BF4B-13D29A38B6BB}"/>
              </a:ext>
            </a:extLst>
          </p:cNvPr>
          <p:cNvSpPr txBox="1">
            <a:spLocks noChangeArrowheads="1"/>
          </p:cNvSpPr>
          <p:nvPr/>
        </p:nvSpPr>
        <p:spPr bwMode="auto">
          <a:xfrm>
            <a:off x="1453590" y="753076"/>
            <a:ext cx="9757415" cy="5301942"/>
          </a:xfrm>
          <a:prstGeom prst="rect">
            <a:avLst/>
          </a:prstGeom>
          <a:noFill/>
          <a:ln>
            <a:noFill/>
          </a:ln>
          <a:effectLst/>
        </p:spPr>
        <p:txBody>
          <a:bodyPr/>
          <a:lstStyle>
            <a:lvl1pPr marL="342900" indent="-342900" algn="l" rtl="0" eaLnBrk="0" fontAlgn="base" hangingPunct="0">
              <a:spcBef>
                <a:spcPct val="20000"/>
              </a:spcBef>
              <a:spcAft>
                <a:spcPct val="0"/>
              </a:spcAft>
              <a:buClr>
                <a:srgbClr val="FFCC00"/>
              </a:buClr>
              <a:buSzPct val="80000"/>
              <a:buFont typeface="Wingdings" pitchFamily="2" charset="2"/>
              <a:buChar char="n"/>
              <a:defRPr sz="2800" b="1">
                <a:solidFill>
                  <a:srgbClr val="FFCC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80000"/>
              <a:buFont typeface="Wingdings" pitchFamily="2" charset="2"/>
              <a:buChar char="u"/>
              <a:defRPr sz="2400" b="1">
                <a:solidFill>
                  <a:schemeClr val="tx1"/>
                </a:solidFill>
                <a:effectLst>
                  <a:outerShdw blurRad="38100" dist="38100" dir="2700000" algn="tl">
                    <a:srgbClr val="000000"/>
                  </a:outerShdw>
                </a:effectLst>
                <a:latin typeface="+mn-lt"/>
                <a:ea typeface="宋体" pitchFamily="2" charset="-122"/>
                <a:cs typeface="+mn-cs"/>
              </a:defRPr>
            </a:lvl2pPr>
            <a:lvl3pPr marL="1143000" indent="-228600" algn="l" rtl="0" eaLnBrk="0" fontAlgn="base" hangingPunct="0">
              <a:spcBef>
                <a:spcPct val="20000"/>
              </a:spcBef>
              <a:spcAft>
                <a:spcPct val="0"/>
              </a:spcAft>
              <a:buClr>
                <a:srgbClr val="66FF66"/>
              </a:buClr>
              <a:buSzPct val="80000"/>
              <a:buFont typeface="Wingdings" pitchFamily="2" charset="2"/>
              <a:buChar char="l"/>
              <a:defRPr sz="2000" b="1">
                <a:solidFill>
                  <a:srgbClr val="66FF66"/>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rgbClr val="FFFF66"/>
              </a:buClr>
              <a:buSzPct val="80000"/>
              <a:buFont typeface="Wingdings" pitchFamily="2" charset="2"/>
              <a:buChar char="Ø"/>
              <a:defRPr sz="1600" b="1">
                <a:solidFill>
                  <a:srgbClr val="FFFF66"/>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5pPr>
            <a:lvl6pPr marL="25146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80000"/>
              <a:buChar char="•"/>
              <a:defRPr sz="1400" b="1">
                <a:solidFill>
                  <a:schemeClr val="tx1"/>
                </a:solidFill>
                <a:effectLst>
                  <a:outerShdw blurRad="38100" dist="38100" dir="2700000" algn="tl">
                    <a:srgbClr val="000000"/>
                  </a:outerShdw>
                </a:effectLst>
                <a:latin typeface="+mn-lt"/>
                <a:ea typeface="+mn-ea"/>
                <a:cs typeface="+mn-cs"/>
              </a:defRPr>
            </a:lvl9pPr>
          </a:lstStyle>
          <a:p>
            <a:pPr marL="0" lvl="1" indent="0">
              <a:lnSpc>
                <a:spcPct val="150000"/>
              </a:lnSpc>
              <a:spcBef>
                <a:spcPct val="35000"/>
              </a:spcBef>
              <a:buClr>
                <a:srgbClr val="FFCC00"/>
              </a:buClr>
              <a:buNone/>
              <a:defRPr/>
            </a:pPr>
            <a:endParaRPr lang="en-US" altLang="zh-CN" b="0" dirty="0" smtClean="0">
              <a:effectLst/>
              <a:latin typeface="黑体" panose="02010609060101010101" pitchFamily="49" charset="-122"/>
              <a:ea typeface="黑体" panose="02010609060101010101" pitchFamily="49" charset="-122"/>
            </a:endParaRPr>
          </a:p>
          <a:p>
            <a:pPr marL="0" lvl="1" indent="0">
              <a:lnSpc>
                <a:spcPct val="150000"/>
              </a:lnSpc>
              <a:spcBef>
                <a:spcPct val="35000"/>
              </a:spcBef>
              <a:buClr>
                <a:srgbClr val="FFCC00"/>
              </a:buClr>
              <a:buNone/>
              <a:defRPr/>
            </a:pPr>
            <a:r>
              <a:rPr lang="zh-CN" altLang="en-US" sz="2600" b="0" dirty="0">
                <a:solidFill>
                  <a:srgbClr val="0000CC"/>
                </a:solidFill>
                <a:effectLst/>
                <a:latin typeface="黑体" panose="02010609060101010101" pitchFamily="49" charset="-122"/>
                <a:ea typeface="黑体" panose="02010609060101010101" pitchFamily="49" charset="-122"/>
              </a:rPr>
              <a:t>（</a:t>
            </a:r>
            <a:r>
              <a:rPr lang="en-US" altLang="zh-CN" sz="2600" b="0" dirty="0">
                <a:solidFill>
                  <a:srgbClr val="0000CC"/>
                </a:solidFill>
                <a:effectLst/>
                <a:latin typeface="黑体" panose="02010609060101010101" pitchFamily="49" charset="-122"/>
                <a:ea typeface="黑体" panose="02010609060101010101" pitchFamily="49" charset="-122"/>
              </a:rPr>
              <a:t>7) </a:t>
            </a:r>
            <a:r>
              <a:rPr lang="zh-CN" altLang="en-US" sz="2600" b="0" dirty="0">
                <a:solidFill>
                  <a:srgbClr val="0000CC"/>
                </a:solidFill>
                <a:effectLst/>
                <a:latin typeface="黑体" panose="02010609060101010101" pitchFamily="49" charset="-122"/>
                <a:ea typeface="黑体" panose="02010609060101010101" pitchFamily="49" charset="-122"/>
              </a:rPr>
              <a:t>联系（</a:t>
            </a:r>
            <a:r>
              <a:rPr lang="en-US" altLang="zh-CN" sz="2600" b="0" dirty="0">
                <a:solidFill>
                  <a:srgbClr val="0000CC"/>
                </a:solidFill>
                <a:effectLst/>
                <a:latin typeface="黑体" panose="02010609060101010101" pitchFamily="49" charset="-122"/>
                <a:ea typeface="黑体" panose="02010609060101010101" pitchFamily="49" charset="-122"/>
              </a:rPr>
              <a:t>Relationship</a:t>
            </a:r>
            <a:r>
              <a:rPr lang="zh-CN" altLang="en-US" sz="2600" b="0" dirty="0">
                <a:solidFill>
                  <a:srgbClr val="0000CC"/>
                </a:solidFill>
                <a:effectLst/>
                <a:latin typeface="黑体" panose="02010609060101010101" pitchFamily="49" charset="-122"/>
                <a:ea typeface="黑体" panose="02010609060101010101" pitchFamily="49" charset="-122"/>
              </a:rPr>
              <a:t>）  </a:t>
            </a:r>
          </a:p>
          <a:p>
            <a:pPr marL="0" lvl="1" indent="0">
              <a:lnSpc>
                <a:spcPct val="150000"/>
              </a:lnSpc>
              <a:spcBef>
                <a:spcPct val="35000"/>
              </a:spcBef>
              <a:buClr>
                <a:srgbClr val="FFCC00"/>
              </a:buClr>
              <a:buNone/>
              <a:defRPr/>
            </a:pPr>
            <a:r>
              <a:rPr lang="zh-CN" altLang="en-US" b="0" dirty="0">
                <a:effectLst/>
                <a:latin typeface="黑体" panose="02010609060101010101" pitchFamily="49" charset="-122"/>
                <a:ea typeface="黑体" panose="02010609060101010101" pitchFamily="49" charset="-122"/>
              </a:rPr>
              <a:t>   现实世界中事物之间的联系在信息世界中反映为实体之间的联系。</a:t>
            </a:r>
          </a:p>
        </p:txBody>
      </p:sp>
      <p:sp>
        <p:nvSpPr>
          <p:cNvPr id="51206" name="Text Box 3">
            <a:extLst>
              <a:ext uri="{FF2B5EF4-FFF2-40B4-BE49-F238E27FC236}">
                <a16:creationId xmlns:a16="http://schemas.microsoft.com/office/drawing/2014/main" id="{AC43980D-560E-43A5-AD7F-4C6B4B5D5A40}"/>
              </a:ext>
            </a:extLst>
          </p:cNvPr>
          <p:cNvSpPr txBox="1">
            <a:spLocks noChangeArrowheads="1"/>
          </p:cNvSpPr>
          <p:nvPr/>
        </p:nvSpPr>
        <p:spPr bwMode="auto">
          <a:xfrm>
            <a:off x="1632659" y="2523789"/>
            <a:ext cx="7058025" cy="252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lvl="1" indent="0" eaLnBrk="0" fontAlgn="base" hangingPunct="0">
              <a:lnSpc>
                <a:spcPct val="150000"/>
              </a:lnSpc>
              <a:spcBef>
                <a:spcPct val="35000"/>
              </a:spcBef>
              <a:spcAft>
                <a:spcPct val="0"/>
              </a:spcAft>
              <a:buClr>
                <a:srgbClr val="FFCC00"/>
              </a:buClr>
              <a:buNone/>
              <a:defRPr/>
            </a:pPr>
            <a:r>
              <a:rPr lang="zh-CN" altLang="en-US" sz="2400" dirty="0">
                <a:solidFill>
                  <a:srgbClr val="FFFF00"/>
                </a:solidFill>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两个实体集之间的联系可以分为以下</a:t>
            </a:r>
            <a:r>
              <a:rPr lang="en-US" altLang="zh-CN" b="0" dirty="0">
                <a:latin typeface="黑体" panose="02010609060101010101" pitchFamily="49" charset="-122"/>
                <a:ea typeface="黑体" panose="02010609060101010101" pitchFamily="49" charset="-122"/>
              </a:rPr>
              <a:t>3</a:t>
            </a:r>
            <a:r>
              <a:rPr lang="zh-CN" altLang="en-US" b="0" dirty="0">
                <a:latin typeface="黑体" panose="02010609060101010101" pitchFamily="49" charset="-122"/>
                <a:ea typeface="黑体" panose="02010609060101010101" pitchFamily="49" charset="-122"/>
              </a:rPr>
              <a:t>类：</a:t>
            </a:r>
          </a:p>
          <a:p>
            <a:pPr marL="1200150" lvl="3" indent="-342900" eaLnBrk="0" fontAlgn="base" hangingPunct="0">
              <a:lnSpc>
                <a:spcPct val="150000"/>
              </a:lnSpc>
              <a:spcBef>
                <a:spcPct val="35000"/>
              </a:spcBef>
              <a:spcAft>
                <a:spcPct val="0"/>
              </a:spcAft>
              <a:buClr>
                <a:srgbClr val="0000CC"/>
              </a:buClr>
              <a:buSzPct val="100000"/>
              <a:buFont typeface="Arial" panose="020B0604020202020204" pitchFamily="34" charset="0"/>
              <a:buChar char="•"/>
              <a:defRPr/>
            </a:pPr>
            <a:r>
              <a:rPr lang="zh-CN" altLang="en-US" sz="2200" b="0" dirty="0">
                <a:solidFill>
                  <a:srgbClr val="0000CC"/>
                </a:solidFill>
                <a:latin typeface="黑体" panose="02010609060101010101" pitchFamily="49" charset="-122"/>
                <a:ea typeface="黑体" panose="02010609060101010101" pitchFamily="49" charset="-122"/>
              </a:rPr>
              <a:t>一对一联系（简记为</a:t>
            </a:r>
            <a:r>
              <a:rPr lang="en-US" altLang="zh-CN" sz="2200" b="0" dirty="0">
                <a:solidFill>
                  <a:srgbClr val="C00000"/>
                </a:solidFill>
                <a:latin typeface="黑体" panose="02010609060101010101" pitchFamily="49" charset="-122"/>
                <a:ea typeface="黑体" panose="02010609060101010101" pitchFamily="49" charset="-122"/>
              </a:rPr>
              <a:t>1</a:t>
            </a:r>
            <a:r>
              <a:rPr lang="zh-CN" altLang="en-US" sz="2200" b="0" dirty="0">
                <a:solidFill>
                  <a:srgbClr val="C00000"/>
                </a:solidFill>
                <a:latin typeface="黑体" panose="02010609060101010101" pitchFamily="49" charset="-122"/>
                <a:ea typeface="黑体" panose="02010609060101010101" pitchFamily="49" charset="-122"/>
              </a:rPr>
              <a:t>：</a:t>
            </a:r>
            <a:r>
              <a:rPr lang="en-US" altLang="zh-CN" sz="2200" b="0" dirty="0">
                <a:solidFill>
                  <a:srgbClr val="C00000"/>
                </a:solidFill>
                <a:latin typeface="黑体" panose="02010609060101010101" pitchFamily="49" charset="-122"/>
                <a:ea typeface="黑体" panose="02010609060101010101" pitchFamily="49" charset="-122"/>
              </a:rPr>
              <a:t>1</a:t>
            </a:r>
            <a:r>
              <a:rPr lang="zh-CN" altLang="en-US" sz="2200" b="0" dirty="0">
                <a:solidFill>
                  <a:srgbClr val="0000CC"/>
                </a:solidFill>
                <a:latin typeface="黑体" panose="02010609060101010101" pitchFamily="49" charset="-122"/>
                <a:ea typeface="黑体" panose="02010609060101010101" pitchFamily="49" charset="-122"/>
              </a:rPr>
              <a:t>）</a:t>
            </a:r>
          </a:p>
          <a:p>
            <a:pPr marL="1200150" lvl="3" indent="-342900" eaLnBrk="0" fontAlgn="base" hangingPunct="0">
              <a:lnSpc>
                <a:spcPct val="150000"/>
              </a:lnSpc>
              <a:spcBef>
                <a:spcPct val="35000"/>
              </a:spcBef>
              <a:spcAft>
                <a:spcPct val="0"/>
              </a:spcAft>
              <a:buClr>
                <a:srgbClr val="0000CC"/>
              </a:buClr>
              <a:buSzPct val="100000"/>
              <a:buFont typeface="Arial" panose="020B0604020202020204" pitchFamily="34" charset="0"/>
              <a:buChar char="•"/>
              <a:defRPr/>
            </a:pPr>
            <a:r>
              <a:rPr lang="zh-CN" altLang="en-US" sz="2200" b="0" dirty="0">
                <a:solidFill>
                  <a:srgbClr val="0000CC"/>
                </a:solidFill>
                <a:latin typeface="黑体" panose="02010609060101010101" pitchFamily="49" charset="-122"/>
                <a:ea typeface="黑体" panose="02010609060101010101" pitchFamily="49" charset="-122"/>
              </a:rPr>
              <a:t>一对多联系（简记为</a:t>
            </a:r>
            <a:r>
              <a:rPr lang="en-US" altLang="zh-CN" sz="2200" b="0" dirty="0">
                <a:solidFill>
                  <a:srgbClr val="C00000"/>
                </a:solidFill>
                <a:latin typeface="黑体" panose="02010609060101010101" pitchFamily="49" charset="-122"/>
                <a:ea typeface="黑体" panose="02010609060101010101" pitchFamily="49" charset="-122"/>
              </a:rPr>
              <a:t>1</a:t>
            </a:r>
            <a:r>
              <a:rPr lang="zh-CN" altLang="en-US" sz="2200" b="0" dirty="0">
                <a:solidFill>
                  <a:srgbClr val="C00000"/>
                </a:solidFill>
                <a:latin typeface="黑体" panose="02010609060101010101" pitchFamily="49" charset="-122"/>
                <a:ea typeface="黑体" panose="02010609060101010101" pitchFamily="49" charset="-122"/>
              </a:rPr>
              <a:t>：</a:t>
            </a:r>
            <a:r>
              <a:rPr lang="en-US" altLang="zh-CN" sz="2200" b="0" dirty="0">
                <a:solidFill>
                  <a:srgbClr val="C00000"/>
                </a:solidFill>
                <a:latin typeface="黑体" panose="02010609060101010101" pitchFamily="49" charset="-122"/>
                <a:ea typeface="黑体" panose="02010609060101010101" pitchFamily="49" charset="-122"/>
              </a:rPr>
              <a:t>n</a:t>
            </a:r>
            <a:r>
              <a:rPr lang="zh-CN" altLang="en-US" sz="2200" b="0" dirty="0">
                <a:solidFill>
                  <a:srgbClr val="0000CC"/>
                </a:solidFill>
                <a:latin typeface="黑体" panose="02010609060101010101" pitchFamily="49" charset="-122"/>
                <a:ea typeface="黑体" panose="02010609060101010101" pitchFamily="49" charset="-122"/>
              </a:rPr>
              <a:t>）</a:t>
            </a:r>
          </a:p>
          <a:p>
            <a:pPr marL="1200150" lvl="3" indent="-342900" eaLnBrk="0" fontAlgn="base" hangingPunct="0">
              <a:lnSpc>
                <a:spcPct val="150000"/>
              </a:lnSpc>
              <a:spcBef>
                <a:spcPct val="35000"/>
              </a:spcBef>
              <a:spcAft>
                <a:spcPct val="0"/>
              </a:spcAft>
              <a:buClr>
                <a:srgbClr val="0000CC"/>
              </a:buClr>
              <a:buSzPct val="100000"/>
              <a:buFont typeface="Arial" panose="020B0604020202020204" pitchFamily="34" charset="0"/>
              <a:buChar char="•"/>
              <a:defRPr/>
            </a:pPr>
            <a:r>
              <a:rPr lang="zh-CN" altLang="en-US" sz="2200" b="0" dirty="0">
                <a:solidFill>
                  <a:srgbClr val="0000CC"/>
                </a:solidFill>
                <a:latin typeface="黑体" panose="02010609060101010101" pitchFamily="49" charset="-122"/>
                <a:ea typeface="黑体" panose="02010609060101010101" pitchFamily="49" charset="-122"/>
              </a:rPr>
              <a:t>多对多联系（简记为</a:t>
            </a:r>
            <a:r>
              <a:rPr lang="en-US" altLang="zh-CN" sz="2200" b="0" dirty="0">
                <a:solidFill>
                  <a:srgbClr val="C00000"/>
                </a:solidFill>
                <a:latin typeface="黑体" panose="02010609060101010101" pitchFamily="49" charset="-122"/>
                <a:ea typeface="黑体" panose="02010609060101010101" pitchFamily="49" charset="-122"/>
              </a:rPr>
              <a:t>m</a:t>
            </a:r>
            <a:r>
              <a:rPr lang="zh-CN" altLang="en-US" sz="2200" b="0" dirty="0">
                <a:solidFill>
                  <a:srgbClr val="C00000"/>
                </a:solidFill>
                <a:latin typeface="黑体" panose="02010609060101010101" pitchFamily="49" charset="-122"/>
                <a:ea typeface="黑体" panose="02010609060101010101" pitchFamily="49" charset="-122"/>
              </a:rPr>
              <a:t>：</a:t>
            </a:r>
            <a:r>
              <a:rPr lang="en-US" altLang="zh-CN" sz="2200" b="0" dirty="0">
                <a:solidFill>
                  <a:srgbClr val="C00000"/>
                </a:solidFill>
                <a:latin typeface="黑体" panose="02010609060101010101" pitchFamily="49" charset="-122"/>
                <a:ea typeface="黑体" panose="02010609060101010101" pitchFamily="49" charset="-122"/>
              </a:rPr>
              <a:t>n</a:t>
            </a:r>
            <a:r>
              <a:rPr lang="zh-CN" altLang="en-US" sz="2200" b="0" dirty="0">
                <a:solidFill>
                  <a:srgbClr val="0000CC"/>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4620</TotalTime>
  <Words>4433</Words>
  <Application>Microsoft Office PowerPoint</Application>
  <PresentationFormat>宽屏</PresentationFormat>
  <Paragraphs>574</Paragraphs>
  <Slides>38</Slides>
  <Notes>17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1" baseType="lpstr">
      <vt:lpstr>等线</vt:lpstr>
      <vt:lpstr>等线 Light</vt:lpstr>
      <vt:lpstr>黑体</vt:lpstr>
      <vt:lpstr>楷体_GB2312</vt:lpstr>
      <vt:lpstr>隶书</vt:lpstr>
      <vt:lpstr>宋体</vt:lpstr>
      <vt:lpstr>Arial</vt:lpstr>
      <vt:lpstr>Tahoma</vt:lpstr>
      <vt:lpstr>Times New Roman</vt:lpstr>
      <vt:lpstr>Wingdings</vt:lpstr>
      <vt:lpstr>Office 主题​​</vt:lpstr>
      <vt:lpstr>Picture</vt:lpstr>
      <vt:lpstr>Microsoft Word Picture</vt:lpstr>
      <vt:lpstr>第2章 数据模型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2.关系数据模型的基本概念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272</cp:revision>
  <cp:lastPrinted>2019-11-21T07:25:52Z</cp:lastPrinted>
  <dcterms:created xsi:type="dcterms:W3CDTF">2019-10-10T08:16:17Z</dcterms:created>
  <dcterms:modified xsi:type="dcterms:W3CDTF">2024-05-17T02:44:50Z</dcterms:modified>
</cp:coreProperties>
</file>