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463" r:id="rId3"/>
    <p:sldId id="256" r:id="rId4"/>
    <p:sldId id="272" r:id="rId5"/>
    <p:sldId id="275" r:id="rId6"/>
    <p:sldId id="273" r:id="rId7"/>
    <p:sldId id="274" r:id="rId8"/>
    <p:sldId id="277" r:id="rId9"/>
    <p:sldId id="276" r:id="rId10"/>
    <p:sldId id="281" r:id="rId11"/>
    <p:sldId id="278" r:id="rId12"/>
    <p:sldId id="279" r:id="rId13"/>
    <p:sldId id="280" r:id="rId14"/>
    <p:sldId id="283" r:id="rId15"/>
    <p:sldId id="461" r:id="rId16"/>
    <p:sldId id="285" r:id="rId17"/>
    <p:sldId id="286" r:id="rId18"/>
    <p:sldId id="288" r:id="rId19"/>
    <p:sldId id="462" r:id="rId20"/>
    <p:sldId id="29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81620" autoAdjust="0"/>
  </p:normalViewPr>
  <p:slideViewPr>
    <p:cSldViewPr snapToGrid="0">
      <p:cViewPr varScale="1">
        <p:scale>
          <a:sx n="102" d="100"/>
          <a:sy n="102" d="100"/>
        </p:scale>
        <p:origin x="161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4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局部变量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仅在声明它的批处理、存储过程或者触发器中有效，因此变量的赋值语句应与变量的声明语句一起执行。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局部变量名称的第一个字符必须是@；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变量不能是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text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ntext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image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数据类型；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所有变量在声明后均设置初值为NULL；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lvl="0" indent="-17145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局部变量由用户定义，仅在声明它的批处理、存储过程或者触发器中有效，因此变量的赋值语句应与变量的定义语句一起执行。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语句只能为一个变量赋值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语句可以为多个变量赋值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输出时还为每列起了别名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第二句是一个查询加赋值的</a:t>
            </a:r>
            <a:r>
              <a:rPr lang="zh-CN" altLang="en-US"/>
              <a:t>语句，将表</a:t>
            </a:r>
            <a:r>
              <a:rPr lang="zh-CN" altLang="en-US" dirty="0"/>
              <a:t>中查到的数据存到变量中便于后续使用，这种形式经常用到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31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insert</a:t>
            </a:r>
            <a:r>
              <a:rPr lang="zh-CN" altLang="en-US" dirty="0"/>
              <a:t>语句录入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需加单引号，如：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逻辑值表</a:t>
            </a:r>
            <a:r>
              <a:rPr lang="zh-CN" altLang="en-US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‘false’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</a:t>
            </a:r>
            <a:r>
              <a:rPr lang="zh-CN" altLang="en-US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 into </a:t>
            </a:r>
            <a:r>
              <a:rPr lang="zh-CN" altLang="en-US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逻辑值表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使用编辑窗口录入时</a:t>
            </a:r>
            <a:r>
              <a:rPr lang="en-US" altLang="zh-CN" sz="1800" dirty="0"/>
              <a:t>true</a:t>
            </a:r>
            <a:r>
              <a:rPr lang="zh-CN" altLang="en-US" sz="1800" dirty="0"/>
              <a:t>或</a:t>
            </a:r>
            <a:r>
              <a:rPr lang="en-US" altLang="zh-CN" sz="1800" dirty="0"/>
              <a:t>false</a:t>
            </a:r>
            <a:r>
              <a:rPr lang="zh-CN" altLang="en-US" sz="1800" dirty="0"/>
              <a:t>不加单引号</a:t>
            </a:r>
            <a:endParaRPr lang="en-US" altLang="zh-CN" sz="1800" b="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全局变量通常存储一些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的配置设定值和统计数据。用户可以在程序中用全局变量来测试系统的设定值或者是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命令执行后的状态值。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4EF57-E2D2-914D-C7DA-2A1CCF1D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7A989-1DA6-EA7D-098E-5C283C21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867C7-3FFC-DB4A-C359-61E5AEB4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164DE-002D-E9E5-DF73-296EF144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792DD-7C3B-9479-1C5F-3B91F2EF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3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05EEC-22F0-DDAC-AE59-B19EB61A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0ECA8-32AC-8942-52CF-C647CDDF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F3445-7B40-5026-792D-8DA41CBB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81D2F-7F67-2A5C-4FE1-A056ED68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747B9-216C-798A-A0DD-0BAA36C5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8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BE7-797A-9EE9-9584-1C57FB0A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A9268-9D94-A456-BC22-61DF0DE1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5EB61-CEDE-B5DE-ADEF-83A3329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37CFB-AE20-21F8-18A8-54BFB5C9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79A7-DB9E-1B58-C132-7B2388B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2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45FC0-F84A-7E9D-CCDC-A8E44E58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D583E-95DA-C7D0-88E2-8306D1D0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0DA18-29A3-B065-F846-6EF7F4FB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F1DED-57FD-C3D2-D27C-E325FD89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C75AC-75FB-CBEF-116D-ACC5B28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8C5A6-C2EF-73D8-AFE1-0D770B48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7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C7D9-A87B-AEB1-2FCE-9AB25B4A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6B5B4-0D5A-512F-D623-AD0F536F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E8F4F-4210-B118-F131-B6036161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3ACC7-4D44-9211-2E70-FC58D1B60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915A1B-916B-D62A-68AE-CFD2F537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13F15-7F41-590F-DFC8-923A6884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C7786-67A8-B432-2E6E-B9318F1A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25A2F6-68D3-4309-295C-B804FE0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8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EA791-94AD-1507-31C6-6AE6FA56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9B314-18EE-C084-2B67-66EE0735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B7B19E-68FF-13D8-C5FC-9F46ADE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15DC9-2695-5DAB-4654-12141AED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47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0631D-B8D2-2B94-3B99-94CE66A1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322B57-EF1A-3300-F152-0B3114CC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7A7745-6D68-79B4-B3AF-8346BFFC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9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A4221-9B4F-984A-8B64-D1FD4515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6F1B5-1A41-4B57-C437-C1DAC3F7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FBE48-F14C-86F7-6D53-12079DA3E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39598-A434-CBFD-CAF3-8E423FE6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4E438-A68D-91E8-E983-EFFA5B58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B738E-46D9-8D0E-B731-BF7FA1D8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A1B22-BFA3-413A-90A3-F1CA1DD8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F0910-2AC6-BF60-DDE8-0684757FE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0E46D-0DAD-CBA7-E5FD-3BC4FE00E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B7599-68E0-27E1-9C5C-D8D72681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1576B-D69B-2C69-6DA3-4E08D69D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581E4-1440-0C73-A4A3-4890C660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09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1D401-B13B-4F0D-A622-B7AF4053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0F7B3B-AF27-1367-895B-7AA69870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249E2-3FF2-2C3A-A0F0-761FA7F7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72364-8CD5-D076-7F5E-704020DA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4ED45-BEC0-3EA8-0D66-797EF12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48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BD7800-0636-AFB6-6FE8-E4C1611BC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87F3B-3DA6-ACED-F349-582A9BD9D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FAE02-6286-0D87-4650-DA650EC0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67E6F-91FD-4B68-15D5-E966D021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1B50D-9480-B6F7-2526-D2E6DE6F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68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AA23DE-9CF7-AF19-6DD3-5EC9C842D972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C9ABA28-781A-36F6-2DCE-B4E8A1A34B47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8466B8-5357-2957-C976-FF9FD8D21EEC}"/>
                  </a:ext>
                </a:extLst>
              </p:cNvPr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55ED78BE-9ED0-3911-F264-99B18057728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3"/>
                <a:srcRect b="7917"/>
                <a:stretch/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FC3A4E3B-FE26-0076-8B3E-0456E849D526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021C617-5915-718B-B0EB-C583B1B45F07}"/>
                  </a:ext>
                </a:extLst>
              </p:cNvPr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66F6A380-5BA8-37F1-AF47-8A0C44CBEC5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5"/>
                <a:srcRect l="10351"/>
                <a:stretch/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423CD95E-3E93-0C6F-3087-7CFD030A9BE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0766F8-7828-3C19-F3DB-F0D116D3B649}"/>
                </a:ext>
              </a:extLst>
            </p:cNvPr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96D532-56D6-1791-1B94-25EA4C8E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19628-C6AC-C300-994A-0FD0E3F0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E5DC1-147D-163E-67D8-43EEA7A6B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4F14-DCC2-47F3-998F-E216ADD580D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989EF-BAB6-8719-A403-C82A3533A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DD006-6C83-AC42-7531-FCC566FBB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BEE-D7C5-4B90-831E-39071CDD0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0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03"/>
          <p:cNvSpPr txBox="1"/>
          <p:nvPr/>
        </p:nvSpPr>
        <p:spPr bwMode="auto">
          <a:xfrm>
            <a:off x="3620871" y="2491055"/>
            <a:ext cx="4986563" cy="592280"/>
          </a:xfrm>
          <a:prstGeom prst="rect">
            <a:avLst/>
          </a:prstGeom>
          <a:noFill/>
        </p:spPr>
        <p:txBody>
          <a:bodyPr wrap="none" lIns="37912" tIns="18956" rIns="37912" bIns="1895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.1 </a:t>
            </a:r>
            <a:r>
              <a: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T-SQL</a:t>
            </a:r>
            <a:r>
              <a:rPr lang="zh-CN" altLang="en-US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编程基础</a:t>
            </a:r>
          </a:p>
        </p:txBody>
      </p:sp>
      <p:sp>
        <p:nvSpPr>
          <p:cNvPr id="5" name="TextBox 603"/>
          <p:cNvSpPr txBox="1"/>
          <p:nvPr/>
        </p:nvSpPr>
        <p:spPr bwMode="auto">
          <a:xfrm>
            <a:off x="3620871" y="4398681"/>
            <a:ext cx="3894917" cy="592280"/>
          </a:xfrm>
          <a:prstGeom prst="rect">
            <a:avLst/>
          </a:prstGeom>
          <a:noFill/>
        </p:spPr>
        <p:txBody>
          <a:bodyPr wrap="none" lIns="37912" tIns="18956" rIns="37912" bIns="1895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.3 </a:t>
            </a:r>
            <a:r>
              <a:rPr lang="zh-CN" altLang="en-US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自定义函数</a:t>
            </a:r>
            <a:endParaRPr lang="en-US" altLang="zh-CN" sz="3600" b="1" dirty="0">
              <a:solidFill>
                <a:srgbClr val="0000C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Box 603"/>
          <p:cNvSpPr txBox="1"/>
          <p:nvPr/>
        </p:nvSpPr>
        <p:spPr bwMode="auto">
          <a:xfrm>
            <a:off x="3620871" y="3444868"/>
            <a:ext cx="4395054" cy="592280"/>
          </a:xfrm>
          <a:prstGeom prst="rect">
            <a:avLst/>
          </a:prstGeom>
          <a:noFill/>
        </p:spPr>
        <p:txBody>
          <a:bodyPr wrap="none" lIns="37912" tIns="18956" rIns="37912" bIns="1895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.2 </a:t>
            </a:r>
            <a:r>
              <a:rPr lang="zh-CN" altLang="en-US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流程控制语句</a:t>
            </a:r>
            <a:endParaRPr lang="en-US" altLang="zh-CN" sz="3600" b="1" dirty="0">
              <a:solidFill>
                <a:srgbClr val="0000C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C74A0FF-9B8A-FA26-EAB2-72A0BFB1A246}"/>
              </a:ext>
            </a:extLst>
          </p:cNvPr>
          <p:cNvSpPr txBox="1">
            <a:spLocks/>
          </p:cNvSpPr>
          <p:nvPr/>
        </p:nvSpPr>
        <p:spPr>
          <a:xfrm>
            <a:off x="1542152" y="1229522"/>
            <a:ext cx="9144000" cy="900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5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T-SQL</a:t>
            </a:r>
            <a:r>
              <a:rPr lang="zh-CN" altLang="en-US" sz="5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8" name="TextBox 603"/>
          <p:cNvSpPr txBox="1"/>
          <p:nvPr/>
        </p:nvSpPr>
        <p:spPr bwMode="auto">
          <a:xfrm>
            <a:off x="3620871" y="5278104"/>
            <a:ext cx="2394507" cy="592280"/>
          </a:xfrm>
          <a:prstGeom prst="rect">
            <a:avLst/>
          </a:prstGeom>
          <a:noFill/>
        </p:spPr>
        <p:txBody>
          <a:bodyPr wrap="none" lIns="37912" tIns="18956" rIns="37912" bIns="1895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en-US" altLang="zh-CN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.4 </a:t>
            </a:r>
            <a:r>
              <a:rPr lang="zh-CN" altLang="en-US" sz="3600" b="1" dirty="0" smtClean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游标</a:t>
            </a:r>
            <a:endParaRPr lang="en-US" altLang="zh-CN" sz="3600" b="1" dirty="0">
              <a:solidFill>
                <a:srgbClr val="0000C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6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57481"/>
            <a:ext cx="10515600" cy="18088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局部变量由用户定义，局部变量名称的第一个字符必须是@。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局部变量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仅在声明它的批处理、存储过程或者触发器中有效。</a:t>
            </a:r>
            <a:endParaRPr lang="en-US" altLang="zh-CN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1681" y="4994863"/>
            <a:ext cx="8214500" cy="6336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DECLARE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@a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kern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@b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kern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float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@c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decimal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3,1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),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@s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zh-CN" sz="240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7225AE-A8C8-361E-FDF5-0106521AC6A2}"/>
              </a:ext>
            </a:extLst>
          </p:cNvPr>
          <p:cNvSpPr txBox="1">
            <a:spLocks/>
          </p:cNvSpPr>
          <p:nvPr/>
        </p:nvSpPr>
        <p:spPr>
          <a:xfrm>
            <a:off x="1317491" y="2418294"/>
            <a:ext cx="9588197" cy="1075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局部变量的声明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DECALRE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语句声明局部变量，语法格式为：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36205BE-2C83-E0F8-60E6-01594CD05939}"/>
              </a:ext>
            </a:extLst>
          </p:cNvPr>
          <p:cNvSpPr txBox="1">
            <a:spLocks/>
          </p:cNvSpPr>
          <p:nvPr/>
        </p:nvSpPr>
        <p:spPr>
          <a:xfrm>
            <a:off x="2011680" y="3558942"/>
            <a:ext cx="8105443" cy="59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DECALRE @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@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4170" lvl="1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BF3AF1E-8976-E5D7-FF0F-9327F87B9609}"/>
              </a:ext>
            </a:extLst>
          </p:cNvPr>
          <p:cNvSpPr txBox="1">
            <a:spLocks/>
          </p:cNvSpPr>
          <p:nvPr/>
        </p:nvSpPr>
        <p:spPr>
          <a:xfrm>
            <a:off x="2080889" y="4356639"/>
            <a:ext cx="1039816" cy="476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11303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 sz="2400" dirty="0">
              <a:solidFill>
                <a:srgbClr val="00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3" grpId="0" animBg="1"/>
      <p:bldP spid="3" grpId="1" animBg="1"/>
      <p:bldP spid="5" grpId="0" build="p" bldLvl="2"/>
      <p:bldP spid="8" grpId="0" build="p" bldLvl="2"/>
      <p:bldP spid="8" grpId="1" animBg="1"/>
      <p:bldP spid="9" grpId="0" build="p" bldLvl="2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488245"/>
            <a:ext cx="10515600" cy="694062"/>
          </a:xfrm>
        </p:spPr>
        <p:txBody>
          <a:bodyPr>
            <a:normAutofit/>
          </a:bodyPr>
          <a:lstStyle/>
          <a:p>
            <a:pPr marL="0" indent="-439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局部变量的赋值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6B1EC92-CDF0-6EE8-27C0-B835C06668FE}"/>
              </a:ext>
            </a:extLst>
          </p:cNvPr>
          <p:cNvSpPr txBox="1">
            <a:spLocks/>
          </p:cNvSpPr>
          <p:nvPr/>
        </p:nvSpPr>
        <p:spPr>
          <a:xfrm>
            <a:off x="838200" y="1157028"/>
            <a:ext cx="10515600" cy="535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语句为变量赋值，语法格式：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8DB32-43E8-D026-B63F-9FDE9372E58A}"/>
              </a:ext>
            </a:extLst>
          </p:cNvPr>
          <p:cNvSpPr txBox="1">
            <a:spLocks/>
          </p:cNvSpPr>
          <p:nvPr/>
        </p:nvSpPr>
        <p:spPr>
          <a:xfrm>
            <a:off x="838200" y="2307134"/>
            <a:ext cx="10193323" cy="571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语句为变量赋值，语法格式：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03DA17-3737-FE0C-4E70-91B4245A4314}"/>
              </a:ext>
            </a:extLst>
          </p:cNvPr>
          <p:cNvSpPr txBox="1"/>
          <p:nvPr/>
        </p:nvSpPr>
        <p:spPr>
          <a:xfrm>
            <a:off x="1561350" y="1731011"/>
            <a:ext cx="48381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 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D7AB1-BE51-62E2-8747-CA98C196B061}"/>
              </a:ext>
            </a:extLst>
          </p:cNvPr>
          <p:cNvSpPr txBox="1"/>
          <p:nvPr/>
        </p:nvSpPr>
        <p:spPr>
          <a:xfrm>
            <a:off x="1561351" y="2872793"/>
            <a:ext cx="767383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…]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25E9-DB3A-1FDC-9297-8B94E61DD43A}"/>
              </a:ext>
            </a:extLst>
          </p:cNvPr>
          <p:cNvSpPr/>
          <p:nvPr/>
        </p:nvSpPr>
        <p:spPr>
          <a:xfrm>
            <a:off x="1432580" y="3857975"/>
            <a:ext cx="9921220" cy="2198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decimal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4.0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@s1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'abc'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'def'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C3F1E0F-1782-7DB3-2523-53D75DD49D4D}"/>
              </a:ext>
            </a:extLst>
          </p:cNvPr>
          <p:cNvSpPr txBox="1">
            <a:spLocks/>
          </p:cNvSpPr>
          <p:nvPr/>
        </p:nvSpPr>
        <p:spPr>
          <a:xfrm>
            <a:off x="1432580" y="3387453"/>
            <a:ext cx="867890" cy="476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11303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7C9392BA-9CD5-7345-024A-50C7CCFF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452" y="1491955"/>
            <a:ext cx="3801561" cy="510350"/>
          </a:xfrm>
          <a:prstGeom prst="wedgeRoundRectCallout">
            <a:avLst>
              <a:gd name="adj1" fmla="val -56629"/>
              <a:gd name="adj2" fmla="val 549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语句只能为一个变量赋值。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134BD09-3FA3-0C17-3CF9-FB0070D1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721" y="2040820"/>
            <a:ext cx="2420248" cy="857140"/>
          </a:xfrm>
          <a:prstGeom prst="wedgeRoundRectCallout">
            <a:avLst>
              <a:gd name="adj1" fmla="val -67014"/>
              <a:gd name="adj2" fmla="val 535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语句可以为多个变量赋值。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  <p:bldP spid="8" grpId="0" animBg="1"/>
      <p:bldP spid="9" grpId="1" animBg="1"/>
      <p:bldP spid="9" grpId="2" build="p" animBg="1"/>
      <p:bldP spid="10" grpId="0" build="p" bldLvl="2"/>
      <p:bldP spid="10" grpId="1"/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21826" y="544416"/>
            <a:ext cx="10515600" cy="1212046"/>
          </a:xfrm>
        </p:spPr>
        <p:txBody>
          <a:bodyPr>
            <a:normAutofit lnSpcReduction="10000"/>
          </a:bodyPr>
          <a:lstStyle/>
          <a:p>
            <a:pPr indent="-439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局部变量的输出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语句输出变量值，语法格式：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2D5F09-083B-F086-0FEC-F72BA83C876F}"/>
              </a:ext>
            </a:extLst>
          </p:cNvPr>
          <p:cNvSpPr txBox="1"/>
          <p:nvPr/>
        </p:nvSpPr>
        <p:spPr>
          <a:xfrm>
            <a:off x="1663116" y="1790018"/>
            <a:ext cx="612815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SELECT 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…]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5009BE-DAFE-413C-5D35-8271DC2F8420}"/>
              </a:ext>
            </a:extLst>
          </p:cNvPr>
          <p:cNvSpPr txBox="1">
            <a:spLocks/>
          </p:cNvSpPr>
          <p:nvPr/>
        </p:nvSpPr>
        <p:spPr>
          <a:xfrm>
            <a:off x="1022493" y="2489413"/>
            <a:ext cx="8884904" cy="517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写出下列语句的运行结果：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637AE-98FA-35A7-098F-73F97672C119}"/>
              </a:ext>
            </a:extLst>
          </p:cNvPr>
          <p:cNvSpPr/>
          <p:nvPr/>
        </p:nvSpPr>
        <p:spPr>
          <a:xfrm>
            <a:off x="1663116" y="2968868"/>
            <a:ext cx="9052560" cy="12918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@x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@x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@y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@x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@x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'x*y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@x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'x/y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zh-CN" sz="240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8E58EA-438B-0E22-F495-9136A1426241}"/>
              </a:ext>
            </a:extLst>
          </p:cNvPr>
          <p:cNvSpPr txBox="1"/>
          <p:nvPr/>
        </p:nvSpPr>
        <p:spPr>
          <a:xfrm>
            <a:off x="1955349" y="4420109"/>
            <a:ext cx="1307969" cy="44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5B64FB-DB9B-616F-13ED-1AE4451B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7" y="4871325"/>
            <a:ext cx="4246136" cy="799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bldLvl="3"/>
      <p:bldP spid="6" grpId="0" bldLvl="0" animBg="1"/>
      <p:bldP spid="6" grpId="1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ED0A02A-9C55-4FFA-A6A2-65E6EF84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10.1.3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38AE34C-23B5-F1D8-7443-36A1E0A6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62" y="1226659"/>
            <a:ext cx="10757687" cy="1717877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运算符是对数据进行各种操作的符号。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运算符可以将常量、变量以及函数连接成表达式以实现各种运算。 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常用运算符：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8B8D1-161E-0C1A-44C8-848128477D6F}"/>
              </a:ext>
            </a:extLst>
          </p:cNvPr>
          <p:cNvSpPr txBox="1"/>
          <p:nvPr/>
        </p:nvSpPr>
        <p:spPr>
          <a:xfrm>
            <a:off x="1011509" y="3035918"/>
            <a:ext cx="4107815" cy="26895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20725" lvl="1" indent="-26352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算术运算符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725" lvl="1" indent="-26352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字符运算符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725" lvl="1" indent="-26352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比较运算符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725" lvl="1" indent="-26352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逻辑运算符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725" lvl="1" indent="-26352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build="p" bldLvl="2"/>
      <p:bldP spid="12" grpId="1" build="p"/>
      <p:bldP spid="13" grpId="1" build="allAtOnce"/>
      <p:bldP spid="13" grpId="2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20000"/>
            <a:ext cx="10515600" cy="54703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算术运算符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20812" y="1645111"/>
            <a:ext cx="4617258" cy="1100961"/>
          </a:xfrm>
        </p:spPr>
        <p:txBody>
          <a:bodyPr>
            <a:normAutofit/>
          </a:bodyPr>
          <a:lstStyle/>
          <a:p>
            <a:pPr marL="431800" indent="-360000">
              <a:lnSpc>
                <a:spcPct val="120000"/>
              </a:lnSpc>
              <a:defRPr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算术运算符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用于对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两个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数值型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表达式执行数学运算。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14683"/>
              </p:ext>
            </p:extLst>
          </p:nvPr>
        </p:nvGraphicFramePr>
        <p:xfrm>
          <a:off x="6163797" y="1171929"/>
          <a:ext cx="3038925" cy="2377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59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算术运算符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加法运算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减法运算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乘法运算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除法运算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求余运算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8D7DC8-9B30-4E29-7979-8B5F9155D7F4}"/>
              </a:ext>
            </a:extLst>
          </p:cNvPr>
          <p:cNvSpPr txBox="1"/>
          <p:nvPr/>
        </p:nvSpPr>
        <p:spPr>
          <a:xfrm>
            <a:off x="6779352" y="788157"/>
            <a:ext cx="2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lnSpc>
                <a:spcPct val="100000"/>
              </a:lnSpc>
              <a:defRPr/>
            </a:pPr>
            <a:r>
              <a:rPr lang="zh-CN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常用算术运算符 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853DDC-B4B1-11D6-00B0-84105887420D}"/>
              </a:ext>
            </a:extLst>
          </p:cNvPr>
          <p:cNvSpPr txBox="1">
            <a:spLocks/>
          </p:cNvSpPr>
          <p:nvPr/>
        </p:nvSpPr>
        <p:spPr>
          <a:xfrm>
            <a:off x="569153" y="3578518"/>
            <a:ext cx="10515600" cy="547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写出下列语句的运行结果。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11256B-8CCA-22B2-2C7D-B2235E865B37}"/>
              </a:ext>
            </a:extLst>
          </p:cNvPr>
          <p:cNvSpPr/>
          <p:nvPr/>
        </p:nvSpPr>
        <p:spPr>
          <a:xfrm>
            <a:off x="1216304" y="4207194"/>
            <a:ext cx="8749307" cy="5317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'5*4'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'15%4'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'5/2'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5.0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'5.0/2'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D5BFF7B-EFBF-070E-3684-48AD5E8B5D6E}"/>
              </a:ext>
            </a:extLst>
          </p:cNvPr>
          <p:cNvSpPr/>
          <p:nvPr/>
        </p:nvSpPr>
        <p:spPr>
          <a:xfrm>
            <a:off x="6163797" y="5047924"/>
            <a:ext cx="4282577" cy="918409"/>
          </a:xfrm>
          <a:prstGeom prst="wedgeRoundRectCallout">
            <a:avLst>
              <a:gd name="adj1" fmla="val -44274"/>
              <a:gd name="adj2" fmla="val -9661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两个整型数据运算的结果还是整数，小数部分会被截掉。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7ED403-4301-6219-D8E1-EC46DB2D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04" y="5302921"/>
            <a:ext cx="3886165" cy="762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52F31A6-66D1-7E1E-B7F9-DF5FF9D7ED3F}"/>
              </a:ext>
            </a:extLst>
          </p:cNvPr>
          <p:cNvSpPr txBox="1">
            <a:spLocks/>
          </p:cNvSpPr>
          <p:nvPr/>
        </p:nvSpPr>
        <p:spPr>
          <a:xfrm>
            <a:off x="704555" y="4837703"/>
            <a:ext cx="2517997" cy="53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0"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5" grpId="0"/>
      <p:bldP spid="6" grpId="0" uiExpand="1" build="p" bldLvl="2"/>
      <p:bldP spid="6" grpId="1"/>
      <p:bldP spid="8" grpId="0" animBg="1"/>
      <p:bldP spid="8" grpId="1" animBg="1"/>
      <p:bldP spid="9" grpId="0" animBg="1"/>
      <p:bldP spid="11" grpId="0" uiExpand="1" build="p" bldLvl="2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20000"/>
            <a:ext cx="10515600" cy="604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字符运算符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39468" y="1472786"/>
            <a:ext cx="10515600" cy="491534"/>
          </a:xfrm>
        </p:spPr>
        <p:txBody>
          <a:bodyPr>
            <a:normAutofit/>
          </a:bodyPr>
          <a:lstStyle/>
          <a:p>
            <a:pPr marL="546100" indent="-360000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”可以将字符型数据前后连接起来，得到一个字符型数据。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8369" y="2908212"/>
            <a:ext cx="9338922" cy="4915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'SQL'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'Server'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'2019'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字符串连接结果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B68E0-404D-37F2-0DB2-C5FE30D372E2}"/>
              </a:ext>
            </a:extLst>
          </p:cNvPr>
          <p:cNvSpPr txBox="1">
            <a:spLocks/>
          </p:cNvSpPr>
          <p:nvPr/>
        </p:nvSpPr>
        <p:spPr>
          <a:xfrm>
            <a:off x="547914" y="2079175"/>
            <a:ext cx="10515600" cy="604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355600">
              <a:buFont typeface="Wingdings" panose="05000000000000000000" pitchFamily="2" charset="2"/>
              <a:buChar char="Ø"/>
              <a:defRPr/>
            </a:pPr>
            <a:endParaRPr lang="en-US" altLang="zh-CN" sz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6100" lvl="1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写出下列语句的运行结果。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C45A160-93F1-4FBD-13C7-AC7950B2FB16}"/>
              </a:ext>
            </a:extLst>
          </p:cNvPr>
          <p:cNvSpPr txBox="1">
            <a:spLocks/>
          </p:cNvSpPr>
          <p:nvPr/>
        </p:nvSpPr>
        <p:spPr>
          <a:xfrm>
            <a:off x="838800" y="3831024"/>
            <a:ext cx="2517997" cy="53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0"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9524DE-9DFA-0575-FB63-6C642D4B6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69" y="4362821"/>
            <a:ext cx="3081018" cy="80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  <p:bldP spid="7" grpId="1" build="p"/>
      <p:bldP spid="5" grpId="0" animBg="1"/>
      <p:bldP spid="5" grpId="1" animBg="1"/>
      <p:bldP spid="3" grpId="0" build="p" bldLvl="2"/>
      <p:bldP spid="3" grpId="1"/>
      <p:bldP spid="6" grpId="0" uiExpand="1" build="p" bldLvl="2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20000"/>
            <a:ext cx="10515600" cy="60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比较运算符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30797" y="1296366"/>
            <a:ext cx="10330406" cy="85960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46100" indent="-36000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比较运算符用于测试所连接的两个表达式值的大小关系，运算的结果为逻辑值真（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）或假（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8274265"/>
              </p:ext>
            </p:extLst>
          </p:nvPr>
        </p:nvGraphicFramePr>
        <p:xfrm>
          <a:off x="1944546" y="2583809"/>
          <a:ext cx="7943807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87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比较运算符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&gt;=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&lt;=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&lt;&gt;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!=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!&lt;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!&gt;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CA7D8FD-7EA5-46A1-446D-E89D438A1BAC}"/>
              </a:ext>
            </a:extLst>
          </p:cNvPr>
          <p:cNvSpPr txBox="1"/>
          <p:nvPr/>
        </p:nvSpPr>
        <p:spPr>
          <a:xfrm>
            <a:off x="4909657" y="2214477"/>
            <a:ext cx="2724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defRPr/>
            </a:pP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常用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  <p:bldP spid="7" grpI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6286"/>
            <a:ext cx="10515600" cy="632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逻辑运算符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05311" y="1338592"/>
            <a:ext cx="10738607" cy="532154"/>
          </a:xfrm>
        </p:spPr>
        <p:txBody>
          <a:bodyPr vert="horz" lIns="91440" tIns="45720" rIns="91440" bIns="45720" rtlCol="0">
            <a:noAutofit/>
          </a:bodyPr>
          <a:lstStyle/>
          <a:p>
            <a:pPr marL="546100" indent="-36000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用于对某个条件进行测试，运算结果为逻辑值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54867"/>
              </p:ext>
            </p:extLst>
          </p:nvPr>
        </p:nvGraphicFramePr>
        <p:xfrm>
          <a:off x="1813367" y="2332144"/>
          <a:ext cx="8565266" cy="36470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2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逻辑运算符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NOT</a:t>
                      </a:r>
                      <a:endParaRPr lang="zh-CN" altLang="en-US" sz="2000" kern="1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非运算，单目运算，结果值取反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AND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与运算，两个操作数都为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，结果才为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OR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或运算，两个操作数只要有一个为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，则结果为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BETWEEN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如果操作数在指定范围内结果为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75293"/>
                  </a:ext>
                </a:extLst>
              </a:tr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如果操作数等于表达式列表中的某个值则结果为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09186"/>
                  </a:ext>
                </a:extLst>
              </a:tr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LIKE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如果操作数与一种模式匹配则结果为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15853"/>
                  </a:ext>
                </a:extLst>
              </a:tr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EXISTS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如果子查询结果包含值则结果为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3704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3538336-AEAD-4402-084E-5FA811B45FDA}"/>
              </a:ext>
            </a:extLst>
          </p:cNvPr>
          <p:cNvSpPr txBox="1"/>
          <p:nvPr/>
        </p:nvSpPr>
        <p:spPr>
          <a:xfrm>
            <a:off x="4850934" y="1937858"/>
            <a:ext cx="2028038" cy="380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0" indent="-360000">
              <a:lnSpc>
                <a:spcPct val="120000"/>
              </a:lnSpc>
              <a:spcBef>
                <a:spcPts val="1200"/>
              </a:spcBef>
            </a:pPr>
            <a:r>
              <a:rPr lang="zh-CN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常用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  <p:bldP spid="7" grpI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20000"/>
            <a:ext cx="10515600" cy="6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位运算符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94600" y="1348028"/>
            <a:ext cx="4886084" cy="1065554"/>
          </a:xfrm>
        </p:spPr>
        <p:txBody>
          <a:bodyPr vert="horz" lIns="91440" tIns="45720" rIns="91440" bIns="45720" rtlCol="0">
            <a:noAutofit/>
          </a:bodyPr>
          <a:lstStyle/>
          <a:p>
            <a:pPr marL="546100" indent="-36000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位运算符是对两个整型操作数按二进制位进行逻辑运算。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9928042"/>
              </p:ext>
            </p:extLst>
          </p:nvPr>
        </p:nvGraphicFramePr>
        <p:xfrm>
          <a:off x="6919610" y="1348028"/>
          <a:ext cx="3382071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0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位运算符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&amp;</a:t>
                      </a:r>
                      <a:endParaRPr lang="zh-CN" altLang="en-US" sz="2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按位与运算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|</a:t>
                      </a:r>
                      <a:endParaRPr lang="zh-CN" altLang="en-US" sz="2200" kern="1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按位或运算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按位异或运算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DD5CDDD-6483-C7FE-1D25-51936421B987}"/>
              </a:ext>
            </a:extLst>
          </p:cNvPr>
          <p:cNvSpPr txBox="1"/>
          <p:nvPr/>
        </p:nvSpPr>
        <p:spPr>
          <a:xfrm>
            <a:off x="7759272" y="1000130"/>
            <a:ext cx="1918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常用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运算符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08DE148-AEC7-F409-B03E-D6347976D5FD}"/>
              </a:ext>
            </a:extLst>
          </p:cNvPr>
          <p:cNvSpPr txBox="1">
            <a:spLocks/>
          </p:cNvSpPr>
          <p:nvPr/>
        </p:nvSpPr>
        <p:spPr>
          <a:xfrm>
            <a:off x="1050970" y="2900079"/>
            <a:ext cx="5982050" cy="61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写出下列语句的运行结果。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88AC70-81FE-B157-2B6B-46F2661E5BD7}"/>
              </a:ext>
            </a:extLst>
          </p:cNvPr>
          <p:cNvSpPr/>
          <p:nvPr/>
        </p:nvSpPr>
        <p:spPr>
          <a:xfrm>
            <a:off x="1327806" y="3554463"/>
            <a:ext cx="6265103" cy="616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'7&amp;4'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'7|4'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'7^4'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6FED0E1-C30E-1AA5-2138-F0E173F4434B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2467248"/>
              </p:ext>
            </p:extLst>
          </p:nvPr>
        </p:nvGraphicFramePr>
        <p:xfrm>
          <a:off x="8346199" y="3528772"/>
          <a:ext cx="270125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00000111</a:t>
                      </a:r>
                      <a:endParaRPr lang="zh-CN" altLang="en-US" sz="2000" dirty="0">
                        <a:solidFill>
                          <a:srgbClr val="0000C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00000100</a:t>
                      </a:r>
                      <a:endParaRPr lang="zh-CN" altLang="en-US" sz="2000" dirty="0">
                        <a:solidFill>
                          <a:srgbClr val="0000C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&amp;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00000100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|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00000111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3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^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00000011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19561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227A6B67-ACBC-FFF7-F4CB-E5F2D97A1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806" y="4773378"/>
            <a:ext cx="3016391" cy="881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6BDD614-A729-D6C0-99D2-A405493FCD32}"/>
              </a:ext>
            </a:extLst>
          </p:cNvPr>
          <p:cNvSpPr txBox="1">
            <a:spLocks/>
          </p:cNvSpPr>
          <p:nvPr/>
        </p:nvSpPr>
        <p:spPr>
          <a:xfrm>
            <a:off x="1327806" y="4338341"/>
            <a:ext cx="2517997" cy="53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66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5" grpId="0"/>
      <p:bldP spid="4" grpId="0" uiExpand="1" build="p" bldLvl="2"/>
      <p:bldP spid="4" grpId="1" build="p"/>
      <p:bldP spid="6" grpId="0" animBg="1"/>
      <p:bldP spid="6" grpId="1" animBg="1"/>
      <p:bldP spid="12" grpId="0" uiExpand="1" build="p" bldLvl="2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20000"/>
            <a:ext cx="10515600" cy="5900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运算符的优先级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8244936"/>
              </p:ext>
            </p:extLst>
          </p:nvPr>
        </p:nvGraphicFramePr>
        <p:xfrm>
          <a:off x="2124096" y="1424031"/>
          <a:ext cx="7943807" cy="45580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99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优先级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一目运算：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负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en-US" altLang="zh-CN" sz="2000" dirty="0">
                        <a:latin typeface="Calibri" panose="020F0502020204030204" charset="0"/>
                        <a:ea typeface="黑体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*(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乘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取模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 +(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加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)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 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-(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减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)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 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+(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字符串连接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)</a:t>
                      </a:r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=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&gt;=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&lt;=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&lt;&gt;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!=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!&gt;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!&lt;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 ^(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按位异或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)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&amp;(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按位与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)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|(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按位或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NOT</a:t>
                      </a: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AND</a:t>
                      </a: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BETWEEN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LIKE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、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OR</a:t>
                      </a: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=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（赋值）</a:t>
                      </a:r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1755"/>
                </a:tc>
                <a:extLst>
                  <a:ext uri="{0D108BD9-81ED-4DB2-BD59-A6C34878D82A}">
                    <a16:rowId xmlns:a16="http://schemas.microsoft.com/office/drawing/2014/main" val="87262645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9000"/>
            <a:ext cx="9144000" cy="900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.1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T-SQL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编程基础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10.1.1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30479" y="1090587"/>
            <a:ext cx="10515600" cy="1812004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500" kern="0" dirty="0">
                <a:latin typeface="黑体" panose="02010609060101010101" pitchFamily="49" charset="-122"/>
                <a:ea typeface="黑体" panose="02010609060101010101" pitchFamily="49" charset="-122"/>
              </a:rPr>
              <a:t>常量</a:t>
            </a:r>
            <a:r>
              <a:rPr lang="zh-CN" altLang="zh-CN" sz="2500" kern="0" dirty="0">
                <a:latin typeface="黑体" panose="02010609060101010101" pitchFamily="49" charset="-122"/>
                <a:ea typeface="黑体" panose="02010609060101010101" pitchFamily="49" charset="-122"/>
              </a:rPr>
              <a:t>是在程序运行过程中值保持不变的量</a:t>
            </a:r>
            <a:r>
              <a:rPr lang="zh-CN" altLang="en-US" sz="25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5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2500" kern="0" dirty="0">
                <a:latin typeface="黑体" panose="02010609060101010101" pitchFamily="49" charset="-122"/>
                <a:ea typeface="黑体" panose="02010609060101010101" pitchFamily="49" charset="-122"/>
              </a:rPr>
              <a:t>常量的格式取决于它所表示的值的数据类型，按照值的不同数据类型，常量</a:t>
            </a:r>
            <a:r>
              <a:rPr lang="zh-CN" altLang="en-US" sz="2500" kern="0" dirty="0">
                <a:latin typeface="黑体" panose="02010609060101010101" pitchFamily="49" charset="-122"/>
                <a:ea typeface="黑体" panose="02010609060101010101" pitchFamily="49" charset="-122"/>
              </a:rPr>
              <a:t>主要分为</a:t>
            </a:r>
            <a:r>
              <a:rPr lang="zh-CN" altLang="zh-CN" sz="2500" kern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5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1633" y="3093178"/>
            <a:ext cx="4486275" cy="26341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20000" lvl="1" indent="-288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数值型常量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lvl="1" indent="-288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字符型常量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lvl="1" indent="-288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日期时间型常量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lvl="1" indent="-288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货币型常量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20000" lvl="1" indent="-288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逻辑型常量</a:t>
            </a:r>
            <a:endParaRPr lang="zh-CN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  <p:bldP spid="3" grpId="1" build="allAtOnce"/>
      <p:bldP spid="3" grpId="2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30956"/>
            <a:ext cx="10515600" cy="2467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zh-CN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型常量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型常量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包括整数常量、小数常量及浮点常量。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型常量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不加任何定界符。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型常量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6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541" y="3098119"/>
            <a:ext cx="2540000" cy="1516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123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-1.45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1.5e3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7" grpId="1" build="p" bldLvl="4"/>
      <p:bldP spid="2" grpId="1"/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87568"/>
            <a:ext cx="10515600" cy="30623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字符型常量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字符型常量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是由单引号括起来的字符串组成。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如果单引号中的字符串包含单引号字符，可以使用两个单引号表示嵌入的这个单引号字符。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字符型常量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3599113"/>
            <a:ext cx="5196840" cy="1516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</a:t>
            </a:r>
            <a:r>
              <a:rPr lang="en-US" altLang="zh-CN" sz="2400" kern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sql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server2008'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'DATABASE@126.com'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</a:t>
            </a:r>
            <a:r>
              <a:rPr lang="en-US" altLang="zh-CN" sz="2400" kern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I''m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Wang </a:t>
            </a:r>
            <a:r>
              <a:rPr lang="en-US" altLang="zh-CN" sz="2400" kern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Xiaoming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6E6470-42A8-C2C2-C213-4D36FFD5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2" y="5182673"/>
            <a:ext cx="3231210" cy="809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DD0EDE-66EC-E181-FD9C-80FF6DB0C215}"/>
              </a:ext>
            </a:extLst>
          </p:cNvPr>
          <p:cNvSpPr txBox="1"/>
          <p:nvPr/>
        </p:nvSpPr>
        <p:spPr>
          <a:xfrm>
            <a:off x="6156962" y="4454790"/>
            <a:ext cx="450460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I''m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Wang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Xiaoming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CD33493-0D65-8153-A914-0FD3721953F2}"/>
              </a:ext>
            </a:extLst>
          </p:cNvPr>
          <p:cNvSpPr/>
          <p:nvPr/>
        </p:nvSpPr>
        <p:spPr>
          <a:xfrm>
            <a:off x="7868873" y="4983061"/>
            <a:ext cx="125835" cy="19961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7" grpId="1" build="p" bldLvl="4"/>
      <p:bldP spid="2" grpId="1"/>
      <p:bldP spid="2" grpId="2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848694"/>
            <a:ext cx="10515600" cy="21965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日期时间</a:t>
            </a:r>
            <a:r>
              <a:rPr lang="zh-CN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型常量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日期时间型的常量使用特定格式的字符值表示，并用单引号括起来。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日期时间型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常量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979" y="2893538"/>
            <a:ext cx="5243819" cy="1516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'1990-03-10'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'03/20/1990'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'1990-01-01 20:10:10'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7" grpId="1" build="p" bldLvl="4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97591" y="923162"/>
            <a:ext cx="10515600" cy="23451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货币</a:t>
            </a:r>
            <a:r>
              <a:rPr lang="zh-CN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型常量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货币型的常量在数值前加前缀“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货币型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常量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$123.45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AF15797-1757-38D4-A1CA-E778F5CE6975}"/>
              </a:ext>
            </a:extLst>
          </p:cNvPr>
          <p:cNvSpPr txBox="1">
            <a:spLocks/>
          </p:cNvSpPr>
          <p:nvPr/>
        </p:nvSpPr>
        <p:spPr>
          <a:xfrm>
            <a:off x="997591" y="3375607"/>
            <a:ext cx="10515600" cy="23451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型常量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表示逻辑真。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表示逻辑假。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10.1.2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97539" y="1348261"/>
            <a:ext cx="10196921" cy="3165017"/>
          </a:xfrm>
        </p:spPr>
        <p:txBody>
          <a:bodyPr>
            <a:normAutofit/>
          </a:bodyPr>
          <a:lstStyle/>
          <a:p>
            <a:pPr marL="0" indent="-432000">
              <a:lnSpc>
                <a:spcPct val="140000"/>
              </a:lnSpc>
              <a:spcBef>
                <a:spcPct val="4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变量是在程序运行期间其值可变的量，变量使用标识符来命名。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-432000">
              <a:lnSpc>
                <a:spcPct val="140000"/>
              </a:lnSpc>
              <a:spcBef>
                <a:spcPct val="45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中，变量分为全局变量和局部变量。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4863" lvl="1" indent="-279400">
              <a:lnSpc>
                <a:spcPct val="140000"/>
              </a:lnSpc>
              <a:spcBef>
                <a:spcPct val="45000"/>
              </a:spcBef>
              <a:buClr>
                <a:srgbClr val="C00000"/>
              </a:buClr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全局变量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名称前面有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字符，由系统定义和维护。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4863" lvl="1" indent="-279400">
              <a:lnSpc>
                <a:spcPct val="140000"/>
              </a:lnSpc>
              <a:spcBef>
                <a:spcPct val="45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前面有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字符，由用户定义和使用。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470661"/>
            <a:ext cx="10515600" cy="6115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全局变量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E5A5A6E-27C5-4521-982B-89F36BBE699B}"/>
              </a:ext>
            </a:extLst>
          </p:cNvPr>
          <p:cNvSpPr txBox="1">
            <a:spLocks/>
          </p:cNvSpPr>
          <p:nvPr/>
        </p:nvSpPr>
        <p:spPr>
          <a:xfrm>
            <a:off x="982211" y="1143178"/>
            <a:ext cx="10515600" cy="307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-3600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全局变量是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预先定义并负责维护的一类变量，其作用范围是在所有程序中有效。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3600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全局变量主要存储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系统的某些参数值和性能统计数据。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indent="-3600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用户对全局变量只能使用而不能声明或赋值。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1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None/>
              <a:defRPr/>
            </a:pP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例如：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输出全局变量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@@LANGUAGE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的值查看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当前使用的语言：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858683-55EC-5093-B966-6B59C46A00EA}"/>
              </a:ext>
            </a:extLst>
          </p:cNvPr>
          <p:cNvSpPr/>
          <p:nvPr/>
        </p:nvSpPr>
        <p:spPr>
          <a:xfrm>
            <a:off x="1804612" y="4110605"/>
            <a:ext cx="7196775" cy="5368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@@LANGUAGE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'SQL Server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当前的语言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40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26B42D-3351-D7F0-7BD9-BA0240B21843}"/>
              </a:ext>
            </a:extLst>
          </p:cNvPr>
          <p:cNvSpPr txBox="1">
            <a:spLocks/>
          </p:cNvSpPr>
          <p:nvPr/>
        </p:nvSpPr>
        <p:spPr>
          <a:xfrm>
            <a:off x="1727433" y="4700308"/>
            <a:ext cx="1913389" cy="44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9490FF-3107-4408-3C85-3AF83915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12" y="5144924"/>
            <a:ext cx="2815468" cy="749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uiExpand="1" build="p" bldLvl="3" animBg="1"/>
      <p:bldP spid="3" grpId="1" animBg="1"/>
      <p:bldP spid="5" grpId="0" uiExpand="1" build="p" bldLvl="3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034add-e9d1-4501-bf42-e6bd4bb47a3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167587-dfb3-4e44-9c5a-3454d0cbe8d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faf98a0-8ada-4d40-84fb-67e09834514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89793f8-e683-4a95-a008-40c2b69e03c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1414</Words>
  <Application>Microsoft Office PowerPoint</Application>
  <PresentationFormat>宽屏</PresentationFormat>
  <Paragraphs>238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黑体</vt:lpstr>
      <vt:lpstr>华文行楷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自定义设计方案</vt:lpstr>
      <vt:lpstr>PowerPoint 演示文稿</vt:lpstr>
      <vt:lpstr>10.1 T-SQL编程基础</vt:lpstr>
      <vt:lpstr>10.1.1 常量</vt:lpstr>
      <vt:lpstr>PowerPoint 演示文稿</vt:lpstr>
      <vt:lpstr>PowerPoint 演示文稿</vt:lpstr>
      <vt:lpstr>PowerPoint 演示文稿</vt:lpstr>
      <vt:lpstr>PowerPoint 演示文稿</vt:lpstr>
      <vt:lpstr>10.1.2 变量</vt:lpstr>
      <vt:lpstr>PowerPoint 演示文稿</vt:lpstr>
      <vt:lpstr>PowerPoint 演示文稿</vt:lpstr>
      <vt:lpstr>PowerPoint 演示文稿</vt:lpstr>
      <vt:lpstr>PowerPoint 演示文稿</vt:lpstr>
      <vt:lpstr>10.1.3 运算符</vt:lpstr>
      <vt:lpstr>1.算术运算符</vt:lpstr>
      <vt:lpstr>2.字符运算符</vt:lpstr>
      <vt:lpstr>3.比较运算符</vt:lpstr>
      <vt:lpstr>4.逻辑运算符</vt:lpstr>
      <vt:lpstr>5.位运算符</vt:lpstr>
      <vt:lpstr>6.运算符的优先级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382</cp:revision>
  <dcterms:created xsi:type="dcterms:W3CDTF">2019-10-10T08:16:00Z</dcterms:created>
  <dcterms:modified xsi:type="dcterms:W3CDTF">2024-06-11T23:36:54Z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