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3" r:id="rId3"/>
    <p:sldId id="272" r:id="rId4"/>
    <p:sldId id="275" r:id="rId5"/>
    <p:sldId id="273" r:id="rId6"/>
    <p:sldId id="321" r:id="rId7"/>
    <p:sldId id="352" r:id="rId8"/>
    <p:sldId id="284" r:id="rId9"/>
    <p:sldId id="285" r:id="rId10"/>
    <p:sldId id="286" r:id="rId11"/>
    <p:sldId id="317" r:id="rId12"/>
    <p:sldId id="287" r:id="rId13"/>
    <p:sldId id="288" r:id="rId14"/>
    <p:sldId id="354" r:id="rId15"/>
    <p:sldId id="289" r:id="rId16"/>
    <p:sldId id="290" r:id="rId17"/>
    <p:sldId id="35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79124" autoAdjust="0"/>
  </p:normalViewPr>
  <p:slideViewPr>
    <p:cSldViewPr snapToGrid="0">
      <p:cViewPr varScale="1">
        <p:scale>
          <a:sx n="99" d="100"/>
          <a:sy n="99" d="100"/>
        </p:scale>
        <p:origin x="17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/>
              <a:t>CASE </a:t>
            </a:r>
            <a:r>
              <a:rPr lang="zh-CN" altLang="en-US" dirty="0"/>
              <a:t>语句通常放在查询语句的输出列中使用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该查询需要查</a:t>
            </a:r>
            <a:r>
              <a:rPr lang="en-US" altLang="zh-CN" dirty="0"/>
              <a:t>score</a:t>
            </a:r>
            <a:r>
              <a:rPr lang="zh-CN" altLang="en-US" dirty="0"/>
              <a:t>表，该表成绩</a:t>
            </a:r>
            <a:r>
              <a:rPr lang="en-US" altLang="zh-CN" dirty="0"/>
              <a:t>degree</a:t>
            </a:r>
            <a:r>
              <a:rPr lang="zh-CN" altLang="en-US" dirty="0"/>
              <a:t>列为百分制成绩，需要将</a:t>
            </a:r>
            <a:r>
              <a:rPr lang="en-US" altLang="zh-CN" dirty="0"/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zh-CN" altLang="en-US" sz="2400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/>
              <a:t>CASE </a:t>
            </a:r>
            <a:r>
              <a:rPr lang="zh-CN" altLang="en-US" dirty="0"/>
              <a:t>语句通常放在查询语句的输出列中使用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通过循环，我们就在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第三列插入从当前日期开始的连续的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天的日期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T-SQL</a:t>
            </a:r>
            <a:r>
              <a:rPr lang="zh-CN" altLang="en-US" dirty="0"/>
              <a:t>扩展了标准</a:t>
            </a:r>
            <a:r>
              <a:rPr lang="en-US" altLang="zh-CN" dirty="0"/>
              <a:t>SQL</a:t>
            </a:r>
            <a:r>
              <a:rPr lang="zh-CN" altLang="en-US" dirty="0"/>
              <a:t>，引入了流程控制语句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Begin…end</a:t>
            </a:r>
            <a:r>
              <a:rPr lang="zh-CN" altLang="en-US" dirty="0"/>
              <a:t>语句类似括号，例如</a:t>
            </a:r>
            <a:r>
              <a:rPr lang="en-US" altLang="zh-CN" dirty="0"/>
              <a:t>while</a:t>
            </a:r>
            <a:r>
              <a:rPr lang="zh-CN" altLang="en-US" dirty="0"/>
              <a:t>语句的循环体包含多个语句的时候，需要使用</a:t>
            </a:r>
            <a:r>
              <a:rPr lang="en-US" altLang="zh-CN" dirty="0"/>
              <a:t>begin…end</a:t>
            </a:r>
            <a:r>
              <a:rPr lang="zh-CN" altLang="en-US" dirty="0"/>
              <a:t>将循环体括起来，</a:t>
            </a:r>
            <a:endParaRPr lang="en-US" altLang="zh-CN" dirty="0"/>
          </a:p>
          <a:p>
            <a:r>
              <a:rPr lang="zh-CN" altLang="en-US" dirty="0"/>
              <a:t>否则系统认为只有第一句是循环体中的语句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将交换两个变量的值放在了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BEGIN…END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的语句块中，使程序更加清晰。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ELSE </a:t>
            </a:r>
            <a:r>
              <a:rPr lang="zh-CN" altLang="en-US" dirty="0"/>
              <a:t>子句是可选的，不选则为单分支，选了则为双分支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/>
              <a:t>CASE </a:t>
            </a:r>
            <a:r>
              <a:rPr lang="zh-CN" altLang="en-US" dirty="0"/>
              <a:t>语句通常放在查询语句的输出列中使用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/>
              <a:t>CASE </a:t>
            </a:r>
            <a:r>
              <a:rPr lang="zh-CN" altLang="en-US" dirty="0"/>
              <a:t>语句通常放在查询语句的输出列中使用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2AF9FFA-EC0F-299F-8432-86A6FCD54BC5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FE89A1A-6181-E554-06FE-4850D83CE932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18A03AE0-9591-6A8A-EFE3-A73EDEA378AF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A82116AE-1327-7629-9737-C2F43E9B1B51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1377926B-726D-5F95-B525-EBF216A0049D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DECAEC3D-DD20-B33F-491D-C566B59BC316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1B58E033-DABA-D36F-0CB2-C90BF766BB3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1D1BAD46-9937-BA69-076E-F0B5BC77EF7D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7ADD50D-E419-40ED-47B0-DF380829D4E4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9000"/>
            <a:ext cx="9144000" cy="9000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流程控制语句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68317" y="604174"/>
            <a:ext cx="11025146" cy="215644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查询教师的姓名、所在单位和职称类型，其中：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职称为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教授或副教授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的职称类型为“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高级职称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”；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职称为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的职称类型为“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中级职称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”；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		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职称为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助教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的职称类型为“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初级职称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740626-F40C-BC98-36F9-1917FDA87193}"/>
              </a:ext>
            </a:extLst>
          </p:cNvPr>
          <p:cNvGrpSpPr/>
          <p:nvPr/>
        </p:nvGrpSpPr>
        <p:grpSpPr>
          <a:xfrm>
            <a:off x="2514884" y="2397759"/>
            <a:ext cx="6731453" cy="1988382"/>
            <a:chOff x="3220278" y="3820661"/>
            <a:chExt cx="6731453" cy="1988382"/>
          </a:xfrm>
        </p:grpSpPr>
        <p:sp>
          <p:nvSpPr>
            <p:cNvPr id="4" name="内容占位符 2">
              <a:extLst>
                <a:ext uri="{FF2B5EF4-FFF2-40B4-BE49-F238E27FC236}">
                  <a16:creationId xmlns:a16="http://schemas.microsoft.com/office/drawing/2014/main" id="{447BA9F9-808F-1E6B-7105-A8C375EC4901}"/>
                </a:ext>
              </a:extLst>
            </p:cNvPr>
            <p:cNvSpPr txBox="1">
              <a:spLocks/>
            </p:cNvSpPr>
            <p:nvPr/>
          </p:nvSpPr>
          <p:spPr>
            <a:xfrm>
              <a:off x="5901941" y="3820661"/>
              <a:ext cx="1368126" cy="5088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1200"/>
                </a:spcBef>
                <a:buSzPct val="100000"/>
                <a:buNone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teacher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78CF4F3-38C5-C73E-DE47-197B53801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619"/>
            <a:stretch/>
          </p:blipFill>
          <p:spPr>
            <a:xfrm>
              <a:off x="3220278" y="4183519"/>
              <a:ext cx="6731453" cy="16255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D0B39CB-E17A-44B8-D0D3-12E5D917A667}"/>
              </a:ext>
            </a:extLst>
          </p:cNvPr>
          <p:cNvSpPr txBox="1">
            <a:spLocks/>
          </p:cNvSpPr>
          <p:nvPr/>
        </p:nvSpPr>
        <p:spPr>
          <a:xfrm>
            <a:off x="368317" y="4602975"/>
            <a:ext cx="11257626" cy="1179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职称类型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要通过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职称字段的值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转换得到，而职称字段有多种值，因此可以在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查询的输出列中使用简单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语句，进行多种职称情况的转换。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406" y="5006340"/>
            <a:ext cx="1422813" cy="486409"/>
          </a:xfrm>
        </p:spPr>
        <p:txBody>
          <a:bodyPr>
            <a:noAutofit/>
          </a:bodyPr>
          <a:lstStyle/>
          <a:p>
            <a:pPr marL="8763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61406" y="1098697"/>
            <a:ext cx="9091246" cy="316522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depart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prof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高级职称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副教授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高级职称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讲师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中级职称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助教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初级职称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职称类型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6" y="4484535"/>
            <a:ext cx="3526844" cy="1687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组合 12"/>
          <p:cNvGrpSpPr/>
          <p:nvPr/>
        </p:nvGrpSpPr>
        <p:grpSpPr>
          <a:xfrm>
            <a:off x="2087886" y="1361018"/>
            <a:ext cx="8623657" cy="2393222"/>
            <a:chOff x="2514603" y="1336431"/>
            <a:chExt cx="8623657" cy="2393222"/>
          </a:xfrm>
        </p:grpSpPr>
        <p:sp>
          <p:nvSpPr>
            <p:cNvPr id="9" name="对话气泡: 圆角矩形 8"/>
            <p:cNvSpPr/>
            <p:nvPr/>
          </p:nvSpPr>
          <p:spPr>
            <a:xfrm>
              <a:off x="8245153" y="1336431"/>
              <a:ext cx="2893107" cy="2233243"/>
            </a:xfrm>
            <a:prstGeom prst="wedgeRoundRectCallout">
              <a:avLst>
                <a:gd name="adj1" fmla="val -56497"/>
                <a:gd name="adj2" fmla="val 19929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使用简单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CASE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格式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语句做为查询输出的第三列，将职称字段的值转换成不同的职称类型。</a:t>
              </a:r>
              <a:endPara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L 形 11"/>
            <p:cNvSpPr/>
            <p:nvPr/>
          </p:nvSpPr>
          <p:spPr>
            <a:xfrm rot="5400000">
              <a:off x="4187851" y="-89379"/>
              <a:ext cx="2145784" cy="5492279"/>
            </a:xfrm>
            <a:prstGeom prst="corner">
              <a:avLst>
                <a:gd name="adj1" fmla="val 33892"/>
                <a:gd name="adj2" fmla="val 84458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6826E40-ACC7-0595-E410-3A1C6F712B07}"/>
              </a:ext>
            </a:extLst>
          </p:cNvPr>
          <p:cNvSpPr txBox="1"/>
          <p:nvPr/>
        </p:nvSpPr>
        <p:spPr>
          <a:xfrm>
            <a:off x="1261406" y="583394"/>
            <a:ext cx="1991802" cy="52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F12E6E5-E83C-2B98-E8CD-570E653438BA}"/>
              </a:ext>
            </a:extLst>
          </p:cNvPr>
          <p:cNvSpPr/>
          <p:nvPr/>
        </p:nvSpPr>
        <p:spPr>
          <a:xfrm>
            <a:off x="6864849" y="4768139"/>
            <a:ext cx="2941003" cy="1008214"/>
          </a:xfrm>
          <a:prstGeom prst="wedgeRoundRectCallout">
            <a:avLst>
              <a:gd name="adj1" fmla="val -66325"/>
              <a:gd name="adj2" fmla="val 465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第三列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的值是通过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语句转换得到的。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ldLvl="0" animBg="1"/>
      <p:bldP spid="7" grpId="1" animBg="1"/>
      <p:bldP spid="4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52885" y="477078"/>
            <a:ext cx="10515600" cy="7557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2.搜索CASE格式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en-US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28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2C5C9F-CE8E-5B24-E8A4-19AE0BA6EA2E}"/>
              </a:ext>
            </a:extLst>
          </p:cNvPr>
          <p:cNvSpPr txBox="1"/>
          <p:nvPr/>
        </p:nvSpPr>
        <p:spPr>
          <a:xfrm>
            <a:off x="1610139" y="1335323"/>
            <a:ext cx="6130454" cy="2504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CASE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WHEN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[…n]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>
              <a:lnSpc>
                <a:spcPct val="110000"/>
              </a:lnSpc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END</a:t>
            </a:r>
            <a:endParaRPr lang="zh-CN" altLang="en-US" sz="2400" dirty="0"/>
          </a:p>
        </p:txBody>
      </p:sp>
      <p:sp>
        <p:nvSpPr>
          <p:cNvPr id="3" name="对话气泡: 圆角矩形 2"/>
          <p:cNvSpPr/>
          <p:nvPr/>
        </p:nvSpPr>
        <p:spPr>
          <a:xfrm>
            <a:off x="6951681" y="1335323"/>
            <a:ext cx="3456576" cy="615461"/>
          </a:xfrm>
          <a:prstGeom prst="wedgeRoundRectCallout">
            <a:avLst>
              <a:gd name="adj1" fmla="val -50153"/>
              <a:gd name="adj2" fmla="val 9462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子句是一个分支。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CE5A0786-0AA2-0C89-8780-D2A4EFD395E1}"/>
              </a:ext>
            </a:extLst>
          </p:cNvPr>
          <p:cNvSpPr/>
          <p:nvPr/>
        </p:nvSpPr>
        <p:spPr>
          <a:xfrm>
            <a:off x="6951681" y="2436116"/>
            <a:ext cx="4012410" cy="1787460"/>
          </a:xfrm>
          <a:prstGeom prst="wedgeRoundRectCallout">
            <a:avLst>
              <a:gd name="adj1" fmla="val -57599"/>
              <a:gd name="adj2" fmla="val -1677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运行时按顺序检查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后的条件表达式，遇到第一个值为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的分支，则返回其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，然后结束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162B6C6-244E-0930-229D-117304E4CEB4}"/>
              </a:ext>
            </a:extLst>
          </p:cNvPr>
          <p:cNvSpPr/>
          <p:nvPr/>
        </p:nvSpPr>
        <p:spPr>
          <a:xfrm>
            <a:off x="2937892" y="4223576"/>
            <a:ext cx="3779523" cy="1299101"/>
          </a:xfrm>
          <a:prstGeom prst="wedgeRoundRectCallout">
            <a:avLst>
              <a:gd name="adj1" fmla="val -42872"/>
              <a:gd name="adj2" fmla="val -11292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子句为可选项，当所有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分支的条件都为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时，返回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animBg="1"/>
      <p:bldP spid="3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66833" y="537039"/>
            <a:ext cx="10528604" cy="986962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查询课程号、学号、和成绩等级，其中成绩等级按优、良、中、及格、不及格五级制输出；如果没有成绩则在成绩等级列输出“缺考”。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E736E15-6489-E2B8-D66B-6797234C7755}"/>
              </a:ext>
            </a:extLst>
          </p:cNvPr>
          <p:cNvGrpSpPr/>
          <p:nvPr/>
        </p:nvGrpSpPr>
        <p:grpSpPr>
          <a:xfrm>
            <a:off x="3609853" y="1593673"/>
            <a:ext cx="3880315" cy="3136222"/>
            <a:chOff x="3479224" y="2663688"/>
            <a:chExt cx="3880315" cy="3136222"/>
          </a:xfrm>
        </p:grpSpPr>
        <p:sp>
          <p:nvSpPr>
            <p:cNvPr id="2" name="内容占位符 2">
              <a:extLst>
                <a:ext uri="{FF2B5EF4-FFF2-40B4-BE49-F238E27FC236}">
                  <a16:creationId xmlns:a16="http://schemas.microsoft.com/office/drawing/2014/main" id="{294DCC87-6CFB-C6E6-C360-D57ACC13B725}"/>
                </a:ext>
              </a:extLst>
            </p:cNvPr>
            <p:cNvSpPr txBox="1">
              <a:spLocks/>
            </p:cNvSpPr>
            <p:nvPr/>
          </p:nvSpPr>
          <p:spPr>
            <a:xfrm>
              <a:off x="3479224" y="3357435"/>
              <a:ext cx="1320417" cy="5088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1200"/>
                </a:spcBef>
                <a:buSzPct val="100000"/>
                <a:buNone/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score</a:t>
              </a:r>
              <a:r>
                <a:rPr lang="zh-CN" altLang="en-US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9B675D9-011A-EEA9-74DA-7D38783A3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61"/>
            <a:stretch/>
          </p:blipFill>
          <p:spPr>
            <a:xfrm>
              <a:off x="4468687" y="2663688"/>
              <a:ext cx="2890852" cy="313622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599A062-6D00-6A38-2CE3-80084F1190FF}"/>
              </a:ext>
            </a:extLst>
          </p:cNvPr>
          <p:cNvSpPr txBox="1">
            <a:spLocks/>
          </p:cNvSpPr>
          <p:nvPr/>
        </p:nvSpPr>
        <p:spPr>
          <a:xfrm>
            <a:off x="831698" y="4892644"/>
            <a:ext cx="10528604" cy="101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分析：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将百分制成绩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列转换成五级制成绩需要根据条件转换，可以在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查询的输出列中使用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</a:t>
            </a: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语句，进行多种情况的判断。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096" y="566130"/>
            <a:ext cx="7317767" cy="634171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82020" y="1164980"/>
            <a:ext cx="6703146" cy="386861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课程号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90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良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不及格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缺考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成绩等级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719413" y="1688127"/>
            <a:ext cx="5977450" cy="4193932"/>
            <a:chOff x="2444260" y="1529865"/>
            <a:chExt cx="5977450" cy="4193932"/>
          </a:xfrm>
        </p:grpSpPr>
        <p:sp>
          <p:nvSpPr>
            <p:cNvPr id="9" name="对话气泡: 圆角矩形 8"/>
            <p:cNvSpPr/>
            <p:nvPr/>
          </p:nvSpPr>
          <p:spPr>
            <a:xfrm>
              <a:off x="3823413" y="4484078"/>
              <a:ext cx="4598297" cy="1239719"/>
            </a:xfrm>
            <a:prstGeom prst="wedgeRoundRectCallout">
              <a:avLst>
                <a:gd name="adj1" fmla="val 7775"/>
                <a:gd name="adj2" fmla="val -80236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搜索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CASE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做为查询输出的第三列，将</a:t>
              </a:r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degree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字段的百分制成绩转换成了五级制成绩。</a:t>
              </a:r>
              <a:endPara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L 形 11"/>
            <p:cNvSpPr/>
            <p:nvPr/>
          </p:nvSpPr>
          <p:spPr>
            <a:xfrm rot="5400000">
              <a:off x="3795527" y="178598"/>
              <a:ext cx="2954213" cy="5656747"/>
            </a:xfrm>
            <a:prstGeom prst="corner">
              <a:avLst>
                <a:gd name="adj1" fmla="val 23216"/>
                <a:gd name="adj2" fmla="val 85703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615755" y="734093"/>
            <a:ext cx="2009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D0A1EDB-D6E8-2448-3791-3AC2B891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64" y="1223668"/>
            <a:ext cx="3327207" cy="37140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0A9F97-FCC9-BBFC-6E72-91AEDA1DF67F}"/>
              </a:ext>
            </a:extLst>
          </p:cNvPr>
          <p:cNvSpPr txBox="1"/>
          <p:nvPr/>
        </p:nvSpPr>
        <p:spPr>
          <a:xfrm>
            <a:off x="1456598" y="2282626"/>
            <a:ext cx="6130834" cy="313585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BEGIN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endParaRPr lang="en-US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20000"/>
              </a:lnSpc>
              <a:buClr>
                <a:schemeClr val="tx1"/>
              </a:buClr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10.2.4 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33615" y="1177812"/>
            <a:ext cx="10515600" cy="989648"/>
          </a:xfrm>
        </p:spPr>
        <p:txBody>
          <a:bodyPr>
            <a:normAutofit lnSpcReduction="10000"/>
          </a:bodyPr>
          <a:lstStyle/>
          <a:p>
            <a:pPr marL="450850" indent="-4508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400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en-US" altLang="en-US" sz="2400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，用来反复</a:t>
            </a:r>
            <a:r>
              <a:rPr lang="en-US" altLang="en-US" sz="24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若干</a:t>
            </a:r>
            <a:r>
              <a:rPr lang="en-US" altLang="en-US" sz="24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SQL语句</a:t>
            </a:r>
            <a:r>
              <a:rPr lang="en-US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0850" indent="-4508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sz="24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WHILE语句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en-US" sz="2400" kern="0" dirty="0" err="1"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en-US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6096000" y="2133080"/>
            <a:ext cx="3675017" cy="822902"/>
          </a:xfrm>
          <a:prstGeom prst="wedgeRoundRectCallout">
            <a:avLst>
              <a:gd name="adj1" fmla="val -90924"/>
              <a:gd name="adj2" fmla="val -149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时执行循环体，为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时结束循环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" name="对话气泡: 圆角矩形 4"/>
          <p:cNvSpPr/>
          <p:nvPr/>
        </p:nvSpPr>
        <p:spPr>
          <a:xfrm>
            <a:off x="6020342" y="3314320"/>
            <a:ext cx="3985807" cy="476682"/>
          </a:xfrm>
          <a:prstGeom prst="wedgeRoundRectCallout">
            <a:avLst>
              <a:gd name="adj1" fmla="val -58972"/>
              <a:gd name="adj2" fmla="val 10099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BEGIN…END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括起来的是循环体。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5B229013-0840-A162-FB9F-190A5EF7E058}"/>
              </a:ext>
            </a:extLst>
          </p:cNvPr>
          <p:cNvSpPr/>
          <p:nvPr/>
        </p:nvSpPr>
        <p:spPr>
          <a:xfrm>
            <a:off x="5593169" y="4170006"/>
            <a:ext cx="5268686" cy="397975"/>
          </a:xfrm>
          <a:prstGeom prst="wedgeRoundRectCallout">
            <a:avLst>
              <a:gd name="adj1" fmla="val -84227"/>
              <a:gd name="adj2" fmla="val -10747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BREAK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语句为可选项用于无条件结束循环。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右大括号 8">
            <a:extLst>
              <a:ext uri="{FF2B5EF4-FFF2-40B4-BE49-F238E27FC236}">
                <a16:creationId xmlns:a16="http://schemas.microsoft.com/office/drawing/2014/main" id="{C8B1AF85-9E9F-A1A7-4EDA-1FBEE32F29A2}"/>
              </a:ext>
            </a:extLst>
          </p:cNvPr>
          <p:cNvSpPr/>
          <p:nvPr/>
        </p:nvSpPr>
        <p:spPr>
          <a:xfrm>
            <a:off x="5199017" y="2978327"/>
            <a:ext cx="435429" cy="2172199"/>
          </a:xfrm>
          <a:prstGeom prst="rightBrace">
            <a:avLst>
              <a:gd name="adj1" fmla="val 20001"/>
              <a:gd name="adj2" fmla="val 50000"/>
            </a:avLst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A89AE49-FF88-9318-EE7C-496A06DED50E}"/>
              </a:ext>
            </a:extLst>
          </p:cNvPr>
          <p:cNvSpPr/>
          <p:nvPr/>
        </p:nvSpPr>
        <p:spPr>
          <a:xfrm>
            <a:off x="5556068" y="4824551"/>
            <a:ext cx="5604692" cy="1201779"/>
          </a:xfrm>
          <a:prstGeom prst="wedgeRoundRectCallout">
            <a:avLst>
              <a:gd name="adj1" fmla="val -74442"/>
              <a:gd name="adj2" fmla="val -8880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CONTINUE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语句为可选项，用于跳过之后的循环语句回到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行重新判断循环条件，以决定是否继续执行循环体。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7" grpId="0" build="p" bldLvl="2"/>
      <p:bldP spid="4" grpId="0" bldLvl="0" animBg="1"/>
      <p:bldP spid="5" grpId="0" animBg="1"/>
      <p:bldP spid="8" grpId="0" bldLvl="0" animBg="1"/>
      <p:bldP spid="9" grpId="0" animBg="1"/>
      <p:bldP spid="1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08956" y="802650"/>
            <a:ext cx="9774088" cy="141803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使用下列语句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销售日期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xs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，然后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使用循环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向表中插入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条记录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，其中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前两列使用默认值，第三列插入从当前日期开始的连续的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天的日期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1005" y="3102174"/>
            <a:ext cx="9774088" cy="227094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400"/>
              </a:spcBef>
            </a:pP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CREATE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TABLE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xs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(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spno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'3741'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   </a:t>
            </a:r>
            <a:r>
              <a:rPr lang="en-US" altLang="zh-CN" sz="20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en-US" altLang="zh-CN" sz="2000" dirty="0" err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spno</a:t>
            </a:r>
            <a:r>
              <a:rPr lang="zh-CN" altLang="en-US" sz="20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商品号</a:t>
            </a:r>
            <a:endParaRPr lang="zh-CN" altLang="zh-CN" sz="20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spname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DEFAULT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苹果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MacBook Pro'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r>
              <a:rPr lang="en-US" altLang="zh-CN" sz="24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</a:t>
            </a:r>
            <a:r>
              <a:rPr lang="en-US" altLang="zh-CN" sz="2000" dirty="0" err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spname</a:t>
            </a:r>
            <a:r>
              <a:rPr lang="zh-CN" altLang="en-US" sz="20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商品名</a:t>
            </a:r>
            <a:endParaRPr lang="zh-CN" altLang="zh-CN" sz="20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xsrq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DATE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)    </a:t>
            </a:r>
            <a:r>
              <a:rPr lang="en-US" altLang="zh-CN" sz="2400" kern="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--</a:t>
            </a:r>
            <a:r>
              <a:rPr lang="en-US" altLang="zh-CN" sz="2400" kern="0" dirty="0" err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xsrq</a:t>
            </a:r>
            <a:r>
              <a:rPr lang="zh-CN" altLang="en-US" sz="20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销售日期</a:t>
            </a:r>
            <a:endParaRPr lang="en-US" altLang="zh-CN" sz="20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4631989-9E5C-E54E-1BBF-2BA7CC71AF56}"/>
              </a:ext>
            </a:extLst>
          </p:cNvPr>
          <p:cNvSpPr/>
          <p:nvPr/>
        </p:nvSpPr>
        <p:spPr>
          <a:xfrm>
            <a:off x="7259801" y="3026645"/>
            <a:ext cx="3235431" cy="798940"/>
          </a:xfrm>
          <a:prstGeom prst="wedgeRoundRectCallout">
            <a:avLst>
              <a:gd name="adj1" fmla="val -69251"/>
              <a:gd name="adj2" fmla="val 5784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前两列设置了默认值。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46C4A7-AFBB-7EC2-9561-01B6727770F7}"/>
              </a:ext>
            </a:extLst>
          </p:cNvPr>
          <p:cNvSpPr txBox="1"/>
          <p:nvPr/>
        </p:nvSpPr>
        <p:spPr>
          <a:xfrm>
            <a:off x="1600973" y="2597727"/>
            <a:ext cx="2009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创建表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xs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animBg="1"/>
      <p:bldP spid="2" grpId="0" animBg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488" y="436654"/>
            <a:ext cx="8195140" cy="575889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使用循环向表中插入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条记录：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4830" lvl="1" indent="0">
              <a:lnSpc>
                <a:spcPct val="15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57635" y="1008760"/>
            <a:ext cx="9102592" cy="30959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DECLARE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endParaRPr lang="zh-CN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BEGIN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04800"/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INSERT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INTO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xs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indent="304800"/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VALUES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default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default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dateadd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day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 err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getdate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()))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04800"/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  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SET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</a:t>
            </a:r>
            <a:r>
              <a:rPr lang="en-US" altLang="zh-CN" sz="24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@i</a:t>
            </a:r>
            <a:r>
              <a:rPr lang="en-US" altLang="zh-CN" sz="24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END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4753610" y="4254865"/>
            <a:ext cx="3062605" cy="1030605"/>
          </a:xfrm>
          <a:prstGeom prst="wedgeRoundRectCallout">
            <a:avLst>
              <a:gd name="adj1" fmla="val 16592"/>
              <a:gd name="adj2" fmla="val -14164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dateadd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函数返回当前日期加上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天后的日期。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1246506" y="4254865"/>
            <a:ext cx="2402386" cy="560975"/>
          </a:xfrm>
          <a:prstGeom prst="wedgeRoundRectCallout">
            <a:avLst>
              <a:gd name="adj1" fmla="val 16275"/>
              <a:gd name="adj2" fmla="val -16271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@i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的值累加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4011930" y="1679305"/>
            <a:ext cx="3660321" cy="504796"/>
          </a:xfrm>
          <a:prstGeom prst="wedgeRoundRectCallout">
            <a:avLst>
              <a:gd name="adj1" fmla="val -77971"/>
              <a:gd name="adj2" fmla="val 2024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@i&lt;20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时执行循环体。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4097020" y="1036106"/>
            <a:ext cx="3216910" cy="493022"/>
          </a:xfrm>
          <a:prstGeom prst="wedgeRoundRectCallout">
            <a:avLst>
              <a:gd name="adj1" fmla="val -98929"/>
              <a:gd name="adj2" fmla="val 6666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@i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表示增加的天数。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C2DBDA4F-CB9B-84D3-3770-4AE168625173}"/>
              </a:ext>
            </a:extLst>
          </p:cNvPr>
          <p:cNvSpPr txBox="1">
            <a:spLocks/>
          </p:cNvSpPr>
          <p:nvPr/>
        </p:nvSpPr>
        <p:spPr>
          <a:xfrm>
            <a:off x="5730240" y="5589256"/>
            <a:ext cx="2950875" cy="486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63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运行后表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xs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85B75C4-AC19-04FF-4B98-164BA9AAE0D6}"/>
              </a:ext>
            </a:extLst>
          </p:cNvPr>
          <p:cNvSpPr/>
          <p:nvPr/>
        </p:nvSpPr>
        <p:spPr>
          <a:xfrm>
            <a:off x="5410995" y="2334278"/>
            <a:ext cx="3270120" cy="560975"/>
          </a:xfrm>
          <a:prstGeom prst="wedgeRoundRectCallout">
            <a:avLst>
              <a:gd name="adj1" fmla="val -72515"/>
              <a:gd name="adj2" fmla="val 4375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向表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xs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值中插入一行。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20ED40-1E4D-0B34-FFC5-76848A09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78" y="3489960"/>
            <a:ext cx="2145376" cy="28614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7" grpId="1" animBg="1"/>
      <p:bldP spid="9" grpId="0" animBg="1"/>
      <p:bldP spid="10" grpId="0" animBg="1"/>
      <p:bldP spid="11" grpId="0" animBg="1"/>
      <p:bldP spid="8" grpId="0" animBg="1"/>
      <p:bldP spid="20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15003" y="937502"/>
            <a:ext cx="9681597" cy="4836281"/>
          </a:xfrm>
        </p:spPr>
        <p:txBody>
          <a:bodyPr>
            <a:normAutofit/>
          </a:bodyPr>
          <a:lstStyle/>
          <a:p>
            <a:pPr marL="357188" indent="-3571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444500" algn="l"/>
              </a:tabLst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流程控制语句是用来控制程序执行流程的语句，使用流程控制语句可以提高编程语言的处理能力。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57188" indent="-357188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常用流程控制语句：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5400" y="2637529"/>
            <a:ext cx="3665855" cy="24525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08050" lvl="1" indent="-4508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BEGIN…END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lvl="1" indent="-4508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IF…ELSE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lvl="1" indent="-4508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CASE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8050" lvl="1" indent="-4508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WHILE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2" grpId="1"/>
      <p:bldP spid="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10.2.1 BEGIN…END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185548"/>
            <a:ext cx="10515600" cy="2700839"/>
          </a:xfrm>
        </p:spPr>
        <p:txBody>
          <a:bodyPr>
            <a:noAutofit/>
          </a:bodyPr>
          <a:lstStyle/>
          <a:p>
            <a:pPr marL="541655" indent="-4320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BEGIN…END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语句用于将多个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语句组合为一个逻辑块。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655" indent="-4320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下面几种情况经常用到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BEGIN…END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3429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循环的循环体</a:t>
            </a:r>
          </a:p>
          <a:p>
            <a:pPr marL="900000" lvl="1" indent="-3429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语句的分支</a:t>
            </a:r>
          </a:p>
          <a:p>
            <a:pPr marL="900000" lvl="1" indent="-3429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</a:t>
            </a:r>
          </a:p>
          <a:p>
            <a:pPr marL="541655" indent="-4572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0846DD-753A-2F4E-113C-5678DE10E4D8}"/>
              </a:ext>
            </a:extLst>
          </p:cNvPr>
          <p:cNvSpPr txBox="1"/>
          <p:nvPr/>
        </p:nvSpPr>
        <p:spPr>
          <a:xfrm>
            <a:off x="1466352" y="4472123"/>
            <a:ext cx="386102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84455">
              <a:spcBef>
                <a:spcPts val="600"/>
              </a:spcBef>
              <a:buClr>
                <a:srgbClr val="66FF66"/>
              </a:buClr>
              <a:buSzPct val="80000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pPr marL="84455">
              <a:buClr>
                <a:srgbClr val="66FF66"/>
              </a:buClr>
              <a:buSzPct val="80000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</a:p>
          <a:p>
            <a:pPr marL="84455">
              <a:buClr>
                <a:srgbClr val="66FF66"/>
              </a:buClr>
              <a:buSzPct val="80000"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89275" y="564261"/>
            <a:ext cx="10515600" cy="55187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给变量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赋值，如果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@a&gt;@b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则交换它们的值。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25322" y="1090624"/>
            <a:ext cx="8647763" cy="34465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23.5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6.8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@a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'a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@b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'b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40899" y="2363098"/>
            <a:ext cx="7651741" cy="1380132"/>
            <a:chOff x="1983347" y="2649291"/>
            <a:chExt cx="7651741" cy="1380132"/>
          </a:xfrm>
        </p:grpSpPr>
        <p:sp>
          <p:nvSpPr>
            <p:cNvPr id="4" name="对话气泡: 圆角矩形 3"/>
            <p:cNvSpPr/>
            <p:nvPr/>
          </p:nvSpPr>
          <p:spPr>
            <a:xfrm>
              <a:off x="5375514" y="2649291"/>
              <a:ext cx="4259574" cy="998412"/>
            </a:xfrm>
            <a:prstGeom prst="wedgeRoundRectCallout">
              <a:avLst>
                <a:gd name="adj1" fmla="val -82193"/>
                <a:gd name="adj2" fmla="val 33760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如果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@a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&gt;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@b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则执行</a:t>
              </a:r>
              <a:r>
                <a:rPr lang="en-US" altLang="zh-CN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BEGIN…END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语句块交换两个变量的值。</a:t>
              </a:r>
              <a:endPara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1983347" y="2944187"/>
              <a:ext cx="1936646" cy="108523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090" y="5004375"/>
            <a:ext cx="2519958" cy="1078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3" grpId="0" build="allAtOnce" animBg="1"/>
      <p:bldP spid="3" grpId="1" build="p" bldLvl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10.2.2 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IF…ELSE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83857" y="1237536"/>
            <a:ext cx="10296440" cy="1100148"/>
          </a:xfrm>
        </p:spPr>
        <p:txBody>
          <a:bodyPr>
            <a:normAutofit lnSpcReduction="10000"/>
          </a:bodyPr>
          <a:lstStyle/>
          <a:p>
            <a:pPr marL="450850" indent="-4508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IF…ELSE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语句可进行单分支或双分支选择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基本语法格式：</a:t>
            </a:r>
            <a:endParaRPr lang="en-US" altLang="zh-CN" sz="26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D17ACF-EA14-A68C-D124-4A8576A763D4}"/>
              </a:ext>
            </a:extLst>
          </p:cNvPr>
          <p:cNvSpPr txBox="1"/>
          <p:nvPr/>
        </p:nvSpPr>
        <p:spPr>
          <a:xfrm>
            <a:off x="1323892" y="2337684"/>
            <a:ext cx="6130454" cy="1898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3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endParaRPr lang="en-US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语句块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pPr lvl="3">
              <a:lnSpc>
                <a:spcPct val="110000"/>
              </a:lnSpc>
              <a:spcBef>
                <a:spcPts val="600"/>
              </a:spcBef>
              <a:buClr>
                <a:schemeClr val="tx1"/>
              </a:buClr>
              <a:buNone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02B6379-671C-2AD9-0A10-6A9C8B78C83B}"/>
              </a:ext>
            </a:extLst>
          </p:cNvPr>
          <p:cNvSpPr/>
          <p:nvPr/>
        </p:nvSpPr>
        <p:spPr>
          <a:xfrm>
            <a:off x="1239925" y="4709228"/>
            <a:ext cx="6130454" cy="966895"/>
          </a:xfrm>
          <a:prstGeom prst="wedgeRoundRectCallout">
            <a:avLst>
              <a:gd name="adj1" fmla="val -19402"/>
              <a:gd name="adj2" fmla="val -15024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子句为可选项。不选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子句则为单分支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，选了则为双分支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0819D6F8-E282-71CA-3D76-B11D6FA039D4}"/>
              </a:ext>
            </a:extLst>
          </p:cNvPr>
          <p:cNvSpPr/>
          <p:nvPr/>
        </p:nvSpPr>
        <p:spPr>
          <a:xfrm>
            <a:off x="7047524" y="2145019"/>
            <a:ext cx="3406404" cy="1629145"/>
          </a:xfrm>
          <a:prstGeom prst="wedgeRoundRectCallout">
            <a:avLst>
              <a:gd name="adj1" fmla="val -113381"/>
              <a:gd name="adj2" fmla="val -2455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的值为真时，执行</a:t>
            </a:r>
            <a:r>
              <a:rPr lang="en-US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，为假时，则执行</a:t>
            </a:r>
            <a:r>
              <a:rPr lang="en-US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B6A6618-8752-C7B3-DF06-FA78B4ABFA26}"/>
              </a:ext>
            </a:extLst>
          </p:cNvPr>
          <p:cNvSpPr/>
          <p:nvPr/>
        </p:nvSpPr>
        <p:spPr>
          <a:xfrm>
            <a:off x="7676109" y="3894655"/>
            <a:ext cx="3191999" cy="1629145"/>
          </a:xfrm>
          <a:prstGeom prst="wedgeRoundRectCallout">
            <a:avLst>
              <a:gd name="adj1" fmla="val -57179"/>
              <a:gd name="adj2" fmla="val -3043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包含多条语句时使用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begin…end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括起来。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8" grpId="0" animBg="1"/>
      <p:bldP spid="9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87753" y="5126150"/>
            <a:ext cx="1870132" cy="487472"/>
          </a:xfrm>
        </p:spPr>
        <p:txBody>
          <a:bodyPr>
            <a:noAutofit/>
          </a:bodyPr>
          <a:lstStyle/>
          <a:p>
            <a:pPr marL="0" indent="-1270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1087753" y="1666178"/>
            <a:ext cx="10452624" cy="327917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DECLARE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@girl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@boy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endParaRPr lang="zh-CN" altLang="zh-CN" sz="2200" kern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@girl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kern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AVG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endParaRPr lang="zh-CN" altLang="zh-CN" sz="2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WHERE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ssex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女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is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endParaRPr lang="zh-CN" altLang="zh-CN" sz="2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SELECT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@boy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kern="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AVG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FROM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endParaRPr lang="zh-CN" altLang="zh-CN" sz="2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WHERE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student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score</a:t>
            </a:r>
            <a:r>
              <a:rPr lang="en-US" altLang="zh-CN" sz="2200" kern="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sno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ssex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degree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is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not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  <a:endParaRPr lang="zh-CN" altLang="zh-CN" sz="2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@boy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@girl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en-US" altLang="zh-CN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男生比女生成绩高多了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zh-CN" altLang="zh-CN" sz="2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@boy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@girl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0.8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女生比男生成绩高多了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zh-CN" altLang="zh-CN" sz="22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@boy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200" kern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@girl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between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0.8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and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1.3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PRINT</a:t>
            </a:r>
            <a:r>
              <a:rPr lang="en-US" altLang="zh-CN" sz="22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男生与女生成绩差不多</a:t>
            </a:r>
            <a:r>
              <a:rPr lang="en-US" altLang="zh-CN" sz="22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37037" y="3681454"/>
            <a:ext cx="9136048" cy="2064097"/>
            <a:chOff x="1137037" y="3345054"/>
            <a:chExt cx="9136048" cy="2064097"/>
          </a:xfrm>
        </p:grpSpPr>
        <p:sp>
          <p:nvSpPr>
            <p:cNvPr id="12" name="对话气泡: 圆角矩形 11"/>
            <p:cNvSpPr/>
            <p:nvPr/>
          </p:nvSpPr>
          <p:spPr>
            <a:xfrm>
              <a:off x="7610972" y="4719596"/>
              <a:ext cx="2662113" cy="689555"/>
            </a:xfrm>
            <a:prstGeom prst="wedgeRoundRectCallout">
              <a:avLst>
                <a:gd name="adj1" fmla="val -78397"/>
                <a:gd name="adj2" fmla="val -73203"/>
                <a:gd name="adj3" fmla="val 16667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使用了三个</a:t>
              </a: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单分支</a:t>
              </a:r>
              <a:r>
                <a:rPr lang="en-US" altLang="zh-CN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IF</a:t>
              </a:r>
              <a:r>
                <a:rPr lang="zh-CN" altLang="en-US" sz="2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表示了三种情况。</a:t>
              </a:r>
              <a:endPara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37037" y="3345054"/>
              <a:ext cx="8825948" cy="118474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BC201F2-5E64-E2E2-0A9B-CA9976FD9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10" y="5573867"/>
            <a:ext cx="2779617" cy="5168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5F2DE-23D9-5571-A79D-80096356C659}"/>
              </a:ext>
            </a:extLst>
          </p:cNvPr>
          <p:cNvSpPr txBox="1">
            <a:spLocks/>
          </p:cNvSpPr>
          <p:nvPr/>
        </p:nvSpPr>
        <p:spPr>
          <a:xfrm>
            <a:off x="567086" y="381615"/>
            <a:ext cx="10644253" cy="1213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7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7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7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数据库中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男生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女生平均成绩</a:t>
            </a:r>
            <a:r>
              <a:rPr lang="zh-CN" altLang="en-US" sz="2500" dirty="0">
                <a:latin typeface="黑体" panose="02010609060101010101" pitchFamily="49" charset="-122"/>
                <a:ea typeface="黑体" panose="02010609060101010101" pitchFamily="49" charset="-122"/>
              </a:rPr>
              <a:t>的比率，若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比率高于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则显示“男生比女生成绩高多了”；若比率在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0.8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1.3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之间，则显示“男生与女生成绩差不多”；若比率低于</a:t>
            </a:r>
            <a:r>
              <a:rPr lang="en-US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0.8</a:t>
            </a:r>
            <a:r>
              <a:rPr lang="zh-CN" altLang="zh-CN" sz="2500" dirty="0">
                <a:latin typeface="黑体" panose="02010609060101010101" pitchFamily="49" charset="-122"/>
                <a:ea typeface="黑体" panose="02010609060101010101" pitchFamily="49" charset="-122"/>
              </a:rPr>
              <a:t>，则显示“女生比男生成绩高多了”。</a:t>
            </a:r>
            <a:endParaRPr lang="zh-CN" altLang="en-US" sz="25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10" grpId="0" build="allAtOnce" animBg="1"/>
      <p:bldP spid="10" grpId="1" build="p" bldLvl="3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36051" y="555829"/>
            <a:ext cx="10515600" cy="106623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”学号的“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”号课的成绩是否合格，如果成绩大于等于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则输出“合格”；否则输出“不合格”。</a:t>
            </a: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F3655C-7DE9-53CC-548D-C81874E7FDD4}"/>
              </a:ext>
            </a:extLst>
          </p:cNvPr>
          <p:cNvSpPr/>
          <p:nvPr/>
        </p:nvSpPr>
        <p:spPr>
          <a:xfrm>
            <a:off x="1335529" y="1640629"/>
            <a:ext cx="9716122" cy="28231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TINYINT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cj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'101'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cj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号学生的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号课的成绩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不合格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号学生的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号课的成绩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da-DK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194DFD-48CA-613C-F789-E0A5AC26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277" y="5075120"/>
            <a:ext cx="3757713" cy="1069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ECA62BD-3717-E95C-2AA6-AFB7A9399FE9}"/>
              </a:ext>
            </a:extLst>
          </p:cNvPr>
          <p:cNvSpPr/>
          <p:nvPr/>
        </p:nvSpPr>
        <p:spPr>
          <a:xfrm>
            <a:off x="1360277" y="2913850"/>
            <a:ext cx="8087058" cy="14830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FE0F9D-7665-BD00-18FE-02FBD418A0A4}"/>
              </a:ext>
            </a:extLst>
          </p:cNvPr>
          <p:cNvSpPr txBox="1"/>
          <p:nvPr/>
        </p:nvSpPr>
        <p:spPr>
          <a:xfrm>
            <a:off x="974036" y="4644233"/>
            <a:ext cx="22541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4ACC4F6C-6F67-88AC-6E87-9DF1DFA96A8A}"/>
              </a:ext>
            </a:extLst>
          </p:cNvPr>
          <p:cNvSpPr/>
          <p:nvPr/>
        </p:nvSpPr>
        <p:spPr>
          <a:xfrm>
            <a:off x="6917197" y="5012179"/>
            <a:ext cx="2941380" cy="898899"/>
          </a:xfrm>
          <a:prstGeom prst="wedgeRoundRectCallout">
            <a:avLst>
              <a:gd name="adj1" fmla="val 20323"/>
              <a:gd name="adj2" fmla="val -11773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使用了一个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双分支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表示了两种情况。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  <p:bldP spid="3" grpId="0" build="allAtOnce" animBg="1"/>
      <p:bldP spid="3" grpId="1" build="p" bldLvl="3" animBg="1"/>
      <p:bldP spid="8" grpId="0" animBg="1"/>
      <p:bldP spid="16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068220" y="1208600"/>
            <a:ext cx="10515600" cy="3260033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en-US" sz="2600" dirty="0" err="1">
                <a:latin typeface="黑体" panose="02010609060101010101" pitchFamily="49" charset="-122"/>
                <a:ea typeface="黑体" panose="02010609060101010101" pitchFamily="49" charset="-122"/>
              </a:rPr>
              <a:t>可以进行多个分支的选择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语句的两种格式：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altLang="en-US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简单CASE格式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将某个表达式与一组表达式进行比较以确定结果。</a:t>
            </a:r>
            <a:endParaRPr lang="en-US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搜索CASE格式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计算一组条件表达式以确定结果。</a:t>
            </a:r>
          </a:p>
          <a:p>
            <a:pPr marL="450850" indent="-4508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en-US" altLang="en-US" sz="2600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CASE语句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只能用于</a:t>
            </a: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语句的一部分，不能独立成句。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10.2.3 </a:t>
            </a: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822F392-A39E-A0A8-D6CD-C735B9211E89}"/>
              </a:ext>
            </a:extLst>
          </p:cNvPr>
          <p:cNvSpPr txBox="1"/>
          <p:nvPr/>
        </p:nvSpPr>
        <p:spPr>
          <a:xfrm>
            <a:off x="1395453" y="1408954"/>
            <a:ext cx="6130454" cy="248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Clr>
                <a:schemeClr val="accent1"/>
              </a:buClr>
              <a:buSzPct val="80000"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endParaRPr lang="en-US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80000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80000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THEN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en-US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chemeClr val="tx1"/>
              </a:buClr>
              <a:buSzPct val="80000"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[…n]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80000"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>
              <a:lnSpc>
                <a:spcPct val="110000"/>
              </a:lnSpc>
              <a:buClr>
                <a:schemeClr val="tx1"/>
              </a:buClr>
              <a:buSzPct val="80000"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900296" y="535312"/>
            <a:ext cx="10515600" cy="615316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</a:t>
            </a:r>
            <a:r>
              <a:rPr lang="en-US" altLang="en-US" kern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CASE格式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6096000" y="2663189"/>
            <a:ext cx="3640732" cy="586929"/>
          </a:xfrm>
          <a:prstGeom prst="wedgeRoundRectCallout">
            <a:avLst>
              <a:gd name="adj1" fmla="val -61423"/>
              <a:gd name="adj2" fmla="val -8436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子句表示一个分支。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7155816" y="991870"/>
            <a:ext cx="3640732" cy="1290154"/>
          </a:xfrm>
          <a:prstGeom prst="wedgeRoundRectCallout">
            <a:avLst>
              <a:gd name="adj1" fmla="val -141980"/>
              <a:gd name="adj2" fmla="val -170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后的表达式和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后的表达式的数据类型必须相同或可以隐形转换。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BB73AA2-EA52-9416-85FB-3F5EAE7E5B84}"/>
              </a:ext>
            </a:extLst>
          </p:cNvPr>
          <p:cNvSpPr/>
          <p:nvPr/>
        </p:nvSpPr>
        <p:spPr>
          <a:xfrm>
            <a:off x="6899384" y="4325038"/>
            <a:ext cx="4082125" cy="1541091"/>
          </a:xfrm>
          <a:prstGeom prst="wedgeRoundRectCallout">
            <a:avLst>
              <a:gd name="adj1" fmla="val -79404"/>
              <a:gd name="adj2" fmla="val -8048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运行时按顺序比较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后的表达式与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后的表达式，遇到第一个相等的，则返回其</a:t>
            </a:r>
            <a:r>
              <a:rPr lang="en-US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，然后结束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27C6DC9-99A8-2907-689F-167E68514A4E}"/>
              </a:ext>
            </a:extLst>
          </p:cNvPr>
          <p:cNvSpPr/>
          <p:nvPr/>
        </p:nvSpPr>
        <p:spPr>
          <a:xfrm>
            <a:off x="1725109" y="4563878"/>
            <a:ext cx="4659787" cy="1143494"/>
          </a:xfrm>
          <a:prstGeom prst="wedgeRoundRectCallout">
            <a:avLst>
              <a:gd name="adj1" fmla="val -27805"/>
              <a:gd name="adj2" fmla="val -14425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子句为可选项，当所有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后的表达式与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后的表达式都不匹配时，返回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4" grpId="0" animBg="1"/>
      <p:bldP spid="5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</TotalTime>
  <Words>1507</Words>
  <Application>Microsoft Office PowerPoint</Application>
  <PresentationFormat>宽屏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黑体</vt:lpstr>
      <vt:lpstr>华文行楷</vt:lpstr>
      <vt:lpstr>Arial</vt:lpstr>
      <vt:lpstr>Times New Roman</vt:lpstr>
      <vt:lpstr>Wingdings</vt:lpstr>
      <vt:lpstr>Office 主题​​</vt:lpstr>
      <vt:lpstr>10.2 流程控制语句</vt:lpstr>
      <vt:lpstr>PowerPoint 演示文稿</vt:lpstr>
      <vt:lpstr>10.2.1 BEGIN…END</vt:lpstr>
      <vt:lpstr>PowerPoint 演示文稿</vt:lpstr>
      <vt:lpstr>10.2.2 IF…ELSE语句</vt:lpstr>
      <vt:lpstr>PowerPoint 演示文稿</vt:lpstr>
      <vt:lpstr>PowerPoint 演示文稿</vt:lpstr>
      <vt:lpstr>10.2.3 CASE语句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10.2.4 WHILE语句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399</cp:revision>
  <dcterms:created xsi:type="dcterms:W3CDTF">2019-10-10T08:16:00Z</dcterms:created>
  <dcterms:modified xsi:type="dcterms:W3CDTF">2024-06-11T23:37:50Z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