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85" r:id="rId4"/>
    <p:sldId id="283" r:id="rId5"/>
    <p:sldId id="288" r:id="rId6"/>
    <p:sldId id="284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8F8F8"/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4" autoAdjust="0"/>
    <p:restoredTop sz="81547" autoAdjust="0"/>
  </p:normalViewPr>
  <p:slideViewPr>
    <p:cSldViewPr snapToGrid="0">
      <p:cViewPr varScale="1">
        <p:scale>
          <a:sx n="102" d="100"/>
          <a:sy n="102" d="100"/>
        </p:scale>
        <p:origin x="158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A2FCA-F2F4-4312-9363-FDB760A14D66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4169E-6AA6-4928-A217-CD13C0A6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0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endParaRPr lang="zh-CN" altLang="en-US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700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因为内嵌表值函数的返回值是表，因此可以在出现指定表的子句中调用，如可以在</a:t>
            </a:r>
            <a:r>
              <a:rPr lang="en-US" altLang="zh-CN" dirty="0"/>
              <a:t>SELECT</a:t>
            </a:r>
            <a:r>
              <a:rPr lang="zh-CN" altLang="en-US" dirty="0"/>
              <a:t>语句的</a:t>
            </a:r>
            <a:r>
              <a:rPr lang="en-US" altLang="zh-CN" dirty="0"/>
              <a:t>from</a:t>
            </a:r>
            <a:r>
              <a:rPr lang="zh-CN" altLang="en-US" dirty="0"/>
              <a:t>子句中调用</a:t>
            </a:r>
            <a:endParaRPr lang="en-US" altLang="zh-CN" dirty="0"/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endParaRPr lang="en-US" altLang="zh-CN" dirty="0"/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能在</a:t>
            </a:r>
            <a:r>
              <a:rPr lang="en-US" altLang="zh-CN" dirty="0"/>
              <a:t>insert</a:t>
            </a:r>
            <a:r>
              <a:rPr lang="zh-CN" altLang="en-US" dirty="0"/>
              <a:t>、</a:t>
            </a:r>
            <a:r>
              <a:rPr lang="en-US" altLang="zh-CN" dirty="0"/>
              <a:t>update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语句中调用是因为内嵌表值函数的返回值是可更新的表</a:t>
            </a:r>
            <a:endParaRPr lang="en-US" altLang="zh-CN" dirty="0"/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endParaRPr lang="en-US" altLang="zh-CN" dirty="0"/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dirty="0"/>
              <a:t>(</a:t>
            </a:r>
            <a:r>
              <a:rPr lang="zh-CN" altLang="en-US" dirty="0"/>
              <a:t>又因为内嵌表值函数的返回值是可更新的表，所以也可在</a:t>
            </a:r>
            <a:r>
              <a:rPr lang="en-US" altLang="zh-CN" dirty="0"/>
              <a:t>insert</a:t>
            </a:r>
            <a:r>
              <a:rPr lang="zh-CN" altLang="en-US" dirty="0"/>
              <a:t>、</a:t>
            </a:r>
            <a:r>
              <a:rPr lang="en-US" altLang="zh-CN" dirty="0"/>
              <a:t>update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语句中调用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456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因为函数的返回值是一个可更新的表，所以我们使用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语句来修改函数的返回值，</a:t>
            </a: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语句修改函数的返回值，将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108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号学生的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3-105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号课的成绩改成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再次调用该函数，看到表中</a:t>
            </a:r>
            <a:r>
              <a:rPr lang="en-US" altLang="zh-CN" dirty="0">
                <a:effectLst/>
                <a:sym typeface="+mn-ea"/>
              </a:rPr>
              <a:t>108</a:t>
            </a:r>
            <a:r>
              <a:rPr lang="zh-CN" altLang="en-US" dirty="0">
                <a:effectLst/>
                <a:sym typeface="+mn-ea"/>
              </a:rPr>
              <a:t>号学生的</a:t>
            </a:r>
            <a:r>
              <a:rPr lang="en-US" altLang="zh-CN" dirty="0">
                <a:effectLst/>
                <a:sym typeface="+mn-ea"/>
              </a:rPr>
              <a:t>3-105</a:t>
            </a:r>
            <a:r>
              <a:rPr lang="zh-CN" altLang="en-US" dirty="0">
                <a:effectLst/>
                <a:sym typeface="+mn-ea"/>
              </a:rPr>
              <a:t>号课的成绩被改为了</a:t>
            </a:r>
            <a:r>
              <a:rPr lang="en-US" altLang="zh-CN" dirty="0">
                <a:effectLst/>
                <a:sym typeface="+mn-ea"/>
              </a:rPr>
              <a:t>80</a:t>
            </a:r>
            <a:endParaRPr lang="zh-CN" altLang="en-US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从这个例题中我们看到，可以通过</a:t>
            </a:r>
            <a:r>
              <a:rPr lang="en-US" altLang="zh-CN" dirty="0">
                <a:effectLst/>
                <a:sym typeface="+mn-ea"/>
              </a:rPr>
              <a:t>......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922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函数体部分可以使用多条语句生成最后返回的表，这多个语句可以是增删改等语句。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它的返回值是一个表，函数主体部分用BEGIN-END 语句括起来，返回值表中的数据是由函数体中的语句插入并可以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多次修改，弥补了内联表值型函数的不足。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78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当使用多条语句才能得到返回值表时需使用多语句表值函数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805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多语句表值函数的返回值表不能更新，所以调用不能用在增删改语句中。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081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12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4455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lang="zh-CN" altLang="en-US" sz="1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zh-CN" altLang="en-US" sz="1200" kern="0" dirty="0">
                <a:latin typeface="黑体" panose="02010609060101010101" pitchFamily="49" charset="-122"/>
                <a:ea typeface="黑体" panose="02010609060101010101" pitchFamily="49" charset="-122"/>
              </a:rPr>
              <a:t>是由一个或多个</a:t>
            </a:r>
            <a:r>
              <a:rPr lang="en-US" altLang="zh-CN" sz="1200" kern="0" dirty="0">
                <a:latin typeface="黑体" panose="02010609060101010101" pitchFamily="49" charset="-122"/>
                <a:ea typeface="黑体" panose="02010609060101010101" pitchFamily="49" charset="-122"/>
              </a:rPr>
              <a:t>T-SQL</a:t>
            </a:r>
            <a:r>
              <a:rPr lang="zh-CN" altLang="en-US" sz="1200" kern="0" dirty="0">
                <a:latin typeface="黑体" panose="02010609060101010101" pitchFamily="49" charset="-122"/>
                <a:ea typeface="黑体" panose="02010609060101010101" pitchFamily="49" charset="-122"/>
              </a:rPr>
              <a:t>语句组成的子程序，可用于封装代码以方便重复使用。</a:t>
            </a:r>
            <a:endParaRPr lang="en-US" altLang="zh-CN" sz="12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4455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None/>
              <a:defRPr/>
            </a:pPr>
            <a:endParaRPr lang="en-US" altLang="zh-CN" sz="1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4455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sz="1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zh-CN" altLang="en-US" sz="1200" kern="0" dirty="0">
                <a:latin typeface="黑体" panose="02010609060101010101" pitchFamily="49" charset="-122"/>
                <a:ea typeface="黑体" panose="02010609060101010101" pitchFamily="49" charset="-122"/>
              </a:rPr>
              <a:t>存储在数据库中，</a:t>
            </a:r>
            <a:r>
              <a:rPr lang="en-US" altLang="zh-CN" sz="1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1200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SQL Server</a:t>
            </a:r>
            <a:r>
              <a:rPr lang="zh-CN" altLang="en-US" sz="1200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提供了丰富的内置函数可供用户使用，此外，用户也可以定义自己的函数以完成所在数据库的管理。</a:t>
            </a:r>
            <a:endParaRPr lang="en-US" altLang="zh-CN" sz="12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00000"/>
              </a:lnSpc>
              <a:spcBef>
                <a:spcPts val="1800"/>
              </a:spcBef>
              <a:defRPr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lnSpc>
                <a:spcPct val="100000"/>
              </a:lnSpc>
              <a:spcBef>
                <a:spcPts val="18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函数是数据库中的一种对象，函数创建后被存储在数据库中，可以多次调用。</a:t>
            </a:r>
          </a:p>
          <a:p>
            <a:pPr lvl="0">
              <a:lnSpc>
                <a:spcPct val="100000"/>
              </a:lnSpc>
              <a:spcBef>
                <a:spcPts val="1800"/>
              </a:spcBef>
              <a:defRPr/>
            </a:pP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lnSpc>
                <a:spcPct val="100000"/>
              </a:lnSpc>
              <a:spcBef>
                <a:spcPts val="18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后两种函数都属于表值函数</a:t>
            </a:r>
          </a:p>
          <a:p>
            <a:pPr lvl="0">
              <a:lnSpc>
                <a:spcPct val="100000"/>
              </a:lnSpc>
              <a:spcBef>
                <a:spcPts val="1800"/>
              </a:spcBef>
              <a:defRPr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标量函数：标量函数是返回单一值。</a:t>
            </a:r>
          </a:p>
          <a:p>
            <a:pPr lvl="0">
              <a:lnSpc>
                <a:spcPct val="100000"/>
              </a:lnSpc>
              <a:spcBef>
                <a:spcPts val="1800"/>
              </a:spcBef>
              <a:defRPr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内嵌表值函数：内嵌表值函数的功能相当于一个参数化的视图。它返回的是一个表，内联表值型函数没有由BEGIN-END 语句括起来的函数体。</a:t>
            </a:r>
          </a:p>
          <a:p>
            <a:pPr lvl="0">
              <a:lnSpc>
                <a:spcPct val="100000"/>
              </a:lnSpc>
              <a:spcBef>
                <a:spcPts val="1800"/>
              </a:spcBef>
              <a:defRPr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多声明表值函数：它的返回值是一个表，但它和标量型函数一样有一个用BEGIN-END 语句括起来的函数体，返回值的表中的数据是由函数体中的语句插入的。</a:t>
            </a:r>
          </a:p>
          <a:p>
            <a:pPr lvl="0">
              <a:lnSpc>
                <a:spcPct val="100000"/>
              </a:lnSpc>
              <a:spcBef>
                <a:spcPts val="1800"/>
              </a:spcBef>
              <a:defRPr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它可以进行多次查询，对数据进行多次筛选与合并，弥补了内联表值型函数的不足。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命令</a:t>
            </a:r>
            <a:r>
              <a:rPr lang="en-US" altLang="zh-CN" dirty="0"/>
              <a:t>CREATE FUNCTION</a:t>
            </a:r>
            <a:r>
              <a:rPr lang="zh-CN" altLang="en-US" dirty="0"/>
              <a:t>后跟所有者名称点函数名，所有者名称省略则默认为</a:t>
            </a:r>
            <a:r>
              <a:rPr lang="en-US" altLang="zh-CN" dirty="0" err="1"/>
              <a:t>dbo</a:t>
            </a:r>
            <a:r>
              <a:rPr lang="zh-CN" altLang="en-US" dirty="0"/>
              <a:t>，函数参数名变量放在括号中，</a:t>
            </a:r>
            <a:r>
              <a:rPr lang="zh-CN" altLang="en-US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用来接收调用时传过来的数据</a:t>
            </a:r>
            <a:endParaRPr lang="en-US" altLang="zh-CN" sz="1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数据类型后可以给参数指定一个默认值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（参数可有多个</a:t>
            </a:r>
            <a:r>
              <a:rPr lang="en-US" altLang="zh-CN" dirty="0"/>
              <a:t>…</a:t>
            </a:r>
            <a:r>
              <a:rPr lang="zh-CN" altLang="en-US" dirty="0"/>
              <a:t>）一个参数的格式是</a:t>
            </a:r>
            <a:r>
              <a:rPr lang="en-US" altLang="zh-CN" dirty="0"/>
              <a:t>…,  </a:t>
            </a:r>
            <a:r>
              <a:rPr lang="zh-CN" altLang="en-US" dirty="0"/>
              <a:t>省略号表示参数可有多个，参数之间用逗号分开。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函数主体部分如果是多个语句要使用</a:t>
            </a:r>
            <a:r>
              <a:rPr lang="en-US" altLang="zh-CN" dirty="0"/>
              <a:t>BEGIN…END </a:t>
            </a:r>
            <a:r>
              <a:rPr lang="zh-CN" altLang="en-US" dirty="0"/>
              <a:t>括起来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10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435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279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调用自定义函数时如果想不传入参数而使用默认值，则使用 default短语表示默认值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25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如果不使用默认参数值，则需要指定传入的实参值，实参与形参要一一对应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872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1200" kern="0" dirty="0">
                <a:latin typeface="黑体" panose="02010609060101010101" pitchFamily="49" charset="-122"/>
                <a:ea typeface="黑体" panose="02010609060101010101" pitchFamily="49" charset="-122"/>
              </a:rPr>
              <a:t>内嵌表值函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返回一个可更新表，该表是由一个位于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RETURN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子句中的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SELECT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命令从数据库中查询得到。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通过修改函数返回值来修改基本表中的数据，因此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内嵌表值函数的功能相当于一个参数化的视图。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但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相对于视图，内联表值函数因为可使用参数，所以提供了更强的适应性，扩展了视图的功能。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spcBef>
                <a:spcPts val="1200"/>
              </a:spcBef>
              <a:defRPr/>
            </a:pPr>
            <a:r>
              <a:rPr lang="en-US" altLang="zh-CN" sz="2400" kern="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RETURNS</a:t>
            </a:r>
            <a:r>
              <a:rPr lang="zh-CN" altLang="en-US" sz="2400" kern="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指定</a:t>
            </a:r>
            <a:r>
              <a:rPr lang="en-US" altLang="zh-CN" sz="2400" kern="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table</a:t>
            </a:r>
            <a:r>
              <a:rPr lang="zh-CN" altLang="en-US" sz="2400" kern="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作为返回的数据类型。</a:t>
            </a:r>
          </a:p>
          <a:p>
            <a:pPr lvl="0">
              <a:spcBef>
                <a:spcPts val="1200"/>
              </a:spcBef>
              <a:defRPr/>
            </a:pPr>
            <a:endParaRPr lang="zh-CN" altLang="en-US" sz="2400" kern="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spcBef>
                <a:spcPts val="1200"/>
              </a:spcBef>
              <a:defRPr/>
            </a:pPr>
            <a:endParaRPr lang="zh-CN" altLang="en-US" sz="2400" kern="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spcBef>
                <a:spcPts val="1200"/>
              </a:spcBef>
              <a:defRPr/>
            </a:pP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函数体部分就是一个</a:t>
            </a:r>
            <a:r>
              <a:rPr lang="en-US" altLang="zh-CN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return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语句，该语句后</a:t>
            </a:r>
            <a:r>
              <a:rPr lang="en-US" altLang="zh-CN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...</a:t>
            </a:r>
            <a:endParaRPr lang="zh-CN" altLang="en-US" sz="2400" kern="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568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我们根据内嵌表值函数的语法格式看一下这个创建语句</a:t>
            </a:r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endParaRPr lang="zh-CN" altLang="en-US" dirty="0"/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变量</a:t>
            </a:r>
            <a:r>
              <a:rPr lang="en-US" altLang="zh-CN" dirty="0"/>
              <a:t>@no</a:t>
            </a:r>
            <a:r>
              <a:rPr lang="zh-CN" altLang="en-US" dirty="0"/>
              <a:t>表示学号</a:t>
            </a:r>
            <a:endParaRPr lang="en-US" altLang="zh-CN" dirty="0"/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endParaRPr lang="en-US" altLang="zh-CN" dirty="0"/>
          </a:p>
          <a:p>
            <a:pPr lvl="0">
              <a:lnSpc>
                <a:spcPct val="120000"/>
              </a:lnSpc>
              <a:spcBef>
                <a:spcPts val="600"/>
              </a:spcBef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66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266DA9E-D755-954B-43D4-5FBA986D1A4D}"/>
              </a:ext>
            </a:extLst>
          </p:cNvPr>
          <p:cNvGrpSpPr/>
          <p:nvPr userDrawn="1"/>
        </p:nvGrpSpPr>
        <p:grpSpPr>
          <a:xfrm>
            <a:off x="-19606" y="-15875"/>
            <a:ext cx="12259019" cy="6879906"/>
            <a:chOff x="-19606" y="-15875"/>
            <a:chExt cx="12259019" cy="687990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74E1D08-B13D-7E2C-3F5A-0C5055D9A4A5}"/>
                </a:ext>
              </a:extLst>
            </p:cNvPr>
            <p:cNvGrpSpPr/>
            <p:nvPr userDrawn="1"/>
          </p:nvGrpSpPr>
          <p:grpSpPr>
            <a:xfrm>
              <a:off x="-19606" y="-15875"/>
              <a:ext cx="12259019" cy="6879906"/>
              <a:chOff x="-19606" y="-15875"/>
              <a:chExt cx="12259019" cy="6879906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A905739A-A33A-0EE2-F6BC-EFFAA90A45A9}"/>
                  </a:ext>
                </a:extLst>
              </p:cNvPr>
              <p:cNvGrpSpPr/>
              <p:nvPr userDrawn="1"/>
            </p:nvGrpSpPr>
            <p:grpSpPr>
              <a:xfrm>
                <a:off x="-19606" y="-15875"/>
                <a:ext cx="12259019" cy="1043781"/>
                <a:chOff x="-19606" y="-15875"/>
                <a:chExt cx="12259019" cy="1043781"/>
              </a:xfrm>
            </p:grpSpPr>
            <p:pic>
              <p:nvPicPr>
                <p:cNvPr id="14" name="图片 13">
                  <a:extLst>
                    <a:ext uri="{FF2B5EF4-FFF2-40B4-BE49-F238E27FC236}">
                      <a16:creationId xmlns:a16="http://schemas.microsoft.com/office/drawing/2014/main" id="{0DF6D59B-B58B-D370-2B48-CAE380099CE7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 rotWithShape="1">
                <a:blip r:embed="rId13"/>
                <a:srcRect b="7917"/>
                <a:stretch/>
              </p:blipFill>
              <p:spPr>
                <a:xfrm>
                  <a:off x="-19606" y="-15875"/>
                  <a:ext cx="12259019" cy="350837"/>
                </a:xfrm>
                <a:prstGeom prst="rect">
                  <a:avLst/>
                </a:prstGeom>
              </p:spPr>
            </p:pic>
            <p:pic>
              <p:nvPicPr>
                <p:cNvPr id="15" name="图片 14">
                  <a:extLst>
                    <a:ext uri="{FF2B5EF4-FFF2-40B4-BE49-F238E27FC236}">
                      <a16:creationId xmlns:a16="http://schemas.microsoft.com/office/drawing/2014/main" id="{03BEA3CB-BC69-1A41-B1F4-2A1EAF4FF7A3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593039" y="378549"/>
                  <a:ext cx="576458" cy="649357"/>
                </a:xfrm>
                <a:prstGeom prst="rect">
                  <a:avLst/>
                </a:prstGeom>
              </p:spPr>
            </p:pic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A951B25E-B9A1-355F-7592-F27638B07B76}"/>
                  </a:ext>
                </a:extLst>
              </p:cNvPr>
              <p:cNvGrpSpPr/>
              <p:nvPr userDrawn="1"/>
            </p:nvGrpSpPr>
            <p:grpSpPr>
              <a:xfrm>
                <a:off x="-19605" y="6031120"/>
                <a:ext cx="12198206" cy="832911"/>
                <a:chOff x="-19605" y="6031120"/>
                <a:chExt cx="12198206" cy="832911"/>
              </a:xfrm>
            </p:grpSpPr>
            <p:pic>
              <p:nvPicPr>
                <p:cNvPr id="12" name="图片 11">
                  <a:extLst>
                    <a:ext uri="{FF2B5EF4-FFF2-40B4-BE49-F238E27FC236}">
                      <a16:creationId xmlns:a16="http://schemas.microsoft.com/office/drawing/2014/main" id="{AA8EEAE3-1A42-C22E-0D2A-9D3E7769802A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 rotWithShape="1">
                <a:blip r:embed="rId15"/>
                <a:srcRect l="10351"/>
                <a:stretch/>
              </p:blipFill>
              <p:spPr>
                <a:xfrm>
                  <a:off x="-19605" y="6031120"/>
                  <a:ext cx="1359214" cy="491596"/>
                </a:xfrm>
                <a:prstGeom prst="rect">
                  <a:avLst/>
                </a:prstGeom>
              </p:spPr>
            </p:pic>
            <p:pic>
              <p:nvPicPr>
                <p:cNvPr id="13" name="图片 12">
                  <a:extLst>
                    <a:ext uri="{FF2B5EF4-FFF2-40B4-BE49-F238E27FC236}">
                      <a16:creationId xmlns:a16="http://schemas.microsoft.com/office/drawing/2014/main" id="{8A3D8518-17CC-FD7E-8CD7-47F6168220D9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-6773" y="6513194"/>
                  <a:ext cx="12185374" cy="350837"/>
                </a:xfrm>
                <a:prstGeom prst="rect">
                  <a:avLst/>
                </a:prstGeom>
              </p:spPr>
            </p:pic>
          </p:grp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594522A-0721-EBE2-13E2-43800B08FD45}"/>
                </a:ext>
              </a:extLst>
            </p:cNvPr>
            <p:cNvSpPr txBox="1"/>
            <p:nvPr userDrawn="1"/>
          </p:nvSpPr>
          <p:spPr>
            <a:xfrm>
              <a:off x="10633323" y="6598364"/>
              <a:ext cx="14409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计算机学院  张永华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4822" y="2660754"/>
            <a:ext cx="9482356" cy="129924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b="1" smtClean="0">
                <a:latin typeface="黑体" panose="02010609060101010101" pitchFamily="49" charset="-122"/>
                <a:ea typeface="黑体" panose="02010609060101010101" pitchFamily="49" charset="-122"/>
              </a:rPr>
              <a:t>.3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自定义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lang="zh-CN" altLang="en-US" sz="53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045407" y="1102224"/>
            <a:ext cx="10199336" cy="819520"/>
          </a:xfrm>
        </p:spPr>
        <p:txBody>
          <a:bodyPr>
            <a:normAutofit fontScale="92500" lnSpcReduction="10000"/>
          </a:bodyPr>
          <a:lstStyle/>
          <a:p>
            <a:pPr marL="450850" indent="-450850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内嵌表值函数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的调用语法格式：</a:t>
            </a:r>
            <a:endParaRPr lang="zh-CN" altLang="en-US" sz="26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0F7EC7-A405-7F67-4BE2-3C98C987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35943"/>
            <a:ext cx="10515600" cy="480131"/>
          </a:xfrm>
          <a:noFill/>
        </p:spPr>
        <p:txBody>
          <a:bodyPr wrap="square">
            <a:spAutoFit/>
          </a:bodyPr>
          <a:lstStyle/>
          <a:p>
            <a:r>
              <a:rPr lang="en-US" altLang="zh-CN" sz="2800" kern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  <a:cs typeface="+mn-cs"/>
              </a:rPr>
              <a:t>2.</a:t>
            </a:r>
            <a:r>
              <a:rPr lang="zh-CN" altLang="en-US" sz="2800" kern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  <a:cs typeface="+mn-cs"/>
              </a:rPr>
              <a:t>内嵌表值函数的调用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81EA2-BDB5-0BFE-E2DB-A804792E639D}"/>
              </a:ext>
            </a:extLst>
          </p:cNvPr>
          <p:cNvSpPr txBox="1">
            <a:spLocks/>
          </p:cNvSpPr>
          <p:nvPr/>
        </p:nvSpPr>
        <p:spPr>
          <a:xfrm>
            <a:off x="1474504" y="1954902"/>
            <a:ext cx="5882641" cy="729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所有者名称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]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函数名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实参名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...n]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]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941CCFF-2DE3-0A07-C2CA-14547D0CF7EA}"/>
              </a:ext>
            </a:extLst>
          </p:cNvPr>
          <p:cNvSpPr txBox="1">
            <a:spLocks/>
          </p:cNvSpPr>
          <p:nvPr/>
        </p:nvSpPr>
        <p:spPr>
          <a:xfrm>
            <a:off x="1045407" y="3782774"/>
            <a:ext cx="9736040" cy="2326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lvl="1" indent="-45085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458470" algn="l"/>
              </a:tabLst>
              <a:defRPr/>
            </a:pP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内嵌表值函数</a:t>
            </a: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的常用调用位置：</a:t>
            </a:r>
            <a:endParaRPr lang="en-US" altLang="zh-CN" sz="2600" kern="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在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SELECT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语句的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FROM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子句中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在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INSERT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语句中的表名位置处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在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UPDATE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语句中的表名位置处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在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DELETE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语句中的表名位置处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zh-CN" altLang="en-US" sz="26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ED6D1C71-BD58-F272-5C86-CB1BEE55299B}"/>
              </a:ext>
            </a:extLst>
          </p:cNvPr>
          <p:cNvSpPr/>
          <p:nvPr/>
        </p:nvSpPr>
        <p:spPr>
          <a:xfrm>
            <a:off x="2025814" y="2849488"/>
            <a:ext cx="2957247" cy="695773"/>
          </a:xfrm>
          <a:prstGeom prst="wedgeRoundRectCallout">
            <a:avLst>
              <a:gd name="adj1" fmla="val -29689"/>
              <a:gd name="adj2" fmla="val -83880"/>
              <a:gd name="adj3" fmla="val 16667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所有者名称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可以省略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CD8D5585-325C-EEE0-038F-FB7E41874A89}"/>
              </a:ext>
            </a:extLst>
          </p:cNvPr>
          <p:cNvSpPr/>
          <p:nvPr/>
        </p:nvSpPr>
        <p:spPr>
          <a:xfrm>
            <a:off x="7776023" y="2029968"/>
            <a:ext cx="3188388" cy="654111"/>
          </a:xfrm>
          <a:prstGeom prst="wedgeRoundRectCallout">
            <a:avLst>
              <a:gd name="adj1" fmla="val -60644"/>
              <a:gd name="adj2" fmla="val -14460"/>
              <a:gd name="adj3" fmla="val 16667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zh-CN" altLang="en-US" sz="22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函数的</a:t>
            </a: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返回值表可更新</a:t>
            </a:r>
            <a:r>
              <a:rPr lang="zh-CN" altLang="en-US" sz="22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D163D340-76AD-C38F-0E0E-90A961A4E131}"/>
              </a:ext>
            </a:extLst>
          </p:cNvPr>
          <p:cNvSpPr/>
          <p:nvPr/>
        </p:nvSpPr>
        <p:spPr>
          <a:xfrm>
            <a:off x="6096000" y="2849488"/>
            <a:ext cx="5388527" cy="1999349"/>
          </a:xfrm>
          <a:prstGeom prst="wedgeRoundRectCallout">
            <a:avLst>
              <a:gd name="adj1" fmla="val -52322"/>
              <a:gd name="adj2" fmla="val -64430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调用时的实参可以是常量、变量或表达式。</a:t>
            </a:r>
            <a:endParaRPr lang="en-US" altLang="zh-CN" sz="20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实参与函数定义中的形参在个数、数据类型和含义上要一一对应。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调用时实参如果用默认值，则用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default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短语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9135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3" grpId="0" animBg="1"/>
      <p:bldP spid="4" grpId="0" uiExpand="1" build="p" bldLvl="2"/>
      <p:bldP spid="5" grpId="0" bldLvl="0" animBg="1"/>
      <p:bldP spid="6" grpId="0" bldLvl="0" animBg="1"/>
      <p:bldP spid="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83739" y="2407406"/>
            <a:ext cx="8448082" cy="18038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SELECT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F2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'108'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UPDATE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F2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'108'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SET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degree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80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WHERE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cno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'3-105'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SELECT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F2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'108'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68551" y="748906"/>
            <a:ext cx="10515600" cy="968928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26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sz="26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6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5】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创建的内嵌表值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查询学号为“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108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”的学生的选课情况，再调用该函数将该生“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3-105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号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课的成绩改为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80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indent="0">
              <a:lnSpc>
                <a:spcPct val="130000"/>
              </a:lnSpc>
              <a:spcBef>
                <a:spcPts val="1200"/>
              </a:spcBef>
              <a:buNone/>
              <a:defRPr/>
            </a:pPr>
            <a:endParaRPr lang="en-US" altLang="zh-CN" sz="2400" b="1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2189527" y="4625693"/>
            <a:ext cx="4426591" cy="1006871"/>
          </a:xfrm>
          <a:prstGeom prst="wedgeRoundRectCallout">
            <a:avLst>
              <a:gd name="adj1" fmla="val 16773"/>
              <a:gd name="adj2" fmla="val -15680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ts val="1200"/>
              </a:spcBef>
              <a:buSzTx/>
              <a:buFontTx/>
              <a:buNone/>
              <a:tabLst>
                <a:tab pos="458470" algn="l"/>
              </a:tabLst>
              <a:defRPr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可以通过修改内嵌表值函数的返回值来修改基本表中的数据。</a:t>
            </a:r>
            <a:endParaRPr lang="en-US" altLang="zh-CN" sz="22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91A4669-C8CA-8B4F-E070-A75D1AF3E538}"/>
              </a:ext>
            </a:extLst>
          </p:cNvPr>
          <p:cNvGrpSpPr/>
          <p:nvPr/>
        </p:nvGrpSpPr>
        <p:grpSpPr>
          <a:xfrm>
            <a:off x="5305555" y="3752830"/>
            <a:ext cx="5805056" cy="876336"/>
            <a:chOff x="5305555" y="3752830"/>
            <a:chExt cx="5805056" cy="876336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B6660279-A867-E43F-9C93-843627FDF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99513" y="3752830"/>
              <a:ext cx="3211098" cy="8763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FF80DC0-5196-B86C-54E8-E226120DAB6D}"/>
                </a:ext>
              </a:extLst>
            </p:cNvPr>
            <p:cNvGrpSpPr/>
            <p:nvPr/>
          </p:nvGrpSpPr>
          <p:grpSpPr>
            <a:xfrm>
              <a:off x="5305555" y="3872578"/>
              <a:ext cx="5478276" cy="461665"/>
              <a:chOff x="5305555" y="3872578"/>
              <a:chExt cx="5478276" cy="46166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2CC1C63-7219-45C5-BABA-CC50F93CF296}"/>
                  </a:ext>
                </a:extLst>
              </p:cNvPr>
              <p:cNvSpPr txBox="1"/>
              <p:nvPr/>
            </p:nvSpPr>
            <p:spPr>
              <a:xfrm>
                <a:off x="5726351" y="3872578"/>
                <a:ext cx="14727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运行结果</a:t>
                </a:r>
              </a:p>
            </p:txBody>
          </p:sp>
          <p:cxnSp>
            <p:nvCxnSpPr>
              <p:cNvPr id="11" name="直接箭头连接符 10"/>
              <p:cNvCxnSpPr>
                <a:cxnSpLocks/>
              </p:cNvCxnSpPr>
              <p:nvPr/>
            </p:nvCxnSpPr>
            <p:spPr>
              <a:xfrm>
                <a:off x="5305555" y="3907559"/>
                <a:ext cx="2430479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F46A3F6-74BB-43FE-8E7D-7D9B8190AFF4}"/>
                  </a:ext>
                </a:extLst>
              </p:cNvPr>
              <p:cNvSpPr/>
              <p:nvPr/>
            </p:nvSpPr>
            <p:spPr>
              <a:xfrm>
                <a:off x="10282677" y="3961224"/>
                <a:ext cx="501154" cy="338036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D455622-5C9E-5A61-5306-FAA489DC770D}"/>
              </a:ext>
            </a:extLst>
          </p:cNvPr>
          <p:cNvGrpSpPr/>
          <p:nvPr/>
        </p:nvGrpSpPr>
        <p:grpSpPr>
          <a:xfrm>
            <a:off x="5343269" y="2219908"/>
            <a:ext cx="5678852" cy="859490"/>
            <a:chOff x="5343269" y="2245075"/>
            <a:chExt cx="5678852" cy="859490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B75B072-84D6-43BB-8B79-3E9C52DB4B04}"/>
                </a:ext>
              </a:extLst>
            </p:cNvPr>
            <p:cNvGrpSpPr/>
            <p:nvPr/>
          </p:nvGrpSpPr>
          <p:grpSpPr>
            <a:xfrm>
              <a:off x="5343269" y="2442029"/>
              <a:ext cx="2411769" cy="430887"/>
              <a:chOff x="5324559" y="3106605"/>
              <a:chExt cx="2411769" cy="43088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10" name="直接箭头连接符 9"/>
              <p:cNvCxnSpPr>
                <a:cxnSpLocks/>
              </p:cNvCxnSpPr>
              <p:nvPr/>
            </p:nvCxnSpPr>
            <p:spPr>
              <a:xfrm flipV="1">
                <a:off x="5324559" y="3521068"/>
                <a:ext cx="2411769" cy="158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EE3A546-C0BA-441F-8C42-C17939E13B47}"/>
                  </a:ext>
                </a:extLst>
              </p:cNvPr>
              <p:cNvSpPr txBox="1"/>
              <p:nvPr/>
            </p:nvSpPr>
            <p:spPr>
              <a:xfrm>
                <a:off x="5782534" y="3106605"/>
                <a:ext cx="1472748" cy="43088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运行结果</a:t>
                </a:r>
              </a:p>
            </p:txBody>
          </p:sp>
        </p:grp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AC066B8-B2C4-494E-21A1-1B4F85925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9513" y="2245075"/>
              <a:ext cx="3122608" cy="85949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6951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7" grpId="0" uiExpand="1" build="p" bldLvl="2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656F987-C3AB-64FE-F045-92EFA494E0F8}"/>
              </a:ext>
            </a:extLst>
          </p:cNvPr>
          <p:cNvSpPr txBox="1">
            <a:spLocks/>
          </p:cNvSpPr>
          <p:nvPr/>
        </p:nvSpPr>
        <p:spPr>
          <a:xfrm>
            <a:off x="1408603" y="2209991"/>
            <a:ext cx="9156679" cy="3717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CREATE FUNCTION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所有者名称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]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函数名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(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@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参数名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数据类型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=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默认值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] [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...n]]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RETURNS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@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返回变量 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TABLE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表定义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]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BEGIN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 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函数体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RETURN 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END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10.3.4 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语句表值函数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8810902" y="3114728"/>
            <a:ext cx="2312394" cy="788705"/>
          </a:xfrm>
          <a:prstGeom prst="wedgeRoundRectCallout">
            <a:avLst>
              <a:gd name="adj1" fmla="val -106628"/>
              <a:gd name="adj2" fmla="val -2297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表定义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用来定义返回表的结构。</a:t>
            </a:r>
            <a:endParaRPr lang="zh-CN" altLang="en-US" sz="2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808602" y="3655606"/>
            <a:ext cx="4927074" cy="919291"/>
          </a:xfrm>
          <a:prstGeom prst="wedgeRoundRectCallout">
            <a:avLst>
              <a:gd name="adj1" fmla="val -40738"/>
              <a:gd name="adj2" fmla="val -6481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@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返回变量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代表返回的表名，函数体中引用返回表名的地方使用该变量表示。</a:t>
            </a:r>
            <a:endParaRPr lang="zh-CN" altLang="en-US" sz="2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B0C97-E492-3F59-7680-3D3256BAD7B7}"/>
              </a:ext>
            </a:extLst>
          </p:cNvPr>
          <p:cNvSpPr txBox="1">
            <a:spLocks/>
          </p:cNvSpPr>
          <p:nvPr/>
        </p:nvSpPr>
        <p:spPr>
          <a:xfrm>
            <a:off x="938867" y="1636117"/>
            <a:ext cx="10515600" cy="584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zh-CN" altLang="en-US" sz="2400" kern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创建多语句表值函数的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语法格式：</a:t>
            </a:r>
            <a:endParaRPr lang="en-US" altLang="zh-CN" sz="2400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6359CA4D-1595-ED32-6B75-8DE2376AC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791" y="5547293"/>
            <a:ext cx="3639941" cy="498242"/>
          </a:xfrm>
          <a:prstGeom prst="wedgeRoundRectCallout">
            <a:avLst>
              <a:gd name="adj1" fmla="val -45253"/>
              <a:gd name="adj2" fmla="val -11328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RETURN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语句返回定义的表。</a:t>
            </a:r>
            <a:endParaRPr lang="zh-CN" altLang="en-US" sz="2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F0A692-F835-6C3C-F2D7-019482708B54}"/>
              </a:ext>
            </a:extLst>
          </p:cNvPr>
          <p:cNvSpPr txBox="1"/>
          <p:nvPr/>
        </p:nvSpPr>
        <p:spPr>
          <a:xfrm>
            <a:off x="720000" y="930766"/>
            <a:ext cx="7335521" cy="60535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lnSpc>
                <a:spcPct val="140000"/>
              </a:lnSpc>
              <a:spcBef>
                <a:spcPts val="1200"/>
              </a:spcBef>
              <a:buSzPct val="100000"/>
              <a:defRPr sz="2400">
                <a:latin typeface="黑体" pitchFamily="49" charset="-122"/>
                <a:ea typeface="黑体" pitchFamily="49" charset="-122"/>
              </a:defRPr>
            </a:lvl2pPr>
          </a:lstStyle>
          <a:p>
            <a:pPr lvl="1"/>
            <a:r>
              <a:rPr lang="en-US" altLang="zh-CN" sz="2600" dirty="0">
                <a:solidFill>
                  <a:srgbClr val="0000CC"/>
                </a:solidFill>
              </a:rPr>
              <a:t>1.</a:t>
            </a:r>
            <a:r>
              <a:rPr lang="zh-CN" altLang="en-US" sz="2600" dirty="0">
                <a:solidFill>
                  <a:srgbClr val="0000CC"/>
                </a:solidFill>
              </a:rPr>
              <a:t>多语句表</a:t>
            </a:r>
            <a:r>
              <a:rPr lang="zh-CN" altLang="en-US" sz="2600" kern="0" dirty="0">
                <a:solidFill>
                  <a:srgbClr val="0000CC"/>
                </a:solidFill>
              </a:rPr>
              <a:t>值</a:t>
            </a:r>
            <a:r>
              <a:rPr lang="zh-CN" altLang="en-US" sz="2800" kern="0" dirty="0">
                <a:solidFill>
                  <a:srgbClr val="0000CC"/>
                </a:solidFill>
              </a:rPr>
              <a:t>函数</a:t>
            </a:r>
            <a:r>
              <a:rPr lang="zh-CN" altLang="en-US" sz="2600" kern="0" dirty="0">
                <a:solidFill>
                  <a:srgbClr val="0000CC"/>
                </a:solidFill>
              </a:rPr>
              <a:t>的创建</a:t>
            </a:r>
            <a:endParaRPr lang="en-US" altLang="zh-CN" sz="2600" dirty="0">
              <a:solidFill>
                <a:srgbClr val="0000CC"/>
              </a:solidFill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F8FFC162-D219-AE5F-ED32-CC5A31714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656" y="4648053"/>
            <a:ext cx="2960447" cy="826084"/>
          </a:xfrm>
          <a:prstGeom prst="wedgeRoundRectCallout">
            <a:avLst>
              <a:gd name="adj1" fmla="val -105884"/>
              <a:gd name="adj2" fmla="val -4977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0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函数体</a:t>
            </a:r>
            <a:r>
              <a:rPr lang="zh-CN" altLang="en-US" sz="20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允许使用多条语句构造返回表的内容。</a:t>
            </a:r>
            <a:endParaRPr lang="en-US" altLang="zh-CN" sz="2000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204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4" grpId="0" bldLvl="0" animBg="1"/>
      <p:bldP spid="6" grpId="0" bldLvl="0" animBg="1"/>
      <p:bldP spid="3" grpId="0" uiExpand="1" build="p" bldLvl="2"/>
      <p:bldP spid="8" grpId="0" bldLvl="0" animBg="1"/>
      <p:bldP spid="9" grpId="0"/>
      <p:bldP spid="10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6343" y="500179"/>
            <a:ext cx="10635879" cy="8707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altLang="zh-CN" sz="24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sz="24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4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6】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创建多语句表值函数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F3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，查询指定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学号和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课程号的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学生选课的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成绩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及该课的平均成绩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4627" y="1660455"/>
            <a:ext cx="9096661" cy="445261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FUNCTION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F3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))</a:t>
            </a:r>
            <a:endParaRPr lang="zh-CN" altLang="en-US" sz="2400" dirty="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cj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TABLE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课程号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</a:p>
          <a:p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成绩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课程平均成绩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float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BEGIN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DECLARE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@dg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pj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float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@dg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endParaRPr lang="zh-CN" altLang="en-US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pj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avg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INTO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cj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VALUES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@dg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pj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对话气泡: 圆角矩形 7"/>
          <p:cNvSpPr/>
          <p:nvPr/>
        </p:nvSpPr>
        <p:spPr>
          <a:xfrm>
            <a:off x="5819812" y="1013615"/>
            <a:ext cx="4383942" cy="695367"/>
          </a:xfrm>
          <a:prstGeom prst="wedgeRoundRectCallout">
            <a:avLst>
              <a:gd name="adj1" fmla="val -45604"/>
              <a:gd name="adj2" fmla="val 65053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2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2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分别用来接收调用时传过来的学号和课程号。</a:t>
            </a:r>
          </a:p>
        </p:txBody>
      </p:sp>
      <p:sp>
        <p:nvSpPr>
          <p:cNvPr id="9" name="对话气泡: 圆角矩形 8"/>
          <p:cNvSpPr/>
          <p:nvPr/>
        </p:nvSpPr>
        <p:spPr>
          <a:xfrm>
            <a:off x="8507990" y="2460399"/>
            <a:ext cx="2636520" cy="758190"/>
          </a:xfrm>
          <a:prstGeom prst="wedgeRoundRectCallout">
            <a:avLst>
              <a:gd name="adj1" fmla="val -64897"/>
              <a:gd name="adj2" fmla="val 1472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RETURNS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定义返回值表</a:t>
            </a:r>
            <a:r>
              <a:rPr lang="en-US" altLang="zh-CN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@</a:t>
            </a:r>
            <a:r>
              <a:rPr lang="en-US" altLang="zh-CN" sz="2200" kern="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cj</a:t>
            </a:r>
            <a:r>
              <a:rPr lang="zh-CN" altLang="en-US" sz="22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的结构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0" name="对话气泡: 圆角矩形 9"/>
          <p:cNvSpPr/>
          <p:nvPr/>
        </p:nvSpPr>
        <p:spPr>
          <a:xfrm>
            <a:off x="7031593" y="3492037"/>
            <a:ext cx="3489803" cy="994454"/>
          </a:xfrm>
          <a:prstGeom prst="wedgeRoundRectCallout">
            <a:avLst>
              <a:gd name="adj1" fmla="val -76839"/>
              <a:gd name="adj2" fmla="val -4748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查询指定学号和课程号的成绩赋给变量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@dg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" name="对话气泡: 圆角矩形 10"/>
          <p:cNvSpPr/>
          <p:nvPr/>
        </p:nvSpPr>
        <p:spPr>
          <a:xfrm>
            <a:off x="3670984" y="5417707"/>
            <a:ext cx="3275100" cy="695367"/>
          </a:xfrm>
          <a:prstGeom prst="wedgeRoundRectCallout">
            <a:avLst>
              <a:gd name="adj1" fmla="val -60572"/>
              <a:gd name="adj2" fmla="val -27757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语句把定义的表</a:t>
            </a:r>
            <a:r>
              <a:rPr lang="en-US" altLang="zh-CN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@cj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做为函数值返回。</a:t>
            </a: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330857E0-E98D-410F-A970-DA5630E9057E}"/>
              </a:ext>
            </a:extLst>
          </p:cNvPr>
          <p:cNvSpPr/>
          <p:nvPr/>
        </p:nvSpPr>
        <p:spPr>
          <a:xfrm>
            <a:off x="8976930" y="5128475"/>
            <a:ext cx="2320443" cy="994454"/>
          </a:xfrm>
          <a:prstGeom prst="wedgeRoundRectCallout">
            <a:avLst>
              <a:gd name="adj1" fmla="val -71462"/>
              <a:gd name="adj2" fmla="val -34760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向返回值表中插入各变量的值。</a:t>
            </a: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1B04D21F-86F9-4906-A98A-158FBF35907A}"/>
              </a:ext>
            </a:extLst>
          </p:cNvPr>
          <p:cNvSpPr/>
          <p:nvPr/>
        </p:nvSpPr>
        <p:spPr>
          <a:xfrm>
            <a:off x="364519" y="3278159"/>
            <a:ext cx="1714776" cy="1954904"/>
          </a:xfrm>
          <a:prstGeom prst="wedgeRoundRectCallout">
            <a:avLst>
              <a:gd name="adj1" fmla="val 57052"/>
              <a:gd name="adj2" fmla="val 25762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查询指定课程号的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平均成绩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赋给变量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2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pj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3792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8" grpId="0" bldLvl="0" animBg="1"/>
      <p:bldP spid="9" grpId="0" bldLvl="0" animBg="1"/>
      <p:bldP spid="10" grpId="0" bldLvl="0" animBg="1"/>
      <p:bldP spid="2" grpId="0" bldLvl="0" animBg="1"/>
      <p:bldP spid="13" grpId="0" bldLvl="0" animBg="1"/>
      <p:bldP spid="1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6DB054-EE70-BF3E-807F-3BD2E3123017}"/>
              </a:ext>
            </a:extLst>
          </p:cNvPr>
          <p:cNvSpPr txBox="1"/>
          <p:nvPr/>
        </p:nvSpPr>
        <p:spPr>
          <a:xfrm>
            <a:off x="720000" y="445904"/>
            <a:ext cx="7335521" cy="60535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lnSpc>
                <a:spcPct val="140000"/>
              </a:lnSpc>
              <a:spcBef>
                <a:spcPts val="1200"/>
              </a:spcBef>
              <a:buSzPct val="100000"/>
              <a:defRPr sz="2400">
                <a:latin typeface="黑体" pitchFamily="49" charset="-122"/>
                <a:ea typeface="黑体" pitchFamily="49" charset="-122"/>
              </a:defRPr>
            </a:lvl2pPr>
          </a:lstStyle>
          <a:p>
            <a:pPr lvl="1"/>
            <a:r>
              <a:rPr lang="en-US" altLang="zh-CN" sz="2800" dirty="0">
                <a:solidFill>
                  <a:srgbClr val="0000CC"/>
                </a:solidFill>
              </a:rPr>
              <a:t>2.</a:t>
            </a:r>
            <a:r>
              <a:rPr lang="zh-CN" altLang="en-US" sz="2800" dirty="0">
                <a:solidFill>
                  <a:srgbClr val="0000CC"/>
                </a:solidFill>
              </a:rPr>
              <a:t>多语句表</a:t>
            </a:r>
            <a:r>
              <a:rPr lang="zh-CN" altLang="en-US" sz="2800" kern="0" dirty="0">
                <a:solidFill>
                  <a:srgbClr val="0000CC"/>
                </a:solidFill>
              </a:rPr>
              <a:t>值函数的调用</a:t>
            </a:r>
            <a:endParaRPr lang="en-US" altLang="zh-CN" sz="2800" dirty="0">
              <a:solidFill>
                <a:srgbClr val="0000CC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CD40F30-9C7D-07E3-FCA7-0431387468BB}"/>
              </a:ext>
            </a:extLst>
          </p:cNvPr>
          <p:cNvSpPr txBox="1">
            <a:spLocks/>
          </p:cNvSpPr>
          <p:nvPr/>
        </p:nvSpPr>
        <p:spPr>
          <a:xfrm>
            <a:off x="1567342" y="1739418"/>
            <a:ext cx="6931860" cy="682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所有者名称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]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函数名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实参名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...n]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]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FE816130-8D79-D5DB-BD40-640BB13843AD}"/>
              </a:ext>
            </a:extLst>
          </p:cNvPr>
          <p:cNvSpPr/>
          <p:nvPr/>
        </p:nvSpPr>
        <p:spPr>
          <a:xfrm>
            <a:off x="2135077" y="2782990"/>
            <a:ext cx="2898195" cy="451811"/>
          </a:xfrm>
          <a:prstGeom prst="wedgeRoundRectCallout">
            <a:avLst>
              <a:gd name="adj1" fmla="val -30952"/>
              <a:gd name="adj2" fmla="val -144478"/>
              <a:gd name="adj3" fmla="val 16667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所有者名称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可以省略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200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77179DF-CEB3-A54F-519D-6B370F5C1D7A}"/>
              </a:ext>
            </a:extLst>
          </p:cNvPr>
          <p:cNvSpPr txBox="1">
            <a:spLocks/>
          </p:cNvSpPr>
          <p:nvPr/>
        </p:nvSpPr>
        <p:spPr>
          <a:xfrm>
            <a:off x="1227980" y="868364"/>
            <a:ext cx="10199336" cy="8710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多语句表值函数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的调用语法格式：</a:t>
            </a:r>
            <a:endParaRPr lang="zh-CN" altLang="en-US" sz="26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EBB07B9C-FD25-049E-552B-F14790F5DCB9}"/>
              </a:ext>
            </a:extLst>
          </p:cNvPr>
          <p:cNvSpPr/>
          <p:nvPr/>
        </p:nvSpPr>
        <p:spPr>
          <a:xfrm>
            <a:off x="8838564" y="1383887"/>
            <a:ext cx="2471907" cy="1113585"/>
          </a:xfrm>
          <a:prstGeom prst="wedgeRoundRectCallout">
            <a:avLst>
              <a:gd name="adj1" fmla="val -60888"/>
              <a:gd name="adj2" fmla="val 13125"/>
              <a:gd name="adj3" fmla="val 16667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zh-CN" altLang="en-US" sz="22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函数的</a:t>
            </a: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返回值表不可更新</a:t>
            </a:r>
            <a:r>
              <a:rPr lang="zh-CN" altLang="en-US" sz="22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2DB57766-B9D6-7481-0CE7-5130E902D137}"/>
              </a:ext>
            </a:extLst>
          </p:cNvPr>
          <p:cNvSpPr txBox="1">
            <a:spLocks/>
          </p:cNvSpPr>
          <p:nvPr/>
        </p:nvSpPr>
        <p:spPr>
          <a:xfrm>
            <a:off x="1227980" y="4570541"/>
            <a:ext cx="9736040" cy="1319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lvl="1" indent="-4508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458470" algn="l"/>
              </a:tabLst>
              <a:defRPr/>
            </a:pP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多语句表值函数</a:t>
            </a: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的常用调用位置：</a:t>
            </a:r>
            <a:endParaRPr lang="en-US" altLang="zh-CN" sz="2600" kern="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defRPr/>
            </a:pP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在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SELECT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语句的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FROM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子句中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endParaRPr lang="zh-CN" altLang="en-US" sz="26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7CA8C653-2B60-99A4-2F6C-68E2FB0F1796}"/>
              </a:ext>
            </a:extLst>
          </p:cNvPr>
          <p:cNvSpPr/>
          <p:nvPr/>
        </p:nvSpPr>
        <p:spPr>
          <a:xfrm>
            <a:off x="5223061" y="2698818"/>
            <a:ext cx="5523236" cy="1923516"/>
          </a:xfrm>
          <a:prstGeom prst="wedgeRoundRectCallout">
            <a:avLst>
              <a:gd name="adj1" fmla="val -45745"/>
              <a:gd name="adj2" fmla="val -67987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调用时的实参可以是常量、变量或表达式。</a:t>
            </a:r>
            <a:endParaRPr lang="en-US" altLang="zh-CN" sz="20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实参与函数定义中的形参在个数、数据类型和含义上要一一对应。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调用时实参如果用默认值，则使用 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default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短语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7287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bldLvl="0" animBg="1"/>
      <p:bldP spid="8" grpId="0" uiExpand="1" build="p" bldLvl="2"/>
      <p:bldP spid="9" grpId="0" bldLvl="0" animBg="1"/>
      <p:bldP spid="12" grpId="0" uiExpand="1" build="p" bldLvl="2"/>
      <p:bldP spid="1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50011" y="688921"/>
            <a:ext cx="10515600" cy="4091273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en-US" altLang="zh-CN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7】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创建的多语句表值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查询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学号为“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101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”的学生选了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3-105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号课的成绩及该课的平均成绩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T-SQL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语句：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运行结果：</a:t>
            </a:r>
          </a:p>
        </p:txBody>
      </p:sp>
      <p:sp>
        <p:nvSpPr>
          <p:cNvPr id="3" name="矩形 2"/>
          <p:cNvSpPr/>
          <p:nvPr/>
        </p:nvSpPr>
        <p:spPr>
          <a:xfrm>
            <a:off x="1630751" y="2491846"/>
            <a:ext cx="6582071" cy="76365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F3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'101'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'3-105'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9F2299-3EB7-4153-9751-D72421AA7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751" y="4203931"/>
            <a:ext cx="5267325" cy="1152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030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81043246-FE07-A6E2-C589-230F1EC5D8A5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/>
              <a:t>10.3.5 </a:t>
            </a:r>
            <a:r>
              <a:rPr lang="zh-CN" altLang="en-US" dirty="0" smtClean="0"/>
              <a:t>自定义</a:t>
            </a:r>
            <a:r>
              <a:rPr lang="zh-CN" altLang="en-US" dirty="0"/>
              <a:t>函数的删除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9B6E58-FC56-6870-1335-0764A888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908" y="748096"/>
            <a:ext cx="3238645" cy="3841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AF08902-C72F-1500-EBAB-C425A9905148}"/>
              </a:ext>
            </a:extLst>
          </p:cNvPr>
          <p:cNvSpPr txBox="1">
            <a:spLocks/>
          </p:cNvSpPr>
          <p:nvPr/>
        </p:nvSpPr>
        <p:spPr>
          <a:xfrm>
            <a:off x="1138907" y="1756058"/>
            <a:ext cx="4185407" cy="52853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方法一：</a:t>
            </a: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使用图形界面删除</a:t>
            </a:r>
            <a:endParaRPr lang="en-US" altLang="zh-CN" sz="2400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3F950F0-AC55-DDC2-0C1F-F5172B838A7D}"/>
              </a:ext>
            </a:extLst>
          </p:cNvPr>
          <p:cNvSpPr txBox="1">
            <a:spLocks/>
          </p:cNvSpPr>
          <p:nvPr/>
        </p:nvSpPr>
        <p:spPr>
          <a:xfrm>
            <a:off x="1138907" y="4432697"/>
            <a:ext cx="5528550" cy="52853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zh-CN" altLang="en-US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方法二：</a:t>
            </a: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DROP FUNCTION</a:t>
            </a: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语句删除</a:t>
            </a:r>
            <a:endParaRPr lang="en-US" altLang="zh-CN" sz="2400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1C51AFF-24DA-583E-0EE6-2477007C45F9}"/>
              </a:ext>
            </a:extLst>
          </p:cNvPr>
          <p:cNvSpPr txBox="1">
            <a:spLocks/>
          </p:cNvSpPr>
          <p:nvPr/>
        </p:nvSpPr>
        <p:spPr>
          <a:xfrm>
            <a:off x="814896" y="1258350"/>
            <a:ext cx="4833430" cy="52853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tabLst>
                <a:tab pos="458470" algn="l"/>
              </a:tabLst>
              <a:defRPr/>
            </a:pPr>
            <a:r>
              <a:rPr lang="en-US" altLang="zh-CN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删除自定义表值函数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41D3C3D-997D-F31C-281E-A6C6A1D87385}"/>
              </a:ext>
            </a:extLst>
          </p:cNvPr>
          <p:cNvSpPr txBox="1"/>
          <p:nvPr/>
        </p:nvSpPr>
        <p:spPr>
          <a:xfrm>
            <a:off x="1551714" y="5151425"/>
            <a:ext cx="335979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DROP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FUNCTION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C548F7F-1950-A022-C30B-83787E9C5B7A}"/>
              </a:ext>
            </a:extLst>
          </p:cNvPr>
          <p:cNvSpPr txBox="1"/>
          <p:nvPr/>
        </p:nvSpPr>
        <p:spPr>
          <a:xfrm>
            <a:off x="1315962" y="2448943"/>
            <a:ext cx="5093228" cy="133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300" kern="0" dirty="0">
                <a:latin typeface="黑体" panose="02010609060101010101" pitchFamily="49" charset="-122"/>
                <a:ea typeface="黑体" panose="02010609060101010101" pitchFamily="49" charset="-122"/>
              </a:rPr>
              <a:t>如右图所示，在对象资源管理器中右击要删除的函数，在快捷菜单中选择“</a:t>
            </a:r>
            <a:r>
              <a:rPr lang="zh-CN" altLang="en-US" sz="23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r>
              <a:rPr lang="zh-CN" altLang="en-US" sz="2300" kern="0" dirty="0">
                <a:latin typeface="黑体" panose="02010609060101010101" pitchFamily="49" charset="-122"/>
                <a:ea typeface="黑体" panose="02010609060101010101" pitchFamily="49" charset="-122"/>
              </a:rPr>
              <a:t>”。</a:t>
            </a:r>
            <a:endParaRPr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0002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build="p" bldLvl="2"/>
      <p:bldP spid="11" grpId="0" build="p" bldLvl="2"/>
      <p:bldP spid="12" grpId="0" uiExpand="1" build="p" bldLvl="3"/>
      <p:bldP spid="14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20737" y="1140903"/>
            <a:ext cx="10515601" cy="5100506"/>
          </a:xfrm>
        </p:spPr>
        <p:txBody>
          <a:bodyPr>
            <a:normAutofit/>
          </a:bodyPr>
          <a:lstStyle/>
          <a:p>
            <a:pPr marL="541655" indent="-45720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6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是由一个或多个</a:t>
            </a:r>
            <a:r>
              <a:rPr lang="en-US" altLang="zh-CN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T-SQL</a:t>
            </a: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语句组成的子程序，可用于封装代码以方便重复使用。</a:t>
            </a:r>
            <a:endParaRPr lang="en-US" altLang="zh-CN" sz="26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41655" indent="-457200">
              <a:lnSpc>
                <a:spcPct val="11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6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存储在数据库中，</a:t>
            </a:r>
            <a:r>
              <a:rPr lang="en-US" altLang="zh-CN" sz="2600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SQL Server</a:t>
            </a: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提供了丰富的内置函数可供用户使用，此外，用户也可以根据需要定义自己的函数以完成所在数据库的管理。</a:t>
            </a:r>
            <a:endParaRPr lang="en-US" altLang="zh-CN" sz="26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41655" indent="-457200">
              <a:lnSpc>
                <a:spcPct val="12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6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三类用户自定义函数</a:t>
            </a:r>
            <a:endParaRPr lang="en-US" altLang="zh-CN" sz="26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标量值函数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返回值为单个值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内嵌表值函数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返回值为可更新表，该表是一个查询语句的结果集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多语句表值函数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返回值为不可更新表，该表可由多个语句生成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4D91D2-BA89-3AA8-2DDF-E67D6644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10.3.1 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自定义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EB017CD-8DD0-F803-93E3-49DD84105BC2}"/>
              </a:ext>
            </a:extLst>
          </p:cNvPr>
          <p:cNvSpPr txBox="1">
            <a:spLocks/>
          </p:cNvSpPr>
          <p:nvPr/>
        </p:nvSpPr>
        <p:spPr>
          <a:xfrm>
            <a:off x="896923" y="2337043"/>
            <a:ext cx="10515600" cy="3665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0000"/>
              </a:lnSpc>
              <a:spcBef>
                <a:spcPts val="12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CREATE FUNCTION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所有者名称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]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函数名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(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@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形参名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数据类型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=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默认值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]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...n] ]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RETURNS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返回值数据类型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]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BEGIN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		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函数体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44500" algn="l"/>
              </a:tabLst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RETURN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返回函数值表达式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   END</a:t>
            </a:r>
            <a:endParaRPr lang="en-US" altLang="zh-CN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10.3.2 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标量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值函数</a:t>
            </a:r>
          </a:p>
        </p:txBody>
      </p:sp>
      <p:sp>
        <p:nvSpPr>
          <p:cNvPr id="4" name="对话气泡: 圆角矩形 3"/>
          <p:cNvSpPr/>
          <p:nvPr/>
        </p:nvSpPr>
        <p:spPr>
          <a:xfrm>
            <a:off x="6414783" y="3182159"/>
            <a:ext cx="5178802" cy="1028833"/>
          </a:xfrm>
          <a:prstGeom prst="wedgeRoundRectCallout">
            <a:avLst>
              <a:gd name="adj1" fmla="val -83812"/>
              <a:gd name="adj2" fmla="val -50572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@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形参名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变量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用来接收调用时传过来的数据，参数可以没有，也可以有一个或多个，还可以给参数指定一个默认值。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600B8F-3F13-F792-670D-2BE3A9519F8C}"/>
              </a:ext>
            </a:extLst>
          </p:cNvPr>
          <p:cNvSpPr txBox="1"/>
          <p:nvPr/>
        </p:nvSpPr>
        <p:spPr>
          <a:xfrm>
            <a:off x="720000" y="1090570"/>
            <a:ext cx="7335521" cy="60535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lnSpc>
                <a:spcPct val="140000"/>
              </a:lnSpc>
              <a:spcBef>
                <a:spcPts val="1200"/>
              </a:spcBef>
              <a:buSzPct val="100000"/>
              <a:defRPr sz="2400">
                <a:latin typeface="黑体" pitchFamily="49" charset="-122"/>
                <a:ea typeface="黑体" pitchFamily="49" charset="-122"/>
              </a:defRPr>
            </a:lvl2pPr>
          </a:lstStyle>
          <a:p>
            <a:pPr lvl="1"/>
            <a:r>
              <a:rPr lang="en-US" altLang="zh-CN" sz="2800" dirty="0">
                <a:solidFill>
                  <a:srgbClr val="0000CC"/>
                </a:solidFill>
              </a:rPr>
              <a:t>1.</a:t>
            </a:r>
            <a:r>
              <a:rPr lang="zh-CN" altLang="en-US" sz="2800" kern="0" dirty="0">
                <a:solidFill>
                  <a:srgbClr val="0000CC"/>
                </a:solidFill>
              </a:rPr>
              <a:t>标量值函数的创建</a:t>
            </a:r>
            <a:endParaRPr lang="en-US" altLang="zh-CN" sz="2800" dirty="0">
              <a:solidFill>
                <a:srgbClr val="0000CC"/>
              </a:solidFill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924B0A15-1CE1-1F39-6666-5E65243BB9BE}"/>
              </a:ext>
            </a:extLst>
          </p:cNvPr>
          <p:cNvSpPr/>
          <p:nvPr/>
        </p:nvSpPr>
        <p:spPr>
          <a:xfrm>
            <a:off x="3375171" y="3723877"/>
            <a:ext cx="2779552" cy="707569"/>
          </a:xfrm>
          <a:prstGeom prst="wedgeRoundRectCallout">
            <a:avLst>
              <a:gd name="adj1" fmla="val -66678"/>
              <a:gd name="adj2" fmla="val -77105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RETURNS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指定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函数返回值的数据类型。</a:t>
            </a: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6B7F6548-A962-13D9-C62F-A31A13ADC25A}"/>
              </a:ext>
            </a:extLst>
          </p:cNvPr>
          <p:cNvSpPr/>
          <p:nvPr/>
        </p:nvSpPr>
        <p:spPr>
          <a:xfrm>
            <a:off x="6414783" y="4335386"/>
            <a:ext cx="3048000" cy="1028833"/>
          </a:xfrm>
          <a:prstGeom prst="wedgeRoundRectCallout">
            <a:avLst>
              <a:gd name="adj1" fmla="val -138121"/>
              <a:gd name="adj2" fmla="val -26606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函数体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是用来求函数值的若干个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T-SQL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0BE7D9-DAA1-6DA6-1398-B032C2617352}"/>
              </a:ext>
            </a:extLst>
          </p:cNvPr>
          <p:cNvSpPr txBox="1"/>
          <p:nvPr/>
        </p:nvSpPr>
        <p:spPr>
          <a:xfrm>
            <a:off x="1198025" y="1719818"/>
            <a:ext cx="9246269" cy="5320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marL="0" lvl="1">
              <a:lnSpc>
                <a:spcPct val="140000"/>
              </a:lnSpc>
              <a:spcBef>
                <a:spcPts val="1200"/>
              </a:spcBef>
              <a:buSzPct val="100000"/>
              <a:defRPr sz="2400">
                <a:latin typeface="黑体" pitchFamily="49" charset="-122"/>
                <a:ea typeface="黑体" pitchFamily="49" charset="-122"/>
              </a:defRPr>
            </a:lvl2pPr>
          </a:lstStyle>
          <a:p>
            <a:pPr lvl="1"/>
            <a:r>
              <a:rPr lang="zh-CN" altLang="en-US" kern="0" dirty="0"/>
              <a:t>使用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CREATE FUNCTION</a:t>
            </a:r>
            <a:r>
              <a:rPr lang="zh-CN" altLang="en-US" dirty="0">
                <a:sym typeface="+mn-ea"/>
              </a:rPr>
              <a:t>语句</a:t>
            </a:r>
            <a:r>
              <a:rPr lang="zh-CN" altLang="en-US" kern="0" dirty="0"/>
              <a:t>创建标量值函数的基本语法格式：</a:t>
            </a:r>
            <a:endParaRPr lang="en-US" altLang="zh-CN" dirty="0"/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D7645288-BB80-0ACB-C2CA-4AC1721AF934}"/>
              </a:ext>
            </a:extLst>
          </p:cNvPr>
          <p:cNvSpPr/>
          <p:nvPr/>
        </p:nvSpPr>
        <p:spPr>
          <a:xfrm>
            <a:off x="3608416" y="5503752"/>
            <a:ext cx="3200762" cy="588598"/>
          </a:xfrm>
          <a:prstGeom prst="wedgeRoundRectCallout">
            <a:avLst>
              <a:gd name="adj1" fmla="val -58427"/>
              <a:gd name="adj2" fmla="val -100638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RETURN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返回单个函数值。</a:t>
            </a:r>
            <a:endParaRPr lang="zh-CN" altLang="en-US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4" grpId="0" animBg="1"/>
      <p:bldP spid="3" grpId="0"/>
      <p:bldP spid="11" grpId="0" animBg="1"/>
      <p:bldP spid="12" grpId="0" bldLvl="0" animBg="1"/>
      <p:bldP spid="15" grpId="0"/>
      <p:bldP spid="1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76654" y="692521"/>
            <a:ext cx="10515600" cy="50829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school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数据库中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创建标量值函数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F1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，求指定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班级和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课程号的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参加考试的人数，课程号的默认值设为“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3-105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”。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3" name="矩形 2"/>
          <p:cNvSpPr/>
          <p:nvPr/>
        </p:nvSpPr>
        <p:spPr>
          <a:xfrm>
            <a:off x="961292" y="1672508"/>
            <a:ext cx="10515600" cy="41936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FUNCTION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F1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@class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'3-105'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RETURNS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AS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BEGIN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DECLARE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count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(*)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endParaRPr lang="zh-CN" altLang="en-US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sclass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@class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null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RETURN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</a:t>
            </a:r>
            <a:endParaRPr lang="zh-CN" altLang="en-US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END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对话气泡: 圆角矩形 7"/>
          <p:cNvSpPr/>
          <p:nvPr/>
        </p:nvSpPr>
        <p:spPr>
          <a:xfrm>
            <a:off x="7704992" y="2146289"/>
            <a:ext cx="3001404" cy="1235192"/>
          </a:xfrm>
          <a:prstGeom prst="wedgeRoundRectCallout">
            <a:avLst>
              <a:gd name="adj1" fmla="val -55790"/>
              <a:gd name="adj2" fmla="val -45053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2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用来接收调用时传过来的课程号，并给定了一个默认值。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对话气泡: 圆角矩形 8"/>
          <p:cNvSpPr/>
          <p:nvPr/>
        </p:nvSpPr>
        <p:spPr>
          <a:xfrm>
            <a:off x="4718390" y="3219275"/>
            <a:ext cx="3001404" cy="778234"/>
          </a:xfrm>
          <a:prstGeom prst="wedgeRoundRectCallout">
            <a:avLst>
              <a:gd name="adj1" fmla="val -78149"/>
              <a:gd name="adj2" fmla="val -14744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声明变量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2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用来放函数值，即求得的人数。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对话气泡: 圆角矩形 9"/>
          <p:cNvSpPr/>
          <p:nvPr/>
        </p:nvSpPr>
        <p:spPr>
          <a:xfrm>
            <a:off x="8162420" y="3559584"/>
            <a:ext cx="3314472" cy="1172307"/>
          </a:xfrm>
          <a:prstGeom prst="wedgeRoundRectCallout">
            <a:avLst>
              <a:gd name="adj1" fmla="val -84702"/>
              <a:gd name="adj2" fmla="val 23960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查询指定班级和课程号的参加考试的人数并赋给变量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2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对话气泡: 圆角矩形 10"/>
          <p:cNvSpPr/>
          <p:nvPr/>
        </p:nvSpPr>
        <p:spPr>
          <a:xfrm>
            <a:off x="3766939" y="5300511"/>
            <a:ext cx="3710353" cy="530419"/>
          </a:xfrm>
          <a:prstGeom prst="wedgeRoundRectCallout">
            <a:avLst>
              <a:gd name="adj1" fmla="val -72287"/>
              <a:gd name="adj2" fmla="val -41042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2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作为函数值返回。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对话气泡: 圆角矩形 11"/>
          <p:cNvSpPr/>
          <p:nvPr/>
        </p:nvSpPr>
        <p:spPr>
          <a:xfrm>
            <a:off x="3581803" y="2306179"/>
            <a:ext cx="3001404" cy="778234"/>
          </a:xfrm>
          <a:prstGeom prst="wedgeRoundRectCallout">
            <a:avLst>
              <a:gd name="adj1" fmla="val 3722"/>
              <a:gd name="adj2" fmla="val -64933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@class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用来接收调用时传过来的班级。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3F0C507-6CDE-0C10-67B9-4E7708969632}"/>
              </a:ext>
            </a:extLst>
          </p:cNvPr>
          <p:cNvSpPr txBox="1">
            <a:spLocks/>
          </p:cNvSpPr>
          <p:nvPr/>
        </p:nvSpPr>
        <p:spPr>
          <a:xfrm>
            <a:off x="990600" y="1964772"/>
            <a:ext cx="10099646" cy="840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1200"/>
              </a:spcBef>
              <a:buFontTx/>
              <a:buNone/>
              <a:tabLst>
                <a:tab pos="458470" algn="l"/>
              </a:tabLst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所有者名称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函数名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实参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...n]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]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90600" y="1310665"/>
            <a:ext cx="10515600" cy="5285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调用标量值函数的语法格式：</a:t>
            </a:r>
            <a:endParaRPr lang="en-US" altLang="zh-CN" sz="24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对话气泡: 圆角矩形 7"/>
          <p:cNvSpPr/>
          <p:nvPr/>
        </p:nvSpPr>
        <p:spPr>
          <a:xfrm>
            <a:off x="1254026" y="3322555"/>
            <a:ext cx="3710354" cy="947442"/>
          </a:xfrm>
          <a:prstGeom prst="wedgeRoundRectCallout">
            <a:avLst>
              <a:gd name="adj1" fmla="val -24616"/>
              <a:gd name="adj2" fmla="val -111799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调用时必须在函数名前指出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所有者名称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9" name="对话气泡: 圆角矩形 8"/>
          <p:cNvSpPr/>
          <p:nvPr/>
        </p:nvSpPr>
        <p:spPr>
          <a:xfrm>
            <a:off x="5226341" y="2971611"/>
            <a:ext cx="5863905" cy="2575723"/>
          </a:xfrm>
          <a:prstGeom prst="wedgeRoundRectCallout">
            <a:avLst>
              <a:gd name="adj1" fmla="val -52322"/>
              <a:gd name="adj2" fmla="val -64430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调用时的实参可以是常量、变量或表达式。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实参与函数定义中的形参在个数、顺序、数据类型和含义上要一一对应。</a:t>
            </a:r>
          </a:p>
          <a:p>
            <a:pPr marL="342900" indent="-34290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调用时实参如果用默认值，则使用 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default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短语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20000" y="761008"/>
            <a:ext cx="10515600" cy="480131"/>
          </a:xfrm>
          <a:noFill/>
        </p:spPr>
        <p:txBody>
          <a:bodyPr wrap="square">
            <a:spAutoFit/>
          </a:bodyPr>
          <a:lstStyle/>
          <a:p>
            <a:r>
              <a:rPr lang="en-US" altLang="zh-CN" sz="2800" kern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  <a:cs typeface="+mn-cs"/>
              </a:rPr>
              <a:t>2.</a:t>
            </a:r>
            <a:r>
              <a:rPr lang="zh-CN" altLang="en-US" sz="2800" kern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  <a:cs typeface="+mn-cs"/>
              </a:rPr>
              <a:t>标量值函数的调用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build="p" bldLvl="2"/>
      <p:bldP spid="8" grpId="0" bldLvl="0" animBg="1"/>
      <p:bldP spid="9" grpId="0" bldLvl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080000" y="662049"/>
            <a:ext cx="9592056" cy="5059020"/>
          </a:xfrm>
        </p:spPr>
        <p:txBody>
          <a:bodyPr>
            <a:normAutofit/>
          </a:bodyPr>
          <a:lstStyle/>
          <a:p>
            <a:pPr marL="0" lvl="1" indent="0">
              <a:lnSpc>
                <a:spcPct val="120000"/>
              </a:lnSpc>
              <a:spcBef>
                <a:spcPts val="1200"/>
              </a:spcBef>
              <a:buNone/>
              <a:tabLst>
                <a:tab pos="458470" algn="l"/>
              </a:tabLst>
              <a:defRPr/>
            </a:pP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调用例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创建的函数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95031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”班默认课程号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'3-105'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的参加考试的人数。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01345" y="2319278"/>
            <a:ext cx="9353724" cy="68782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F1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'95031'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default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"95031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3-105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号课考试人数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endParaRPr lang="zh-CN" altLang="en-US" sz="24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400886" y="2846087"/>
            <a:ext cx="8059993" cy="2142085"/>
            <a:chOff x="2640934" y="3079486"/>
            <a:chExt cx="7686719" cy="2142085"/>
          </a:xfrm>
        </p:grpSpPr>
        <p:sp>
          <p:nvSpPr>
            <p:cNvPr id="8" name="对话气泡: 圆角矩形 7"/>
            <p:cNvSpPr/>
            <p:nvPr/>
          </p:nvSpPr>
          <p:spPr>
            <a:xfrm>
              <a:off x="6295777" y="3623165"/>
              <a:ext cx="4031876" cy="1598406"/>
            </a:xfrm>
            <a:prstGeom prst="wedgeRoundRectCallout">
              <a:avLst>
                <a:gd name="adj1" fmla="val -86151"/>
                <a:gd name="adj2" fmla="val -78825"/>
                <a:gd name="adj3" fmla="val 16667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1200"/>
                </a:spcBef>
              </a:pPr>
              <a:r>
                <a:rPr lang="zh-CN" altLang="en-US" sz="24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调用时，第一个实参</a:t>
              </a:r>
              <a:r>
                <a: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“</a:t>
              </a:r>
              <a:r>
                <a:rPr lang="en-US" altLang="zh-CN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95031</a:t>
              </a:r>
              <a:r>
                <a: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”</a:t>
              </a:r>
              <a:r>
                <a:rPr lang="zh-CN" altLang="en-US" sz="24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传给函数形参</a:t>
              </a:r>
              <a:r>
                <a:rPr lang="en-US" altLang="zh-CN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@class</a:t>
              </a:r>
              <a:r>
                <a:rPr lang="zh-CN" altLang="en-US" sz="24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，函数的第二个参数</a:t>
              </a:r>
              <a:r>
                <a:rPr lang="en-US" altLang="zh-CN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@cn</a:t>
              </a:r>
              <a:r>
                <a:rPr lang="zh-CN" altLang="en-US" sz="24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使用定义中的默认值</a:t>
              </a:r>
              <a:r>
                <a: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“</a:t>
              </a:r>
              <a:r>
                <a:rPr lang="en-US" altLang="zh-CN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3-105</a:t>
              </a:r>
              <a:r>
                <a: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”</a:t>
              </a:r>
              <a:r>
                <a:rPr lang="zh-CN" altLang="en-US" sz="24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2640934" y="3079486"/>
              <a:ext cx="348627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4946A208-8303-2301-E44C-A5E340870691}"/>
              </a:ext>
            </a:extLst>
          </p:cNvPr>
          <p:cNvSpPr/>
          <p:nvPr/>
        </p:nvSpPr>
        <p:spPr>
          <a:xfrm>
            <a:off x="4735457" y="1699715"/>
            <a:ext cx="3611589" cy="516313"/>
          </a:xfrm>
          <a:prstGeom prst="wedgeRoundRectCallout">
            <a:avLst>
              <a:gd name="adj1" fmla="val -48808"/>
              <a:gd name="adj2" fmla="val 90545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在查询语句中输出函数值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902645-CCD2-D863-7F1B-7463599DC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345" y="3958200"/>
            <a:ext cx="4227668" cy="835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3"/>
      <p:bldP spid="3" grpId="0" animBg="1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080000" y="662049"/>
            <a:ext cx="9308592" cy="5059020"/>
          </a:xfrm>
        </p:spPr>
        <p:txBody>
          <a:bodyPr>
            <a:normAutofit/>
          </a:bodyPr>
          <a:lstStyle/>
          <a:p>
            <a:pPr marL="0" lvl="1" indent="0">
              <a:lnSpc>
                <a:spcPct val="120000"/>
              </a:lnSpc>
              <a:spcBef>
                <a:spcPts val="1200"/>
              </a:spcBef>
              <a:buNone/>
              <a:tabLst>
                <a:tab pos="458470" algn="l"/>
              </a:tabLst>
              <a:defRPr/>
            </a:pP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调用例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创建的函数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，将“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95033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”班“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6-166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”号课参加考试的人数赋给变量，然后输出该变量的值。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2400"/>
              </a:spcBef>
              <a:buNone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2483" y="1820606"/>
            <a:ext cx="8626109" cy="128987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DECLARE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@rs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endParaRPr lang="en-US" altLang="zh-CN" sz="24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da-DK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</a:t>
            </a:r>
            <a:r>
              <a:rPr lang="da-DK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da-DK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@rs</a:t>
            </a:r>
            <a:r>
              <a:rPr lang="da-DK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da-DK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dbo</a:t>
            </a:r>
            <a:r>
              <a:rPr lang="da-DK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da-DK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F1</a:t>
            </a:r>
            <a:r>
              <a:rPr lang="da-DK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da-DK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'95033'</a:t>
            </a:r>
            <a:r>
              <a:rPr lang="da-DK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da-DK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'6-166'</a:t>
            </a:r>
            <a:r>
              <a:rPr lang="da-DK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da-DK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@rs</a:t>
            </a:r>
            <a:r>
              <a:rPr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"95033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6-166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号课考试人数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997939" y="2649125"/>
            <a:ext cx="7505585" cy="2052919"/>
            <a:chOff x="2736860" y="2805166"/>
            <a:chExt cx="7157987" cy="2052919"/>
          </a:xfrm>
        </p:grpSpPr>
        <p:sp>
          <p:nvSpPr>
            <p:cNvPr id="8" name="对话气泡: 圆角矩形 7"/>
            <p:cNvSpPr/>
            <p:nvPr/>
          </p:nvSpPr>
          <p:spPr>
            <a:xfrm>
              <a:off x="5728753" y="3492989"/>
              <a:ext cx="4166094" cy="1365096"/>
            </a:xfrm>
            <a:prstGeom prst="wedgeRoundRectCallout">
              <a:avLst>
                <a:gd name="adj1" fmla="val -55483"/>
                <a:gd name="adj2" fmla="val -91831"/>
                <a:gd name="adj3" fmla="val 16667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1200"/>
                </a:spcBef>
              </a:pPr>
              <a:r>
                <a:rPr lang="zh-CN" altLang="en-US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调用时，实参班级</a:t>
              </a:r>
              <a:r>
                <a:rPr lang="zh-CN" altLang="en-US" sz="2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“</a:t>
              </a:r>
              <a:r>
                <a:rPr lang="en-US" altLang="zh-CN" sz="2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95033</a:t>
              </a:r>
              <a:r>
                <a:rPr lang="zh-CN" altLang="en-US" sz="2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”</a:t>
              </a:r>
              <a:r>
                <a:rPr lang="zh-CN" altLang="en-US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传给函数的形参</a:t>
              </a:r>
              <a:r>
                <a:rPr lang="en-US" altLang="zh-CN" sz="2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@class</a:t>
              </a:r>
              <a:r>
                <a:rPr lang="zh-CN" altLang="en-US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，实参课程号</a:t>
              </a:r>
              <a:r>
                <a:rPr lang="zh-CN" altLang="en-US" sz="2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“</a:t>
              </a:r>
              <a:r>
                <a:rPr lang="en-US" altLang="zh-CN" sz="2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6-166</a:t>
              </a:r>
              <a:r>
                <a:rPr lang="zh-CN" altLang="en-US" sz="2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”</a:t>
              </a:r>
              <a:r>
                <a:rPr lang="zh-CN" altLang="en-US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传给函数形参</a:t>
              </a:r>
              <a:r>
                <a:rPr lang="en-US" altLang="zh-CN" sz="2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@cn</a:t>
              </a:r>
              <a:r>
                <a:rPr lang="zh-CN" altLang="en-US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2736860" y="2805166"/>
              <a:ext cx="348627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B7B6979-A83B-3A82-EC8B-091FAA909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483" y="4119228"/>
            <a:ext cx="3942031" cy="7719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3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3B6C3-EEBA-7EA3-DFAE-0DF773A13C0C}"/>
              </a:ext>
            </a:extLst>
          </p:cNvPr>
          <p:cNvSpPr txBox="1">
            <a:spLocks/>
          </p:cNvSpPr>
          <p:nvPr/>
        </p:nvSpPr>
        <p:spPr>
          <a:xfrm>
            <a:off x="1114043" y="2373038"/>
            <a:ext cx="9503664" cy="2293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CREATE FUNCTION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所有者名称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]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函数名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(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@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形参名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数据类型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=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默认值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] [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,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...n]]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RETURNS table</a:t>
            </a:r>
            <a:endParaRPr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AS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]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	     RETURN(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SELECT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10.3.3 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嵌表值函数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67968" y="1888329"/>
            <a:ext cx="9809989" cy="52665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创建内嵌表值函数的基本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语法格式：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6205728" y="3587687"/>
            <a:ext cx="3476401" cy="892207"/>
          </a:xfrm>
          <a:prstGeom prst="wedgeRoundRectCallout">
            <a:avLst>
              <a:gd name="adj1" fmla="val -102001"/>
              <a:gd name="adj2" fmla="val -5397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RETURNS</a:t>
            </a:r>
            <a:r>
              <a:rPr lang="zh-CN" altLang="en-US" sz="22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指定</a:t>
            </a:r>
            <a:r>
              <a:rPr lang="en-US" altLang="zh-CN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table</a:t>
            </a:r>
            <a:r>
              <a:rPr lang="zh-CN" altLang="en-US" sz="22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作为函数返回值的数据类型。</a:t>
            </a:r>
            <a:endParaRPr lang="zh-CN" altLang="en-US" sz="2200" b="1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1114043" y="4744221"/>
            <a:ext cx="9761557" cy="407444"/>
          </a:xfrm>
          <a:prstGeom prst="wedgeRoundRectCallout">
            <a:avLst>
              <a:gd name="adj1" fmla="val -28016"/>
              <a:gd name="adj2" fmla="val -9755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ts val="1200"/>
              </a:spcBef>
              <a:buSzTx/>
              <a:buFontTx/>
              <a:buNone/>
              <a:tabLst>
                <a:tab pos="458470" algn="l"/>
              </a:tabLst>
              <a:defRPr/>
            </a:pPr>
            <a:r>
              <a:rPr lang="zh-CN" altLang="en-US" sz="22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返回值是一个位于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RETURN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语句中的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SELECT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语句从数据库中查询得到的表。</a:t>
            </a:r>
            <a:endParaRPr lang="zh-CN" altLang="en-US" sz="2200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D39D70-D471-5034-211E-25D4F1BAFF1B}"/>
              </a:ext>
            </a:extLst>
          </p:cNvPr>
          <p:cNvSpPr txBox="1"/>
          <p:nvPr/>
        </p:nvSpPr>
        <p:spPr>
          <a:xfrm>
            <a:off x="728389" y="1307022"/>
            <a:ext cx="7335521" cy="5686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marL="0" lvl="1">
              <a:lnSpc>
                <a:spcPct val="140000"/>
              </a:lnSpc>
              <a:spcBef>
                <a:spcPts val="1200"/>
              </a:spcBef>
              <a:buSzPct val="100000"/>
              <a:defRPr sz="2400">
                <a:latin typeface="黑体" pitchFamily="49" charset="-122"/>
                <a:ea typeface="黑体" pitchFamily="49" charset="-122"/>
              </a:defRPr>
            </a:lvl2pPr>
          </a:lstStyle>
          <a:p>
            <a:pPr lvl="1"/>
            <a:r>
              <a:rPr lang="en-US" altLang="zh-CN" sz="2800" dirty="0">
                <a:solidFill>
                  <a:srgbClr val="0000CC"/>
                </a:solidFill>
              </a:rPr>
              <a:t>1.</a:t>
            </a:r>
            <a:r>
              <a:rPr lang="zh-CN" altLang="en-US" sz="2800" dirty="0">
                <a:solidFill>
                  <a:srgbClr val="0000CC"/>
                </a:solidFill>
              </a:rPr>
              <a:t>内嵌表值函数的创建</a:t>
            </a:r>
            <a:endParaRPr lang="en-US" altLang="zh-CN" sz="2800" dirty="0">
              <a:solidFill>
                <a:srgbClr val="0000CC"/>
              </a:solidFill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AB6A449E-B94F-E35D-87B9-5F1251CE2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611" y="5340655"/>
            <a:ext cx="9809989" cy="848869"/>
          </a:xfrm>
          <a:prstGeom prst="wedgeRoundRectCallout">
            <a:avLst>
              <a:gd name="adj1" fmla="val -23309"/>
              <a:gd name="adj2" fmla="val -3481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ts val="600"/>
              </a:spcBef>
              <a:buSzTx/>
              <a:buFontTx/>
              <a:buNone/>
              <a:tabLst>
                <a:tab pos="458470" algn="l"/>
              </a:tabLst>
              <a:defRPr/>
            </a:pPr>
            <a:r>
              <a:rPr lang="zh-CN" altLang="en-US" sz="22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内嵌表值函数的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返回值是一个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可更新的表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，所以可以通过修改函数值来修改基本表中的数据。</a:t>
            </a:r>
            <a:endParaRPr lang="zh-CN" altLang="en-US" sz="2200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861ACD-E60B-7A79-140C-7B96BF106A34}"/>
              </a:ext>
            </a:extLst>
          </p:cNvPr>
          <p:cNvSpPr txBox="1"/>
          <p:nvPr/>
        </p:nvSpPr>
        <p:spPr>
          <a:xfrm>
            <a:off x="259331" y="896754"/>
            <a:ext cx="11216808" cy="508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内嵌表值函数的</a:t>
            </a: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返回值是一个可更新的表，该表是一个查询语句的结果集。</a:t>
            </a:r>
            <a:endParaRPr lang="en-US" altLang="zh-CN" sz="2600" kern="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300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7" grpId="0" build="p"/>
      <p:bldP spid="4" grpId="0" animBg="1"/>
      <p:bldP spid="5" grpId="0" animBg="1"/>
      <p:bldP spid="6" grpId="0"/>
      <p:bldP spid="8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94919" y="799576"/>
            <a:ext cx="10515600" cy="876630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sz="26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sz="26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600" dirty="0" smtClean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school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数据库中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创建内嵌表值函数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F2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，查询指定学号的学生的选课情况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包括学号、姓名、课程号和成绩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64945" y="1828165"/>
            <a:ext cx="9637395" cy="337058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lnSpc>
                <a:spcPct val="130000"/>
              </a:lnSpc>
              <a:spcBef>
                <a:spcPts val="1200"/>
              </a:spcBef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CREATE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FUNCTION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F2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@no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))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RETURNS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table</a:t>
            </a:r>
            <a:endParaRPr lang="zh-CN" altLang="zh-CN" sz="2400" kern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AS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RETURN 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SELECT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score</a:t>
            </a:r>
            <a:r>
              <a:rPr lang="en-US" altLang="zh-CN" sz="2400" kern="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2400" kern="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sname</a:t>
            </a:r>
            <a:r>
              <a:rPr lang="en-US" altLang="zh-CN" sz="2400" kern="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cno</a:t>
            </a:r>
            <a:r>
              <a:rPr lang="en-US" altLang="zh-CN" sz="2400" kern="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degree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    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FROM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student</a:t>
            </a:r>
            <a:r>
              <a:rPr lang="en-US" altLang="zh-CN" sz="2400" kern="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score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	      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WHERE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student</a:t>
            </a:r>
            <a:r>
              <a:rPr lang="en-US" altLang="zh-CN" sz="2400" kern="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score</a:t>
            </a:r>
            <a:r>
              <a:rPr lang="en-US" altLang="zh-CN" sz="2400" kern="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and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student</a:t>
            </a:r>
            <a:r>
              <a:rPr lang="en-US" altLang="zh-CN" sz="2400" kern="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@no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dirty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291209" y="4930651"/>
            <a:ext cx="2275840" cy="840105"/>
          </a:xfrm>
          <a:prstGeom prst="wedgeRoundRectCallout">
            <a:avLst>
              <a:gd name="adj1" fmla="val 14922"/>
              <a:gd name="adj2" fmla="val -15944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>
              <a:spcBef>
                <a:spcPts val="1200"/>
              </a:spcBef>
              <a:buSzTx/>
              <a:buFontTx/>
              <a:buNone/>
              <a:tabLst>
                <a:tab pos="458470" algn="l"/>
              </a:tabLst>
              <a:defRPr/>
            </a:pP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函数返回</a:t>
            </a:r>
            <a:r>
              <a:rPr lang="en-US" altLang="zh-CN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SELECT</a:t>
            </a:r>
            <a:r>
              <a:rPr lang="zh-CN" altLang="en-US" sz="22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查询的结果表。</a:t>
            </a:r>
          </a:p>
        </p:txBody>
      </p:sp>
      <p:sp>
        <p:nvSpPr>
          <p:cNvPr id="9" name="对话气泡: 圆角矩形 8"/>
          <p:cNvSpPr/>
          <p:nvPr/>
        </p:nvSpPr>
        <p:spPr>
          <a:xfrm>
            <a:off x="4735194" y="2797048"/>
            <a:ext cx="3096895" cy="796925"/>
          </a:xfrm>
          <a:prstGeom prst="wedgeRoundRectCallout">
            <a:avLst>
              <a:gd name="adj1" fmla="val -41142"/>
              <a:gd name="adj2" fmla="val -84023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@no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用来接收调用时传过来的学号。</a:t>
            </a:r>
          </a:p>
        </p:txBody>
      </p:sp>
      <p:sp>
        <p:nvSpPr>
          <p:cNvPr id="10" name="对话气泡: 圆角矩形 9"/>
          <p:cNvSpPr/>
          <p:nvPr/>
        </p:nvSpPr>
        <p:spPr>
          <a:xfrm>
            <a:off x="8649716" y="3195510"/>
            <a:ext cx="2626360" cy="1247580"/>
          </a:xfrm>
          <a:prstGeom prst="wedgeRoundRectCallout">
            <a:avLst>
              <a:gd name="adj1" fmla="val 9033"/>
              <a:gd name="adj2" fmla="val 60828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查询学号</a:t>
            </a:r>
            <a:r>
              <a:rPr lang="en-US" altLang="zh-CN" sz="22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列等于参数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@no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的学生的选课信息。</a:t>
            </a:r>
          </a:p>
        </p:txBody>
      </p:sp>
    </p:spTree>
    <p:extLst>
      <p:ext uri="{BB962C8B-B14F-4D97-AF65-F5344CB8AC3E}">
        <p14:creationId xmlns:p14="http://schemas.microsoft.com/office/powerpoint/2010/main" val="233385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8" grpId="0" bldLvl="0" animBg="1"/>
      <p:bldP spid="9" grpId="0" bldLvl="0" animBg="1"/>
      <p:bldP spid="10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2260</Words>
  <Application>Microsoft Office PowerPoint</Application>
  <PresentationFormat>宽屏</PresentationFormat>
  <Paragraphs>233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黑体</vt:lpstr>
      <vt:lpstr>华文行楷</vt:lpstr>
      <vt:lpstr>Arial</vt:lpstr>
      <vt:lpstr>Times New Roman</vt:lpstr>
      <vt:lpstr>Wingdings</vt:lpstr>
      <vt:lpstr>Office 主题​​</vt:lpstr>
      <vt:lpstr>10.3 自定义函数</vt:lpstr>
      <vt:lpstr>10.3.1 自定义函数</vt:lpstr>
      <vt:lpstr>10.3.2 标量值函数</vt:lpstr>
      <vt:lpstr>PowerPoint 演示文稿</vt:lpstr>
      <vt:lpstr>2.标量值函数的调用</vt:lpstr>
      <vt:lpstr>PowerPoint 演示文稿</vt:lpstr>
      <vt:lpstr>PowerPoint 演示文稿</vt:lpstr>
      <vt:lpstr>10.3.3 内嵌表值函数</vt:lpstr>
      <vt:lpstr>PowerPoint 演示文稿</vt:lpstr>
      <vt:lpstr>2.内嵌表值函数的调用</vt:lpstr>
      <vt:lpstr>PowerPoint 演示文稿</vt:lpstr>
      <vt:lpstr>10.3.4 多语句表值函数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zhang yonghua</dc:creator>
  <cp:lastModifiedBy>Admin</cp:lastModifiedBy>
  <cp:revision>444</cp:revision>
  <dcterms:created xsi:type="dcterms:W3CDTF">2019-10-10T08:16:00Z</dcterms:created>
  <dcterms:modified xsi:type="dcterms:W3CDTF">2024-06-11T23:52:51Z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