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99" r:id="rId4"/>
    <p:sldId id="302" r:id="rId5"/>
    <p:sldId id="288" r:id="rId6"/>
    <p:sldId id="296" r:id="rId7"/>
    <p:sldId id="287" r:id="rId8"/>
    <p:sldId id="290" r:id="rId9"/>
    <p:sldId id="292" r:id="rId10"/>
    <p:sldId id="297" r:id="rId11"/>
    <p:sldId id="300" r:id="rId12"/>
    <p:sldId id="303" r:id="rId13"/>
    <p:sldId id="294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C5C26"/>
    <a:srgbClr val="156D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1" autoAdjust="0"/>
    <p:restoredTop sz="75499" autoAdjust="0"/>
  </p:normalViewPr>
  <p:slideViewPr>
    <p:cSldViewPr snapToGrid="0">
      <p:cViewPr varScale="1">
        <p:scale>
          <a:sx n="94" d="100"/>
          <a:sy n="94" d="100"/>
        </p:scale>
        <p:origin x="20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6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还可以通过游标将行数据存入变量以便进行后续处理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6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游标使用完成后要及时关闭。关闭游标使用</a:t>
            </a:r>
            <a:r>
              <a:rPr lang="en-US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CLOSE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语句，但不释放游标占用的数据结构。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关闭游标后可以再次打开。在一个批处理中，可以多次打开和关闭游标。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9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释放游标就是删除游标，若确认游标不再使用，可以释放游标，释放其所占用的系统空间。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释放了某个游标后，该游标就不存在了，如果要再使用的话需要重新声明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应用程序，并不</a:t>
            </a:r>
            <a:r>
              <a:rPr lang="zh-CN" altLang="en-US" sz="1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总能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将整个结果集作为一个单元来有效地处理。这些应用程序需要一种机制，以便每次处理一行或几行。为了解决这个问题，引入了游标的概念，来实现对表中的数据逐行处理。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游标主要用在服务器上，处理由客户端发送给服务器的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语句，或是批处理、存储过程、触发器中的数据处理请求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游标具有以下优点：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允许定位在结果集的特定行。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从结果集的当前位置检索一行或多行。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支持对结果集中当前位置的行进行数据修改。</a:t>
            </a:r>
            <a:endParaRPr lang="en-US" altLang="zh-CN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一般复杂的存储过程，都会有游标的出现，他的用处主要有：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定位到结果集中的某一行。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对当前位置的数据进行读写。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可以对结果集中的数据单独操作，而不是整行执行相同的操作。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是面向集合的数据库管理系统和面向行的程序设计之间的桥梁。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当游标指向某一行时，可以对这一行的数据进行读写操作，例如修改这一行的数据。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LOCAL|GLOBAL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：定义游标的作用域，</a:t>
            </a:r>
            <a:r>
              <a:rPr lang="en-US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限定游标的作用范围为所在的存储过程、触发器或批处理，</a:t>
            </a:r>
            <a:r>
              <a:rPr lang="en-US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定义游标的作用范围为整个用户的连接时间。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：指定所有的提取选项（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）均可用。如果未指定 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，默认 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SELECT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查询语句：定义游标结果集的标准 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en-US" altLang="zh-CN" sz="12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READ ONLY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表示是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只读游标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12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[OF </a:t>
            </a:r>
            <a:r>
              <a:rPr lang="en-US" altLang="zh-CN" sz="12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[,...n]]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：定义游标内可更新的列。如果指定 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 </a:t>
            </a:r>
            <a:r>
              <a:rPr lang="en-US" altLang="zh-CN" sz="12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 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参数，则只允许修改所列出的列。如果在 </a:t>
            </a:r>
            <a:r>
              <a:rPr lang="en-US" altLang="zh-CN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</a:t>
            </a:r>
            <a:r>
              <a:rPr lang="zh-CN" altLang="en-US" sz="12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中未指定列的列表，则可以更新所有列。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5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查询指定游标可访问的结果集如右图所示：即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按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sno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升序排的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班的学生信息。</a:t>
            </a:r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9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当游标被成功打开以后，可以使用</a:t>
            </a:r>
            <a:r>
              <a:rPr lang="en-US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FETCH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命令从游标中逐行地读取数据，以进行相关处理。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 :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从第一行依次向后提取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Prior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：从最后一行依次向前提取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Absolute 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：提取第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Relative 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为正数，提取当前行向后的第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为负数，则提取当前行向前的第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7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2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66DA9E-D755-954B-43D4-5FBA986D1A4D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4E1D08-B13D-7E2C-3F5A-0C5055D9A4A5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A905739A-A33A-0EE2-F6BC-EFFAA90A45A9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0DF6D59B-B58B-D370-2B48-CAE380099CE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03BEA3CB-BC69-1A41-B1F4-2A1EAF4FF7A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951B25E-B9A1-355F-7592-F27638B07B76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AA8EEAE3-1A42-C22E-0D2A-9D3E7769802A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8A3D8518-17CC-FD7E-8CD7-47F6168220D9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94522A-0721-EBE2-13E2-43800B08FD45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F7A7-567D-420B-A16C-CA2C10B1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9000"/>
            <a:ext cx="9144000" cy="900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34" y="539178"/>
            <a:ext cx="10515600" cy="617408"/>
          </a:xfrm>
        </p:spPr>
        <p:txBody>
          <a:bodyPr vert="horz" lIns="91440" tIns="45720" rIns="91440" bIns="45720" rtlCol="0">
            <a:normAutofit/>
          </a:bodyPr>
          <a:lstStyle/>
          <a:p>
            <a:pPr marL="712788" lvl="1" indent="-255588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使用下列语句提取滚动游标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结果集中的行。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1435111" y="1151439"/>
            <a:ext cx="6837486" cy="37348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5012096" y="1910498"/>
            <a:ext cx="2258568" cy="514034"/>
          </a:xfrm>
          <a:prstGeom prst="wedgeRoundRectCallout">
            <a:avLst>
              <a:gd name="adj1" fmla="val -75825"/>
              <a:gd name="adj2" fmla="val 535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提取最后一行。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1F661F9-423A-4DDE-A1C3-E9BC09A96C48}"/>
              </a:ext>
            </a:extLst>
          </p:cNvPr>
          <p:cNvSpPr/>
          <p:nvPr/>
        </p:nvSpPr>
        <p:spPr>
          <a:xfrm>
            <a:off x="5012096" y="2585964"/>
            <a:ext cx="2999232" cy="556026"/>
          </a:xfrm>
          <a:prstGeom prst="wedgeRoundRectCallout">
            <a:avLst>
              <a:gd name="adj1" fmla="val -67109"/>
              <a:gd name="adj2" fmla="val 2341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提取当前行的前一行。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A6F0B80B-D59C-4A0C-AD67-C9CE2E5F24DF}"/>
              </a:ext>
            </a:extLst>
          </p:cNvPr>
          <p:cNvSpPr/>
          <p:nvPr/>
        </p:nvSpPr>
        <p:spPr>
          <a:xfrm>
            <a:off x="5836604" y="3178205"/>
            <a:ext cx="1822704" cy="484761"/>
          </a:xfrm>
          <a:prstGeom prst="wedgeRoundRectCallout">
            <a:avLst>
              <a:gd name="adj1" fmla="val -81856"/>
              <a:gd name="adj2" fmla="val 2574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提取第二行。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977ADAA-14A2-4852-934A-523C316EF697}"/>
              </a:ext>
            </a:extLst>
          </p:cNvPr>
          <p:cNvSpPr/>
          <p:nvPr/>
        </p:nvSpPr>
        <p:spPr>
          <a:xfrm>
            <a:off x="5902136" y="3776493"/>
            <a:ext cx="2244304" cy="690871"/>
          </a:xfrm>
          <a:prstGeom prst="wedgeRoundRectCallout">
            <a:avLst>
              <a:gd name="adj1" fmla="val -78275"/>
              <a:gd name="adj2" fmla="val -773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提取当前行向后的第二行。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E20200E-4E30-49EB-94A8-91686090C041}"/>
              </a:ext>
            </a:extLst>
          </p:cNvPr>
          <p:cNvSpPr/>
          <p:nvPr/>
        </p:nvSpPr>
        <p:spPr>
          <a:xfrm>
            <a:off x="5767024" y="4565406"/>
            <a:ext cx="2244304" cy="755303"/>
          </a:xfrm>
          <a:prstGeom prst="wedgeRoundRectCallout">
            <a:avLst>
              <a:gd name="adj1" fmla="val -64530"/>
              <a:gd name="adj2" fmla="val -3471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提取当前行向前的第一行。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58B2765-C926-4F57-B9C8-CD2BE47FDDC5}"/>
              </a:ext>
            </a:extLst>
          </p:cNvPr>
          <p:cNvSpPr/>
          <p:nvPr/>
        </p:nvSpPr>
        <p:spPr>
          <a:xfrm>
            <a:off x="1435111" y="5435058"/>
            <a:ext cx="7477124" cy="640592"/>
          </a:xfrm>
          <a:prstGeom prst="wedgeRoundRectCallout">
            <a:avLst>
              <a:gd name="adj1" fmla="val -12976"/>
              <a:gd name="adj2" fmla="val -42976"/>
              <a:gd name="adj3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定义的是滚动游标，所以支持多种提取方式。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6EB3AB0-BB20-4DE8-B0A2-0102EDEE691A}"/>
              </a:ext>
            </a:extLst>
          </p:cNvPr>
          <p:cNvSpPr/>
          <p:nvPr/>
        </p:nvSpPr>
        <p:spPr>
          <a:xfrm>
            <a:off x="4894830" y="1237512"/>
            <a:ext cx="1883664" cy="514034"/>
          </a:xfrm>
          <a:prstGeom prst="wedgeRoundRectCallout">
            <a:avLst>
              <a:gd name="adj1" fmla="val -67369"/>
              <a:gd name="adj2" fmla="val 8175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提取第一行。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D92B28-72DE-1298-A9C8-E2BEA870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268" y="882055"/>
            <a:ext cx="2583150" cy="1703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F1055F-D141-17D4-8384-1E4CDFD3210A}"/>
              </a:ext>
            </a:extLst>
          </p:cNvPr>
          <p:cNvSpPr txBox="1"/>
          <p:nvPr/>
        </p:nvSpPr>
        <p:spPr>
          <a:xfrm>
            <a:off x="9097152" y="626804"/>
            <a:ext cx="212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的结果集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0CA8ED-CA5A-6FF6-6F9F-7B8CC131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951" y="3158443"/>
            <a:ext cx="2313183" cy="3134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6DCDD62-C031-85FA-E96C-A87CB61842A0}"/>
              </a:ext>
            </a:extLst>
          </p:cNvPr>
          <p:cNvSpPr txBox="1"/>
          <p:nvPr/>
        </p:nvSpPr>
        <p:spPr>
          <a:xfrm>
            <a:off x="8625874" y="2738564"/>
            <a:ext cx="1307969" cy="38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1841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1" y="768872"/>
            <a:ext cx="9677400" cy="52969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通过游标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将结果集中最后一行的成绩改为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1466850" y="1504775"/>
            <a:ext cx="4419601" cy="27443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CURRENT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5231218" y="1930448"/>
            <a:ext cx="2374605" cy="553043"/>
          </a:xfrm>
          <a:prstGeom prst="wedgeRoundRectCallout">
            <a:avLst>
              <a:gd name="adj1" fmla="val -84342"/>
              <a:gd name="adj2" fmla="val -2858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提取最后一行。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1F661F9-423A-4DDE-A1C3-E9BC09A96C48}"/>
              </a:ext>
            </a:extLst>
          </p:cNvPr>
          <p:cNvSpPr/>
          <p:nvPr/>
        </p:nvSpPr>
        <p:spPr>
          <a:xfrm>
            <a:off x="5753100" y="2576469"/>
            <a:ext cx="2895599" cy="891522"/>
          </a:xfrm>
          <a:prstGeom prst="wedgeRoundRectCallout">
            <a:avLst>
              <a:gd name="adj1" fmla="val -66334"/>
              <a:gd name="adj2" fmla="val 784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通过游标将提取行的成绩改为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58B2765-C926-4F57-B9C8-CD2BE47FDDC5}"/>
              </a:ext>
            </a:extLst>
          </p:cNvPr>
          <p:cNvSpPr/>
          <p:nvPr/>
        </p:nvSpPr>
        <p:spPr>
          <a:xfrm>
            <a:off x="1537906" y="5043188"/>
            <a:ext cx="9389174" cy="903748"/>
          </a:xfrm>
          <a:prstGeom prst="wedgeRoundRectCallout">
            <a:avLst>
              <a:gd name="adj1" fmla="val -47932"/>
              <a:gd name="adj2" fmla="val -29127"/>
              <a:gd name="adj3" fmla="val 1666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如果要通过游标修改表中数据，游标结果集所在表需要指定主键约束或唯一索引。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C363553-F732-48B5-80A3-2235FD85E185}"/>
              </a:ext>
            </a:extLst>
          </p:cNvPr>
          <p:cNvSpPr/>
          <p:nvPr/>
        </p:nvSpPr>
        <p:spPr>
          <a:xfrm>
            <a:off x="3676650" y="4262103"/>
            <a:ext cx="5924550" cy="481094"/>
          </a:xfrm>
          <a:prstGeom prst="wedgeRoundRectCallout">
            <a:avLst>
              <a:gd name="adj1" fmla="val -44795"/>
              <a:gd name="adj2" fmla="val -6929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再提取最后一行，可查看到修改后的信息。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D47AAC-9A6C-4CDA-93CA-B89D808F667F}"/>
              </a:ext>
            </a:extLst>
          </p:cNvPr>
          <p:cNvGrpSpPr/>
          <p:nvPr/>
        </p:nvGrpSpPr>
        <p:grpSpPr>
          <a:xfrm>
            <a:off x="4762500" y="1568116"/>
            <a:ext cx="2638424" cy="467250"/>
            <a:chOff x="4762500" y="1568116"/>
            <a:chExt cx="2638424" cy="46725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9FC074-2948-42F9-B656-8946DAC4E4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2035366"/>
              <a:ext cx="263842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6C0B1E-3B4D-4AEA-806F-32B0F56528DD}"/>
                </a:ext>
              </a:extLst>
            </p:cNvPr>
            <p:cNvSpPr txBox="1"/>
            <p:nvPr/>
          </p:nvSpPr>
          <p:spPr>
            <a:xfrm>
              <a:off x="5886451" y="1568116"/>
              <a:ext cx="1514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AED3A7-6541-4FAD-870A-CD3318604A1B}"/>
              </a:ext>
            </a:extLst>
          </p:cNvPr>
          <p:cNvGrpSpPr/>
          <p:nvPr/>
        </p:nvGrpSpPr>
        <p:grpSpPr>
          <a:xfrm>
            <a:off x="4762500" y="3429000"/>
            <a:ext cx="2638424" cy="467250"/>
            <a:chOff x="4762500" y="1568116"/>
            <a:chExt cx="2638424" cy="46725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9C6F294-7D39-4AD7-AF03-3D8AF076D643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2035366"/>
              <a:ext cx="263842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446242-149C-4651-8059-EA6097158D79}"/>
                </a:ext>
              </a:extLst>
            </p:cNvPr>
            <p:cNvSpPr txBox="1"/>
            <p:nvPr/>
          </p:nvSpPr>
          <p:spPr>
            <a:xfrm>
              <a:off x="5886451" y="1568116"/>
              <a:ext cx="1514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119A2C7-5B9D-D68D-BBD2-E9125C7A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24" y="1729768"/>
            <a:ext cx="2895599" cy="689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908D93-BB76-F0A5-644D-331D07B0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35" y="3522105"/>
            <a:ext cx="2895599" cy="7493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uiExpand="1" build="p" bldLvl="3" animBg="1"/>
      <p:bldP spid="8" grpId="0" animBg="1"/>
      <p:bldP spid="8" grpId="1" animBg="1"/>
      <p:bldP spid="5" grpId="0" animBg="1"/>
      <p:bldP spid="5" grpId="1" animBg="1"/>
      <p:bldP spid="12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67E6839-F841-39D5-3861-2AF7E66F550C}"/>
              </a:ext>
            </a:extLst>
          </p:cNvPr>
          <p:cNvSpPr txBox="1">
            <a:spLocks/>
          </p:cNvSpPr>
          <p:nvPr/>
        </p:nvSpPr>
        <p:spPr>
          <a:xfrm>
            <a:off x="762762" y="802501"/>
            <a:ext cx="8948166" cy="5471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提取游标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结果集中的第一行并将第一行的数据存入变量。</a:t>
            </a:r>
          </a:p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AE26E4-CAD8-4FB8-D9D6-78A88ECD3881}"/>
              </a:ext>
            </a:extLst>
          </p:cNvPr>
          <p:cNvSpPr/>
          <p:nvPr/>
        </p:nvSpPr>
        <p:spPr>
          <a:xfrm>
            <a:off x="1110234" y="1455240"/>
            <a:ext cx="9258300" cy="15681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E9DB3B-7469-5CBD-DFAA-859B11C79BBA}"/>
              </a:ext>
            </a:extLst>
          </p:cNvPr>
          <p:cNvSpPr txBox="1">
            <a:spLocks/>
          </p:cNvSpPr>
          <p:nvPr/>
        </p:nvSpPr>
        <p:spPr>
          <a:xfrm>
            <a:off x="1332245" y="3648013"/>
            <a:ext cx="2206484" cy="418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zh-CN" altLang="en-US" sz="22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E15358-CE7B-3297-9A6B-77D0D67EF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3"/>
          <a:stretch/>
        </p:blipFill>
        <p:spPr>
          <a:xfrm>
            <a:off x="1692022" y="4066169"/>
            <a:ext cx="3202831" cy="791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CC5845-3B82-C26C-5FF0-7ADCA7E3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03" y="3768098"/>
            <a:ext cx="3202831" cy="2112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CD7F4B-4566-4E90-2809-0BB8E77FBD98}"/>
              </a:ext>
            </a:extLst>
          </p:cNvPr>
          <p:cNvSpPr txBox="1"/>
          <p:nvPr/>
        </p:nvSpPr>
        <p:spPr>
          <a:xfrm>
            <a:off x="7880490" y="3467685"/>
            <a:ext cx="228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的结果集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F438E50-4A3B-A3CB-6AD1-75B2D465AB4F}"/>
              </a:ext>
            </a:extLst>
          </p:cNvPr>
          <p:cNvSpPr/>
          <p:nvPr/>
        </p:nvSpPr>
        <p:spPr>
          <a:xfrm>
            <a:off x="7086599" y="1543101"/>
            <a:ext cx="3077147" cy="944525"/>
          </a:xfrm>
          <a:prstGeom prst="wedgeRoundRectCallout">
            <a:avLst>
              <a:gd name="adj1" fmla="val -66588"/>
              <a:gd name="adj2" fmla="val 3345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子句将提取的行数据存入变量。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E4774E4-77C1-9D7C-3414-37E9646F588F}"/>
              </a:ext>
            </a:extLst>
          </p:cNvPr>
          <p:cNvSpPr/>
          <p:nvPr/>
        </p:nvSpPr>
        <p:spPr>
          <a:xfrm>
            <a:off x="7086599" y="2639708"/>
            <a:ext cx="2349650" cy="504024"/>
          </a:xfrm>
          <a:prstGeom prst="wedgeRoundRectCallout">
            <a:avLst>
              <a:gd name="adj1" fmla="val -78397"/>
              <a:gd name="adj2" fmla="val -1997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输出变量的值。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3" animBg="1"/>
      <p:bldP spid="5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64C0A04-1993-B25E-E45A-19B259FF8DCE}"/>
              </a:ext>
            </a:extLst>
          </p:cNvPr>
          <p:cNvSpPr txBox="1">
            <a:spLocks/>
          </p:cNvSpPr>
          <p:nvPr/>
        </p:nvSpPr>
        <p:spPr>
          <a:xfrm>
            <a:off x="1307592" y="1923180"/>
            <a:ext cx="3721608" cy="590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CLOSE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84695"/>
            <a:ext cx="10515600" cy="6583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37777"/>
            <a:ext cx="7543800" cy="5906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语句关闭游标，基本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CE6D48-3583-4DED-A036-73BD032A23D0}"/>
              </a:ext>
            </a:extLst>
          </p:cNvPr>
          <p:cNvSpPr/>
          <p:nvPr/>
        </p:nvSpPr>
        <p:spPr>
          <a:xfrm>
            <a:off x="1384554" y="3862344"/>
            <a:ext cx="3763518" cy="5354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DB3A10C-8FC3-E43C-1B59-B39183D183B7}"/>
              </a:ext>
            </a:extLst>
          </p:cNvPr>
          <p:cNvSpPr/>
          <p:nvPr/>
        </p:nvSpPr>
        <p:spPr>
          <a:xfrm>
            <a:off x="5561076" y="2067220"/>
            <a:ext cx="5000244" cy="893172"/>
          </a:xfrm>
          <a:prstGeom prst="wedgeRoundRectCallout">
            <a:avLst>
              <a:gd name="adj1" fmla="val -72951"/>
              <a:gd name="adj2" fmla="val -2288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关闭游标后不会释放游标占用的资源，该游标仍然存在，可以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再次打开使用。</a:t>
            </a:r>
            <a:endParaRPr lang="en-US" altLang="zh-CN" sz="22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68E903-1842-F305-2530-3A041A54194E}"/>
              </a:ext>
            </a:extLst>
          </p:cNvPr>
          <p:cNvSpPr txBox="1">
            <a:spLocks/>
          </p:cNvSpPr>
          <p:nvPr/>
        </p:nvSpPr>
        <p:spPr>
          <a:xfrm>
            <a:off x="1307592" y="3271721"/>
            <a:ext cx="9793224" cy="59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关闭游标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build="p" bldLvl="3"/>
      <p:bldP spid="4" grpId="0" animBg="1"/>
      <p:bldP spid="3" grpId="0" animBg="1"/>
      <p:bldP spid="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99AF788-B9BA-3B62-9028-7159C1693FF8}"/>
              </a:ext>
            </a:extLst>
          </p:cNvPr>
          <p:cNvSpPr txBox="1"/>
          <p:nvPr/>
        </p:nvSpPr>
        <p:spPr>
          <a:xfrm>
            <a:off x="1213104" y="1951535"/>
            <a:ext cx="412699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DEALLOCATE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8225"/>
            <a:ext cx="10515600" cy="540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释放（删除）游标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41080"/>
            <a:ext cx="9830425" cy="560107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释放游标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973A9-92EC-47BB-926D-FD66300D9C17}"/>
              </a:ext>
            </a:extLst>
          </p:cNvPr>
          <p:cNvSpPr/>
          <p:nvPr/>
        </p:nvSpPr>
        <p:spPr>
          <a:xfrm>
            <a:off x="1213103" y="3701187"/>
            <a:ext cx="4209289" cy="6895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DEALLOCATE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3E127-4A9E-29CD-E66E-E0D66184F0C2}"/>
              </a:ext>
            </a:extLst>
          </p:cNvPr>
          <p:cNvSpPr txBox="1">
            <a:spLocks/>
          </p:cNvSpPr>
          <p:nvPr/>
        </p:nvSpPr>
        <p:spPr>
          <a:xfrm>
            <a:off x="1097280" y="1237777"/>
            <a:ext cx="7580376" cy="56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DEALLOCATE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语句删除游标，基本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8F02796-84DD-3533-7CC6-701A18F2AA49}"/>
              </a:ext>
            </a:extLst>
          </p:cNvPr>
          <p:cNvSpPr/>
          <p:nvPr/>
        </p:nvSpPr>
        <p:spPr>
          <a:xfrm>
            <a:off x="5890260" y="2067023"/>
            <a:ext cx="2942844" cy="831625"/>
          </a:xfrm>
          <a:prstGeom prst="wedgeRoundRectCallout">
            <a:avLst>
              <a:gd name="adj1" fmla="val -72951"/>
              <a:gd name="adj2" fmla="val -2288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删除游标释放其所占用的系统空间。</a:t>
            </a:r>
            <a:endParaRPr lang="en-US" altLang="zh-CN" sz="22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7" grpId="0" build="p" bldLvl="3"/>
      <p:bldP spid="4" grpId="0" animBg="1"/>
      <p:bldP spid="3" grpId="0" build="p" bldLvl="3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04" y="1244261"/>
            <a:ext cx="10161693" cy="4812965"/>
          </a:xfrm>
        </p:spPr>
        <p:txBody>
          <a:bodyPr>
            <a:normAutofit lnSpcReduction="10000"/>
          </a:bodyPr>
          <a:lstStyle/>
          <a:p>
            <a:pPr marL="541338" indent="-4572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游标是一种处理数据的方法，可以对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查询结果集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中的数据进行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逐行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处理，并对行数据进行相同或不同的操作，而不是对整个结果集进行同一种操作。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41338" indent="-4572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游标主要用在存储过程，触发器和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脚本中，并支持在查询结果集中向前或向后操作数据的功能。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338" indent="-4572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游标的特点：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允许定位在结果集中的特定行。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支持对结果集中当前位置的行数据进行读写。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游标是面向集合的数据库管理系统和面向行的程序设计之间的桥梁，它可以将这两种数据处理方式联系起来。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41338" indent="-4572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727123C-BDC6-4387-99EA-7F378C67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10.4.1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2480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CADFF2AC-D3CE-472B-85B9-92630C2C6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09016"/>
              </p:ext>
            </p:extLst>
          </p:nvPr>
        </p:nvGraphicFramePr>
        <p:xfrm>
          <a:off x="2271967" y="2828099"/>
          <a:ext cx="7648065" cy="335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4992480" imgH="2195640" progId="Word.Document.8">
                  <p:embed/>
                </p:oleObj>
              </mc:Choice>
              <mc:Fallback>
                <p:oleObj r:id="rId4" imgW="4992480" imgH="2195640" progId="Word.Document.8">
                  <p:embed/>
                  <p:pic>
                    <p:nvPicPr>
                      <p:cNvPr id="3" name="对象 1">
                        <a:extLst>
                          <a:ext uri="{FF2B5EF4-FFF2-40B4-BE49-F238E27FC236}">
                            <a16:creationId xmlns:a16="http://schemas.microsoft.com/office/drawing/2014/main" id="{CADFF2AC-D3CE-472B-85B9-92630C2C6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355" b="23544"/>
                      <a:stretch>
                        <a:fillRect/>
                      </a:stretch>
                    </p:blipFill>
                    <p:spPr bwMode="auto">
                      <a:xfrm>
                        <a:off x="2271967" y="2828099"/>
                        <a:ext cx="7648065" cy="335499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AD32F8-4E85-4650-B3CF-AC8A67FC5EFE}"/>
              </a:ext>
            </a:extLst>
          </p:cNvPr>
          <p:cNvSpPr txBox="1"/>
          <p:nvPr/>
        </p:nvSpPr>
        <p:spPr>
          <a:xfrm>
            <a:off x="930925" y="674910"/>
            <a:ext cx="10330147" cy="213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游标包括以下两个部分：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游标结果集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即定义该游标的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语句返回的行数据集合。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游标位置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即指向游标结果集中某一行的指针，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当游标指针指向某一行时，可以对这一行的数据进行读写操作。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9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34C6-7787-0AEB-8D9A-986A26673C05}"/>
              </a:ext>
            </a:extLst>
          </p:cNvPr>
          <p:cNvSpPr txBox="1">
            <a:spLocks/>
          </p:cNvSpPr>
          <p:nvPr/>
        </p:nvSpPr>
        <p:spPr>
          <a:xfrm>
            <a:off x="1094857" y="1572923"/>
            <a:ext cx="10515600" cy="4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 CURSOR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语句声明游标，基本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</a:t>
            </a:r>
            <a:endParaRPr lang="zh-CN" altLang="en-US" sz="24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6BC361-A89E-8059-7268-74C55F692050}"/>
              </a:ext>
            </a:extLst>
          </p:cNvPr>
          <p:cNvSpPr txBox="1">
            <a:spLocks/>
          </p:cNvSpPr>
          <p:nvPr/>
        </p:nvSpPr>
        <p:spPr>
          <a:xfrm>
            <a:off x="720000" y="956831"/>
            <a:ext cx="10515600" cy="5767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声明游标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C2B4D0-E04F-6586-5C3B-9E3425495494}"/>
              </a:ext>
            </a:extLst>
          </p:cNvPr>
          <p:cNvSpPr txBox="1">
            <a:spLocks/>
          </p:cNvSpPr>
          <p:nvPr/>
        </p:nvSpPr>
        <p:spPr>
          <a:xfrm>
            <a:off x="1187591" y="2056142"/>
            <a:ext cx="8990975" cy="376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DECLARE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 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CURSOR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LOCAL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GLOBAL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endParaRPr lang="zh-CN" altLang="en-US" sz="26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FORWORD_ONLY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SCROLL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endParaRPr lang="zh-CN" altLang="en-US" sz="26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FOR </a:t>
            </a:r>
            <a:r>
              <a:rPr lang="en-US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查询语句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endParaRPr lang="zh-CN" altLang="en-US" sz="26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 READ ONLY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UPDATE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OF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列名称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 [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…n]]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</a:t>
            </a: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4F045AF-F601-DC59-D30E-780DDEDF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616" y="2056142"/>
            <a:ext cx="6867143" cy="1097280"/>
          </a:xfrm>
          <a:prstGeom prst="wedgeRoundRectCallout">
            <a:avLst>
              <a:gd name="adj1" fmla="val -59829"/>
              <a:gd name="adj2" fmla="val 3761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游标的作用域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本地游标，定义游标的作用范围为所在的存储过程、触发器或批处理；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全局游标，定义游标的作用范围为整个用户的连接时间。未选则默认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LOCAL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639A519-7AFF-10E9-272D-4D562FD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84" y="3198811"/>
            <a:ext cx="6135623" cy="1097280"/>
          </a:xfrm>
          <a:prstGeom prst="wedgeRoundRectCallout">
            <a:avLst>
              <a:gd name="adj1" fmla="val -54245"/>
              <a:gd name="adj2" fmla="val -91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游标的移动方式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FORWORD_ONLY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表示是只进游标，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是唯一支持的提取选项；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SCROLL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表示是滚动游标，可支持多种提取选项。未选则默认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FORWORD_ONLY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87B348B-1D64-CDEE-96D8-22791035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84" y="4331014"/>
            <a:ext cx="3291553" cy="494086"/>
          </a:xfrm>
          <a:prstGeom prst="wedgeRoundRectCallout">
            <a:avLst>
              <a:gd name="adj1" fmla="val -64929"/>
              <a:gd name="adj2" fmla="val -309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游标可访问的查询结果集。</a:t>
            </a: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F25CE42-2CC0-CE3D-F025-9DCB523C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29" y="5530933"/>
            <a:ext cx="9329780" cy="854413"/>
          </a:xfrm>
          <a:prstGeom prst="wedgeRoundRectCallout">
            <a:avLst>
              <a:gd name="adj1" fmla="val -24244"/>
              <a:gd name="adj2" fmla="val -7906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READ ONLY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只读游标，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即对查询结果集中的数据只能读不能写；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UPDATE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可更新游标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，可指明更新的列，如果未指明更新列，则可以更新所有列。未选则默认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READ ONLY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C97782-135C-EB6B-0D86-C4DEA9E89268}"/>
              </a:ext>
            </a:extLst>
          </p:cNvPr>
          <p:cNvSpPr txBox="1"/>
          <p:nvPr/>
        </p:nvSpPr>
        <p:spPr>
          <a:xfrm>
            <a:off x="360000" y="360000"/>
            <a:ext cx="6131052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/>
              <a:t>10.4.2 </a:t>
            </a:r>
            <a:r>
              <a:rPr lang="zh-CN" altLang="en-US" dirty="0" smtClean="0">
                <a:sym typeface="+mn-ea"/>
              </a:rPr>
              <a:t>游标</a:t>
            </a:r>
            <a:r>
              <a:rPr lang="zh-CN" altLang="en-US" dirty="0">
                <a:sym typeface="+mn-ea"/>
              </a:rPr>
              <a:t>的基本操作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 animBg="1"/>
      <p:bldP spid="1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0" y="639614"/>
            <a:ext cx="10076483" cy="513314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声明局部只进只读游标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C1,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指向的结果集为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student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表中按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sno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升序排的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班的学生信息。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6F0B22-DA59-4218-987F-BFD0309EC447}"/>
              </a:ext>
            </a:extLst>
          </p:cNvPr>
          <p:cNvSpPr/>
          <p:nvPr/>
        </p:nvSpPr>
        <p:spPr>
          <a:xfrm>
            <a:off x="1341949" y="2129972"/>
            <a:ext cx="9637367" cy="24441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3ED083C-6437-44CB-89C0-770331D07570}"/>
              </a:ext>
            </a:extLst>
          </p:cNvPr>
          <p:cNvSpPr/>
          <p:nvPr/>
        </p:nvSpPr>
        <p:spPr>
          <a:xfrm>
            <a:off x="6492240" y="1802425"/>
            <a:ext cx="4828032" cy="2193504"/>
          </a:xfrm>
          <a:prstGeom prst="wedgeRoundRectCallout">
            <a:avLst>
              <a:gd name="adj1" fmla="val -92600"/>
              <a:gd name="adj2" fmla="val -2114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未指定游标的作用域，则默认为</a:t>
            </a: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局部游标。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未指定游标的移动方向，则默认为</a:t>
            </a: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FORWORD_ONLY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只进游标。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未指定游标是可更新的，则默认为</a:t>
            </a: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READ ONLY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只读游标。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B9770E-7FB6-78C7-CC45-970B78DAF626}"/>
              </a:ext>
            </a:extLst>
          </p:cNvPr>
          <p:cNvGrpSpPr/>
          <p:nvPr/>
        </p:nvGrpSpPr>
        <p:grpSpPr>
          <a:xfrm>
            <a:off x="1076046" y="4697691"/>
            <a:ext cx="10427107" cy="1253227"/>
            <a:chOff x="1076046" y="4697691"/>
            <a:chExt cx="10427107" cy="1253227"/>
          </a:xfrm>
        </p:grpSpPr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42BE07B6-E08F-4C74-9B78-6B3BF0E5CBD2}"/>
                </a:ext>
              </a:extLst>
            </p:cNvPr>
            <p:cNvSpPr/>
            <p:nvPr/>
          </p:nvSpPr>
          <p:spPr>
            <a:xfrm>
              <a:off x="1076046" y="4891016"/>
              <a:ext cx="5224692" cy="564825"/>
            </a:xfrm>
            <a:prstGeom prst="wedgeRoundRectCallout">
              <a:avLst>
                <a:gd name="adj1" fmla="val -12779"/>
                <a:gd name="adj2" fmla="val -365422"/>
                <a:gd name="adj3" fmla="val 1666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SELECT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查询指定游标可访问的结果集。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28D638CA-807D-6507-892F-82DDA5FDAA07}"/>
                </a:ext>
              </a:extLst>
            </p:cNvPr>
            <p:cNvSpPr/>
            <p:nvPr/>
          </p:nvSpPr>
          <p:spPr>
            <a:xfrm>
              <a:off x="6547104" y="5129784"/>
              <a:ext cx="364715" cy="135325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8584F09-D741-7173-DDA6-E6E24C09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9717" y="4697691"/>
              <a:ext cx="4493436" cy="12532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426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84" y="633001"/>
            <a:ext cx="9338972" cy="1452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声明局部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滚动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C2</a:t>
            </a:r>
            <a:r>
              <a:rPr lang="zh-CN" altLang="en-US" sz="2400" b="1" dirty="0"/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指向的结果集为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表中课程号为“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”的记录，结果集按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列降序排，并可通过游标修改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列的值。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b="1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15AC5-EBE0-4C40-9E8A-079B524AB818}"/>
              </a:ext>
            </a:extLst>
          </p:cNvPr>
          <p:cNvSpPr/>
          <p:nvPr/>
        </p:nvSpPr>
        <p:spPr>
          <a:xfrm>
            <a:off x="1167587" y="2024544"/>
            <a:ext cx="9637367" cy="33424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1ABE033-A4BC-42FB-887A-D5E8B2FFA24A}"/>
              </a:ext>
            </a:extLst>
          </p:cNvPr>
          <p:cNvSpPr/>
          <p:nvPr/>
        </p:nvSpPr>
        <p:spPr>
          <a:xfrm>
            <a:off x="3630460" y="2428973"/>
            <a:ext cx="2761196" cy="829678"/>
          </a:xfrm>
          <a:prstGeom prst="wedgeRoundRectCallout">
            <a:avLst>
              <a:gd name="adj1" fmla="val -75683"/>
              <a:gd name="adj2" fmla="val -2231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指定了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选项的游标为滚动游标。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A5A8989-B983-46C2-B2E3-33D2AD88646F}"/>
              </a:ext>
            </a:extLst>
          </p:cNvPr>
          <p:cNvSpPr/>
          <p:nvPr/>
        </p:nvSpPr>
        <p:spPr>
          <a:xfrm>
            <a:off x="1934661" y="5476673"/>
            <a:ext cx="4612443" cy="589479"/>
          </a:xfrm>
          <a:prstGeom prst="wedgeRoundRectCallout">
            <a:avLst>
              <a:gd name="adj1" fmla="val -29962"/>
              <a:gd name="adj2" fmla="val -8352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指定通过游标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可更新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列的值。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66C2F1-FAB4-5D2B-F0E5-4A7E0BC0005F}"/>
              </a:ext>
            </a:extLst>
          </p:cNvPr>
          <p:cNvGrpSpPr/>
          <p:nvPr/>
        </p:nvGrpSpPr>
        <p:grpSpPr>
          <a:xfrm>
            <a:off x="5327903" y="2843811"/>
            <a:ext cx="5580272" cy="1703910"/>
            <a:chOff x="5327903" y="2843811"/>
            <a:chExt cx="5580272" cy="1703910"/>
          </a:xfrm>
        </p:grpSpPr>
        <p:sp>
          <p:nvSpPr>
            <p:cNvPr id="6" name="对话气泡: 圆角矩形 5">
              <a:extLst>
                <a:ext uri="{FF2B5EF4-FFF2-40B4-BE49-F238E27FC236}">
                  <a16:creationId xmlns:a16="http://schemas.microsoft.com/office/drawing/2014/main" id="{88BF5FCF-02AD-42F8-BDAA-352E9D50784D}"/>
                </a:ext>
              </a:extLst>
            </p:cNvPr>
            <p:cNvSpPr/>
            <p:nvPr/>
          </p:nvSpPr>
          <p:spPr>
            <a:xfrm>
              <a:off x="5327903" y="3599350"/>
              <a:ext cx="2572514" cy="948371"/>
            </a:xfrm>
            <a:prstGeom prst="wedgeRoundRectCallout">
              <a:avLst>
                <a:gd name="adj1" fmla="val -64880"/>
                <a:gd name="adj2" fmla="val 27684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SELECT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查询指定游标可访问的结果集。</a:t>
              </a:r>
              <a:endPara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46C26A-09FE-99F6-D54F-AD37B61B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5025" y="2843811"/>
              <a:ext cx="2583150" cy="1703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D87AB0C8-4DF3-ED0E-606F-2FB4BA23A8CA}"/>
                </a:ext>
              </a:extLst>
            </p:cNvPr>
            <p:cNvSpPr/>
            <p:nvPr/>
          </p:nvSpPr>
          <p:spPr>
            <a:xfrm>
              <a:off x="7937618" y="3938210"/>
              <a:ext cx="364715" cy="135325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3" animBg="1"/>
      <p:bldP spid="9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64602"/>
            <a:ext cx="10515600" cy="59055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10"/>
            <a:ext cx="10515600" cy="6762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语句打开游标，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b="1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071459-A697-41C4-918B-3E7A43229708}"/>
              </a:ext>
            </a:extLst>
          </p:cNvPr>
          <p:cNvSpPr/>
          <p:nvPr/>
        </p:nvSpPr>
        <p:spPr>
          <a:xfrm>
            <a:off x="1404367" y="4544167"/>
            <a:ext cx="6386322" cy="5398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OPEN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2605EE-16C7-CFBE-2BF3-A68C3C826A16}"/>
              </a:ext>
            </a:extLst>
          </p:cNvPr>
          <p:cNvSpPr txBox="1"/>
          <p:nvPr/>
        </p:nvSpPr>
        <p:spPr>
          <a:xfrm>
            <a:off x="838200" y="3847035"/>
            <a:ext cx="6131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打开例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创建的游标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76DAE-8FCF-7351-95AC-39914435475E}"/>
              </a:ext>
            </a:extLst>
          </p:cNvPr>
          <p:cNvSpPr txBox="1"/>
          <p:nvPr/>
        </p:nvSpPr>
        <p:spPr>
          <a:xfrm>
            <a:off x="1395984" y="1828454"/>
            <a:ext cx="62666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OPEN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GLOBAL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7665DC94-9706-46C9-AC6E-DB254EE3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603" y="2594746"/>
            <a:ext cx="6539109" cy="947662"/>
          </a:xfrm>
          <a:prstGeom prst="wedgeRoundRectCallout">
            <a:avLst>
              <a:gd name="adj1" fmla="val -35156"/>
              <a:gd name="adj2" fmla="val -823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如果全局游标和局部游标使用了相同的名称，指定</a:t>
            </a: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表示打开的是全局游标，否则是局部游标。</a:t>
            </a:r>
          </a:p>
        </p:txBody>
      </p:sp>
    </p:spTree>
    <p:extLst>
      <p:ext uri="{BB962C8B-B14F-4D97-AF65-F5344CB8AC3E}">
        <p14:creationId xmlns:p14="http://schemas.microsoft.com/office/powerpoint/2010/main" val="3201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5" grpId="0"/>
      <p:bldP spid="8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7249C0-3C40-B031-74FD-05ECFCF905E9}"/>
              </a:ext>
            </a:extLst>
          </p:cNvPr>
          <p:cNvSpPr txBox="1"/>
          <p:nvPr/>
        </p:nvSpPr>
        <p:spPr>
          <a:xfrm>
            <a:off x="1264920" y="1597728"/>
            <a:ext cx="9699498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FETCH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PRIOR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FIRST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LAST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ABSOLUTE n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RELATIVE n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INTO 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变量名称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 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…n]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endParaRPr lang="zh-CN" alt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0221"/>
            <a:ext cx="10515600" cy="6487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从游标中提取数据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89" y="990265"/>
            <a:ext cx="8113151" cy="6487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语句从游标中提取行数据，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基本语法格式：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endParaRPr lang="zh-CN" altLang="en-US" sz="24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8343ABD1-7EFB-4206-9289-FFA0DC40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912" y="3398221"/>
            <a:ext cx="7406640" cy="2861641"/>
          </a:xfrm>
          <a:prstGeom prst="wedgeRoundRectCallout">
            <a:avLst>
              <a:gd name="adj1" fmla="val -11043"/>
              <a:gd name="adj2" fmla="val -791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提取选项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声明的游标如果是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只进游标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，只能用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选项提取。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声明的游标如果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滚动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游标，可使用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所有选项提取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：提取后一行。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PRIOR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：提取前一行。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FIRST</a:t>
            </a:r>
            <a:r>
              <a:rPr lang="en-US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提取第一行。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LAST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：提取最后一行。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ABSOLUTE 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：提取第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RELATIVE 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为正数时提取当前行向后的第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为负数时则提取当前行向前的第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BF9ACBE-5003-4715-BE79-FD1CCA07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89" y="3811769"/>
            <a:ext cx="2370719" cy="1336303"/>
          </a:xfrm>
          <a:prstGeom prst="wedgeRoundRectCallout">
            <a:avLst>
              <a:gd name="adj1" fmla="val -7622"/>
              <a:gd name="adj2" fmla="val -822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INTO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选项可将提取的行数据存到指定变量中。</a:t>
            </a:r>
          </a:p>
        </p:txBody>
      </p:sp>
    </p:spTree>
    <p:extLst>
      <p:ext uri="{BB962C8B-B14F-4D97-AF65-F5344CB8AC3E}">
        <p14:creationId xmlns:p14="http://schemas.microsoft.com/office/powerpoint/2010/main" val="6656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build="p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660197"/>
            <a:ext cx="8945880" cy="616507"/>
          </a:xfrm>
        </p:spPr>
        <p:txBody>
          <a:bodyPr>
            <a:normAutofit/>
          </a:bodyPr>
          <a:lstStyle/>
          <a:p>
            <a:pPr marL="712788" lvl="1" indent="-255588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依次提取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只进游标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结果集中的所有行。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1294922" y="1411555"/>
            <a:ext cx="6020278" cy="20688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@@</a:t>
            </a:r>
            <a:r>
              <a:rPr lang="en-US" altLang="zh-CN" sz="2400" dirty="0" err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fetch_status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5504688" y="1929193"/>
            <a:ext cx="5074920" cy="1262063"/>
          </a:xfrm>
          <a:prstGeom prst="wedgeRoundRectCallout">
            <a:avLst>
              <a:gd name="adj1" fmla="val -64149"/>
              <a:gd name="adj2" fmla="val -3514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@@FETCH_STATUS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返回上次提取的状态，为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表示提取成功，否则提取失败或提取的行不存在。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D5A4A92-8A32-4240-BDAD-7123467C0E0B}"/>
              </a:ext>
            </a:extLst>
          </p:cNvPr>
          <p:cNvSpPr/>
          <p:nvPr/>
        </p:nvSpPr>
        <p:spPr>
          <a:xfrm>
            <a:off x="4779739" y="3384614"/>
            <a:ext cx="1897571" cy="480620"/>
          </a:xfrm>
          <a:prstGeom prst="wedgeRoundRectCallout">
            <a:avLst>
              <a:gd name="adj1" fmla="val -111497"/>
              <a:gd name="adj2" fmla="val -12910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提取下一行。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4DF0E55-97BE-4514-9DE1-B2E7A23E679E}"/>
              </a:ext>
            </a:extLst>
          </p:cNvPr>
          <p:cNvSpPr/>
          <p:nvPr/>
        </p:nvSpPr>
        <p:spPr>
          <a:xfrm>
            <a:off x="4594669" y="1370841"/>
            <a:ext cx="4165283" cy="453927"/>
          </a:xfrm>
          <a:prstGeom prst="wedgeRoundRectCallout">
            <a:avLst>
              <a:gd name="adj1" fmla="val -59958"/>
              <a:gd name="adj2" fmla="val 2953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提取下一行，此时为第一行。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C57204-03BD-4257-56F4-27083C25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32" y="4353807"/>
            <a:ext cx="4741519" cy="1322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B94C94-F6EA-0AC4-183B-A31C4D98049A}"/>
              </a:ext>
            </a:extLst>
          </p:cNvPr>
          <p:cNvSpPr txBox="1"/>
          <p:nvPr/>
        </p:nvSpPr>
        <p:spPr>
          <a:xfrm>
            <a:off x="1407985" y="3513480"/>
            <a:ext cx="1307969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652803-3001-3E1E-2BA3-337BC3CFA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59"/>
          <a:stretch/>
        </p:blipFill>
        <p:spPr>
          <a:xfrm>
            <a:off x="1294922" y="4024623"/>
            <a:ext cx="3863463" cy="1544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9769430-FC7E-1BCC-D9B2-8F3BE5100C19}"/>
              </a:ext>
            </a:extLst>
          </p:cNvPr>
          <p:cNvSpPr txBox="1"/>
          <p:nvPr/>
        </p:nvSpPr>
        <p:spPr>
          <a:xfrm>
            <a:off x="8443149" y="4024623"/>
            <a:ext cx="228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的结果集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29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8" grpId="0" animBg="1"/>
      <p:bldP spid="9" grpId="0" animBg="1"/>
      <p:bldP spid="10" grpId="0" animBg="1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1675</Words>
  <Application>Microsoft Office PowerPoint</Application>
  <PresentationFormat>宽屏</PresentationFormat>
  <Paragraphs>180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黑体</vt:lpstr>
      <vt:lpstr>华文行楷</vt:lpstr>
      <vt:lpstr>Arial</vt:lpstr>
      <vt:lpstr>Wingdings</vt:lpstr>
      <vt:lpstr>Office 主题​​</vt:lpstr>
      <vt:lpstr>Microsoft Word 97 - 2003 文档</vt:lpstr>
      <vt:lpstr>10.4 游标</vt:lpstr>
      <vt:lpstr>10.4.1 游标简介</vt:lpstr>
      <vt:lpstr>PowerPoint 演示文稿</vt:lpstr>
      <vt:lpstr>PowerPoint 演示文稿</vt:lpstr>
      <vt:lpstr>PowerPoint 演示文稿</vt:lpstr>
      <vt:lpstr>PowerPoint 演示文稿</vt:lpstr>
      <vt:lpstr>2.打开游标</vt:lpstr>
      <vt:lpstr>3.从游标中提取数据</vt:lpstr>
      <vt:lpstr>PowerPoint 演示文稿</vt:lpstr>
      <vt:lpstr>PowerPoint 演示文稿</vt:lpstr>
      <vt:lpstr>PowerPoint 演示文稿</vt:lpstr>
      <vt:lpstr>PowerPoint 演示文稿</vt:lpstr>
      <vt:lpstr>4.关闭游标</vt:lpstr>
      <vt:lpstr>5.释放（删除）游标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490</cp:revision>
  <dcterms:created xsi:type="dcterms:W3CDTF">2019-10-10T08:16:17Z</dcterms:created>
  <dcterms:modified xsi:type="dcterms:W3CDTF">2024-06-11T23:51:27Z</dcterms:modified>
</cp:coreProperties>
</file>