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92" r:id="rId4"/>
    <p:sldId id="285" r:id="rId5"/>
    <p:sldId id="306" r:id="rId6"/>
    <p:sldId id="307" r:id="rId7"/>
    <p:sldId id="308" r:id="rId8"/>
    <p:sldId id="286" r:id="rId9"/>
    <p:sldId id="287" r:id="rId10"/>
    <p:sldId id="283" r:id="rId11"/>
    <p:sldId id="288" r:id="rId12"/>
    <p:sldId id="289" r:id="rId13"/>
    <p:sldId id="290" r:id="rId14"/>
    <p:sldId id="284" r:id="rId15"/>
    <p:sldId id="291" r:id="rId16"/>
    <p:sldId id="293" r:id="rId17"/>
    <p:sldId id="276" r:id="rId18"/>
    <p:sldId id="281" r:id="rId19"/>
    <p:sldId id="282" r:id="rId20"/>
    <p:sldId id="294" r:id="rId21"/>
    <p:sldId id="277" r:id="rId22"/>
    <p:sldId id="304" r:id="rId23"/>
    <p:sldId id="30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8F8F8"/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4" autoAdjust="0"/>
    <p:restoredTop sz="93661" autoAdjust="0"/>
  </p:normalViewPr>
  <p:slideViewPr>
    <p:cSldViewPr snapToGrid="0">
      <p:cViewPr varScale="1">
        <p:scale>
          <a:sx n="96" d="100"/>
          <a:sy n="9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2FCA-F2F4-4312-9363-FDB760A14D66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169E-6AA6-4928-A217-CD13C0A6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0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700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35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279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使用了一个</a:t>
            </a:r>
            <a:r>
              <a:rPr lang="en-US" altLang="zh-CN" dirty="0"/>
              <a:t>select</a:t>
            </a:r>
            <a:r>
              <a:rPr lang="zh-CN" altLang="en-US" dirty="0"/>
              <a:t>输出语句输出了函数</a:t>
            </a:r>
            <a:r>
              <a:rPr lang="en-US" altLang="zh-CN" dirty="0"/>
              <a:t>F1</a:t>
            </a:r>
            <a:r>
              <a:rPr lang="zh-CN" altLang="en-US" dirty="0"/>
              <a:t>的值</a:t>
            </a:r>
          </a:p>
          <a:p>
            <a:endParaRPr lang="zh-CN" altLang="en-US" dirty="0"/>
          </a:p>
          <a:p>
            <a:r>
              <a:rPr lang="zh-CN" altLang="en-US" dirty="0"/>
              <a:t>可以看到标量值函数的返回值是单个值。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1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39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调用自定义函数时如果想不传入参数而使用默认值，则必须使用 default短语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25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如果不使用默认参数值，则需要指定传入的参数值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72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1200" kern="0" dirty="0">
                <a:latin typeface="黑体" panose="02010609060101010101" pitchFamily="49" charset="-122"/>
                <a:ea typeface="黑体" panose="02010609060101010101" pitchFamily="49" charset="-122"/>
              </a:rPr>
              <a:t>内嵌表值函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返回一个可更新表，该表是由一个位于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子句中的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SELECT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命令从数据库中查询得到。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通过修改函数返回值来修改基本表中的数据，因此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内嵌表值函数的功能相当于一个参数化的视图。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相对于视图，内联表值函数因为可使用参数，所以提供了更强的适应性，扩展了视图的功能。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altLang="zh-CN" sz="2400" kern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RETURNS</a:t>
            </a:r>
            <a:r>
              <a:rPr lang="zh-CN" altLang="en-US" sz="2400" kern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指定</a:t>
            </a:r>
            <a:r>
              <a:rPr lang="en-US" altLang="zh-CN" sz="2400" kern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table</a:t>
            </a:r>
            <a:r>
              <a:rPr lang="zh-CN" altLang="en-US" sz="2400" kern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作为返回的数据类型。</a:t>
            </a:r>
          </a:p>
          <a:p>
            <a:pPr lvl="0">
              <a:spcBef>
                <a:spcPts val="1200"/>
              </a:spcBef>
              <a:defRPr/>
            </a:pPr>
            <a:endParaRPr lang="zh-CN" altLang="en-US" sz="2400" kern="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spcBef>
                <a:spcPts val="1200"/>
              </a:spcBef>
              <a:defRPr/>
            </a:pPr>
            <a:endParaRPr lang="zh-CN" altLang="en-US" sz="2400" kern="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函数体部分就是一个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语句，该语句后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...</a:t>
            </a:r>
            <a:endParaRPr lang="zh-CN" altLang="en-US" sz="2400" kern="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我们根据内嵌表值函数的语法格式看一下这个创建语句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dirty="0"/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变量</a:t>
            </a:r>
            <a:r>
              <a:rPr lang="en-US" altLang="zh-CN" dirty="0"/>
              <a:t>@no</a:t>
            </a:r>
            <a:r>
              <a:rPr lang="zh-CN" altLang="en-US" dirty="0"/>
              <a:t>表示学号</a:t>
            </a:r>
            <a:endParaRPr lang="en-US" altLang="zh-CN" dirty="0"/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en-US" altLang="zh-CN" dirty="0"/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因为内嵌表值函数的返回值是表，因此可以在</a:t>
            </a:r>
            <a:r>
              <a:rPr lang="en-US" altLang="zh-CN" dirty="0"/>
              <a:t>SELECT</a:t>
            </a:r>
            <a:r>
              <a:rPr lang="zh-CN" altLang="en-US" dirty="0"/>
              <a:t>语句的</a:t>
            </a:r>
            <a:r>
              <a:rPr lang="en-US" altLang="zh-CN" dirty="0"/>
              <a:t>from</a:t>
            </a:r>
            <a:r>
              <a:rPr lang="zh-CN" altLang="en-US" dirty="0"/>
              <a:t>子句中调用</a:t>
            </a:r>
            <a:endParaRPr lang="en-US" altLang="zh-CN" dirty="0"/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又因为内嵌表值函数的返回值是可更新的表，所以也可在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语句中调用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函数是数据库中的一种对象，函数创建后被存储在数据库中，可以多次调用。</a:t>
            </a: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后两种函数都属于表值函数</a:t>
            </a: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标量函数：标量函数是返回单一值。</a:t>
            </a: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内嵌表值函数：内嵌表值函数的功能相当于一个参数化的视图。它返回的是一个表，内联表值型函数没有由BEGIN-END 语句括起来的函数体。</a:t>
            </a: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多声明表值函数：它的返回值是一个表，但它和标量型函数一样有一个用BEGIN-END 语句括起来的函数体，返回值的表中的数据是由函数体中的语句插入的。</a:t>
            </a: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它可以进行多次查询，对数据进行多次筛选与合并，弥补了内联表值型函数的不足。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因为函数的返回值是一个可更新的表，所以我们使用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语句来修改函数的返回值，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语句修改函数的返回值，将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号学生的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3-105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号课的成绩改成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再次调用该函数，看到表中</a:t>
            </a:r>
            <a:r>
              <a:rPr lang="en-US" altLang="zh-CN" dirty="0">
                <a:effectLst/>
                <a:sym typeface="+mn-ea"/>
              </a:rPr>
              <a:t>108</a:t>
            </a:r>
            <a:r>
              <a:rPr lang="zh-CN" altLang="en-US" dirty="0">
                <a:effectLst/>
                <a:sym typeface="+mn-ea"/>
              </a:rPr>
              <a:t>号学生的</a:t>
            </a:r>
            <a:r>
              <a:rPr lang="en-US" altLang="zh-CN" dirty="0">
                <a:effectLst/>
                <a:sym typeface="+mn-ea"/>
              </a:rPr>
              <a:t>3-105</a:t>
            </a:r>
            <a:r>
              <a:rPr lang="zh-CN" altLang="en-US" dirty="0">
                <a:effectLst/>
                <a:sym typeface="+mn-ea"/>
              </a:rPr>
              <a:t>号课的成绩被改为了</a:t>
            </a:r>
            <a:r>
              <a:rPr lang="en-US" altLang="zh-CN" dirty="0">
                <a:effectLst/>
                <a:sym typeface="+mn-ea"/>
              </a:rPr>
              <a:t>80</a:t>
            </a:r>
            <a:endParaRPr lang="zh-CN" altLang="en-US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从这个例题中我们看到，可以通过</a:t>
            </a:r>
            <a:r>
              <a:rPr lang="en-US" altLang="zh-CN" dirty="0">
                <a:effectLst/>
                <a:sym typeface="+mn-ea"/>
              </a:rPr>
              <a:t>......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函数体部分可以使用多条语句生成最后返回的表，这多个语句可以是增删改等语句。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它的返回值是一个表，函数主体部分用BEGIN-END 语句括起来，返回值表中的数据是由函数体中的语句插入并可以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多次修改，弥补了内联表值型函数的不足。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12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调用函数前先查询一下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6-166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课的选课情况，如右上图所示，其中前两个学生的成绩分别是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72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子句中调用了该函数，运行结果如右下图所示，可以看到前面两个学生的成绩被改成了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77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，这是在函数定义中进行的修改。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93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5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（参数可有多个</a:t>
            </a:r>
            <a:r>
              <a:rPr lang="en-US" altLang="zh-CN" dirty="0"/>
              <a:t>…</a:t>
            </a:r>
            <a:r>
              <a:rPr lang="zh-CN" altLang="en-US" dirty="0"/>
              <a:t>）一个参数的格式是</a:t>
            </a:r>
            <a:r>
              <a:rPr lang="en-US" altLang="zh-CN" dirty="0"/>
              <a:t>…,  </a:t>
            </a:r>
            <a:r>
              <a:rPr lang="zh-CN" altLang="en-US" dirty="0"/>
              <a:t>省略号表示参数可有多个，参数之间用逗号分开。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函数主体部分如果是多个语句要使用</a:t>
            </a:r>
            <a:r>
              <a:rPr lang="en-US" altLang="zh-CN" dirty="0"/>
              <a:t>BEGIN…END </a:t>
            </a:r>
            <a:r>
              <a:rPr lang="zh-CN" altLang="en-US" dirty="0"/>
              <a:t>括起来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10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（参数可有多个</a:t>
            </a:r>
            <a:r>
              <a:rPr lang="en-US" altLang="zh-CN" dirty="0"/>
              <a:t>…</a:t>
            </a:r>
            <a:r>
              <a:rPr lang="zh-CN" altLang="en-US" dirty="0"/>
              <a:t>）一个参数的格式是</a:t>
            </a:r>
            <a:r>
              <a:rPr lang="en-US" altLang="zh-CN" dirty="0"/>
              <a:t>…,  </a:t>
            </a:r>
            <a:r>
              <a:rPr lang="zh-CN" altLang="en-US" dirty="0"/>
              <a:t>省略号表示参数可有多个，参数之间用逗号分开。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函数主体部分如果是多个语句要使用</a:t>
            </a:r>
            <a:r>
              <a:rPr lang="en-US" altLang="zh-CN" dirty="0"/>
              <a:t>BEGIN…END </a:t>
            </a:r>
            <a:r>
              <a:rPr lang="zh-CN" altLang="en-US" dirty="0"/>
              <a:t>括起来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326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（参数可有多个</a:t>
            </a:r>
            <a:r>
              <a:rPr lang="en-US" altLang="zh-CN" dirty="0"/>
              <a:t>…</a:t>
            </a:r>
            <a:r>
              <a:rPr lang="zh-CN" altLang="en-US" dirty="0"/>
              <a:t>）一个参数的格式是</a:t>
            </a:r>
            <a:r>
              <a:rPr lang="en-US" altLang="zh-CN" dirty="0"/>
              <a:t>…,  </a:t>
            </a:r>
            <a:r>
              <a:rPr lang="zh-CN" altLang="en-US" dirty="0"/>
              <a:t>省略号表示参数可有多个，参数之间用逗号分开。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函数主体部分如果是多个语句要使用</a:t>
            </a:r>
            <a:r>
              <a:rPr lang="en-US" altLang="zh-CN" dirty="0"/>
              <a:t>BEGIN…END </a:t>
            </a:r>
            <a:r>
              <a:rPr lang="zh-CN" altLang="en-US" dirty="0"/>
              <a:t>括起来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8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（参数可有多个</a:t>
            </a:r>
            <a:r>
              <a:rPr lang="en-US" altLang="zh-CN" dirty="0"/>
              <a:t>…</a:t>
            </a:r>
            <a:r>
              <a:rPr lang="zh-CN" altLang="en-US" dirty="0"/>
              <a:t>）一个参数的格式是</a:t>
            </a:r>
            <a:r>
              <a:rPr lang="en-US" altLang="zh-CN" dirty="0"/>
              <a:t>…,  </a:t>
            </a:r>
            <a:r>
              <a:rPr lang="zh-CN" altLang="en-US" dirty="0"/>
              <a:t>省略号表示参数可有多个，参数之间用逗号分开。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函数主体部分如果是多个语句要使用</a:t>
            </a:r>
            <a:r>
              <a:rPr lang="en-US" altLang="zh-CN" dirty="0"/>
              <a:t>BEGIN…END </a:t>
            </a:r>
            <a:r>
              <a:rPr lang="zh-CN" altLang="en-US" dirty="0"/>
              <a:t>括起来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72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因为该题是求指定课程号的课的平均成绩，所以参数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表示课程号   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函数的返回值的数据类型为浮点型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函数的主体部分就应该根据传过来的课程号去求该课的平均成绩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因此，函数主体部分：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先声明一个变量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@av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来放要求的平均成绩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然后使用查询从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表中查出课程后等于参数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的课的平均成绩赋给变量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@av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最后返回变量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@av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的值，即指定课程号的平均成绩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88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3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5AE1-CBAC-44AA-91FF-DF4E74582DCA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2EF2DE2-8EC6-4E40-9DA6-F8E347BCA334}"/>
              </a:ext>
            </a:extLst>
          </p:cNvPr>
          <p:cNvGrpSpPr/>
          <p:nvPr userDrawn="1"/>
        </p:nvGrpSpPr>
        <p:grpSpPr>
          <a:xfrm>
            <a:off x="-33509" y="-10953"/>
            <a:ext cx="12259019" cy="6879906"/>
            <a:chOff x="-19606" y="-15875"/>
            <a:chExt cx="12259019" cy="687990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21975D8-9E1B-44E1-B3E9-8A52D4320652}"/>
                </a:ext>
              </a:extLst>
            </p:cNvPr>
            <p:cNvGrpSpPr/>
            <p:nvPr userDrawn="1"/>
          </p:nvGrpSpPr>
          <p:grpSpPr>
            <a:xfrm>
              <a:off x="-19606" y="-15875"/>
              <a:ext cx="12259019" cy="1043781"/>
              <a:chOff x="-19606" y="-15875"/>
              <a:chExt cx="12259019" cy="1043781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25D82881-6CA4-409B-934A-24C15C8026B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3"/>
              <a:srcRect b="7917"/>
              <a:stretch/>
            </p:blipFill>
            <p:spPr>
              <a:xfrm>
                <a:off x="-19606" y="-15875"/>
                <a:ext cx="12259019" cy="350837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6BFD5F03-2B26-4810-A777-FF9DDDBD2DF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/>
              <a:stretch>
                <a:fillRect/>
              </a:stretch>
            </p:blipFill>
            <p:spPr>
              <a:xfrm>
                <a:off x="11593039" y="378549"/>
                <a:ext cx="576458" cy="649357"/>
              </a:xfrm>
              <a:prstGeom prst="rect">
                <a:avLst/>
              </a:prstGeom>
            </p:spPr>
          </p:pic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DBEBE56-3193-409D-A0AA-7D183F1CCD79}"/>
                </a:ext>
              </a:extLst>
            </p:cNvPr>
            <p:cNvGrpSpPr/>
            <p:nvPr userDrawn="1"/>
          </p:nvGrpSpPr>
          <p:grpSpPr>
            <a:xfrm>
              <a:off x="-19605" y="6031120"/>
              <a:ext cx="12198206" cy="832911"/>
              <a:chOff x="-19605" y="6031120"/>
              <a:chExt cx="12198206" cy="832911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5D9591FD-4378-4717-8413-DB04C78ACA61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5"/>
              <a:srcRect l="10351"/>
              <a:stretch/>
            </p:blipFill>
            <p:spPr>
              <a:xfrm>
                <a:off x="-19605" y="6031120"/>
                <a:ext cx="1359214" cy="49159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1792D0B6-834A-41E0-986B-7CB9CC9AAF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6"/>
              <a:stretch>
                <a:fillRect/>
              </a:stretch>
            </p:blipFill>
            <p:spPr>
              <a:xfrm>
                <a:off x="-6773" y="6513194"/>
                <a:ext cx="12185374" cy="350837"/>
              </a:xfrm>
              <a:prstGeom prst="rect">
                <a:avLst/>
              </a:prstGeom>
            </p:spPr>
          </p:pic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00107"/>
            <a:ext cx="9144000" cy="1139296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章 </a:t>
            </a: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9425" y="3429000"/>
            <a:ext cx="9893147" cy="147118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4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10.4 </a:t>
            </a:r>
            <a:r>
              <a:rPr lang="zh-CN" altLang="en-US" sz="4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自定义函数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523397"/>
            <a:ext cx="10515600" cy="50829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3】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school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数据库中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创建标量值函数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F3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，求指定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班级指定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课程号的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参加考试的人数，课程号的默认值设为“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3-105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”。</a:t>
            </a: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T-SQL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语句：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1292" y="1919978"/>
            <a:ext cx="10515600" cy="4193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FUNCTION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F3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@class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'3-105'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RETURNS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AS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BEGIN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DECLARE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count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(*)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sclass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@class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END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7704992" y="2356014"/>
            <a:ext cx="3710354" cy="1235192"/>
          </a:xfrm>
          <a:prstGeom prst="wedgeRoundRectCallout">
            <a:avLst>
              <a:gd name="adj1" fmla="val -55790"/>
              <a:gd name="adj2" fmla="val -4505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用来接收调用时传过来的课程号，并给定了一个默认值。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4718390" y="3429000"/>
            <a:ext cx="3001404" cy="778234"/>
          </a:xfrm>
          <a:prstGeom prst="wedgeRoundRectCallout">
            <a:avLst>
              <a:gd name="adj1" fmla="val -78149"/>
              <a:gd name="adj2" fmla="val -14744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用来放函数值，即求得的人数。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对话气泡: 圆角矩形 9"/>
          <p:cNvSpPr/>
          <p:nvPr/>
        </p:nvSpPr>
        <p:spPr>
          <a:xfrm>
            <a:off x="8162420" y="3769309"/>
            <a:ext cx="3314472" cy="1172307"/>
          </a:xfrm>
          <a:prstGeom prst="wedgeRoundRectCallout">
            <a:avLst>
              <a:gd name="adj1" fmla="val -67997"/>
              <a:gd name="adj2" fmla="val 3612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查询指定班级和课程号的参加考试的人数并赋给变量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对话气泡: 圆角矩形 10"/>
          <p:cNvSpPr/>
          <p:nvPr/>
        </p:nvSpPr>
        <p:spPr>
          <a:xfrm>
            <a:off x="3766939" y="5510236"/>
            <a:ext cx="3710353" cy="530419"/>
          </a:xfrm>
          <a:prstGeom prst="wedgeRoundRectCallout">
            <a:avLst>
              <a:gd name="adj1" fmla="val -72287"/>
              <a:gd name="adj2" fmla="val -4104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作为函数值返回。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对话气泡: 圆角矩形 11"/>
          <p:cNvSpPr/>
          <p:nvPr/>
        </p:nvSpPr>
        <p:spPr>
          <a:xfrm>
            <a:off x="3590192" y="2592508"/>
            <a:ext cx="3162300" cy="778234"/>
          </a:xfrm>
          <a:prstGeom prst="wedgeRoundRectCallout">
            <a:avLst>
              <a:gd name="adj1" fmla="val 1486"/>
              <a:gd name="adj2" fmla="val -78946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@class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用来接收调用时传过来的班级。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550011"/>
            <a:ext cx="10515600" cy="4486275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调用标量值函数的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语法格式：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Tx/>
              <a:buNone/>
              <a:tabLst>
                <a:tab pos="458470" algn="l"/>
              </a:tabLst>
              <a:defRPr/>
            </a:pP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所有者名称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函数名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[(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参数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1[,...n])]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Tx/>
              <a:buNone/>
              <a:tabLst>
                <a:tab pos="458470" algn="l"/>
              </a:tabLst>
              <a:defRPr/>
            </a:pP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0850" lvl="1" indent="-4508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58470" algn="l"/>
              </a:tabLst>
              <a:defRPr/>
            </a:pP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1200"/>
              </a:spcBef>
              <a:buNone/>
              <a:tabLst>
                <a:tab pos="458470" algn="l"/>
              </a:tabLst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1094635" y="3848124"/>
            <a:ext cx="3710354" cy="1203255"/>
          </a:xfrm>
          <a:prstGeom prst="wedgeRoundRectCallout">
            <a:avLst>
              <a:gd name="adj1" fmla="val -24616"/>
              <a:gd name="adj2" fmla="val -111799"/>
              <a:gd name="adj3" fmla="val 166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调用时必须在函数名前指出所有者名称。</a:t>
            </a:r>
          </a:p>
        </p:txBody>
      </p:sp>
      <p:sp>
        <p:nvSpPr>
          <p:cNvPr id="9" name="对话气泡: 圆角矩形 8"/>
          <p:cNvSpPr/>
          <p:nvPr/>
        </p:nvSpPr>
        <p:spPr>
          <a:xfrm>
            <a:off x="5312410" y="3291205"/>
            <a:ext cx="5391150" cy="2886710"/>
          </a:xfrm>
          <a:prstGeom prst="wedgeRoundRectCallout">
            <a:avLst>
              <a:gd name="adj1" fmla="val -56902"/>
              <a:gd name="adj2" fmla="val -61262"/>
              <a:gd name="adj3" fmla="val 166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调用时的实际参数可以是常量、变量或表达式。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实际参数与函数中的参数在个数、数据类型和含义上要一一对应。</a:t>
            </a: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调用时如果想不传入参数而使用默认值，则必须使用 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短语。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92016" y="224448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标量值函数的调用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8" grpId="0" bldLvl="0" animBg="1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662049"/>
            <a:ext cx="10515600" cy="5059020"/>
          </a:xfrm>
        </p:spPr>
        <p:txBody>
          <a:bodyPr>
            <a:normAutofit/>
          </a:bodyPr>
          <a:lstStyle/>
          <a:p>
            <a:pPr marL="450850" lvl="1" indent="-4508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58470" algn="l"/>
              </a:tabLst>
              <a:defRPr/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标量值函数的调用举例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2" indent="0">
              <a:lnSpc>
                <a:spcPct val="100000"/>
              </a:lnSpc>
              <a:spcBef>
                <a:spcPts val="1200"/>
              </a:spcBef>
              <a:buNone/>
              <a:tabLst>
                <a:tab pos="458470" algn="l"/>
              </a:tabLst>
              <a:defRPr/>
            </a:pP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4】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调用例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创建的函数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F1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求课程号为“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3-105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的平均成绩。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2" indent="0">
              <a:lnSpc>
                <a:spcPct val="100000"/>
              </a:lnSpc>
              <a:spcBef>
                <a:spcPts val="1200"/>
              </a:spcBef>
              <a:buNone/>
              <a:tabLst>
                <a:tab pos="458470" algn="l"/>
              </a:tabLst>
              <a:defRPr/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T-SQL</a:t>
            </a:r>
            <a:r>
              <a:rPr lang="zh-CN" altLang="en-US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6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运行结果：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1302" y="2353551"/>
            <a:ext cx="8626109" cy="6878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dbo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2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F1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'3-105'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2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平均成绩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557083" y="2921225"/>
            <a:ext cx="7776210" cy="2440305"/>
            <a:chOff x="2557083" y="2921225"/>
            <a:chExt cx="7776210" cy="2440305"/>
          </a:xfrm>
        </p:grpSpPr>
        <p:sp>
          <p:nvSpPr>
            <p:cNvPr id="8" name="对话气泡: 圆角矩形 7"/>
            <p:cNvSpPr/>
            <p:nvPr/>
          </p:nvSpPr>
          <p:spPr>
            <a:xfrm>
              <a:off x="5598733" y="3328260"/>
              <a:ext cx="4734560" cy="2033270"/>
            </a:xfrm>
            <a:prstGeom prst="wedgeRoundRectCallout">
              <a:avLst>
                <a:gd name="adj1" fmla="val -94835"/>
                <a:gd name="adj2" fmla="val -66561"/>
                <a:gd name="adj3" fmla="val 16667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12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函数名前需要写明函数的所有者。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调用时，实际参数“</a:t>
              </a: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3-105</a:t>
              </a: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”传给函数的参数</a:t>
              </a:r>
              <a:r>
                <a:rPr lang="en-US" altLang="zh-CN" sz="24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@</a:t>
              </a:r>
              <a:r>
                <a:rPr lang="en-US" altLang="zh-CN" sz="2400" dirty="0" err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cn</a:t>
              </a: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，执行函数后返回求得的平均成绩。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557083" y="2921225"/>
              <a:ext cx="209583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301" y="3980918"/>
            <a:ext cx="2452821" cy="1379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3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662049"/>
            <a:ext cx="10515600" cy="5059020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1200"/>
              </a:spcBef>
              <a:buNone/>
              <a:tabLst>
                <a:tab pos="458470" algn="l"/>
              </a:tabLst>
              <a:defRPr/>
            </a:pP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5】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调用例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创建的函数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F2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“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business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”类图书的年销售额。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2" indent="0">
              <a:lnSpc>
                <a:spcPct val="100000"/>
              </a:lnSpc>
              <a:spcBef>
                <a:spcPts val="1200"/>
              </a:spcBef>
              <a:buNone/>
              <a:tabLst>
                <a:tab pos="458470" algn="l"/>
              </a:tabLst>
              <a:defRPr/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T-SQL</a:t>
            </a:r>
            <a:r>
              <a:rPr lang="zh-CN" altLang="en-US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6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7785" y="1991653"/>
            <a:ext cx="8529626" cy="6878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F2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'business'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年销售额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516623" y="2589451"/>
            <a:ext cx="7630788" cy="1864779"/>
            <a:chOff x="2557083" y="2921225"/>
            <a:chExt cx="7277392" cy="1864779"/>
          </a:xfrm>
        </p:grpSpPr>
        <p:sp>
          <p:nvSpPr>
            <p:cNvPr id="8" name="对话气泡: 圆角矩形 7"/>
            <p:cNvSpPr/>
            <p:nvPr/>
          </p:nvSpPr>
          <p:spPr>
            <a:xfrm>
              <a:off x="4681905" y="3420908"/>
              <a:ext cx="5152570" cy="1365096"/>
            </a:xfrm>
            <a:prstGeom prst="wedgeRoundRectCallout">
              <a:avLst>
                <a:gd name="adj1" fmla="val -60783"/>
                <a:gd name="adj2" fmla="val -84504"/>
                <a:gd name="adj3" fmla="val 16667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12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调用时，实际参数“</a:t>
              </a: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business</a:t>
              </a: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”传给函数的参数</a:t>
              </a:r>
              <a:r>
                <a:rPr lang="en-US" altLang="zh-CN" sz="24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@type</a:t>
              </a: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，执行函数后返回求得的该类图书的年销售额。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557083" y="2921225"/>
              <a:ext cx="288255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302" y="3868442"/>
            <a:ext cx="2181225" cy="117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3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662049"/>
            <a:ext cx="10515600" cy="5059020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1200"/>
              </a:spcBef>
              <a:buNone/>
              <a:tabLst>
                <a:tab pos="458470" algn="l"/>
              </a:tabLst>
              <a:defRPr/>
            </a:pP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6】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调用例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创建的函数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F3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“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95031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”班默认课程的参加考试的人数。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2" indent="0">
              <a:lnSpc>
                <a:spcPct val="100000"/>
              </a:lnSpc>
              <a:spcBef>
                <a:spcPts val="1200"/>
              </a:spcBef>
              <a:buNone/>
              <a:tabLst>
                <a:tab pos="458470" algn="l"/>
              </a:tabLst>
              <a:defRPr/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T-SQL</a:t>
            </a:r>
            <a:r>
              <a:rPr lang="zh-CN" altLang="en-US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6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1302" y="2197213"/>
            <a:ext cx="8626109" cy="6878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F3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'95031'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参加考试的人数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586962" y="2738887"/>
            <a:ext cx="7806634" cy="2292305"/>
            <a:chOff x="2640934" y="3079486"/>
            <a:chExt cx="7445094" cy="2292305"/>
          </a:xfrm>
        </p:grpSpPr>
        <p:sp>
          <p:nvSpPr>
            <p:cNvPr id="8" name="对话气泡: 圆角矩形 7"/>
            <p:cNvSpPr/>
            <p:nvPr/>
          </p:nvSpPr>
          <p:spPr>
            <a:xfrm>
              <a:off x="5794320" y="4006695"/>
              <a:ext cx="4291708" cy="1365096"/>
            </a:xfrm>
            <a:prstGeom prst="wedgeRoundRectCallout">
              <a:avLst>
                <a:gd name="adj1" fmla="val -73484"/>
                <a:gd name="adj2" fmla="val -107691"/>
                <a:gd name="adj3" fmla="val 16667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12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调用时，实际参数“</a:t>
              </a: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95031</a:t>
              </a: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”传给函数的参数</a:t>
              </a:r>
              <a:r>
                <a:rPr lang="en-US" altLang="zh-CN" sz="24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@class</a:t>
              </a: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，函数参数</a:t>
              </a:r>
              <a:r>
                <a:rPr lang="en-US" altLang="zh-CN" sz="24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@</a:t>
              </a:r>
              <a:r>
                <a:rPr lang="en-US" altLang="zh-CN" sz="2400" dirty="0" err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cn</a:t>
              </a: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使用默认值“</a:t>
              </a: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3-105</a:t>
              </a: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”。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640934" y="3079486"/>
              <a:ext cx="348627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691" y="4196879"/>
            <a:ext cx="3226156" cy="1211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3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662049"/>
            <a:ext cx="10515600" cy="5059020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1200"/>
              </a:spcBef>
              <a:buNone/>
              <a:tabLst>
                <a:tab pos="458470" algn="l"/>
              </a:tabLst>
              <a:defRPr/>
            </a:pP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7】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调用例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创建的函数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F3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“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95033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”班“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6-166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”号课参加考试的人数。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2" indent="0">
              <a:lnSpc>
                <a:spcPct val="100000"/>
              </a:lnSpc>
              <a:spcBef>
                <a:spcPts val="1200"/>
              </a:spcBef>
              <a:buNone/>
              <a:tabLst>
                <a:tab pos="458470" algn="l"/>
              </a:tabLst>
              <a:defRPr/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T-SQL</a:t>
            </a:r>
            <a:r>
              <a:rPr lang="zh-CN" altLang="en-US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6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1302" y="2197213"/>
            <a:ext cx="8626109" cy="6878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F2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'95033'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'6-166'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参加考试的人数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586962" y="2738887"/>
            <a:ext cx="7767728" cy="2372708"/>
            <a:chOff x="2640934" y="3079486"/>
            <a:chExt cx="7407990" cy="2372708"/>
          </a:xfrm>
        </p:grpSpPr>
        <p:sp>
          <p:nvSpPr>
            <p:cNvPr id="8" name="对话气泡: 圆角矩形 7"/>
            <p:cNvSpPr/>
            <p:nvPr/>
          </p:nvSpPr>
          <p:spPr>
            <a:xfrm>
              <a:off x="5737935" y="4087098"/>
              <a:ext cx="4310989" cy="1365096"/>
            </a:xfrm>
            <a:prstGeom prst="wedgeRoundRectCallout">
              <a:avLst>
                <a:gd name="adj1" fmla="val -58624"/>
                <a:gd name="adj2" fmla="val -120659"/>
                <a:gd name="adj3" fmla="val 16667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12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调用时，实际参数“</a:t>
              </a:r>
              <a:r>
                <a:rPr lang="en-US" altLang="zh-CN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95033</a:t>
              </a:r>
              <a:r>
                <a:rPr lang="zh-CN" altLang="en-US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</a:t>
              </a: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传给函数的参数</a:t>
              </a:r>
              <a:r>
                <a:rPr lang="en-US" altLang="zh-CN" sz="24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@class</a:t>
              </a: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，实际参数“</a:t>
              </a: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6-166</a:t>
              </a: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”传给函数参数</a:t>
              </a:r>
              <a:r>
                <a:rPr lang="en-US" altLang="zh-CN" sz="24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@</a:t>
              </a:r>
              <a:r>
                <a:rPr lang="en-US" altLang="zh-CN" sz="2400" dirty="0" err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cn</a:t>
              </a: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640934" y="3079486"/>
              <a:ext cx="348627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675" y="4293956"/>
            <a:ext cx="3430187" cy="11886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3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FAD21A9-1CF7-487B-B839-B987E792FEB3}"/>
              </a:ext>
            </a:extLst>
          </p:cNvPr>
          <p:cNvSpPr txBox="1">
            <a:spLocks/>
          </p:cNvSpPr>
          <p:nvPr/>
        </p:nvSpPr>
        <p:spPr>
          <a:xfrm>
            <a:off x="1263649" y="2289704"/>
            <a:ext cx="9398000" cy="1139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10.4.2 </a:t>
            </a:r>
            <a:r>
              <a:rPr lang="zh-CN" altLang="en-US" sz="3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表值函数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5371" y="167127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内嵌表值函数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290578"/>
            <a:ext cx="10515600" cy="4965016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内嵌表值函数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返回一个可更新的表，该表由一个位于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语句中的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SELECT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语句从数据库中查询得到。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创建内嵌表值函数的基本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语法格式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CREATE FUNCTION [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所有者名称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.]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函数名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( [{ @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参数名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[AS]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数据类型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[=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默认值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]} [,...n] ])</a:t>
            </a:r>
          </a:p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RETURNS table</a:t>
            </a:r>
            <a:endParaRPr lang="zh-CN" altLang="en-US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[AS]</a:t>
            </a:r>
          </a:p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	      RETURN(SELECT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096000" y="3980756"/>
            <a:ext cx="3476401" cy="892207"/>
          </a:xfrm>
          <a:prstGeom prst="wedgeRoundRectCallout">
            <a:avLst>
              <a:gd name="adj1" fmla="val -89709"/>
              <a:gd name="adj2" fmla="val -3114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RETURNS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指定</a:t>
            </a: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table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作为函数返回值的数据类型。</a:t>
            </a:r>
            <a:endParaRPr lang="zh-CN" altLang="en-US" sz="2400" b="1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063757" y="5363387"/>
            <a:ext cx="6508644" cy="892207"/>
          </a:xfrm>
          <a:prstGeom prst="wedgeRoundRectCallout">
            <a:avLst>
              <a:gd name="adj1" fmla="val -41972"/>
              <a:gd name="adj2" fmla="val -65676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ts val="1200"/>
              </a:spcBef>
              <a:buSzTx/>
              <a:buFontTx/>
              <a:buNone/>
              <a:tabLst>
                <a:tab pos="458470" algn="l"/>
              </a:tabLst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语句后的括号中包含</a:t>
            </a:r>
            <a:r>
              <a:rPr lang="zh-CN" altLang="en-US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单个</a:t>
            </a: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SELECT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语句，</a:t>
            </a: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SELECT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语句的结果集构成函数所返回的表。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4" grpId="0" bldLvl="0" animBg="1"/>
      <p:bldP spid="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799575"/>
            <a:ext cx="10515600" cy="2081189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内嵌表值函数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的创建举例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1】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school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数据库中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创建内嵌表值函数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F_1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，查询指定学号的学生的选课情况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包括学号、姓名、课程号和成绩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T-SQL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语句：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4945" y="2775585"/>
            <a:ext cx="9637395" cy="33705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CREATE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FUNCTION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F_1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@no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))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RETURNS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TABLE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AS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score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sname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degree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 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score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 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WHERE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score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and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@no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944880" y="5198745"/>
            <a:ext cx="2275840" cy="840105"/>
          </a:xfrm>
          <a:prstGeom prst="wedgeRoundRectCallout">
            <a:avLst>
              <a:gd name="adj1" fmla="val 14118"/>
              <a:gd name="adj2" fmla="val -7890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ts val="1200"/>
              </a:spcBef>
              <a:buSzTx/>
              <a:buFontTx/>
              <a:buNone/>
              <a:tabLst>
                <a:tab pos="458470" algn="l"/>
              </a:tabLst>
              <a:defRPr/>
            </a:pP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函数返回</a:t>
            </a:r>
            <a:r>
              <a:rPr lang="en-US" altLang="zh-CN" sz="22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SELECT</a:t>
            </a:r>
            <a:r>
              <a:rPr lang="zh-CN" altLang="en-US" sz="22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查询的结果表。</a:t>
            </a:r>
          </a:p>
        </p:txBody>
      </p:sp>
      <p:sp>
        <p:nvSpPr>
          <p:cNvPr id="9" name="对话气泡: 圆角矩形 8"/>
          <p:cNvSpPr/>
          <p:nvPr/>
        </p:nvSpPr>
        <p:spPr>
          <a:xfrm>
            <a:off x="4547235" y="3601720"/>
            <a:ext cx="3096895" cy="796925"/>
          </a:xfrm>
          <a:prstGeom prst="wedgeRoundRectCallout">
            <a:avLst>
              <a:gd name="adj1" fmla="val -41142"/>
              <a:gd name="adj2" fmla="val -8402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@no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用来接收调用时传过来的学号。</a:t>
            </a:r>
          </a:p>
        </p:txBody>
      </p:sp>
      <p:sp>
        <p:nvSpPr>
          <p:cNvPr id="10" name="对话气泡: 圆角矩形 9"/>
          <p:cNvSpPr/>
          <p:nvPr/>
        </p:nvSpPr>
        <p:spPr>
          <a:xfrm>
            <a:off x="8475980" y="3799205"/>
            <a:ext cx="2626360" cy="1247580"/>
          </a:xfrm>
          <a:prstGeom prst="wedgeRoundRectCallout">
            <a:avLst>
              <a:gd name="adj1" fmla="val 18734"/>
              <a:gd name="adj2" fmla="val 97758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查询学号</a:t>
            </a:r>
            <a:r>
              <a:rPr lang="en-US" altLang="zh-CN" sz="24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等于参数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@no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的学生的选课信息。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8" grpId="0" bldLvl="0" animBg="1"/>
      <p:bldP spid="9" grpId="0" bldLvl="0" animBg="1"/>
      <p:bldP spid="1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96332" y="786472"/>
            <a:ext cx="10199336" cy="4965016"/>
          </a:xfrm>
        </p:spPr>
        <p:txBody>
          <a:bodyPr>
            <a:normAutofit/>
          </a:bodyPr>
          <a:lstStyle/>
          <a:p>
            <a:pPr marL="450850" indent="-45085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内嵌表值函数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的调用语法格式：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所有者名称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.]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函数名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[(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参数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1[,...n])]</a:t>
            </a:r>
          </a:p>
          <a:p>
            <a:pPr marL="450850" lvl="1" indent="-4508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58470" algn="l"/>
              </a:tabLst>
              <a:defRPr/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内嵌表值函数</a:t>
            </a: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的调用位置：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</a:t>
            </a:r>
            <a:r>
              <a:rPr lang="en-US" altLang="zh-CN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SELECT</a:t>
            </a: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语句的</a:t>
            </a:r>
            <a:r>
              <a:rPr lang="en-US" altLang="zh-CN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FROM</a:t>
            </a: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子句中调用</a:t>
            </a:r>
            <a:endParaRPr lang="en-US" altLang="zh-CN" sz="26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</a:t>
            </a:r>
            <a:r>
              <a:rPr lang="en-US" altLang="zh-CN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INSERT</a:t>
            </a: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语句中的表位置调用</a:t>
            </a:r>
            <a:endParaRPr lang="en-US" altLang="zh-CN" sz="26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</a:t>
            </a:r>
            <a:r>
              <a:rPr lang="en-US" altLang="zh-CN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UPDATE</a:t>
            </a: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语句中的表位置调用</a:t>
            </a:r>
            <a:endParaRPr lang="en-US" altLang="zh-CN" sz="26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</a:t>
            </a:r>
            <a:r>
              <a:rPr lang="en-US" altLang="zh-CN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DELETE</a:t>
            </a: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语句中的表位置调用</a:t>
            </a:r>
            <a:endParaRPr lang="en-US" altLang="zh-CN" sz="26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endParaRPr lang="zh-CN" altLang="en-US" sz="26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21055" y="1185545"/>
            <a:ext cx="10550525" cy="4486275"/>
          </a:xfrm>
        </p:spPr>
        <p:txBody>
          <a:bodyPr>
            <a:normAutofit/>
          </a:bodyPr>
          <a:lstStyle/>
          <a:p>
            <a:pPr marL="541655" indent="-4572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在编程过程中，用户可以把特定的功能语句块封装定义成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，方便代码的重用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41655" indent="-457200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三类用户自定义函数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标量值函数 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返回值为单个值</a:t>
            </a: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内嵌表值函数 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返回值为可更新表，该表是一个查询语句的结果集</a:t>
            </a: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多语句表值函数 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返回值为不可更新表，该表可由多个语句生成</a:t>
            </a:r>
            <a:endParaRPr lang="en-US" altLang="zh-CN" sz="26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751458"/>
            <a:ext cx="10515600" cy="2320524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内嵌表值函数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的调用举例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2】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创建的内嵌表值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F_1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查询学号为“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108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”的学生的选课情况，再调用该函数将该生“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3-105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号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课的成绩改为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T-SQL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语句：</a:t>
            </a:r>
            <a:endParaRPr lang="en-US" altLang="zh-CN" kern="0" dirty="0">
              <a:solidFill>
                <a:srgbClr val="0000FF"/>
              </a:solidFill>
              <a:latin typeface="ºÚÌå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endParaRPr lang="en-US" altLang="zh-CN" sz="2600" b="1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1464906" y="5219692"/>
            <a:ext cx="5704885" cy="1006871"/>
          </a:xfrm>
          <a:prstGeom prst="wedgeRoundRectCallout">
            <a:avLst>
              <a:gd name="adj1" fmla="val 57519"/>
              <a:gd name="adj2" fmla="val 482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ts val="1200"/>
              </a:spcBef>
              <a:buSzTx/>
              <a:buFontTx/>
              <a:buNone/>
              <a:tabLst>
                <a:tab pos="458470" algn="l"/>
              </a:tabLst>
              <a:defRPr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可以通过修改内嵌表值函数的返回值来修改基本表中的数据。</a:t>
            </a:r>
            <a:endParaRPr lang="en-US" altLang="zh-CN" sz="2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3739" y="3071982"/>
            <a:ext cx="8448082" cy="1803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F_1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'108'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UPDATE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F_1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'108'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degree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WHERE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'3-105'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F_1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'108'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75B072-84D6-43BB-8B79-3E9C52DB4B04}"/>
              </a:ext>
            </a:extLst>
          </p:cNvPr>
          <p:cNvGrpSpPr/>
          <p:nvPr/>
        </p:nvGrpSpPr>
        <p:grpSpPr>
          <a:xfrm>
            <a:off x="5343269" y="2420129"/>
            <a:ext cx="5464992" cy="1386732"/>
            <a:chOff x="5324559" y="2420129"/>
            <a:chExt cx="5464992" cy="1386732"/>
          </a:xfrm>
        </p:grpSpPr>
        <p:grpSp>
          <p:nvGrpSpPr>
            <p:cNvPr id="15" name="组合 14"/>
            <p:cNvGrpSpPr/>
            <p:nvPr/>
          </p:nvGrpSpPr>
          <p:grpSpPr>
            <a:xfrm>
              <a:off x="5324559" y="2420129"/>
              <a:ext cx="5464992" cy="1386732"/>
              <a:chOff x="5704843" y="3072499"/>
              <a:chExt cx="4469992" cy="1141017"/>
            </a:xfrm>
          </p:grpSpPr>
          <p:pic>
            <p:nvPicPr>
              <p:cNvPr id="4" name="图片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2809" y="3072499"/>
                <a:ext cx="2482026" cy="1141017"/>
              </a:xfrm>
              <a:prstGeom prst="rect">
                <a:avLst/>
              </a:prstGeom>
            </p:spPr>
          </p:pic>
          <p:cxnSp>
            <p:nvCxnSpPr>
              <p:cNvPr id="10" name="直接箭头连接符 9"/>
              <p:cNvCxnSpPr>
                <a:cxnSpLocks/>
              </p:cNvCxnSpPr>
              <p:nvPr/>
            </p:nvCxnSpPr>
            <p:spPr>
              <a:xfrm flipV="1">
                <a:off x="5704843" y="3978363"/>
                <a:ext cx="1972663" cy="130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EE3A546-C0BA-441F-8C42-C17939E13B47}"/>
                </a:ext>
              </a:extLst>
            </p:cNvPr>
            <p:cNvSpPr txBox="1"/>
            <p:nvPr/>
          </p:nvSpPr>
          <p:spPr>
            <a:xfrm>
              <a:off x="5782534" y="3106605"/>
              <a:ext cx="1472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运行结果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730486F-E136-43B5-AACE-918DBBE17D89}"/>
              </a:ext>
            </a:extLst>
          </p:cNvPr>
          <p:cNvGrpSpPr/>
          <p:nvPr/>
        </p:nvGrpSpPr>
        <p:grpSpPr>
          <a:xfrm>
            <a:off x="5324559" y="4458713"/>
            <a:ext cx="5464993" cy="1508484"/>
            <a:chOff x="5324559" y="4458713"/>
            <a:chExt cx="5464993" cy="150848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2CC1C63-7219-45C5-BABA-CC50F93CF296}"/>
                </a:ext>
              </a:extLst>
            </p:cNvPr>
            <p:cNvSpPr txBox="1"/>
            <p:nvPr/>
          </p:nvSpPr>
          <p:spPr>
            <a:xfrm>
              <a:off x="5726351" y="4537154"/>
              <a:ext cx="1472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运行结果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3D84618-3CA7-4FE1-8277-F9E2953F5E41}"/>
                </a:ext>
              </a:extLst>
            </p:cNvPr>
            <p:cNvGrpSpPr/>
            <p:nvPr/>
          </p:nvGrpSpPr>
          <p:grpSpPr>
            <a:xfrm>
              <a:off x="5324559" y="4458713"/>
              <a:ext cx="5464993" cy="1508484"/>
              <a:chOff x="5324559" y="4458713"/>
              <a:chExt cx="5464993" cy="1508484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324559" y="4458713"/>
                <a:ext cx="5464993" cy="1508484"/>
                <a:chOff x="5324559" y="4458713"/>
                <a:chExt cx="5464993" cy="1508484"/>
              </a:xfrm>
            </p:grpSpPr>
            <p:pic>
              <p:nvPicPr>
                <p:cNvPr id="5" name="图片 4"/>
                <p:cNvPicPr/>
                <p:nvPr/>
              </p:nvPicPr>
              <p:blipFill rotWithShape="1">
                <a:blip r:embed="rId4"/>
                <a:srcRect r="16162"/>
                <a:stretch>
                  <a:fillRect/>
                </a:stretch>
              </p:blipFill>
              <p:spPr bwMode="auto">
                <a:xfrm>
                  <a:off x="7755038" y="4458713"/>
                  <a:ext cx="3034514" cy="1508484"/>
                </a:xfrm>
                <a:prstGeom prst="rect">
                  <a:avLst/>
                </a:prstGeom>
                <a:ln>
                  <a:noFill/>
                </a:ln>
              </p:spPr>
            </p:pic>
            <p:cxnSp>
              <p:nvCxnSpPr>
                <p:cNvPr id="11" name="直接箭头连接符 10"/>
                <p:cNvCxnSpPr>
                  <a:cxnSpLocks/>
                </p:cNvCxnSpPr>
                <p:nvPr/>
              </p:nvCxnSpPr>
              <p:spPr>
                <a:xfrm>
                  <a:off x="5324559" y="4612460"/>
                  <a:ext cx="2320269" cy="0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F46A3F6-74BB-43FE-8E7D-7D9B8190AFF4}"/>
                  </a:ext>
                </a:extLst>
              </p:cNvPr>
              <p:cNvSpPr/>
              <p:nvPr/>
            </p:nvSpPr>
            <p:spPr>
              <a:xfrm>
                <a:off x="9965096" y="5245204"/>
                <a:ext cx="532919" cy="364287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12" grpId="0" animBg="1"/>
      <p:bldP spid="3" grpId="0" uiExpand="1" build="p" bldLvl="3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1369"/>
            <a:ext cx="10515600" cy="105098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多语句表值函数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302350"/>
            <a:ext cx="10515600" cy="4922604"/>
          </a:xfrm>
        </p:spPr>
        <p:txBody>
          <a:bodyPr>
            <a:normAutofit fontScale="92500" lnSpcReduction="10000"/>
          </a:bodyPr>
          <a:lstStyle/>
          <a:p>
            <a:pPr marL="450850" lvl="0" indent="-45085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多语句表值函数</a:t>
            </a:r>
            <a:r>
              <a:rPr lang="zh-CN" altLang="en-US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允许使用多条语句来构造返回表的内容，但返回表不可更新</a:t>
            </a:r>
            <a:endParaRPr lang="en-US" altLang="zh-CN" kern="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lvl="0" indent="-45085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创建多语句表值函数的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语法格式：</a:t>
            </a:r>
            <a:endParaRPr lang="en-US" altLang="zh-CN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CREATE FUNCTION [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所有者名称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.]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函数名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([{ @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参数名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[AS]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数据类型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[=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默认值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]} [,...n]])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RETURNS  @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返回变量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TABLE &lt;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表定义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&gt;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[AS]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BEGIN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     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函数体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END</a:t>
            </a:r>
          </a:p>
          <a:p>
            <a:pPr marL="914400" lvl="2" indent="0">
              <a:lnSpc>
                <a:spcPct val="11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438900" y="4160520"/>
            <a:ext cx="4684395" cy="609600"/>
          </a:xfrm>
          <a:prstGeom prst="wedgeRoundRectCallout">
            <a:avLst>
              <a:gd name="adj1" fmla="val -40018"/>
              <a:gd name="adj2" fmla="val -10990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表定义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部分是定义返回表的结构。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244975" y="4809490"/>
            <a:ext cx="3702685" cy="1415415"/>
          </a:xfrm>
          <a:prstGeom prst="wedgeRoundRectCallout">
            <a:avLst>
              <a:gd name="adj1" fmla="val -57734"/>
              <a:gd name="adj2" fmla="val -10711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@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返回变量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代表返回表，函数体中引用返回表的地方都要使用该变量。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4" grpId="0" bldLvl="0" animBg="1"/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30476" y="295308"/>
            <a:ext cx="10635879" cy="16177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000" kern="0" dirty="0">
                <a:latin typeface="黑体" panose="02010609060101010101" pitchFamily="49" charset="-122"/>
                <a:ea typeface="黑体" panose="02010609060101010101" pitchFamily="49" charset="-122"/>
              </a:rPr>
              <a:t>多语句表值函数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的创建举例</a:t>
            </a:r>
            <a:endParaRPr lang="en-US" altLang="zh-CN" sz="30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3】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创建多语句表值函数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F_2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，查询指定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学号和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课程号的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学生选课的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成绩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及该课的平均成绩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altLang="zh-CN" sz="26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T-SQL</a:t>
            </a:r>
            <a:r>
              <a:rPr lang="zh-CN" altLang="en-US" sz="26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语句：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4627" y="1895347"/>
            <a:ext cx="10519312" cy="4452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FUNCTION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F_2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))</a:t>
            </a:r>
            <a:endParaRPr lang="zh-CN" altLang="en-US" sz="24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cj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课程号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</a:p>
          <a:p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成绩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课程平均成绩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DECLARE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@dg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pj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@dg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pj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avg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INTO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cj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VALUES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@dg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pj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5819812" y="1248507"/>
            <a:ext cx="4383942" cy="695367"/>
          </a:xfrm>
          <a:prstGeom prst="wedgeRoundRectCallout">
            <a:avLst>
              <a:gd name="adj1" fmla="val -45604"/>
              <a:gd name="adj2" fmla="val 6505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分别用来接收调用时传过来的学号和课程号。</a:t>
            </a:r>
          </a:p>
        </p:txBody>
      </p:sp>
      <p:sp>
        <p:nvSpPr>
          <p:cNvPr id="9" name="对话气泡: 圆角矩形 8"/>
          <p:cNvSpPr/>
          <p:nvPr/>
        </p:nvSpPr>
        <p:spPr>
          <a:xfrm>
            <a:off x="8885494" y="1943874"/>
            <a:ext cx="2636520" cy="758190"/>
          </a:xfrm>
          <a:prstGeom prst="wedgeRoundRectCallout">
            <a:avLst>
              <a:gd name="adj1" fmla="val -61397"/>
              <a:gd name="adj2" fmla="val 24707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RETURNS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定义返回值表</a:t>
            </a: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</a:t>
            </a:r>
            <a:r>
              <a:rPr lang="en-US" altLang="zh-CN" sz="2400" kern="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cj</a:t>
            </a:r>
            <a:r>
              <a:rPr lang="zh-CN" altLang="en-US" sz="24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的结构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0" name="对话气泡: 圆角矩形 9"/>
          <p:cNvSpPr/>
          <p:nvPr/>
        </p:nvSpPr>
        <p:spPr>
          <a:xfrm>
            <a:off x="7924136" y="3828262"/>
            <a:ext cx="3489803" cy="994454"/>
          </a:xfrm>
          <a:prstGeom prst="wedgeRoundRectCallout">
            <a:avLst>
              <a:gd name="adj1" fmla="val -65781"/>
              <a:gd name="adj2" fmla="val -2921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查询指定学号和课程号的成绩赋给变量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@dg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" name="对话气泡: 圆角矩形 10"/>
          <p:cNvSpPr/>
          <p:nvPr/>
        </p:nvSpPr>
        <p:spPr>
          <a:xfrm>
            <a:off x="3670984" y="5759578"/>
            <a:ext cx="4358640" cy="588388"/>
          </a:xfrm>
          <a:prstGeom prst="wedgeRoundRectCallout">
            <a:avLst>
              <a:gd name="adj1" fmla="val -59804"/>
              <a:gd name="adj2" fmla="val -42234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语句返回函数值表。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330857E0-E98D-410F-A970-DA5630E9057E}"/>
              </a:ext>
            </a:extLst>
          </p:cNvPr>
          <p:cNvSpPr/>
          <p:nvPr/>
        </p:nvSpPr>
        <p:spPr>
          <a:xfrm>
            <a:off x="8976930" y="5363367"/>
            <a:ext cx="2320443" cy="994454"/>
          </a:xfrm>
          <a:prstGeom prst="wedgeRoundRectCallout">
            <a:avLst>
              <a:gd name="adj1" fmla="val -81223"/>
              <a:gd name="adj2" fmla="val -3982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向返回值表中插入变量的值。</a:t>
            </a: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1B04D21F-86F9-4906-A98A-158FBF35907A}"/>
              </a:ext>
            </a:extLst>
          </p:cNvPr>
          <p:cNvSpPr/>
          <p:nvPr/>
        </p:nvSpPr>
        <p:spPr>
          <a:xfrm>
            <a:off x="364519" y="3513051"/>
            <a:ext cx="1714776" cy="1954904"/>
          </a:xfrm>
          <a:prstGeom prst="wedgeRoundRectCallout">
            <a:avLst>
              <a:gd name="adj1" fmla="val 57052"/>
              <a:gd name="adj2" fmla="val 2576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查询指定课程号的平均成绩赋给变量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pj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5578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8" grpId="0" bldLvl="0" animBg="1"/>
      <p:bldP spid="9" grpId="0" bldLvl="0" animBg="1"/>
      <p:bldP spid="10" grpId="0" bldLvl="0" animBg="1"/>
      <p:bldP spid="2" grpId="0" bldLvl="0" animBg="1"/>
      <p:bldP spid="13" grpId="0" bldLvl="0" animBg="1"/>
      <p:bldP spid="1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603818"/>
            <a:ext cx="10515600" cy="40912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多语句表值函数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的调用举例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4】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创建的多语句表值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F_2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学号为“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101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”的学生选了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3-105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号课的成绩及该课的平均成绩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T-SQL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语句：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运行结果：</a:t>
            </a:r>
          </a:p>
        </p:txBody>
      </p:sp>
      <p:sp>
        <p:nvSpPr>
          <p:cNvPr id="3" name="矩形 2"/>
          <p:cNvSpPr/>
          <p:nvPr/>
        </p:nvSpPr>
        <p:spPr>
          <a:xfrm>
            <a:off x="1764974" y="3061729"/>
            <a:ext cx="7857367" cy="734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F_2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'101'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'3-105'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9F2299-3EB7-4153-9751-D72421AA7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974" y="4568239"/>
            <a:ext cx="52673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4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BD03C649-BE01-45DF-B9BD-363E8200CF88}"/>
              </a:ext>
            </a:extLst>
          </p:cNvPr>
          <p:cNvSpPr txBox="1">
            <a:spLocks/>
          </p:cNvSpPr>
          <p:nvPr/>
        </p:nvSpPr>
        <p:spPr>
          <a:xfrm>
            <a:off x="994442" y="2693405"/>
            <a:ext cx="9893147" cy="1471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3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10.4.1 </a:t>
            </a:r>
            <a:r>
              <a:rPr lang="zh-CN" altLang="en-US" sz="3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标量值函数</a:t>
            </a:r>
          </a:p>
        </p:txBody>
      </p:sp>
    </p:spTree>
    <p:extLst>
      <p:ext uri="{BB962C8B-B14F-4D97-AF65-F5344CB8AC3E}">
        <p14:creationId xmlns:p14="http://schemas.microsoft.com/office/powerpoint/2010/main" val="284986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016" y="224448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标量值函数的创建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374165"/>
            <a:ext cx="10515600" cy="4938711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标量值函数的返回值为单个值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创建标量值函数的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语法格式：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CREATE FUNCTION [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所有者名称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.]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函数名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( [{ @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参数名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[AS]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数据类型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[=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默认值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]} [,...n] ])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RETURNS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返回数据类型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[AS]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BEGIN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		 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函数体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返回函数值表达式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   END</a:t>
            </a:r>
            <a:endParaRPr lang="en-US" altLang="zh-CN" sz="2600" b="1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对话气泡: 圆角矩形 3"/>
          <p:cNvSpPr/>
          <p:nvPr/>
        </p:nvSpPr>
        <p:spPr>
          <a:xfrm>
            <a:off x="6856452" y="3694126"/>
            <a:ext cx="4237529" cy="1325563"/>
          </a:xfrm>
          <a:prstGeom prst="wedgeRoundRectCallout">
            <a:avLst>
              <a:gd name="adj1" fmla="val -113853"/>
              <a:gd name="adj2" fmla="val -71531"/>
              <a:gd name="adj3" fmla="val 166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@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参数名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用来接收调用时传过来的数据，参数可以没有，也可以有一个或多个。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016" y="224448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标量值函数的创建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374165"/>
            <a:ext cx="10515600" cy="4938711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标量值函数的返回值为单个值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创建标量值函数的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语法格式：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CREATE FUNCTION [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所有者名称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.]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函数名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( [{ @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参数名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[AS]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数据类型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[=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默认值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]} [,...n] ])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RETURNS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返回数据类型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[AS]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BEGIN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		 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函数体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返回函数值表达式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   END</a:t>
            </a:r>
            <a:endParaRPr lang="en-US" altLang="zh-CN" sz="2600" b="1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对话气泡: 圆角矩形 5"/>
          <p:cNvSpPr/>
          <p:nvPr/>
        </p:nvSpPr>
        <p:spPr>
          <a:xfrm>
            <a:off x="6623904" y="4139449"/>
            <a:ext cx="2783866" cy="1028833"/>
          </a:xfrm>
          <a:prstGeom prst="wedgeRoundRectCallout">
            <a:avLst>
              <a:gd name="adj1" fmla="val -107536"/>
              <a:gd name="adj2" fmla="val -76659"/>
              <a:gd name="adj3" fmla="val 166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返回数据类型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是函数值的数据类型。</a:t>
            </a:r>
          </a:p>
        </p:txBody>
      </p:sp>
    </p:spTree>
    <p:extLst>
      <p:ext uri="{BB962C8B-B14F-4D97-AF65-F5344CB8AC3E}">
        <p14:creationId xmlns:p14="http://schemas.microsoft.com/office/powerpoint/2010/main" val="32352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016" y="224448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标量值函数的创建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374165"/>
            <a:ext cx="10515600" cy="4938711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标量值函数的返回值为单个值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创建标量值函数的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语法格式：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CREATE FUNCTION [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所有者名称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.]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函数名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( [{ @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参数名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[AS]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数据类型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[=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默认值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]} [,...n] ])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RETURNS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返回数据类型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[AS]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BEGIN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		 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函数体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返回函数值表达式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   END</a:t>
            </a:r>
            <a:endParaRPr lang="en-US" altLang="zh-CN" sz="2600" b="1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5897245" y="4139773"/>
            <a:ext cx="4237529" cy="1028833"/>
          </a:xfrm>
          <a:prstGeom prst="wedgeRoundRectCallout">
            <a:avLst>
              <a:gd name="adj1" fmla="val -111768"/>
              <a:gd name="adj2" fmla="val 34475"/>
              <a:gd name="adj3" fmla="val 166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函数体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是用来求函数值的若干个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语句。</a:t>
            </a:r>
          </a:p>
        </p:txBody>
      </p:sp>
    </p:spTree>
    <p:extLst>
      <p:ext uri="{BB962C8B-B14F-4D97-AF65-F5344CB8AC3E}">
        <p14:creationId xmlns:p14="http://schemas.microsoft.com/office/powerpoint/2010/main" val="187086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5" grpId="0" bldLvl="0" animBg="1"/>
      <p:bldP spid="5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016" y="224448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标量值函数的创建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374165"/>
            <a:ext cx="10515600" cy="4938711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标量值函数的返回值为单个值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创建标量值函数的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语法格式：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CREATE FUNCTION [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所有者名称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.]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函数名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( [{ @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参数名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[AS]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数据类型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[=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默认值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]} [,...n] ])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RETURNS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返回数据类型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[AS]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BEGIN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		 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函数体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返回函数值表达式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   END</a:t>
            </a:r>
            <a:endParaRPr lang="en-US" altLang="zh-CN" sz="2600" b="1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对话气泡: 圆角矩形 5"/>
          <p:cNvSpPr/>
          <p:nvPr/>
        </p:nvSpPr>
        <p:spPr>
          <a:xfrm>
            <a:off x="6870284" y="5168149"/>
            <a:ext cx="2783866" cy="1028833"/>
          </a:xfrm>
          <a:prstGeom prst="wedgeRoundRectCallout">
            <a:avLst>
              <a:gd name="adj1" fmla="val -75920"/>
              <a:gd name="adj2" fmla="val -16844"/>
              <a:gd name="adj3" fmla="val 166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求得的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函数值使用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语句返回。</a:t>
            </a:r>
          </a:p>
        </p:txBody>
      </p:sp>
    </p:spTree>
    <p:extLst>
      <p:ext uri="{BB962C8B-B14F-4D97-AF65-F5344CB8AC3E}">
        <p14:creationId xmlns:p14="http://schemas.microsoft.com/office/powerpoint/2010/main" val="160458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3" grpId="0" bldLvl="0" animBg="1"/>
      <p:bldP spid="3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523397"/>
            <a:ext cx="10515600" cy="5082924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标量值函数的创建举例</a:t>
            </a:r>
            <a:endParaRPr lang="en-US" altLang="zh-CN" sz="26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1】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school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数据库中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创建标量值函数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F1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，求指定课程号的课程的平均成绩。</a:t>
            </a: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T-SQL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语句：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4000" y="2481094"/>
            <a:ext cx="9144000" cy="36326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CREATE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FUNCTION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dbo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F1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cn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))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RETURNS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float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AS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BEGIN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DECLARE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@av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float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@av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avg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degree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score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WHERE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cn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and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degree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is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not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@av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END</a:t>
            </a:r>
            <a:endParaRPr lang="zh-CN" altLang="en-US" sz="2400" dirty="0"/>
          </a:p>
        </p:txBody>
      </p:sp>
      <p:sp>
        <p:nvSpPr>
          <p:cNvPr id="8" name="对话气泡: 圆角矩形 7"/>
          <p:cNvSpPr/>
          <p:nvPr/>
        </p:nvSpPr>
        <p:spPr>
          <a:xfrm>
            <a:off x="6739649" y="1638653"/>
            <a:ext cx="3710354" cy="911802"/>
          </a:xfrm>
          <a:prstGeom prst="wedgeRoundRectCallout">
            <a:avLst>
              <a:gd name="adj1" fmla="val -81383"/>
              <a:gd name="adj2" fmla="val 49768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用来接收调用时传过来的课程号。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5281443" y="3029351"/>
            <a:ext cx="3619796" cy="778234"/>
          </a:xfrm>
          <a:prstGeom prst="wedgeRoundRectCallout">
            <a:avLst>
              <a:gd name="adj1" fmla="val -94093"/>
              <a:gd name="adj2" fmla="val 7337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@av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用来放函数值，即求得的平均成绩。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对话气泡: 圆角矩形 9"/>
          <p:cNvSpPr/>
          <p:nvPr/>
        </p:nvSpPr>
        <p:spPr>
          <a:xfrm>
            <a:off x="5972666" y="3968222"/>
            <a:ext cx="4649140" cy="969743"/>
          </a:xfrm>
          <a:prstGeom prst="wedgeRoundRectCallout">
            <a:avLst>
              <a:gd name="adj1" fmla="val -60569"/>
              <a:gd name="adj2" fmla="val 4519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查询课程号</a:t>
            </a:r>
            <a:r>
              <a:rPr lang="en-US" altLang="zh-CN" sz="24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等于参数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的平均成绩赋给变量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@av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对话气泡: 圆角矩形 10"/>
          <p:cNvSpPr/>
          <p:nvPr/>
        </p:nvSpPr>
        <p:spPr>
          <a:xfrm>
            <a:off x="4722264" y="5652312"/>
            <a:ext cx="4738153" cy="530419"/>
          </a:xfrm>
          <a:prstGeom prst="wedgeRoundRectCallout">
            <a:avLst>
              <a:gd name="adj1" fmla="val -73566"/>
              <a:gd name="adj2" fmla="val -4767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@av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做函数值返回。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3" grpId="0" uiExpand="1" build="p" bldLvl="3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636685"/>
            <a:ext cx="10515600" cy="50829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None/>
              <a:tabLst>
                <a:tab pos="458470" algn="l"/>
              </a:tabLst>
              <a:defRPr/>
            </a:pP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2】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pubs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数据库中创建标量函数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F2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，计算用户指定类图书的当年销售额。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  <a:tabLst>
                <a:tab pos="458470" algn="l"/>
              </a:tabLst>
              <a:defRPr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T-SQL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语句：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4000" y="2101729"/>
            <a:ext cx="9144000" cy="3769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FUNCTION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dbo.F2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@type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))</a:t>
            </a:r>
            <a:endParaRPr lang="zh-CN" altLang="en-US" sz="24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RETURNS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money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AS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DECLARE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money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sum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price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ytd_sales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titles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type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@type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@s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7207151" y="1357380"/>
            <a:ext cx="3710354" cy="911802"/>
          </a:xfrm>
          <a:prstGeom prst="wedgeRoundRectCallout">
            <a:avLst>
              <a:gd name="adj1" fmla="val -83219"/>
              <a:gd name="adj2" fmla="val 42226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@type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用来接收调用时传过来的图书类别。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5090808" y="2789030"/>
            <a:ext cx="3619796" cy="778234"/>
          </a:xfrm>
          <a:prstGeom prst="wedgeRoundRectCallout">
            <a:avLst>
              <a:gd name="adj1" fmla="val -91256"/>
              <a:gd name="adj2" fmla="val 6420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@s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用来放函数值，即要求的销售额。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对话气泡: 圆角矩形 10"/>
          <p:cNvSpPr/>
          <p:nvPr/>
        </p:nvSpPr>
        <p:spPr>
          <a:xfrm>
            <a:off x="4531630" y="5619239"/>
            <a:ext cx="4738153" cy="530419"/>
          </a:xfrm>
          <a:prstGeom prst="wedgeRoundRectCallout">
            <a:avLst>
              <a:gd name="adj1" fmla="val -66215"/>
              <a:gd name="adj2" fmla="val -9411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@s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做函数值返回。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对话气泡: 圆角矩形 13"/>
          <p:cNvSpPr/>
          <p:nvPr/>
        </p:nvSpPr>
        <p:spPr>
          <a:xfrm>
            <a:off x="6096000" y="4492124"/>
            <a:ext cx="5071009" cy="969743"/>
          </a:xfrm>
          <a:prstGeom prst="wedgeRoundRectCallout">
            <a:avLst>
              <a:gd name="adj1" fmla="val -57552"/>
              <a:gd name="adj2" fmla="val -2484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查询图书类别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type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字段的值等于参数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@type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的图书销售总额赋给变量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@s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8" grpId="0" animBg="1"/>
      <p:bldP spid="9" grpId="0" animBg="1"/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2928</Words>
  <Application>Microsoft Office PowerPoint</Application>
  <PresentationFormat>宽屏</PresentationFormat>
  <Paragraphs>333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ºÚÌå</vt:lpstr>
      <vt:lpstr>等线</vt:lpstr>
      <vt:lpstr>等线 Light</vt:lpstr>
      <vt:lpstr>黑体</vt:lpstr>
      <vt:lpstr>Arial</vt:lpstr>
      <vt:lpstr>Calibri</vt:lpstr>
      <vt:lpstr>Wingdings</vt:lpstr>
      <vt:lpstr>Office 主题​​</vt:lpstr>
      <vt:lpstr>第10章 T-SQL编程</vt:lpstr>
      <vt:lpstr>PowerPoint 演示文稿</vt:lpstr>
      <vt:lpstr>PowerPoint 演示文稿</vt:lpstr>
      <vt:lpstr>1.标量值函数的创建</vt:lpstr>
      <vt:lpstr>1.标量值函数的创建</vt:lpstr>
      <vt:lpstr>1.标量值函数的创建</vt:lpstr>
      <vt:lpstr>1.标量值函数的创建</vt:lpstr>
      <vt:lpstr>PowerPoint 演示文稿</vt:lpstr>
      <vt:lpstr>PowerPoint 演示文稿</vt:lpstr>
      <vt:lpstr>PowerPoint 演示文稿</vt:lpstr>
      <vt:lpstr>2.标量值函数的调用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1.内嵌表值函数</vt:lpstr>
      <vt:lpstr>PowerPoint 演示文稿</vt:lpstr>
      <vt:lpstr>PowerPoint 演示文稿</vt:lpstr>
      <vt:lpstr>PowerPoint 演示文稿</vt:lpstr>
      <vt:lpstr>2.多语句表值函数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zhang yonghua</dc:creator>
  <cp:lastModifiedBy>yonghua zhang</cp:lastModifiedBy>
  <cp:revision>368</cp:revision>
  <dcterms:created xsi:type="dcterms:W3CDTF">2019-10-10T08:16:00Z</dcterms:created>
  <dcterms:modified xsi:type="dcterms:W3CDTF">2022-04-11T13:00:36Z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