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2" r:id="rId3"/>
    <p:sldId id="299" r:id="rId4"/>
    <p:sldId id="286" r:id="rId5"/>
    <p:sldId id="302" r:id="rId6"/>
    <p:sldId id="303" r:id="rId7"/>
    <p:sldId id="304" r:id="rId8"/>
    <p:sldId id="305" r:id="rId9"/>
    <p:sldId id="306" r:id="rId10"/>
    <p:sldId id="288" r:id="rId11"/>
    <p:sldId id="296" r:id="rId12"/>
    <p:sldId id="287" r:id="rId13"/>
    <p:sldId id="290" r:id="rId14"/>
    <p:sldId id="293" r:id="rId15"/>
    <p:sldId id="292" r:id="rId16"/>
    <p:sldId id="297" r:id="rId17"/>
    <p:sldId id="301" r:id="rId18"/>
    <p:sldId id="300" r:id="rId19"/>
    <p:sldId id="294" r:id="rId20"/>
    <p:sldId id="29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56D3D"/>
    <a:srgbClr val="3C5C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1" autoAdjust="0"/>
    <p:restoredTop sz="75499" autoAdjust="0"/>
  </p:normalViewPr>
  <p:slideViewPr>
    <p:cSldViewPr snapToGrid="0">
      <p:cViewPr varScale="1">
        <p:scale>
          <a:sx n="72" d="100"/>
          <a:sy n="72" d="100"/>
        </p:scale>
        <p:origin x="1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6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 {n | @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按绝对位置读取数据。如果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为正数，返回从游标头开始的第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行并将返回的行变成新的当前行。如果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为负数，返回游标尾之前的第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行并将返回的行变成新的当前行。如果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，则没有行返回。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 {n|@</a:t>
            </a:r>
            <a:r>
              <a:rPr lang="en-US" altLang="en-US" sz="1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按相对位置读取数据。读取当前行之后（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为正数时）或之前（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为负数时）的第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行。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2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 {n | @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按绝对位置读取数据。如果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为正数，返回从游标头开始的第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行并将返回的行变成新的当前行。如果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为负数，返回游标尾之前的第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行并将返回的行变成新的当前行。如果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，则没有行返回。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 {n|@</a:t>
            </a:r>
            <a:r>
              <a:rPr lang="en-US" altLang="en-US" sz="1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按相对位置读取数据。读取当前行之后（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为正数时）或之前（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为负数时）的第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行。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6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 {n | @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按绝对位置读取数据。如果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为正数，返回从游标头开始的第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行并将返回的行变成新的当前行。如果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为负数，返回游标尾之前的第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行并将返回的行变成新的当前行。如果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，则没有行返回。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 {n|@</a:t>
            </a:r>
            <a:r>
              <a:rPr lang="en-US" altLang="en-US" sz="1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nvar</a:t>
            </a:r>
            <a:r>
              <a:rPr lang="en-US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按相对位置读取数据。读取当前行之后（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为正数时）或之前（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为负数时）的第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行。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9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游标使用完成后要及时关闭。关闭游标使用</a:t>
            </a:r>
            <a:r>
              <a:rPr lang="en-US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CLOSE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语句，但不释放游标占用的数据结构。</a:t>
            </a: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关闭游标后可以再次打开。在一个批处理中，可以多次打开和关闭游标。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90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释放游标就是删除游标，若确认游标不再使用，可以释放游标，释放其所占用的系统空间。</a:t>
            </a: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释放了某个游标后，该游标就不存在了，如果要再使用的话需要重新声明</a:t>
            </a: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zh-CN" sz="24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1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应用程序，并不</a:t>
            </a:r>
            <a:r>
              <a:rPr lang="zh-CN" altLang="en-US" sz="1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总能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将整个结果集作为一个单元来有效地处理。这些应用程序需要一种机制，以便每次处理一行或几行。为了解决这个问题，引入了游标的概念，来实现对表中的数据逐行处理。</a:t>
            </a: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游标主要用在服务器上，处理由客户端发送给服务器的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SQL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语句，或是批处理、存储过程、触发器中的数据处理请求</a:t>
            </a: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游标具有以下优点：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3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允许定位在结果集的特定行。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3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从结果集的当前位置检索一行或多行。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zh-CN" altLang="en-US" sz="23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支持对结果集中当前位置的行进行数据修改。</a:t>
            </a:r>
            <a:endParaRPr lang="en-US" altLang="zh-CN" sz="23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 eaLnBrk="1" hangingPunct="1">
              <a:lnSpc>
                <a:spcPct val="120000"/>
              </a:lnSpc>
              <a:defRPr/>
            </a:pPr>
            <a:endParaRPr lang="en-US" altLang="zh-CN" sz="23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一般复杂的存储过程，都会有游标的出现，他的用处主要有：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定位到结果集中的某一行。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对当前位置的数据进行读写。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可以对结果集中的数据单独操作，而不是整行执行相同的操作。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是面向集合的数据库管理系统和面向行的程序设计之间的桥梁。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defRPr/>
            </a:pPr>
            <a:endParaRPr lang="zh-CN" altLang="en-US" sz="23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5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当游标指向某一行时，可以对这一行的数据进行读写操作，例如修改这一行的数据。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51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下面我们学习游标的这些基本操作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07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LOCAL|GLOBAL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：定义游标的作用域，</a:t>
            </a:r>
            <a:r>
              <a:rPr lang="en-US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限定游标的作用范围为所在的存储过程、触发器或批处理，</a:t>
            </a:r>
            <a:r>
              <a:rPr lang="en-US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GLOBAL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定义游标的作用范围为整个用户的连接时间。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：指定所有的提取选项（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PRIOR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）均可用。如果未指定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，默认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SELECT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查询语句：定义游标结果集的标准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 [OF </a:t>
            </a:r>
            <a:r>
              <a:rPr lang="en-US" altLang="zh-CN" sz="2400" kern="12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column_name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[,...n]]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：定义游标内可更新的列。如果指定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 </a:t>
            </a:r>
            <a:r>
              <a:rPr lang="en-US" altLang="zh-CN" sz="2400" kern="12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column_name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[,...n] 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参数，则只允许修改所列出的列。如果在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 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中未指定列的列表，则可以更新所有列。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9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LOCAL|GLOBAL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：定义游标的作用域，</a:t>
            </a:r>
            <a:r>
              <a:rPr lang="en-US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限定游标的作用范围为所在的存储过程、触发器或批处理，</a:t>
            </a:r>
            <a:r>
              <a:rPr lang="en-US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GLOBAL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定义游标的作用范围为整个用户的连接时间。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：指定所有的提取选项（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PRIOR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）均可用。如果未指定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，默认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SELECT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查询语句：定义游标结果集的标准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 [OF </a:t>
            </a:r>
            <a:r>
              <a:rPr lang="en-US" altLang="zh-CN" sz="2400" kern="12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column_name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[,...n]]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：定义游标内可更新的列。如果指定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 </a:t>
            </a:r>
            <a:r>
              <a:rPr lang="en-US" altLang="zh-CN" sz="2400" kern="12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column_name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[,...n] 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参数，则只允许修改所列出的列。如果在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 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中未指定列的列表，则可以更新所有列。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59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LOCAL|GLOBAL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：定义游标的作用域，</a:t>
            </a:r>
            <a:r>
              <a:rPr lang="en-US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LOCAL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限定游标的作用范围为所在的存储过程、触发器或批处理，</a:t>
            </a:r>
            <a:r>
              <a:rPr lang="en-US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GLOBAL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定义游标的作用范围为整个用户的连接时间。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：指定所有的提取选项（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PRIOR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）均可用。如果未指定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，默认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 SELECT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查询语句：定义游标结果集的标准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 [OF </a:t>
            </a:r>
            <a:r>
              <a:rPr lang="en-US" altLang="zh-CN" sz="2400" kern="12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column_name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[,...n]]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：定义游标内可更新的列。如果指定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 </a:t>
            </a:r>
            <a:r>
              <a:rPr lang="en-US" altLang="zh-CN" sz="2400" kern="120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column_name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[,...n] 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参数，则只允许修改所列出的列。如果在 </a:t>
            </a:r>
            <a:r>
              <a:rPr lang="en-US" altLang="zh-CN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 </a:t>
            </a:r>
            <a:r>
              <a:rPr lang="zh-CN" altLang="en-US" sz="2400" kern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中未指定列的列表，则可以更新所有列。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87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当游标被成功打开以后，可以使用</a:t>
            </a:r>
            <a:r>
              <a:rPr lang="en-US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FETCH 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命令从游标中逐行地读取数据，以进行相关处理。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079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在每次用</a:t>
            </a:r>
            <a:r>
              <a:rPr lang="en-US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从游标中读取数据时，都应检查该变量，以确定上次</a:t>
            </a:r>
            <a:r>
              <a:rPr lang="en-US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FETCH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操作是否成功，来决定如何进行下一步处理。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5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B40E-5C73-4E15-99D8-7C30662E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7AC0CF-FC7C-4194-A8EA-4D23C02A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1344F-771A-453D-AEEE-3A2559CA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C0BE9-757A-4D4F-A278-67374108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22E0E-F7A2-4F03-A4C7-82110B27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513FB-D4B6-4388-904C-62E50D3D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AC23B-FAFB-4C08-8A83-521AF97C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A4A89-C3D2-4771-B131-340EC58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130E-229B-4DCA-B2A0-4CCDC706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0BA4-5F9E-4EFA-B72A-0E1E4B7B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C236B-00CD-42BF-B51F-AD65C77D1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B8BED-6B2F-49EF-9787-BF68C3977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B725-761F-44A6-ABD0-CBF845C8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86098-C044-458B-A578-87DCF0A4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74412-BB52-46FC-92E6-76D1256B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41C7-7CF6-4DC2-8663-8A4902A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82E0E-0A96-4611-94F8-9E893CB9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0CA45-5F50-4A95-A3A0-AED23FBC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98ED9-013E-4EC9-8309-2AC6619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3E43A-D663-40C8-9081-D482D008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C0D32-149D-4F31-8C94-EACC0052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2ECA3-7555-42C2-882E-16F8CF50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CAC0-3CDE-4704-BF95-2EB28B99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FE72D-02F8-4096-9037-78DC199E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F06A6-FFAA-4695-BF6D-30E0DFB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9267-9F3B-4B4C-9777-2F76466F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3B0E-2ED5-4076-9141-2E6AB14B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4115D-2BB7-4C0C-9609-B2FB7E2B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E2535-E166-4702-825D-4D8663E8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C0405-C2E5-474F-B105-44814061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57737-B4A4-4B2E-8D1A-AB5A6ED6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7C1A-F3C1-45AE-8477-E53692C4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6112A-5678-4E7A-9090-A58B0DD1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523F7-9965-428B-9826-D88732BCD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870A7-47B6-4217-8B2C-DFFA6109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8DD03C-ABB0-4B9C-9ADC-1D51320F0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4221B-74AD-465C-B2CF-918D48DD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6B96D6-D8C4-4EE0-B79B-BC45BBE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0E3A0F-58EA-4D60-892F-CD20666D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4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62325-7E14-45D2-90A3-BCC50E03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3B1D87-6F8E-419B-9C32-758FCD9A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E50355-988B-42F4-87C6-2E76458B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C9615-0A83-4220-BFA6-69556567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0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12BB20-8DF0-403C-8DF8-0D5D6C69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4363C-AE65-4B73-B147-58559C1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C4682-2AB2-43C2-A169-FECF371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921A-9AB9-413F-958A-B6A9E2F8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B93E2-873F-43C7-99A7-2BF3AB80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D325D-86E9-4689-B4CF-FA42880D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86E41-14D2-42A3-B659-AD1355CA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8B60C-F9F8-484A-9DB0-6150767D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71654-30AA-470E-8EB5-360F294D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00C3-3AA7-4469-9BAD-F996127A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2FBACC-2843-4D0D-8F0E-9E39FFB4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78199-5F42-4E87-96A3-34CCBEB0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C6C31-802B-4A40-ACE5-DC4C697B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0B668-5BCC-474C-8FA9-13E92C5A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7CEB4-B65D-4DD4-BDC8-70432A57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952BB-B32E-4042-A287-39CD997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1EE1F-0E54-425F-8FB6-05296C15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5351C-857A-4A4F-9B40-BCDBDAE39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2022/4/1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33F6-F6BB-4B6E-88F5-F971C578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C1D70-F44E-4660-9592-A44F8925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E8F860-CF2C-460D-B2C2-F7F233D4CBD7}"/>
              </a:ext>
            </a:extLst>
          </p:cNvPr>
          <p:cNvGrpSpPr/>
          <p:nvPr userDrawn="1"/>
        </p:nvGrpSpPr>
        <p:grpSpPr>
          <a:xfrm>
            <a:off x="-33509" y="-10953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AC672A1-BBDC-4BF6-BC00-8D25B743AE2A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1043781"/>
              <a:chOff x="-19606" y="-15875"/>
              <a:chExt cx="12259019" cy="1043781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903ED775-39F3-4F22-8392-6C1714CEF83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3"/>
              <a:srcRect b="7917"/>
              <a:stretch/>
            </p:blipFill>
            <p:spPr>
              <a:xfrm>
                <a:off x="-19606" y="-15875"/>
                <a:ext cx="12259019" cy="35083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5ADBAC94-3305-4D25-83C8-BD959EA4EFF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593039" y="378549"/>
                <a:ext cx="576458" cy="649357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79E2D05-96CC-4EDA-BC60-F4B7D1DE97D3}"/>
                </a:ext>
              </a:extLst>
            </p:cNvPr>
            <p:cNvGrpSpPr/>
            <p:nvPr userDrawn="1"/>
          </p:nvGrpSpPr>
          <p:grpSpPr>
            <a:xfrm>
              <a:off x="-19605" y="6031120"/>
              <a:ext cx="12198206" cy="832911"/>
              <a:chOff x="-19605" y="6031120"/>
              <a:chExt cx="12198206" cy="832911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1135B93F-7DB6-4786-BB17-62A62A48CB5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5"/>
              <a:srcRect l="10351"/>
              <a:stretch/>
            </p:blipFill>
            <p:spPr>
              <a:xfrm>
                <a:off x="-19605" y="6031120"/>
                <a:ext cx="1359214" cy="49159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B9E5680-37EF-4541-819B-F1837A34E7F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tretch>
                <a:fillRect/>
              </a:stretch>
            </p:blipFill>
            <p:spPr>
              <a:xfrm>
                <a:off x="-6773" y="6513194"/>
                <a:ext cx="12185374" cy="3508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4140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0F7A7-567D-420B-A16C-CA2C10B1F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634655"/>
            <a:ext cx="9144000" cy="1139296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章 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8E1EAE-A904-4550-B9DA-8D47A1BF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425" y="3667085"/>
            <a:ext cx="9893147" cy="960701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10.5 </a:t>
            </a:r>
            <a:r>
              <a:rPr lang="zh-CN" altLang="en-US" sz="4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游标</a:t>
            </a:r>
          </a:p>
        </p:txBody>
      </p:sp>
    </p:spTree>
    <p:extLst>
      <p:ext uri="{BB962C8B-B14F-4D97-AF65-F5344CB8AC3E}">
        <p14:creationId xmlns:p14="http://schemas.microsoft.com/office/powerpoint/2010/main" val="279162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81" y="933450"/>
            <a:ext cx="10076483" cy="5133141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声明游标举例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声明只进游标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C1,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指向的结果集为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school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数据库的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student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表中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95031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班的学生信息，结果集按</a:t>
            </a:r>
            <a:r>
              <a:rPr lang="en-US" altLang="zh-CN" sz="2600" dirty="0" err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sno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升序排。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6F0B22-DA59-4218-987F-BFD0309EC447}"/>
              </a:ext>
            </a:extLst>
          </p:cNvPr>
          <p:cNvSpPr/>
          <p:nvPr/>
        </p:nvSpPr>
        <p:spPr>
          <a:xfrm>
            <a:off x="1268797" y="3026084"/>
            <a:ext cx="9637367" cy="24441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CURSOR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'95031'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ORDER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33ED083C-6437-44CB-89C0-770331D07570}"/>
              </a:ext>
            </a:extLst>
          </p:cNvPr>
          <p:cNvSpPr/>
          <p:nvPr/>
        </p:nvSpPr>
        <p:spPr>
          <a:xfrm>
            <a:off x="6305550" y="2701119"/>
            <a:ext cx="3924300" cy="2594781"/>
          </a:xfrm>
          <a:prstGeom prst="wedgeRoundRectCallout">
            <a:avLst>
              <a:gd name="adj1" fmla="val -97335"/>
              <a:gd name="adj2" fmla="val -2361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未指定游标的作用域，则默认为局部游标。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未指定游标的移动方向，则默认为只进游标。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未指定游标是可更新的，则默认为只读游标。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2BE07B6-E08F-4C74-9B78-6B3BF0E5CBD2}"/>
              </a:ext>
            </a:extLst>
          </p:cNvPr>
          <p:cNvSpPr/>
          <p:nvPr/>
        </p:nvSpPr>
        <p:spPr>
          <a:xfrm>
            <a:off x="829680" y="4109943"/>
            <a:ext cx="2201282" cy="1360272"/>
          </a:xfrm>
          <a:prstGeom prst="wedgeRoundRectCallout">
            <a:avLst>
              <a:gd name="adj1" fmla="val 49580"/>
              <a:gd name="adj2" fmla="val -59448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查询指定游标可访问的结果集。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65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 animBg="1"/>
      <p:bldP spid="9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91409"/>
            <a:ext cx="10515600" cy="513314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声明滚动游标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C2</a:t>
            </a:r>
            <a:r>
              <a:rPr lang="zh-CN" altLang="en-US" sz="2600" b="1" dirty="0"/>
              <a:t>，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指向的结果集为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数据库的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表中课程号为“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”的记录，结果集按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列降序排，要求可通过游标修改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列的值。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zh-CN" altLang="en-US" b="1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015AC5-EBE0-4C40-9E8A-079B524AB818}"/>
              </a:ext>
            </a:extLst>
          </p:cNvPr>
          <p:cNvSpPr/>
          <p:nvPr/>
        </p:nvSpPr>
        <p:spPr>
          <a:xfrm>
            <a:off x="1277316" y="2743200"/>
            <a:ext cx="9637367" cy="3342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CURSOR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'3-105'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ORDER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desc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D1ABE033-A4BC-42FB-887A-D5E8B2FFA24A}"/>
              </a:ext>
            </a:extLst>
          </p:cNvPr>
          <p:cNvSpPr/>
          <p:nvPr/>
        </p:nvSpPr>
        <p:spPr>
          <a:xfrm>
            <a:off x="4791748" y="2460850"/>
            <a:ext cx="3314702" cy="948371"/>
          </a:xfrm>
          <a:prstGeom prst="wedgeRoundRectCallout">
            <a:avLst>
              <a:gd name="adj1" fmla="val -111545"/>
              <a:gd name="adj2" fmla="val 5578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指定了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SCROLL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选项的游标为滚动游标。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AA5A8989-B983-46C2-B2E3-33D2AD88646F}"/>
              </a:ext>
            </a:extLst>
          </p:cNvPr>
          <p:cNvSpPr/>
          <p:nvPr/>
        </p:nvSpPr>
        <p:spPr>
          <a:xfrm>
            <a:off x="7599981" y="4915629"/>
            <a:ext cx="3314702" cy="1150961"/>
          </a:xfrm>
          <a:prstGeom prst="wedgeRoundRectCallout">
            <a:avLst>
              <a:gd name="adj1" fmla="val -119016"/>
              <a:gd name="adj2" fmla="val 3084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指定通过游标可更新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列的值。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8BF5FCF-02AD-42F8-BDAA-352E9D50784D}"/>
              </a:ext>
            </a:extLst>
          </p:cNvPr>
          <p:cNvSpPr/>
          <p:nvPr/>
        </p:nvSpPr>
        <p:spPr>
          <a:xfrm>
            <a:off x="7149166" y="3688239"/>
            <a:ext cx="2949461" cy="948371"/>
          </a:xfrm>
          <a:prstGeom prst="wedgeRoundRectCallout">
            <a:avLst>
              <a:gd name="adj1" fmla="val -78387"/>
              <a:gd name="adj2" fmla="val 3732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查询指定游标可访问的结果集。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22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3" animBg="1"/>
      <p:bldP spid="9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打开游标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81" y="1528461"/>
            <a:ext cx="10515600" cy="453813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OPEN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语句打开游标，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OPEN [GLOBAL]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游标名称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打开游标举例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打开例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创建的游标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</a:p>
          <a:p>
            <a:pPr lvl="1">
              <a:spcBef>
                <a:spcPts val="1200"/>
              </a:spcBef>
              <a:buNone/>
              <a:defRPr/>
            </a:pPr>
            <a:endParaRPr lang="zh-CN" altLang="en-US" b="1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7665DC94-9706-46C9-AC6E-DB254EE3A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755" y="2938538"/>
            <a:ext cx="7474845" cy="947662"/>
          </a:xfrm>
          <a:prstGeom prst="wedgeRoundRectCallout">
            <a:avLst>
              <a:gd name="adj1" fmla="val -29722"/>
              <a:gd name="adj2" fmla="val -10162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如果全局游标和局部游标使用了相同的名称，指定</a:t>
            </a:r>
            <a:r>
              <a:rPr lang="en-US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GLOBAL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表示打开的是全局游标，否则是局部游标。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071459-A697-41C4-918B-3E7A43229708}"/>
              </a:ext>
            </a:extLst>
          </p:cNvPr>
          <p:cNvSpPr/>
          <p:nvPr/>
        </p:nvSpPr>
        <p:spPr>
          <a:xfrm>
            <a:off x="1516755" y="5134049"/>
            <a:ext cx="9532245" cy="676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OPEN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3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uiExpand="1" build="p" bldLvl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从游标中提取数据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80" y="1528461"/>
            <a:ext cx="10867020" cy="453813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语句从游标中读取行数据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基本语法格式：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FETCH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[[NEXT | PRIOR | FIRST | LAST | ABSOLUTE{n}| RELATIVE{n}]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FROM 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游标名称</a:t>
            </a:r>
            <a:r>
              <a:rPr lang="en-US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[INTO  @</a:t>
            </a:r>
            <a:r>
              <a:rPr lang="zh-CN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变量名称</a:t>
            </a:r>
            <a:r>
              <a:rPr lang="en-US" altLang="en-US" sz="2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] [,…n]		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		</a:t>
            </a:r>
            <a:endParaRPr lang="zh-CN" altLang="en-US" sz="2400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8343ABD1-7EFB-4206-9289-FFA0DC40E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761" y="791409"/>
            <a:ext cx="4638284" cy="2401094"/>
          </a:xfrm>
          <a:prstGeom prst="wedgeRoundRectCallout">
            <a:avLst>
              <a:gd name="adj1" fmla="val -84501"/>
              <a:gd name="adj2" fmla="val 54176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提取选项。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声明的游标如果是只进游标，只能用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NEXT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选项提取。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声明的游标如果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是滚动游标，可使用所有选项提取。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5BF9ACBE-5003-4715-BE79-FD1CCA075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984" y="5133141"/>
            <a:ext cx="3797055" cy="1005189"/>
          </a:xfrm>
          <a:prstGeom prst="wedgeRoundRectCallout">
            <a:avLst>
              <a:gd name="adj1" fmla="val -36132"/>
              <a:gd name="adj2" fmla="val -94518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INTO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选项可将提取的行数据存放到指定变量中。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1A467D5D-B053-4A46-AF6D-51ADA1F1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702" y="4068905"/>
            <a:ext cx="2655343" cy="2093422"/>
          </a:xfrm>
          <a:prstGeom prst="wedgeRoundRectCallout">
            <a:avLst>
              <a:gd name="adj1" fmla="val -24370"/>
              <a:gd name="adj2" fmla="val -6622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为正数，则提取当前行向后的第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为负数，则提取当前行向前的第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行。</a:t>
            </a: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spcBef>
                <a:spcPts val="600"/>
              </a:spcBef>
              <a:defRPr/>
            </a:pPr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562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185"/>
            <a:ext cx="10515600" cy="4538130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全局变量</a:t>
            </a:r>
            <a:r>
              <a:rPr lang="en-US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@@FETCH_STATUS</a:t>
            </a: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语句执行时，可以使用全局变量</a:t>
            </a:r>
            <a:r>
              <a:rPr lang="en-US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@@FETCH_STATUS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返回上次执行该语句的状态，以确定上次</a:t>
            </a:r>
            <a:r>
              <a:rPr lang="en-US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操作是否成功，从而决定如何进行下一步处理。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全局变量</a:t>
            </a:r>
            <a:r>
              <a:rPr lang="en-US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@@FETCH_STATUS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的三个返回值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defRPr/>
            </a:pP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9FA14C8-C967-4942-8E9D-11C0E1785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31406"/>
              </p:ext>
            </p:extLst>
          </p:nvPr>
        </p:nvGraphicFramePr>
        <p:xfrm>
          <a:off x="1676174" y="3583515"/>
          <a:ext cx="8839652" cy="1864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4569">
                  <a:extLst>
                    <a:ext uri="{9D8B030D-6E8A-4147-A177-3AD203B41FA5}">
                      <a16:colId xmlns:a16="http://schemas.microsoft.com/office/drawing/2014/main" val="1440632352"/>
                    </a:ext>
                  </a:extLst>
                </a:gridCol>
                <a:gridCol w="6655083">
                  <a:extLst>
                    <a:ext uri="{9D8B030D-6E8A-4147-A177-3AD203B41FA5}">
                      <a16:colId xmlns:a16="http://schemas.microsoft.com/office/drawing/2014/main" val="2819582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返回值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含义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095112"/>
                  </a:ext>
                </a:extLst>
              </a:tr>
              <a:tr h="493185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FETCH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语句成功执行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88510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-1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FETCH</a:t>
                      </a:r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语句失败或行数据超过游标结果集的范围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120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-2</a:t>
                      </a:r>
                      <a:endParaRPr lang="zh-CN" altLang="en-US" sz="240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被提取的行不存在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9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75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0932"/>
            <a:ext cx="10515600" cy="5565434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从游标中提取数据举例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200"/>
              </a:spcBef>
              <a:buNone/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依次提取游标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C1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结果集中的所有行。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200"/>
              </a:spcBef>
              <a:buNone/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语句：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200"/>
              </a:spcBef>
              <a:buNone/>
              <a:defRPr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200"/>
              </a:spcBef>
              <a:buNone/>
              <a:defRPr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200"/>
              </a:spcBef>
              <a:buNone/>
              <a:defRPr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2400"/>
              </a:spcBef>
              <a:buNone/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200"/>
              </a:spcBef>
              <a:buNone/>
              <a:defRPr/>
            </a:pP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200"/>
              </a:spcBef>
              <a:buNone/>
              <a:defRPr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5BC4E-CD9C-4E3A-8414-EB9D03583E25}"/>
              </a:ext>
            </a:extLst>
          </p:cNvPr>
          <p:cNvSpPr/>
          <p:nvPr/>
        </p:nvSpPr>
        <p:spPr>
          <a:xfrm>
            <a:off x="3105149" y="1846653"/>
            <a:ext cx="7124700" cy="20688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WHILE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@@</a:t>
            </a:r>
            <a:r>
              <a:rPr lang="en-US" altLang="zh-CN" sz="2400" dirty="0" err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fetch_status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BEGIN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C1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END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84CCDE2-DE4B-4B0C-90B3-302A63034122}"/>
              </a:ext>
            </a:extLst>
          </p:cNvPr>
          <p:cNvSpPr/>
          <p:nvPr/>
        </p:nvSpPr>
        <p:spPr>
          <a:xfrm>
            <a:off x="7467598" y="2477715"/>
            <a:ext cx="3152776" cy="1326287"/>
          </a:xfrm>
          <a:prstGeom prst="wedgeRoundRectCallout">
            <a:avLst>
              <a:gd name="adj1" fmla="val -71251"/>
              <a:gd name="adj2" fmla="val -4176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当上一个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语句提取成功则执行循环体，否则结束循环。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D5A4A92-8A32-4240-BDAD-7123467C0E0B}"/>
              </a:ext>
            </a:extLst>
          </p:cNvPr>
          <p:cNvSpPr/>
          <p:nvPr/>
        </p:nvSpPr>
        <p:spPr>
          <a:xfrm>
            <a:off x="8505823" y="4034706"/>
            <a:ext cx="2038352" cy="717201"/>
          </a:xfrm>
          <a:prstGeom prst="wedgeRoundRectCallout">
            <a:avLst>
              <a:gd name="adj1" fmla="val -195344"/>
              <a:gd name="adj2" fmla="val -13100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提取下一行。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5835183-670B-4E3F-B1C4-1FFCD1604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97"/>
          <a:stretch/>
        </p:blipFill>
        <p:spPr>
          <a:xfrm>
            <a:off x="3105149" y="4142001"/>
            <a:ext cx="4591049" cy="2158681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04DF0E55-97BE-4514-9DE1-B2E7A23E679E}"/>
              </a:ext>
            </a:extLst>
          </p:cNvPr>
          <p:cNvSpPr/>
          <p:nvPr/>
        </p:nvSpPr>
        <p:spPr>
          <a:xfrm>
            <a:off x="7467597" y="1857195"/>
            <a:ext cx="1981203" cy="547207"/>
          </a:xfrm>
          <a:prstGeom prst="wedgeRoundRectCallout">
            <a:avLst>
              <a:gd name="adj1" fmla="val -114971"/>
              <a:gd name="adj2" fmla="val 711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提取第一行。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293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767337"/>
            <a:ext cx="10515600" cy="967089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1200"/>
              </a:spcBef>
              <a:buNone/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下列语句提取了滚动游标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结果集中的行。</a:t>
            </a:r>
          </a:p>
          <a:p>
            <a:pPr marL="457200" lvl="1" indent="0">
              <a:spcBef>
                <a:spcPts val="1200"/>
              </a:spcBef>
              <a:buNone/>
              <a:defRPr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5BC4E-CD9C-4E3A-8414-EB9D03583E25}"/>
              </a:ext>
            </a:extLst>
          </p:cNvPr>
          <p:cNvSpPr/>
          <p:nvPr/>
        </p:nvSpPr>
        <p:spPr>
          <a:xfrm>
            <a:off x="1466850" y="1490231"/>
            <a:ext cx="9258300" cy="39157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OPEN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4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PRIOR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sz="24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sz="24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sz="24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84CCDE2-DE4B-4B0C-90B3-302A63034122}"/>
              </a:ext>
            </a:extLst>
          </p:cNvPr>
          <p:cNvSpPr/>
          <p:nvPr/>
        </p:nvSpPr>
        <p:spPr>
          <a:xfrm>
            <a:off x="5257800" y="2307601"/>
            <a:ext cx="2419350" cy="514034"/>
          </a:xfrm>
          <a:prstGeom prst="wedgeRoundRectCallout">
            <a:avLst>
              <a:gd name="adj1" fmla="val -85137"/>
              <a:gd name="adj2" fmla="val 7134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提取最后一行。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A1F661F9-423A-4DDE-A1C3-E9BC09A96C48}"/>
              </a:ext>
            </a:extLst>
          </p:cNvPr>
          <p:cNvSpPr/>
          <p:nvPr/>
        </p:nvSpPr>
        <p:spPr>
          <a:xfrm>
            <a:off x="5257800" y="2951737"/>
            <a:ext cx="3095624" cy="556026"/>
          </a:xfrm>
          <a:prstGeom prst="wedgeRoundRectCallout">
            <a:avLst>
              <a:gd name="adj1" fmla="val -71682"/>
              <a:gd name="adj2" fmla="val 4479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提取当前行的前一行。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A6F0B80B-D59C-4A0C-AD67-C9CE2E5F24DF}"/>
              </a:ext>
            </a:extLst>
          </p:cNvPr>
          <p:cNvSpPr/>
          <p:nvPr/>
        </p:nvSpPr>
        <p:spPr>
          <a:xfrm>
            <a:off x="6096000" y="3595935"/>
            <a:ext cx="2057400" cy="484761"/>
          </a:xfrm>
          <a:prstGeom prst="wedgeRoundRectCallout">
            <a:avLst>
              <a:gd name="adj1" fmla="val -81856"/>
              <a:gd name="adj2" fmla="val 4272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提取第二行。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977ADAA-14A2-4852-934A-523C316EF697}"/>
              </a:ext>
            </a:extLst>
          </p:cNvPr>
          <p:cNvSpPr/>
          <p:nvPr/>
        </p:nvSpPr>
        <p:spPr>
          <a:xfrm>
            <a:off x="6096000" y="4232364"/>
            <a:ext cx="3752850" cy="533010"/>
          </a:xfrm>
          <a:prstGeom prst="wedgeRoundRectCallout">
            <a:avLst>
              <a:gd name="adj1" fmla="val -69312"/>
              <a:gd name="adj2" fmla="val 2667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提取当前行向后的第二行。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FE20200E-4E30-49EB-94A8-91686090C041}"/>
              </a:ext>
            </a:extLst>
          </p:cNvPr>
          <p:cNvSpPr/>
          <p:nvPr/>
        </p:nvSpPr>
        <p:spPr>
          <a:xfrm>
            <a:off x="6096000" y="4917042"/>
            <a:ext cx="3752850" cy="488924"/>
          </a:xfrm>
          <a:prstGeom prst="wedgeRoundRectCallout">
            <a:avLst>
              <a:gd name="adj1" fmla="val -67789"/>
              <a:gd name="adj2" fmla="val -687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提取当前行向前的第一行。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858B2765-C926-4F57-B9C8-CD2BE47FDDC5}"/>
              </a:ext>
            </a:extLst>
          </p:cNvPr>
          <p:cNvSpPr/>
          <p:nvPr/>
        </p:nvSpPr>
        <p:spPr>
          <a:xfrm>
            <a:off x="1466851" y="5645806"/>
            <a:ext cx="7477124" cy="640592"/>
          </a:xfrm>
          <a:prstGeom prst="wedgeRoundRectCallout">
            <a:avLst>
              <a:gd name="adj1" fmla="val -15300"/>
              <a:gd name="adj2" fmla="val -7152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游标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定义的是滚动游标，所以支持多种提取方式。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26EB3AB0-BB20-4DE8-B0A2-0102EDEE691A}"/>
              </a:ext>
            </a:extLst>
          </p:cNvPr>
          <p:cNvSpPr/>
          <p:nvPr/>
        </p:nvSpPr>
        <p:spPr>
          <a:xfrm>
            <a:off x="5257800" y="1641899"/>
            <a:ext cx="2419350" cy="514034"/>
          </a:xfrm>
          <a:prstGeom prst="wedgeRoundRectCallout">
            <a:avLst>
              <a:gd name="adj1" fmla="val -78049"/>
              <a:gd name="adj2" fmla="val 9064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提取第一行。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13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 animBg="1"/>
      <p:bldP spid="8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B594291-3296-4844-A00A-BC0D3541244C}"/>
              </a:ext>
            </a:extLst>
          </p:cNvPr>
          <p:cNvSpPr/>
          <p:nvPr/>
        </p:nvSpPr>
        <p:spPr>
          <a:xfrm>
            <a:off x="6738939" y="1058145"/>
            <a:ext cx="4629150" cy="5225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4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FIRST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4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4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4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PRIOR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sz="24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4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ABSOLUTE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sz="24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4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sz="2400" dirty="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4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RELATIVE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5CDC656-43E3-4215-B554-BBA216ED8C71}"/>
              </a:ext>
            </a:extLst>
          </p:cNvPr>
          <p:cNvSpPr txBox="1">
            <a:spLocks/>
          </p:cNvSpPr>
          <p:nvPr/>
        </p:nvSpPr>
        <p:spPr>
          <a:xfrm>
            <a:off x="797719" y="535468"/>
            <a:ext cx="10515600" cy="9670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的运行结果：</a:t>
            </a:r>
          </a:p>
          <a:p>
            <a:pPr marL="457200" lvl="1" indent="0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1BD582F8-E923-40BB-B437-33CE26547A31}"/>
              </a:ext>
            </a:extLst>
          </p:cNvPr>
          <p:cNvSpPr/>
          <p:nvPr/>
        </p:nvSpPr>
        <p:spPr>
          <a:xfrm>
            <a:off x="5863827" y="2498653"/>
            <a:ext cx="452437" cy="2535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82A12542-0590-4C00-BD61-901EDD1646C4}"/>
              </a:ext>
            </a:extLst>
          </p:cNvPr>
          <p:cNvSpPr/>
          <p:nvPr/>
        </p:nvSpPr>
        <p:spPr>
          <a:xfrm>
            <a:off x="5869781" y="3327465"/>
            <a:ext cx="452437" cy="2535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 6">
            <a:extLst>
              <a:ext uri="{FF2B5EF4-FFF2-40B4-BE49-F238E27FC236}">
                <a16:creationId xmlns:a16="http://schemas.microsoft.com/office/drawing/2014/main" id="{62274266-AE3E-4D1C-882C-42EAEED03157}"/>
              </a:ext>
            </a:extLst>
          </p:cNvPr>
          <p:cNvSpPr/>
          <p:nvPr/>
        </p:nvSpPr>
        <p:spPr>
          <a:xfrm>
            <a:off x="5844778" y="4191384"/>
            <a:ext cx="452437" cy="2535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 7">
            <a:extLst>
              <a:ext uri="{FF2B5EF4-FFF2-40B4-BE49-F238E27FC236}">
                <a16:creationId xmlns:a16="http://schemas.microsoft.com/office/drawing/2014/main" id="{D9B9E9E2-38D6-4F95-A9AF-576EC28BB8F6}"/>
              </a:ext>
            </a:extLst>
          </p:cNvPr>
          <p:cNvSpPr/>
          <p:nvPr/>
        </p:nvSpPr>
        <p:spPr>
          <a:xfrm>
            <a:off x="5821564" y="5038999"/>
            <a:ext cx="452437" cy="2535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左 8">
            <a:extLst>
              <a:ext uri="{FF2B5EF4-FFF2-40B4-BE49-F238E27FC236}">
                <a16:creationId xmlns:a16="http://schemas.microsoft.com/office/drawing/2014/main" id="{0F58BCBF-7C85-4F96-BDDC-1AACD13F6F5E}"/>
              </a:ext>
            </a:extLst>
          </p:cNvPr>
          <p:cNvSpPr/>
          <p:nvPr/>
        </p:nvSpPr>
        <p:spPr>
          <a:xfrm>
            <a:off x="5809062" y="5873991"/>
            <a:ext cx="452437" cy="2535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1E5F27-FDC4-44ED-A344-B8D15841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382" y="998441"/>
            <a:ext cx="4448175" cy="5284960"/>
          </a:xfrm>
          <a:prstGeom prst="rect">
            <a:avLst/>
          </a:prstGeom>
        </p:spPr>
      </p:pic>
      <p:sp>
        <p:nvSpPr>
          <p:cNvPr id="12" name="箭头: 左 11">
            <a:extLst>
              <a:ext uri="{FF2B5EF4-FFF2-40B4-BE49-F238E27FC236}">
                <a16:creationId xmlns:a16="http://schemas.microsoft.com/office/drawing/2014/main" id="{68BCE5BB-4BE5-4010-BC07-B0193747D355}"/>
              </a:ext>
            </a:extLst>
          </p:cNvPr>
          <p:cNvSpPr/>
          <p:nvPr/>
        </p:nvSpPr>
        <p:spPr>
          <a:xfrm>
            <a:off x="5863827" y="1600284"/>
            <a:ext cx="452437" cy="2535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9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850" y="806790"/>
            <a:ext cx="9677400" cy="96708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6】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通过游标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将结果集中最后一行的成绩改为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457200" lvl="1" indent="0">
              <a:spcBef>
                <a:spcPts val="1200"/>
              </a:spcBef>
              <a:buNone/>
              <a:defRPr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A5BC4E-CD9C-4E3A-8414-EB9D03583E25}"/>
              </a:ext>
            </a:extLst>
          </p:cNvPr>
          <p:cNvSpPr/>
          <p:nvPr/>
        </p:nvSpPr>
        <p:spPr>
          <a:xfrm>
            <a:off x="1466850" y="1504775"/>
            <a:ext cx="4419601" cy="27443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 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CURRENT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LAST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84CCDE2-DE4B-4B0C-90B3-302A63034122}"/>
              </a:ext>
            </a:extLst>
          </p:cNvPr>
          <p:cNvSpPr/>
          <p:nvPr/>
        </p:nvSpPr>
        <p:spPr>
          <a:xfrm>
            <a:off x="5231218" y="1930448"/>
            <a:ext cx="2374605" cy="553043"/>
          </a:xfrm>
          <a:prstGeom prst="wedgeRoundRectCallout">
            <a:avLst>
              <a:gd name="adj1" fmla="val -84342"/>
              <a:gd name="adj2" fmla="val -2858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提取最后一行。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A1F661F9-423A-4DDE-A1C3-E9BC09A96C48}"/>
              </a:ext>
            </a:extLst>
          </p:cNvPr>
          <p:cNvSpPr/>
          <p:nvPr/>
        </p:nvSpPr>
        <p:spPr>
          <a:xfrm>
            <a:off x="5753100" y="2576469"/>
            <a:ext cx="2895599" cy="891522"/>
          </a:xfrm>
          <a:prstGeom prst="wedgeRoundRectCallout">
            <a:avLst>
              <a:gd name="adj1" fmla="val -61597"/>
              <a:gd name="adj2" fmla="val -9590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通过游标将最后一行的成绩改为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60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858B2765-C926-4F57-B9C8-CD2BE47FDDC5}"/>
              </a:ext>
            </a:extLst>
          </p:cNvPr>
          <p:cNvSpPr/>
          <p:nvPr/>
        </p:nvSpPr>
        <p:spPr>
          <a:xfrm>
            <a:off x="1466850" y="5206211"/>
            <a:ext cx="9544050" cy="903748"/>
          </a:xfrm>
          <a:prstGeom prst="wedgeRoundRectCallout">
            <a:avLst>
              <a:gd name="adj1" fmla="val -47932"/>
              <a:gd name="adj2" fmla="val -2912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要通过游标修改数据，游标结果集的表需要指定主键约束或唯一索引。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4C363553-F732-48B5-80A3-2235FD85E185}"/>
              </a:ext>
            </a:extLst>
          </p:cNvPr>
          <p:cNvSpPr/>
          <p:nvPr/>
        </p:nvSpPr>
        <p:spPr>
          <a:xfrm>
            <a:off x="3676650" y="4289534"/>
            <a:ext cx="3212804" cy="903747"/>
          </a:xfrm>
          <a:prstGeom prst="wedgeRoundRectCallout">
            <a:avLst>
              <a:gd name="adj1" fmla="val -44795"/>
              <a:gd name="adj2" fmla="val -6929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再提取最后一行，可查看到修改后的信息。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55794E-FE76-4163-AEBB-C27926466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4" y="3397381"/>
            <a:ext cx="3933825" cy="10858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884021-1C18-4BF4-B4F9-617323442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24" y="1458014"/>
            <a:ext cx="3933824" cy="1154705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FBD47AAC-9A6C-4CDA-93CA-B89D808F667F}"/>
              </a:ext>
            </a:extLst>
          </p:cNvPr>
          <p:cNvGrpSpPr/>
          <p:nvPr/>
        </p:nvGrpSpPr>
        <p:grpSpPr>
          <a:xfrm>
            <a:off x="4762500" y="1568116"/>
            <a:ext cx="2638424" cy="467250"/>
            <a:chOff x="4762500" y="1568116"/>
            <a:chExt cx="2638424" cy="467250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79FC074-2948-42F9-B656-8946DAC4E40C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00" y="2035366"/>
              <a:ext cx="263842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66C0B1E-3B4D-4AEA-806F-32B0F56528DD}"/>
                </a:ext>
              </a:extLst>
            </p:cNvPr>
            <p:cNvSpPr txBox="1"/>
            <p:nvPr/>
          </p:nvSpPr>
          <p:spPr>
            <a:xfrm>
              <a:off x="5886451" y="1568116"/>
              <a:ext cx="1514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运行结果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0AED3A7-6541-4FAD-870A-CD3318604A1B}"/>
              </a:ext>
            </a:extLst>
          </p:cNvPr>
          <p:cNvGrpSpPr/>
          <p:nvPr/>
        </p:nvGrpSpPr>
        <p:grpSpPr>
          <a:xfrm>
            <a:off x="4762500" y="3429000"/>
            <a:ext cx="2638424" cy="467250"/>
            <a:chOff x="4762500" y="1568116"/>
            <a:chExt cx="2638424" cy="467250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9C6F294-7D39-4AD7-AF03-3D8AF076D643}"/>
                </a:ext>
              </a:extLst>
            </p:cNvPr>
            <p:cNvCxnSpPr>
              <a:cxnSpLocks/>
            </p:cNvCxnSpPr>
            <p:nvPr/>
          </p:nvCxnSpPr>
          <p:spPr>
            <a:xfrm>
              <a:off x="4762500" y="2035366"/>
              <a:ext cx="2638424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3446242-149C-4651-8059-EA6097158D79}"/>
                </a:ext>
              </a:extLst>
            </p:cNvPr>
            <p:cNvSpPr txBox="1"/>
            <p:nvPr/>
          </p:nvSpPr>
          <p:spPr>
            <a:xfrm>
              <a:off x="5886451" y="1568116"/>
              <a:ext cx="1514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9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uiExpand="1" build="p" bldLvl="3" animBg="1"/>
      <p:bldP spid="8" grpId="0" animBg="1"/>
      <p:bldP spid="8" grpId="1" animBg="1"/>
      <p:bldP spid="5" grpId="0" animBg="1"/>
      <p:bldP spid="5" grpId="1" animBg="1"/>
      <p:bldP spid="12" grpId="0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关闭游标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3768148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CLOSE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语句关闭游标，但不释放游标占用的资源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200"/>
              </a:spcBef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语法格式：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200"/>
              </a:spcBef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CLOSE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游标名称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1325" indent="-441325"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441325" algn="l"/>
              </a:tabLst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游标关闭后，该游标仍然存在，可以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再次打开使用。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1325" indent="-441325"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关闭游标举例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2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7】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关闭游标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2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语句：</a:t>
            </a: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CE6D48-3583-4DED-A036-73BD032A23D0}"/>
              </a:ext>
            </a:extLst>
          </p:cNvPr>
          <p:cNvSpPr/>
          <p:nvPr/>
        </p:nvSpPr>
        <p:spPr>
          <a:xfrm>
            <a:off x="1466850" y="5044498"/>
            <a:ext cx="9258300" cy="5354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CLOSE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98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  <p:bldP spid="4" grpId="0" uiExpand="1" build="p" bldLvl="3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115" y="1206095"/>
            <a:ext cx="10317481" cy="4812965"/>
          </a:xfrm>
        </p:spPr>
        <p:txBody>
          <a:bodyPr>
            <a:normAutofit lnSpcReduction="10000"/>
          </a:bodyPr>
          <a:lstStyle/>
          <a:p>
            <a:pPr marL="541338" indent="-4572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游标是一种处理数据的方法，可以对查询结果集中的数据进行逐行处理。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541338" indent="-4572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游标主要用在存储过程，触发器和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脚本中，并支持在查询结果集中向前或向后浏览数据的功能。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1338" indent="-4572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游标的优点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游标允许定位在结果集中的特定行。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游标支持对结果集中当前位置的行数据进行读写。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游标是面向集合的数据库管理系统和面向行的程序设计之间的桥梁，它可以将这两种数据处理方式联系起来。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541338" indent="-4572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727123C-BDC6-4387-99EA-7F378C67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87" y="107662"/>
            <a:ext cx="10515600" cy="11784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游标简介</a:t>
            </a:r>
          </a:p>
        </p:txBody>
      </p:sp>
    </p:spTree>
    <p:extLst>
      <p:ext uri="{BB962C8B-B14F-4D97-AF65-F5344CB8AC3E}">
        <p14:creationId xmlns:p14="http://schemas.microsoft.com/office/powerpoint/2010/main" val="22480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3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释放（删除）游标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81" y="1371600"/>
            <a:ext cx="10515600" cy="4694991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DEALLOCATE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语句删除游标，释放其所占用的系统空间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200"/>
              </a:spcBef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语法格式：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200"/>
              </a:spcBef>
              <a:buNone/>
              <a:defRPr/>
            </a:pPr>
            <a:r>
              <a:rPr lang="en-US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DEALLOCATE 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游标名称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1325" indent="-441325"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释放（删除）游标举例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spcBef>
                <a:spcPts val="18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8】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释放游标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</a:p>
          <a:p>
            <a:pPr marL="457200" lvl="1" indent="0">
              <a:spcBef>
                <a:spcPts val="12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T-SQL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spcBef>
                <a:spcPts val="1200"/>
              </a:spcBef>
              <a:buNone/>
              <a:defRPr/>
            </a:pPr>
            <a:endParaRPr lang="zh-CN" altLang="en-US" dirty="0">
              <a:solidFill>
                <a:srgbClr val="156D3D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E973A9-92EC-47BB-926D-FD66300D9C17}"/>
              </a:ext>
            </a:extLst>
          </p:cNvPr>
          <p:cNvSpPr/>
          <p:nvPr/>
        </p:nvSpPr>
        <p:spPr>
          <a:xfrm>
            <a:off x="1458331" y="4568248"/>
            <a:ext cx="9258300" cy="689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DEALLOCATE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C2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3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1">
            <a:extLst>
              <a:ext uri="{FF2B5EF4-FFF2-40B4-BE49-F238E27FC236}">
                <a16:creationId xmlns:a16="http://schemas.microsoft.com/office/drawing/2014/main" id="{CADFF2AC-D3CE-472B-85B9-92630C2C6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309016"/>
              </p:ext>
            </p:extLst>
          </p:nvPr>
        </p:nvGraphicFramePr>
        <p:xfrm>
          <a:off x="2271967" y="2828099"/>
          <a:ext cx="7648065" cy="3354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r:id="rId4" imgW="4992480" imgH="2195640" progId="Word.Document.8">
                  <p:embed/>
                </p:oleObj>
              </mc:Choice>
              <mc:Fallback>
                <p:oleObj r:id="rId4" imgW="4992480" imgH="2195640" progId="Word.Document.8">
                  <p:embed/>
                  <p:pic>
                    <p:nvPicPr>
                      <p:cNvPr id="3" name="对象 1">
                        <a:extLst>
                          <a:ext uri="{FF2B5EF4-FFF2-40B4-BE49-F238E27FC236}">
                            <a16:creationId xmlns:a16="http://schemas.microsoft.com/office/drawing/2014/main" id="{CADFF2AC-D3CE-472B-85B9-92630C2C68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5355" b="23544"/>
                      <a:stretch>
                        <a:fillRect/>
                      </a:stretch>
                    </p:blipFill>
                    <p:spPr bwMode="auto">
                      <a:xfrm>
                        <a:off x="2271967" y="2828099"/>
                        <a:ext cx="7648065" cy="335499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AD32F8-4E85-4650-B3CF-AC8A67FC5EFE}"/>
              </a:ext>
            </a:extLst>
          </p:cNvPr>
          <p:cNvSpPr txBox="1"/>
          <p:nvPr/>
        </p:nvSpPr>
        <p:spPr>
          <a:xfrm>
            <a:off x="1082041" y="1007420"/>
            <a:ext cx="10330147" cy="165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游标包括以下两个部分：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游标结果集 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即定义该游标的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SELECT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语句返回的行数据集合。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游标位置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即指向游标结果集中某一行的指针。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398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7" y="969455"/>
            <a:ext cx="10515600" cy="4486275"/>
          </a:xfrm>
        </p:spPr>
        <p:txBody>
          <a:bodyPr>
            <a:normAutofit/>
          </a:bodyPr>
          <a:lstStyle/>
          <a:p>
            <a:pPr marL="541338" indent="-4572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游标的基本操作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1200"/>
              </a:spcBef>
              <a:tabLst>
                <a:tab pos="458470" algn="l"/>
              </a:tabLst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声明游标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DECLARE CURSOR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语句声明游标。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tabLst>
                <a:tab pos="458470" algn="l"/>
              </a:tabLst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打开游标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OPEN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语句打开游标。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tabLst>
                <a:tab pos="458470" algn="l"/>
              </a:tabLst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从游标中提取数据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FETCH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语句提取游标中的某一行数据。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tabLst>
                <a:tab pos="458470" algn="l"/>
              </a:tabLst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关闭游标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CLOSE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语句关闭游标。</a:t>
            </a:r>
          </a:p>
          <a:p>
            <a:pPr lvl="1">
              <a:lnSpc>
                <a:spcPct val="150000"/>
              </a:lnSpc>
              <a:spcBef>
                <a:spcPts val="1200"/>
              </a:spcBef>
              <a:tabLst>
                <a:tab pos="458470" algn="l"/>
              </a:tabLst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释放游标 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DEALLOCATE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语句释放（删除）游标。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04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ED31B8A-57F3-40AA-9D6D-1AE2BD7E28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4" b="14175"/>
          <a:stretch/>
        </p:blipFill>
        <p:spPr>
          <a:xfrm>
            <a:off x="0" y="577049"/>
            <a:ext cx="12192000" cy="53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2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89B320-AD75-4E46-895F-D91901031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2" b="14692"/>
          <a:stretch/>
        </p:blipFill>
        <p:spPr>
          <a:xfrm>
            <a:off x="0" y="612559"/>
            <a:ext cx="12192000" cy="523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7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288CA7-439C-4870-A1EB-B414D8A92D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73" b="16117"/>
          <a:stretch/>
        </p:blipFill>
        <p:spPr>
          <a:xfrm>
            <a:off x="0" y="594804"/>
            <a:ext cx="12192000" cy="515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0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DF1C0D-B801-400E-BE53-A47B732EE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2" b="19741"/>
          <a:stretch/>
        </p:blipFill>
        <p:spPr>
          <a:xfrm>
            <a:off x="0" y="603682"/>
            <a:ext cx="12192000" cy="490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421A808-7594-4519-A254-FE065180B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18" t="7758" r="218" b="6650"/>
          <a:stretch/>
        </p:blipFill>
        <p:spPr>
          <a:xfrm>
            <a:off x="-14796" y="355106"/>
            <a:ext cx="12206796" cy="587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3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2208</Words>
  <Application>Microsoft Office PowerPoint</Application>
  <PresentationFormat>宽屏</PresentationFormat>
  <Paragraphs>209</Paragraphs>
  <Slides>20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黑体</vt:lpstr>
      <vt:lpstr>Arial</vt:lpstr>
      <vt:lpstr>Wingdings</vt:lpstr>
      <vt:lpstr>Office 主题​​</vt:lpstr>
      <vt:lpstr>Microsoft Word 97 - 2003 Document</vt:lpstr>
      <vt:lpstr>第10章 T-SQL编程</vt:lpstr>
      <vt:lpstr>1.游标简介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3.打开游标</vt:lpstr>
      <vt:lpstr>4.从游标中提取数据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5.关闭游标</vt:lpstr>
      <vt:lpstr>6.释放（删除）游标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yonghua zhang</cp:lastModifiedBy>
  <cp:revision>393</cp:revision>
  <dcterms:created xsi:type="dcterms:W3CDTF">2019-10-10T08:16:17Z</dcterms:created>
  <dcterms:modified xsi:type="dcterms:W3CDTF">2022-04-01T13:22:11Z</dcterms:modified>
</cp:coreProperties>
</file>