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61" r:id="rId2"/>
    <p:sldId id="256" r:id="rId3"/>
    <p:sldId id="278" r:id="rId4"/>
    <p:sldId id="284" r:id="rId5"/>
    <p:sldId id="288" r:id="rId6"/>
    <p:sldId id="281" r:id="rId7"/>
    <p:sldId id="289" r:id="rId8"/>
    <p:sldId id="275" r:id="rId9"/>
    <p:sldId id="290" r:id="rId10"/>
    <p:sldId id="293" r:id="rId11"/>
    <p:sldId id="294" r:id="rId12"/>
    <p:sldId id="285" r:id="rId13"/>
    <p:sldId id="291" r:id="rId14"/>
    <p:sldId id="299" r:id="rId15"/>
    <p:sldId id="300" r:id="rId16"/>
    <p:sldId id="28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8F8F8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4" autoAdjust="0"/>
    <p:restoredTop sz="85741" autoAdjust="0"/>
  </p:normalViewPr>
  <p:slideViewPr>
    <p:cSldViewPr snapToGrid="0">
      <p:cViewPr varScale="1">
        <p:scale>
          <a:sx n="107" d="100"/>
          <a:sy n="107" d="100"/>
        </p:scale>
        <p:origin x="1392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10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默认值必须为常量，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注意默认值的位置</a:t>
            </a: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该查询是一个分组查询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并将平均成绩赋给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输出参数</a:t>
            </a: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@cv</a:t>
            </a:r>
            <a:r>
              <a:rPr lang="zh-CN" altLang="en-US" sz="1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以便于将结果带出到调用位置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25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因为存储过程</a:t>
            </a:r>
            <a:r>
              <a:rPr lang="en-US" altLang="zh-CN" dirty="0"/>
              <a:t>P1</a:t>
            </a:r>
            <a:r>
              <a:rPr lang="zh-CN" altLang="en-US" dirty="0"/>
              <a:t>已经存，可以通过修改语句进行重新定义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8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execute</a:t>
            </a:r>
            <a:r>
              <a:rPr lang="zh-CN" altLang="en-US" dirty="0"/>
              <a:t>语句执行存储过程</a:t>
            </a:r>
            <a:endParaRPr lang="en-US" altLang="zh-CN" dirty="0"/>
          </a:p>
          <a:p>
            <a:r>
              <a:rPr lang="zh-CN" altLang="en-US" dirty="0"/>
              <a:t>每次查询学生选课情况的时候就不用每次些查询语句了，接直调用这个存储过程就可以了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在设计存储过程时可以带有参数，这样增加存储过程的灵活性。带参数的存储过程的一般格式如下：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AA23DE-9CF7-AF19-6DD3-5EC9C842D972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C9ABA28-781A-36F6-2DCE-B4E8A1A34B47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6879906"/>
              <a:chOff x="-19606" y="-15875"/>
              <a:chExt cx="12259019" cy="687990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B8466B8-5357-2957-C976-FF9FD8D21EEC}"/>
                  </a:ext>
                </a:extLst>
              </p:cNvPr>
              <p:cNvGrpSpPr/>
              <p:nvPr userDrawn="1"/>
            </p:nvGrpSpPr>
            <p:grpSpPr>
              <a:xfrm>
                <a:off x="-19606" y="-15875"/>
                <a:ext cx="12259019" cy="1043781"/>
                <a:chOff x="-19606" y="-15875"/>
                <a:chExt cx="12259019" cy="1043781"/>
              </a:xfrm>
            </p:grpSpPr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55ED78BE-9ED0-3911-F264-99B18057728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3"/>
                <a:srcRect b="7917"/>
                <a:stretch/>
              </p:blipFill>
              <p:spPr>
                <a:xfrm>
                  <a:off x="-19606" y="-15875"/>
                  <a:ext cx="12259019" cy="350837"/>
                </a:xfrm>
                <a:prstGeom prst="rect">
                  <a:avLst/>
                </a:prstGeom>
              </p:spPr>
            </p:pic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FC3A4E3B-FE26-0076-8B3E-0456E849D526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93039" y="378549"/>
                  <a:ext cx="576458" cy="64935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021C617-5915-718B-B0EB-C583B1B45F07}"/>
                  </a:ext>
                </a:extLst>
              </p:cNvPr>
              <p:cNvGrpSpPr/>
              <p:nvPr userDrawn="1"/>
            </p:nvGrpSpPr>
            <p:grpSpPr>
              <a:xfrm>
                <a:off x="-19605" y="6031120"/>
                <a:ext cx="12198206" cy="832911"/>
                <a:chOff x="-19605" y="6031120"/>
                <a:chExt cx="12198206" cy="832911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66F6A380-5BA8-37F1-AF47-8A0C44CBEC5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5"/>
                <a:srcRect l="10351"/>
                <a:stretch/>
              </p:blipFill>
              <p:spPr>
                <a:xfrm>
                  <a:off x="-19605" y="6031120"/>
                  <a:ext cx="1359214" cy="491596"/>
                </a:xfrm>
                <a:prstGeom prst="rect">
                  <a:avLst/>
                </a:prstGeom>
              </p:spPr>
            </p:pic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423CD95E-3E93-0C6F-3087-7CFD030A9BE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6773" y="6513194"/>
                  <a:ext cx="12185374" cy="350837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60766F8-7828-3C19-F3DB-F0D116D3B649}"/>
                </a:ext>
              </a:extLst>
            </p:cNvPr>
            <p:cNvSpPr txBox="1"/>
            <p:nvPr userDrawn="1"/>
          </p:nvSpPr>
          <p:spPr>
            <a:xfrm>
              <a:off x="10633323" y="6598364"/>
              <a:ext cx="1440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计算机学院  张永华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020358" y="2908988"/>
            <a:ext cx="3394781" cy="1546093"/>
            <a:chOff x="4680000" y="2025779"/>
            <a:chExt cx="3394781" cy="1546093"/>
          </a:xfrm>
        </p:grpSpPr>
        <p:sp>
          <p:nvSpPr>
            <p:cNvPr id="7" name="TextBox 603"/>
            <p:cNvSpPr txBox="1"/>
            <p:nvPr/>
          </p:nvSpPr>
          <p:spPr bwMode="auto">
            <a:xfrm>
              <a:off x="4680000" y="2025779"/>
              <a:ext cx="3394781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11.1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存储过程</a:t>
              </a:r>
            </a:p>
          </p:txBody>
        </p:sp>
        <p:sp>
          <p:nvSpPr>
            <p:cNvPr id="9" name="TextBox 603"/>
            <p:cNvSpPr txBox="1"/>
            <p:nvPr/>
          </p:nvSpPr>
          <p:spPr bwMode="auto">
            <a:xfrm>
              <a:off x="4680000" y="2979592"/>
              <a:ext cx="2894644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11.2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触发器</a:t>
              </a:r>
              <a:endPara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9C74A0FF-9B8A-FA26-EAB2-72A0BFB1A246}"/>
              </a:ext>
            </a:extLst>
          </p:cNvPr>
          <p:cNvSpPr txBox="1">
            <a:spLocks/>
          </p:cNvSpPr>
          <p:nvPr/>
        </p:nvSpPr>
        <p:spPr>
          <a:xfrm>
            <a:off x="2145749" y="1460348"/>
            <a:ext cx="9144000" cy="900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5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存储</a:t>
            </a:r>
            <a:r>
              <a:rPr lang="zh-CN" altLang="en-US" sz="5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过程和触发器</a:t>
            </a:r>
          </a:p>
        </p:txBody>
      </p:sp>
    </p:spTree>
    <p:extLst>
      <p:ext uri="{BB962C8B-B14F-4D97-AF65-F5344CB8AC3E}">
        <p14:creationId xmlns:p14="http://schemas.microsoft.com/office/powerpoint/2010/main" val="1799112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51410" y="615570"/>
            <a:ext cx="10515600" cy="5082924"/>
          </a:xfrm>
        </p:spPr>
        <p:txBody>
          <a:bodyPr>
            <a:normAutofit/>
          </a:bodyPr>
          <a:lstStyle/>
          <a:p>
            <a:pPr marL="541338" indent="-439738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458470" algn="l"/>
              </a:tabLst>
              <a:defRPr/>
            </a:pP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可以为存储过程的参数设置默认值，在调用存储过程时，如果不指定对应的实参值，则用对应的默认值代替。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5】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P3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，查询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指定班级的学生人数，默认班级为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班。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3" name="矩形 2"/>
          <p:cNvSpPr/>
          <p:nvPr/>
        </p:nvSpPr>
        <p:spPr>
          <a:xfrm>
            <a:off x="1307124" y="2904823"/>
            <a:ext cx="9577754" cy="25104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'95031'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班级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count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(*)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人数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GROUP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endParaRPr lang="en-US" altLang="zh-CN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对话气泡: 圆角矩形 13"/>
          <p:cNvSpPr/>
          <p:nvPr/>
        </p:nvSpPr>
        <p:spPr>
          <a:xfrm>
            <a:off x="5220684" y="4267743"/>
            <a:ext cx="3790152" cy="969743"/>
          </a:xfrm>
          <a:prstGeom prst="wedgeRoundRectCallout">
            <a:avLst>
              <a:gd name="adj1" fmla="val -74871"/>
              <a:gd name="adj2" fmla="val 618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过程体查询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（班级）等于参数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@sc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的班级及人数。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5220684" y="2239186"/>
            <a:ext cx="5946327" cy="778452"/>
          </a:xfrm>
          <a:prstGeom prst="wedgeRoundRectCallout">
            <a:avLst>
              <a:gd name="adj1" fmla="val -56190"/>
              <a:gd name="adj2" fmla="val 49743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输入参数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，用来接收调用时传过来的班级并给定一个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默认值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B891886-7786-D92F-E7F6-F9987B59846E}"/>
              </a:ext>
            </a:extLst>
          </p:cNvPr>
          <p:cNvSpPr txBox="1">
            <a:spLocks/>
          </p:cNvSpPr>
          <p:nvPr/>
        </p:nvSpPr>
        <p:spPr>
          <a:xfrm>
            <a:off x="1166057" y="2404781"/>
            <a:ext cx="2974020" cy="57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14" grpId="0" animBg="1"/>
      <p:bldP spid="10" grpId="0" animBg="1"/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523397"/>
            <a:ext cx="10425913" cy="561363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执行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P3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，分别查询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班和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95033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班的学生人数。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①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执行存储过程查询默认班级（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班）学生人数：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2400"/>
              </a:spcBef>
              <a:buNone/>
              <a:tabLst>
                <a:tab pos="458470" algn="l"/>
              </a:tabLst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tabLst>
                <a:tab pos="458470" algn="l"/>
              </a:tabLst>
              <a:defRPr/>
            </a:pP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tabLst>
                <a:tab pos="458470" algn="l"/>
              </a:tabLst>
              <a:defRPr/>
            </a:pP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②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执行存储过程查询非默认班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95033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班学生人数：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7365" y="1533848"/>
            <a:ext cx="2668305" cy="5252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4113865" y="1687420"/>
            <a:ext cx="4386079" cy="754174"/>
          </a:xfrm>
          <a:prstGeom prst="wedgeRoundRectCallout">
            <a:avLst>
              <a:gd name="adj1" fmla="val -69801"/>
              <a:gd name="adj2" fmla="val -3246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班为默认参数值，所以在调用时，可以不写对应的实参。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7365" y="4012627"/>
            <a:ext cx="2668305" cy="61158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'95033'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5203849" y="4209625"/>
            <a:ext cx="4541318" cy="829164"/>
          </a:xfrm>
          <a:prstGeom prst="wedgeRoundRectCallout">
            <a:avLst>
              <a:gd name="adj1" fmla="val -74854"/>
              <a:gd name="adj2" fmla="val -2911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调用时如果参数不使用默认值，则必须给定对应的实参值。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365" y="2558017"/>
            <a:ext cx="2140156" cy="91368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65" y="5239228"/>
            <a:ext cx="2035225" cy="9036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animBg="1"/>
      <p:bldP spid="5" grpId="0" uiExpand="1" build="p" bldLvl="3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36685"/>
            <a:ext cx="10515600" cy="5082924"/>
          </a:xfrm>
        </p:spPr>
        <p:txBody>
          <a:bodyPr>
            <a:normAutofit/>
          </a:bodyPr>
          <a:lstStyle/>
          <a:p>
            <a:pPr marL="355600" indent="-3556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8470" algn="l"/>
              </a:tabLst>
              <a:defRPr/>
            </a:pP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创建存储过程时，可通过</a:t>
            </a:r>
            <a:r>
              <a:rPr lang="zh-CN" altLang="en-US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输出参数</a:t>
            </a: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将存储过程中的运行结果返回给调用程序。输出参数使用</a:t>
            </a:r>
            <a:r>
              <a:rPr lang="en-US" altLang="zh-CN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进行说明。</a:t>
            </a:r>
            <a:endParaRPr lang="en-US" altLang="zh-CN" sz="26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7】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P4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，检索指定课程号的课程的平均成绩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。课程号为输入参数，平均成绩为输出参数。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P4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None/>
              <a:tabLst>
                <a:tab pos="458470" algn="l"/>
              </a:tabLst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0" y="2948542"/>
            <a:ext cx="9144000" cy="23951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P4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@cv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@cv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AVG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endParaRPr lang="zh-CN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5902676" y="2208185"/>
            <a:ext cx="3720718" cy="902978"/>
          </a:xfrm>
          <a:prstGeom prst="wedgeRoundRectCallout">
            <a:avLst>
              <a:gd name="adj1" fmla="val -74497"/>
              <a:gd name="adj2" fmla="val 7130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输入参数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，用来接收调用时传过来的课程号。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7656694" y="3642615"/>
            <a:ext cx="3354206" cy="798530"/>
          </a:xfrm>
          <a:prstGeom prst="wedgeRoundRectCallout">
            <a:avLst>
              <a:gd name="adj1" fmla="val -70853"/>
              <a:gd name="adj2" fmla="val -5555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@cv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输出参数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，用来返回求得的平均成绩。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对话气泡: 圆角矩形 13"/>
          <p:cNvSpPr/>
          <p:nvPr/>
        </p:nvSpPr>
        <p:spPr>
          <a:xfrm>
            <a:off x="5105760" y="4681158"/>
            <a:ext cx="5982450" cy="902978"/>
          </a:xfrm>
          <a:prstGeom prst="wedgeRoundRectCallout">
            <a:avLst>
              <a:gd name="adj1" fmla="val -57552"/>
              <a:gd name="adj2" fmla="val -41847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过程体为查询课程号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等于参数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的课程的平均成绩，并将平均成绩赋给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@cv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animBg="1"/>
      <p:bldP spid="9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638807"/>
            <a:ext cx="10515600" cy="50829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8】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执行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P4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查询课程号为“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3-105”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课程的平均成绩。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30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99922" y="1678519"/>
            <a:ext cx="9144000" cy="17504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DECLARE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cvg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float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P4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@cvg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cvg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平均成绩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6338655" y="1798768"/>
            <a:ext cx="4586437" cy="1630232"/>
          </a:xfrm>
          <a:prstGeom prst="wedgeRoundRectCallout">
            <a:avLst>
              <a:gd name="adj1" fmla="val -63198"/>
              <a:gd name="adj2" fmla="val 28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调用储存过程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P4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，将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传给存储过程参数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@cn 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，而变量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@cvg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则带出结果。注意对应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输出参数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的实参变量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en-US" altLang="zh-CN" sz="22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cvg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后面也要使用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185298-8005-F452-E752-39414B797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922" y="4205722"/>
            <a:ext cx="1971431" cy="7392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35597A2-76EF-7201-06FB-D12BB9DD3303}"/>
              </a:ext>
            </a:extLst>
          </p:cNvPr>
          <p:cNvSpPr txBox="1"/>
          <p:nvPr/>
        </p:nvSpPr>
        <p:spPr>
          <a:xfrm>
            <a:off x="4477724" y="4053214"/>
            <a:ext cx="649978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对应输出参数的实参必须是变量，不能是常量或表达式。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541" y="2033596"/>
            <a:ext cx="8850285" cy="2232197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 PROC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EDURE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存储过程的名称</a:t>
            </a:r>
            <a:endParaRPr lang="en-US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参数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默认值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] [</a:t>
            </a:r>
            <a:r>
              <a:rPr lang="en-US" altLang="zh-CN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itchFamily="49" charset="-122"/>
                <a:ea typeface="黑体" pitchFamily="49" charset="-122"/>
              </a:rPr>
              <a:t>…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n]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 </a:t>
            </a:r>
          </a:p>
          <a:p>
            <a:pPr lvl="2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[…n ]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F1ADFFDD-89AC-4D2B-ABDF-0878CE35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542295"/>
            <a:ext cx="2970776" cy="934033"/>
          </a:xfrm>
          <a:prstGeom prst="wedgeRoundRectCallout">
            <a:avLst>
              <a:gd name="adj1" fmla="val -32252"/>
              <a:gd name="adj2" fmla="val -7498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该语句同创建存储过程的语句用法类似。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8DD05B-4A1E-B7F4-D8AD-09E9999DA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11.1.3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6BA1BA-1F15-5FC9-5C58-C6D3B08655DE}"/>
              </a:ext>
            </a:extLst>
          </p:cNvPr>
          <p:cNvSpPr txBox="1"/>
          <p:nvPr/>
        </p:nvSpPr>
        <p:spPr>
          <a:xfrm>
            <a:off x="1168358" y="1381672"/>
            <a:ext cx="893646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en-US" altLang="zh-CN" sz="26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PROCEDURE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语句修改存储过程，基本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020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animBg="1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5088"/>
            <a:ext cx="10515600" cy="10271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9】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修改例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创建的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，改为检索“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班学生的选课情况，包括学号、姓名、课程名和成绩，结果按学号升序排。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11FB9F-972B-4541-9E5D-297281A8725D}"/>
              </a:ext>
            </a:extLst>
          </p:cNvPr>
          <p:cNvSpPr/>
          <p:nvPr/>
        </p:nvSpPr>
        <p:spPr>
          <a:xfrm>
            <a:off x="1524000" y="2136281"/>
            <a:ext cx="9144000" cy="34700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ALTER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AS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cname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      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'95031'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FEC41D-7828-4657-B3F0-ABD70487FCFA}"/>
              </a:ext>
            </a:extLst>
          </p:cNvPr>
          <p:cNvSpPr txBox="1"/>
          <p:nvPr/>
        </p:nvSpPr>
        <p:spPr>
          <a:xfrm>
            <a:off x="1586285" y="1653428"/>
            <a:ext cx="61304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修改存储过程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9915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5451BD3-050A-4873-A20E-DA89975A3AA6}"/>
              </a:ext>
            </a:extLst>
          </p:cNvPr>
          <p:cNvSpPr txBox="1">
            <a:spLocks/>
          </p:cNvSpPr>
          <p:nvPr/>
        </p:nvSpPr>
        <p:spPr>
          <a:xfrm>
            <a:off x="1168358" y="1909308"/>
            <a:ext cx="6043475" cy="7394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200"/>
              </a:spcBef>
              <a:buNone/>
              <a:defRPr/>
            </a:pP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 PROCEDURE 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存储过程名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…n]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2A3E22-8D18-4FDC-814D-4F04209680DF}"/>
              </a:ext>
            </a:extLst>
          </p:cNvPr>
          <p:cNvSpPr/>
          <p:nvPr/>
        </p:nvSpPr>
        <p:spPr>
          <a:xfrm>
            <a:off x="1215977" y="3712898"/>
            <a:ext cx="5995856" cy="823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P3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765E73-E4A5-5654-E3B5-49C8EE332D30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/>
              <a:t>11.1.4 </a:t>
            </a:r>
            <a:r>
              <a:rPr lang="zh-CN" altLang="en-US" dirty="0" smtClean="0"/>
              <a:t>删除</a:t>
            </a:r>
            <a:r>
              <a:rPr lang="zh-CN" altLang="en-US" dirty="0"/>
              <a:t>存储过程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D27054-DA82-6543-B9E9-1453A3975929}"/>
              </a:ext>
            </a:extLst>
          </p:cNvPr>
          <p:cNvSpPr txBox="1"/>
          <p:nvPr/>
        </p:nvSpPr>
        <p:spPr>
          <a:xfrm>
            <a:off x="1168358" y="1294206"/>
            <a:ext cx="89364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DROP</a:t>
            </a:r>
            <a:r>
              <a:rPr lang="en-US" altLang="zh-CN" sz="24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PROCEDURE</a:t>
            </a:r>
            <a:r>
              <a:rPr lang="zh-CN" altLang="en-US" sz="2400" kern="0">
                <a:latin typeface="黑体" panose="02010609060101010101" pitchFamily="49" charset="-122"/>
                <a:ea typeface="黑体" panose="02010609060101010101" pitchFamily="49" charset="-122"/>
              </a:rPr>
              <a:t>语句删除存储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过程，基本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78A194A-B373-07BA-2DA2-62F87757769B}"/>
              </a:ext>
            </a:extLst>
          </p:cNvPr>
          <p:cNvSpPr txBox="1">
            <a:spLocks/>
          </p:cNvSpPr>
          <p:nvPr/>
        </p:nvSpPr>
        <p:spPr>
          <a:xfrm>
            <a:off x="646015" y="2981065"/>
            <a:ext cx="10479187" cy="58446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1800"/>
              </a:spcBef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10】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删除存储过程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P3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1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8257" y="2529000"/>
            <a:ext cx="8875486" cy="900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11.1 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11.1.1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过程的概念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85408" y="1128874"/>
            <a:ext cx="10277559" cy="5031198"/>
          </a:xfrm>
        </p:spPr>
        <p:txBody>
          <a:bodyPr>
            <a:normAutofit/>
          </a:bodyPr>
          <a:lstStyle/>
          <a:p>
            <a:pPr marL="450850" indent="-45085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存储过程是一组完成特定功能的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语句集合，经编译后存储在数据库中，是在服务器端运行的程序模块或例程。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存储过程由应用程序调用执行，它可以接受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输入参数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并以</a:t>
            </a: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输出参数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的形式向调用它的程序返回单个或多个结果。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0850" indent="-450850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存储过程的优点</a:t>
            </a:r>
            <a:endParaRPr lang="en-US" altLang="zh-CN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使程序模块化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创建一次可以被多次执行。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执行速度快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已预先编译好，比批处理代码执行快。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减少网络流量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执行时只发送调用代码，而不必发送若干功能语句。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可以作为安全机制使用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数据库用户可以通过被授予权限来执行存储过程，而不必给用户直接访问数据库对象的权限。</a:t>
            </a:r>
            <a:endParaRPr lang="en-US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11.1.2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过程的创建与执行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3D1C69-E3FF-D441-FB5F-95A6DAC35916}"/>
              </a:ext>
            </a:extLst>
          </p:cNvPr>
          <p:cNvSpPr txBox="1"/>
          <p:nvPr/>
        </p:nvSpPr>
        <p:spPr>
          <a:xfrm>
            <a:off x="807463" y="1224946"/>
            <a:ext cx="97916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8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 PROCEDURE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语句创建存储过程，基本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en-US" altLang="zh-CN" sz="2800" kern="0" dirty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905D026-4255-D719-536A-71CDDDCA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031" y="1932898"/>
            <a:ext cx="8674702" cy="2033453"/>
          </a:xfr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800"/>
              </a:spcBef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 PROC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EDURE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存储过程名</a:t>
            </a:r>
            <a:endParaRPr lang="en-US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参数名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默认值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n]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T-SQL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…n</a:t>
            </a: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3AFF43D1-5ABC-BA65-8D7D-DE4C1989F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188" y="3250136"/>
            <a:ext cx="3755253" cy="2577174"/>
          </a:xfrm>
          <a:prstGeom prst="wedgeRoundRectCallout">
            <a:avLst>
              <a:gd name="adj1" fmla="val -56154"/>
              <a:gd name="adj2" fmla="val -6242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为可选项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未选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表示该参数是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输入参数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，用来接收调用时传过来的数据；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选了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表示该参数是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输出参数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，用来将参数值返回给调用程序。</a:t>
            </a: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5AB1C182-9E24-4223-22BB-8C03E0E1E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463" y="4488204"/>
            <a:ext cx="3911983" cy="989251"/>
          </a:xfrm>
          <a:prstGeom prst="wedgeRoundRectCallout">
            <a:avLst>
              <a:gd name="adj1" fmla="val -18502"/>
              <a:gd name="adj2" fmla="val -10483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后面是存储过程的过程体，指定存储过程要执行的操作。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CC1206A4-53AA-175A-E6BA-02C379D09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8793" y="2993611"/>
            <a:ext cx="2521399" cy="1238069"/>
          </a:xfrm>
          <a:prstGeom prst="wedgeRoundRectCallout">
            <a:avLst>
              <a:gd name="adj1" fmla="val -102201"/>
              <a:gd name="adj2" fmla="val -5483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存储过程的参数可以没有，也可以有一个或多个。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DDFC51A-07F2-006B-EC44-5E89848D33EE}"/>
              </a:ext>
            </a:extLst>
          </p:cNvPr>
          <p:cNvSpPr txBox="1">
            <a:spLocks/>
          </p:cNvSpPr>
          <p:nvPr/>
        </p:nvSpPr>
        <p:spPr>
          <a:xfrm>
            <a:off x="1295902" y="1532814"/>
            <a:ext cx="9001037" cy="12528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UTE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]]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存储过程名称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[[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参数名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]|[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]] 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…n ]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20000" y="764957"/>
            <a:ext cx="7904885" cy="523220"/>
          </a:xfr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EXECUTE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语句执行存储过程，基本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语法格式：</a:t>
            </a:r>
            <a:endParaRPr lang="zh-CN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1095992" y="3814005"/>
            <a:ext cx="3682742" cy="1252802"/>
          </a:xfrm>
          <a:prstGeom prst="wedgeRoundRectCallout">
            <a:avLst>
              <a:gd name="adj1" fmla="val -24319"/>
              <a:gd name="adj2" fmla="val -14165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参数名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为存储过程中的参数。若省略，实参与存储过程的形参要一一对应。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538506" y="3067779"/>
            <a:ext cx="2575033" cy="547892"/>
          </a:xfrm>
          <a:prstGeom prst="wedgeRoundRectCallout">
            <a:avLst>
              <a:gd name="adj1" fmla="val -14725"/>
              <a:gd name="adj2" fmla="val -12327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实参值或实参变量</a:t>
            </a:r>
          </a:p>
        </p:txBody>
      </p:sp>
      <p:sp>
        <p:nvSpPr>
          <p:cNvPr id="3" name="AutoShape 8">
            <a:extLst>
              <a:ext uri="{FF2B5EF4-FFF2-40B4-BE49-F238E27FC236}">
                <a16:creationId xmlns:a16="http://schemas.microsoft.com/office/drawing/2014/main" id="{59B50649-D434-49D7-868E-B03410958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3539" y="3067779"/>
            <a:ext cx="3755253" cy="2124423"/>
          </a:xfrm>
          <a:prstGeom prst="wedgeRoundRectCallout">
            <a:avLst>
              <a:gd name="adj1" fmla="val -50014"/>
              <a:gd name="adj2" fmla="val -6915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为可选项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未选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表示该参数对应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输入参数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，用来传入数据；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选了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表示该参数对应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输出参数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，用来带出结果。</a:t>
            </a: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8868791" y="3256708"/>
            <a:ext cx="2299317" cy="1252801"/>
          </a:xfrm>
          <a:prstGeom prst="wedgeRoundRectCallout">
            <a:avLst>
              <a:gd name="adj1" fmla="val -133399"/>
              <a:gd name="adj2" fmla="val -9719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DEFAULT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表示使用存储过程中指定的默认值。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build="p"/>
      <p:bldP spid="6" grpId="0" animBg="1"/>
      <p:bldP spid="9" grpId="0" animBg="1"/>
      <p:bldP spid="3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20000" y="1111515"/>
            <a:ext cx="10515600" cy="1455962"/>
          </a:xfrm>
        </p:spPr>
        <p:txBody>
          <a:bodyPr>
            <a:normAutofit/>
          </a:bodyPr>
          <a:lstStyle/>
          <a:p>
            <a:pPr marL="444500"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458470" algn="l"/>
              </a:tabLst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无参存储过程</a:t>
            </a:r>
            <a:endParaRPr lang="en-US" altLang="zh-CN" sz="26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1】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创建存储过程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，用于查询所有学生的选课情况，包括学号、姓名、所选课的课程名和成绩，结果按学号升序排。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4000" y="3107905"/>
            <a:ext cx="9144000" cy="30085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cname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对话气泡: 圆角矩形 7"/>
          <p:cNvSpPr/>
          <p:nvPr/>
        </p:nvSpPr>
        <p:spPr>
          <a:xfrm>
            <a:off x="5751400" y="2812049"/>
            <a:ext cx="3265380" cy="911802"/>
          </a:xfrm>
          <a:prstGeom prst="wedgeRoundRectCallout">
            <a:avLst>
              <a:gd name="adj1" fmla="val -82879"/>
              <a:gd name="adj2" fmla="val 2385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若存储过程不需要传递数据则可以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没有参数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对话气泡: 圆角矩形 8"/>
          <p:cNvSpPr/>
          <p:nvPr/>
        </p:nvSpPr>
        <p:spPr>
          <a:xfrm>
            <a:off x="7909794" y="4413750"/>
            <a:ext cx="3045251" cy="1522550"/>
          </a:xfrm>
          <a:prstGeom prst="wedgeRoundRectCallout">
            <a:avLst>
              <a:gd name="adj1" fmla="val -80288"/>
              <a:gd name="adj2" fmla="val -9761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在存储过程的过程体中使用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语句查询学生的学号、姓名、课程名和成绩。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C36C50E-82A4-6D69-FB74-7AE4A4A85BC3}"/>
              </a:ext>
            </a:extLst>
          </p:cNvPr>
          <p:cNvSpPr txBox="1">
            <a:spLocks/>
          </p:cNvSpPr>
          <p:nvPr/>
        </p:nvSpPr>
        <p:spPr>
          <a:xfrm>
            <a:off x="1070500" y="2561762"/>
            <a:ext cx="10515600" cy="4403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458470" algn="l"/>
              </a:tabLst>
              <a:defRPr/>
            </a:pP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创建存储过程</a:t>
            </a: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D525E15-60F2-4841-6CD2-F50B0FF469E9}"/>
              </a:ext>
            </a:extLst>
          </p:cNvPr>
          <p:cNvSpPr txBox="1">
            <a:spLocks/>
          </p:cNvSpPr>
          <p:nvPr/>
        </p:nvSpPr>
        <p:spPr>
          <a:xfrm>
            <a:off x="720000" y="516706"/>
            <a:ext cx="7904885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存储过程举例</a:t>
            </a:r>
            <a:endParaRPr lang="zh-CN" altLang="zh-CN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 animBg="1"/>
      <p:bldP spid="8" grpId="0" animBg="1"/>
      <p:bldP spid="9" grpId="0" animBg="1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50776" y="1570743"/>
            <a:ext cx="7155873" cy="53625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defRPr/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EXECUTE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08A7C9D1-186C-3FEF-C2C2-9A320E4E16C0}"/>
              </a:ext>
            </a:extLst>
          </p:cNvPr>
          <p:cNvSpPr txBox="1">
            <a:spLocks/>
          </p:cNvSpPr>
          <p:nvPr/>
        </p:nvSpPr>
        <p:spPr>
          <a:xfrm>
            <a:off x="1204623" y="2309670"/>
            <a:ext cx="3252927" cy="57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ts val="18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E7FCE73-36AF-634D-C726-227DBAD860FB}"/>
              </a:ext>
            </a:extLst>
          </p:cNvPr>
          <p:cNvSpPr txBox="1">
            <a:spLocks/>
          </p:cNvSpPr>
          <p:nvPr/>
        </p:nvSpPr>
        <p:spPr>
          <a:xfrm>
            <a:off x="575961" y="624628"/>
            <a:ext cx="10515600" cy="63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2】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执行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P1,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查询所有学生的选课情况。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CF117A-7F42-5629-7E55-6D7C352FC417}"/>
              </a:ext>
            </a:extLst>
          </p:cNvPr>
          <p:cNvSpPr txBox="1"/>
          <p:nvPr/>
        </p:nvSpPr>
        <p:spPr>
          <a:xfrm>
            <a:off x="1204623" y="1123756"/>
            <a:ext cx="6130454" cy="470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执行存储过程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P1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4568D61-47F2-AB10-5709-E2CEBD9B9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776" y="2760680"/>
            <a:ext cx="3692501" cy="3328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10343" y="597209"/>
            <a:ext cx="10515600" cy="1003917"/>
          </a:xfrm>
        </p:spPr>
        <p:txBody>
          <a:bodyPr>
            <a:normAutofit lnSpcReduction="10000"/>
          </a:bodyPr>
          <a:lstStyle/>
          <a:p>
            <a:pPr marL="896938" lvl="1" indent="-439738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tabLst>
                <a:tab pos="458470" algn="l"/>
              </a:tabLst>
              <a:defRPr/>
            </a:pP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存储过程可以带有输入参数，用来调用时接收数据，以增加存储过程的灵活性。</a:t>
            </a:r>
            <a:endParaRPr lang="en-US" altLang="zh-CN" sz="2600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48238" y="2881742"/>
            <a:ext cx="9577705" cy="19690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CREATE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PROCEDURE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char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tinyint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endParaRPr lang="en-US" altLang="zh-CN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and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</a:p>
        </p:txBody>
      </p:sp>
      <p:sp>
        <p:nvSpPr>
          <p:cNvPr id="14" name="对话气泡: 圆角矩形 13"/>
          <p:cNvSpPr/>
          <p:nvPr/>
        </p:nvSpPr>
        <p:spPr>
          <a:xfrm>
            <a:off x="2130642" y="4874610"/>
            <a:ext cx="7093257" cy="969743"/>
          </a:xfrm>
          <a:prstGeom prst="wedgeRoundRectCallout">
            <a:avLst>
              <a:gd name="adj1" fmla="val -40614"/>
              <a:gd name="adj2" fmla="val -92422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过程体是将参数传过来学号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和课程号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对应的成绩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列的值改为第三个参数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中的成绩。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5621347" y="2181445"/>
            <a:ext cx="5122415" cy="839114"/>
          </a:xfrm>
          <a:prstGeom prst="wedgeRoundRectCallout">
            <a:avLst>
              <a:gd name="adj1" fmla="val -34312"/>
              <a:gd name="adj2" fmla="val 6365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三个参数为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输入参数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，分别用来接收调用时传过来的学号、课程号和成绩。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E1C4727-39D6-C1E1-007F-D25FDCC4937A}"/>
              </a:ext>
            </a:extLst>
          </p:cNvPr>
          <p:cNvSpPr txBox="1">
            <a:spLocks/>
          </p:cNvSpPr>
          <p:nvPr/>
        </p:nvSpPr>
        <p:spPr>
          <a:xfrm>
            <a:off x="1166057" y="2329854"/>
            <a:ext cx="2974020" cy="57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EED77E1-C09C-087E-D928-F9E027667E5F}"/>
              </a:ext>
            </a:extLst>
          </p:cNvPr>
          <p:cNvSpPr txBox="1">
            <a:spLocks/>
          </p:cNvSpPr>
          <p:nvPr/>
        </p:nvSpPr>
        <p:spPr>
          <a:xfrm>
            <a:off x="510343" y="1624979"/>
            <a:ext cx="10515600" cy="556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5838" lvl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  <a:tabLst>
                <a:tab pos="458470" algn="l"/>
              </a:tabLst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3】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创建存储过程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P2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，将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指定学号和课程号的成绩改为指定的成绩。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 uiExpand="1" build="p" bldLvl="3" animBg="1"/>
      <p:bldP spid="14" grpId="0" animBg="1"/>
      <p:bldP spid="10" grpId="0" animBg="1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06758" y="652724"/>
            <a:ext cx="10578483" cy="50829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  <a:tabLst>
                <a:tab pos="458470" algn="l"/>
              </a:tabLst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执行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存储过程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，将学号为“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103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”课程号为“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3-105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”的成绩改为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82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en-US" altLang="zh-CN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None/>
              <a:tabLst>
                <a:tab pos="458470" algn="l"/>
              </a:tabLst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方法二：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6052" y="1750498"/>
            <a:ext cx="9144000" cy="6898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'103'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</a:t>
            </a:r>
          </a:p>
        </p:txBody>
      </p:sp>
      <p:sp>
        <p:nvSpPr>
          <p:cNvPr id="8" name="对话气泡: 圆角矩形 7"/>
          <p:cNvSpPr/>
          <p:nvPr/>
        </p:nvSpPr>
        <p:spPr>
          <a:xfrm>
            <a:off x="6385772" y="1260274"/>
            <a:ext cx="3465893" cy="911802"/>
          </a:xfrm>
          <a:prstGeom prst="wedgeRoundRectCallout">
            <a:avLst>
              <a:gd name="adj1" fmla="val -72092"/>
              <a:gd name="adj2" fmla="val 39226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按顺序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将实参值传给存储过程中对应的参数。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87876" y="3260490"/>
            <a:ext cx="9144000" cy="6898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@c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'3-105'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@s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'103'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@d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82</a:t>
            </a:r>
          </a:p>
        </p:txBody>
      </p:sp>
      <p:sp>
        <p:nvSpPr>
          <p:cNvPr id="9" name="对话气泡: 圆角矩形 8"/>
          <p:cNvSpPr/>
          <p:nvPr/>
        </p:nvSpPr>
        <p:spPr>
          <a:xfrm>
            <a:off x="5319424" y="2517198"/>
            <a:ext cx="5454594" cy="873766"/>
          </a:xfrm>
          <a:prstGeom prst="wedgeRoundRectCallout">
            <a:avLst>
              <a:gd name="adj1" fmla="val -63721"/>
              <a:gd name="adj2" fmla="val 54604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调用时将实参值赋给指定名字的形参，此时参数与存储过程中的顺序可以不一致。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B4A2730D-3501-1A55-5D56-F8E9975B9A48}"/>
              </a:ext>
            </a:extLst>
          </p:cNvPr>
          <p:cNvSpPr txBox="1">
            <a:spLocks/>
          </p:cNvSpPr>
          <p:nvPr/>
        </p:nvSpPr>
        <p:spPr>
          <a:xfrm>
            <a:off x="1798058" y="4304833"/>
            <a:ext cx="2974020" cy="475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执行</a:t>
            </a:r>
            <a:r>
              <a:rPr lang="zh-CN" altLang="en-US" sz="18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存储过程前：</a:t>
            </a:r>
            <a:endParaRPr lang="en-US" altLang="zh-CN" sz="18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F7F8765-6EA3-8A30-E268-5776B2FE3DF4}"/>
              </a:ext>
            </a:extLst>
          </p:cNvPr>
          <p:cNvSpPr txBox="1">
            <a:spLocks/>
          </p:cNvSpPr>
          <p:nvPr/>
        </p:nvSpPr>
        <p:spPr>
          <a:xfrm>
            <a:off x="7180227" y="4304833"/>
            <a:ext cx="2974020" cy="475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0000"/>
              </a:lnSpc>
              <a:spcBef>
                <a:spcPts val="600"/>
              </a:spcBef>
              <a:buFontTx/>
              <a:buNone/>
              <a:tabLst>
                <a:tab pos="458470" algn="l"/>
              </a:tabLst>
              <a:defRPr/>
            </a:pPr>
            <a:r>
              <a:rPr lang="zh-CN" altLang="en-US" sz="1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执行</a:t>
            </a:r>
            <a:r>
              <a:rPr lang="zh-CN" altLang="en-US" sz="18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存储过程后：</a:t>
            </a:r>
            <a:endParaRPr lang="en-US" altLang="zh-CN" sz="18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2C5495B-E7A3-01AF-B41C-1517C06B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84" y="4693643"/>
            <a:ext cx="3416962" cy="85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7DE09E2-9A71-8E6F-5AAF-83502857B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543" y="4712785"/>
            <a:ext cx="3416963" cy="801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5" grpId="0" animBg="1"/>
      <p:bldP spid="9" grpId="0" animBg="1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1475</Words>
  <Application>Microsoft Office PowerPoint</Application>
  <PresentationFormat>宽屏</PresentationFormat>
  <Paragraphs>163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黑体</vt:lpstr>
      <vt:lpstr>华文行楷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11.1 存储过程</vt:lpstr>
      <vt:lpstr>11.1.1 存储过程的概念</vt:lpstr>
      <vt:lpstr>11.1.2 存储过程的创建与执行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11.1.3 修改存储过程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514</cp:revision>
  <dcterms:created xsi:type="dcterms:W3CDTF">2019-10-10T08:16:00Z</dcterms:created>
  <dcterms:modified xsi:type="dcterms:W3CDTF">2024-06-16T09:08:58Z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