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01" r:id="rId3"/>
    <p:sldId id="302" r:id="rId4"/>
    <p:sldId id="304" r:id="rId5"/>
    <p:sldId id="283" r:id="rId6"/>
    <p:sldId id="295" r:id="rId7"/>
    <p:sldId id="281" r:id="rId8"/>
    <p:sldId id="294" r:id="rId9"/>
    <p:sldId id="293" r:id="rId10"/>
    <p:sldId id="299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F8F8F8"/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4" autoAdjust="0"/>
    <p:restoredTop sz="83411" autoAdjust="0"/>
  </p:normalViewPr>
  <p:slideViewPr>
    <p:cSldViewPr snapToGrid="0">
      <p:cViewPr varScale="1">
        <p:scale>
          <a:sx n="104" d="100"/>
          <a:sy n="104" d="100"/>
        </p:scale>
        <p:origin x="152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A2FCA-F2F4-4312-9363-FDB760A14D66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4169E-6AA6-4928-A217-CD13C0A6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06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endParaRPr lang="zh-CN" altLang="en-US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86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相当对已有触发器进行重新定义，</a:t>
            </a:r>
            <a:r>
              <a:rPr lang="zh-CN" altLang="en-US" dirty="0"/>
              <a:t>这里不再赘述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25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新增记录的副本存入</a:t>
            </a:r>
            <a:r>
              <a:rPr lang="en-US" altLang="zh-CN" dirty="0"/>
              <a:t>inserted</a:t>
            </a:r>
            <a:r>
              <a:rPr lang="zh-CN" altLang="en-US" dirty="0"/>
              <a:t>表中，因此查询</a:t>
            </a:r>
            <a:r>
              <a:rPr lang="en-US" altLang="zh-CN" dirty="0"/>
              <a:t>inserted</a:t>
            </a:r>
            <a:r>
              <a:rPr lang="zh-CN" altLang="en-US" dirty="0"/>
              <a:t>表查询新增记录即可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566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触发器创建完后需要进行测试以验证触发器是否起作用。我们测试一下上一节中创建的几个触发器。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050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18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014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使用触发器实现了完整性约束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18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99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492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2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即通过触发器实现了级联修改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16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919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4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65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触发器也可以使用图形界面删除，操作方法类似之前数据库对象的删除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530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触发器是先执行激活触发器的操作（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），在记录已经被改完，相关事务提交后才会执行被触发中的操作。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355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这两个表是建在数据库服务器的内存中的，是由系统管理的逻辑表，而不是真正存储在数据库中的物理表。对于这两个表，用户只有读取的权限，没有修改的权限。当触发器的工作完成之后，这两个表将会从内存中删除。</a:t>
            </a:r>
            <a:endParaRPr lang="en-US" altLang="zh-CN" sz="1200" dirty="0">
              <a:latin typeface="黑体" pitchFamily="49" charset="-122"/>
              <a:ea typeface="黑体" pitchFamily="49" charset="-122"/>
            </a:endParaRPr>
          </a:p>
          <a:p>
            <a:endParaRPr lang="en-US" altLang="zh-CN" dirty="0"/>
          </a:p>
          <a:p>
            <a:r>
              <a:rPr lang="en-US" altLang="zh-CN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exists(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name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 err="1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sysobjects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name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en-US" altLang="zh-CN" sz="1800" b="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ts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type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'TR'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drop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trigger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ts</a:t>
            </a:r>
            <a:endParaRPr lang="en-US" altLang="zh-CN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</a:t>
            </a:r>
            <a:endParaRPr lang="en-US" altLang="zh-CN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TRIGGER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Ts</a:t>
            </a:r>
            <a:endParaRPr lang="en-US" altLang="zh-CN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AFTER</a:t>
            </a:r>
            <a:endParaRPr lang="en-US" altLang="zh-CN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1800" b="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UPDATE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DELETE</a:t>
            </a:r>
            <a:endParaRPr lang="en-US" altLang="zh-CN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插入或改后的行：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'inserted</a:t>
            </a:r>
            <a:r>
              <a:rPr lang="zh-CN" altLang="en-US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表：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inserted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.*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inserted</a:t>
            </a:r>
            <a:endParaRPr lang="en-US" altLang="zh-CN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删除或改前的行：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'deleted</a:t>
            </a:r>
            <a:r>
              <a:rPr lang="zh-CN" altLang="en-US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表：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deleted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.*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deleted</a:t>
            </a:r>
            <a:endParaRPr lang="en-US" altLang="zh-CN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b="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zh-CN" altLang="en-US" sz="1800" b="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测试：</a:t>
            </a:r>
            <a:endParaRPr lang="zh-CN" altLang="en-US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into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values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'109'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'6-166'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1800" b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90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b="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update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800" b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'109'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'6-166'</a:t>
            </a:r>
            <a:endParaRPr lang="en-US" altLang="zh-CN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delete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'109'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'6-166'</a:t>
            </a:r>
          </a:p>
          <a:p>
            <a:endParaRPr lang="en-US" altLang="zh-CN" sz="1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06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for</a:t>
            </a:r>
            <a:r>
              <a:rPr lang="zh-CN" altLang="en-US" dirty="0"/>
              <a:t>时，它的作用默认是和</a:t>
            </a:r>
            <a:r>
              <a:rPr lang="en-US" altLang="zh-CN" dirty="0"/>
              <a:t>after</a:t>
            </a:r>
            <a:r>
              <a:rPr lang="zh-CN" altLang="en-US" dirty="0"/>
              <a:t>一样的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009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zh-CN" altLang="en-US" sz="18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下例说明</a:t>
            </a:r>
            <a:r>
              <a:rPr lang="en-US" altLang="zh-CN" sz="18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inserted</a:t>
            </a:r>
            <a:r>
              <a:rPr lang="zh-CN" altLang="en-US" sz="18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表和</a:t>
            </a:r>
            <a:r>
              <a:rPr lang="en-US" altLang="zh-CN" sz="18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deleted</a:t>
            </a:r>
            <a:r>
              <a:rPr lang="zh-CN" altLang="en-US" sz="18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表的作用*</a:t>
            </a:r>
            <a:r>
              <a:rPr lang="en-US" altLang="zh-CN" sz="18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endParaRPr lang="zh-CN" altLang="en-US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TRIGGER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Ts</a:t>
            </a:r>
            <a:endParaRPr lang="en-US" altLang="zh-CN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AFTER</a:t>
            </a:r>
            <a:endParaRPr lang="en-US" altLang="zh-CN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1800" b="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UPDATE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DELETE</a:t>
            </a:r>
            <a:endParaRPr lang="en-US" altLang="zh-CN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'inserted</a:t>
            </a:r>
            <a:r>
              <a:rPr lang="zh-CN" altLang="en-US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endParaRPr lang="zh-CN" altLang="en-US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inserted</a:t>
            </a:r>
            <a:endParaRPr lang="en-US" altLang="zh-CN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'deleted</a:t>
            </a:r>
            <a:r>
              <a:rPr lang="zh-CN" altLang="en-US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endParaRPr lang="zh-CN" altLang="en-US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deletted</a:t>
            </a:r>
            <a:endParaRPr lang="en-US" altLang="zh-CN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b="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zh-CN" altLang="en-US" sz="1800" b="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测试：</a:t>
            </a:r>
            <a:endParaRPr lang="zh-CN" altLang="en-US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into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values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'109'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'6-166'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1800" b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90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b="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update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800" b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'109'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'6-166'</a:t>
            </a:r>
            <a:endParaRPr lang="en-US" altLang="zh-CN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delete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form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'109'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'6-166'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566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因为</a:t>
            </a:r>
            <a:r>
              <a:rPr lang="en-US" altLang="zh-CN" dirty="0"/>
              <a:t>Inserted</a:t>
            </a:r>
            <a:r>
              <a:rPr lang="zh-CN" altLang="en-US" dirty="0"/>
              <a:t>临时表中由向触发器表中插入的行的副本，因此可以从</a:t>
            </a:r>
            <a:r>
              <a:rPr lang="en-US" altLang="zh-CN" sz="1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inserted</a:t>
            </a:r>
            <a:r>
              <a:rPr lang="zh-CN" altLang="en-US" sz="1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表中查出向</a:t>
            </a:r>
            <a:r>
              <a:rPr lang="en-US" altLang="zh-CN" sz="1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student</a:t>
            </a:r>
            <a:r>
              <a:rPr lang="zh-CN" altLang="en-US" sz="1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表插入的性别值赋给变量</a:t>
            </a:r>
            <a:r>
              <a:rPr lang="en-US" altLang="zh-CN" sz="1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@s1</a:t>
            </a:r>
            <a:r>
              <a:rPr lang="zh-CN" altLang="en-US" sz="1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为错误级别，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为错误状态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84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10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如何改成一样的：改后的值可以通过</a:t>
            </a:r>
            <a:r>
              <a:rPr lang="en-US" altLang="zh-CN" dirty="0"/>
              <a:t>inserted</a:t>
            </a:r>
            <a:r>
              <a:rPr lang="zh-CN" altLang="en-US" dirty="0"/>
              <a:t>表查出，改前的值可以通过</a:t>
            </a:r>
            <a:r>
              <a:rPr lang="en-US" altLang="zh-CN" dirty="0"/>
              <a:t>deleted</a:t>
            </a:r>
            <a:r>
              <a:rPr lang="zh-CN" altLang="en-US" dirty="0"/>
              <a:t>表查出，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</a:t>
            </a:r>
            <a:r>
              <a:rPr lang="en-US" altLang="zh-CN" dirty="0"/>
              <a:t>update</a:t>
            </a:r>
            <a:r>
              <a:rPr lang="zh-CN" altLang="en-US" dirty="0"/>
              <a:t>语句中通过使用这两个临时表把改前一样的学号值改成了改后的值。从而实现了级联修改即要改一起改，保证了数据的完整性。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------------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级联删除：</a:t>
            </a:r>
            <a:endParaRPr lang="en-US" altLang="zh-CN" sz="1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trigger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trig_4</a:t>
            </a:r>
            <a:endParaRPr lang="en-US" altLang="zh-CN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student</a:t>
            </a:r>
            <a:endParaRPr lang="zh-CN" altLang="en-US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after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delete</a:t>
            </a:r>
            <a:endParaRPr lang="en-US" altLang="zh-CN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begin</a:t>
            </a:r>
            <a:endParaRPr lang="en-US" altLang="zh-CN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delete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score</a:t>
            </a:r>
            <a:r>
              <a:rPr lang="zh-CN" altLang="en-US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800" b="1" dirty="0" err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zh-CN" altLang="en-US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in(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 </a:t>
            </a:r>
            <a:r>
              <a:rPr lang="en-US" altLang="zh-CN" sz="18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b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r>
              <a:rPr lang="zh-CN" altLang="en-US" sz="18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</a:t>
            </a:r>
            <a:r>
              <a:rPr lang="zh-CN" altLang="en-US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deleted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</a:p>
          <a:p>
            <a:r>
              <a:rPr lang="en-US" altLang="zh-CN" dirty="0"/>
              <a:t>Go</a:t>
            </a:r>
          </a:p>
          <a:p>
            <a:r>
              <a:rPr lang="en-US" altLang="zh-CN" dirty="0"/>
              <a:t>--</a:t>
            </a:r>
            <a:r>
              <a:rPr lang="zh-CN" altLang="en-US" dirty="0"/>
              <a:t>测试：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into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values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'222'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'AAA'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男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'2000-02-02'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'95032'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into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values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'222'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'3-105'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1800" b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endParaRPr lang="en-US" altLang="zh-CN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endParaRPr lang="en-US" altLang="zh-CN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alter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table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drop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CONSTRAINT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FK_score_student</a:t>
            </a:r>
            <a:r>
              <a:rPr lang="en-US" altLang="zh-CN" sz="18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--</a:t>
            </a:r>
            <a:r>
              <a:rPr lang="zh-CN" altLang="en-US" sz="18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需先删除外键约束</a:t>
            </a:r>
            <a:endParaRPr lang="en-US" altLang="zh-CN" sz="1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delete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en-US" altLang="zh-CN" sz="1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en-US" altLang="zh-CN" sz="18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'222'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8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BB40E-5C73-4E15-99D8-7C30662E1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7AC0CF-FC7C-4194-A8EA-4D23C02A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1344F-771A-453D-AEEE-3A2559CA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C0BE9-757A-4D4F-A278-67374108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22E0E-F7A2-4F03-A4C7-82110B27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7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513FB-D4B6-4388-904C-62E50D3D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7AC23B-FAFB-4C08-8A83-521AF97C6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A4A89-C3D2-4771-B131-340EC58B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D130E-229B-4DCA-B2A0-4CCDC706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B0BA4-5F9E-4EFA-B72A-0E1E4B7B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3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CC236B-00CD-42BF-B51F-AD65C77D1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1B8BED-6B2F-49EF-9787-BF68C3977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3B725-761F-44A6-ABD0-CBF845C8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86098-C044-458B-A578-87DCF0A4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74412-BB52-46FC-92E6-76D1256B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5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41C7-7CF6-4DC2-8663-8A4902A4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82E0E-0A96-4611-94F8-9E893CB9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D0CA45-5F50-4A95-A3A0-AED23FBC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98ED9-013E-4EC9-8309-2AC6619A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3E43A-D663-40C8-9081-D482D008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1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C0D32-149D-4F31-8C94-EACC00528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2ECA3-7555-42C2-882E-16F8CF503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6CAC0-3CDE-4704-BF95-2EB28B99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FE72D-02F8-4096-9037-78DC199E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F06A6-FFAA-4695-BF6D-30E0DFB6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7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F9267-9F3B-4B4C-9777-2F76466F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3B0E-2ED5-4076-9141-2E6AB14B1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4115D-2BB7-4C0C-9609-B2FB7E2B9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E2535-E166-4702-825D-4D8663E8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0C0405-C2E5-474F-B105-44814061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957737-B4A4-4B2E-8D1A-AB5A6ED6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30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37C1A-F3C1-45AE-8477-E53692C4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6112A-5678-4E7A-9090-A58B0DD1D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523F7-9965-428B-9826-D88732BCD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5870A7-47B6-4217-8B2C-DFFA61097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8DD03C-ABB0-4B9C-9ADC-1D51320F0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24221B-74AD-465C-B2CF-918D48DD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6B96D6-D8C4-4EE0-B79B-BC45BBEA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0E3A0F-58EA-4D60-892F-CD20666D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4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62325-7E14-45D2-90A3-BCC50E03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3B1D87-6F8E-419B-9C32-758FCD9A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E50355-988B-42F4-87C6-2E76458B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7C9615-0A83-4220-BFA6-69556567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10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12BB20-8DF0-403C-8DF8-0D5D6C69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24363C-AE65-4B73-B147-58559C11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C4682-2AB2-43C2-A169-FECF3710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91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D921A-9AB9-413F-958A-B6A9E2F8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B93E2-873F-43C7-99A7-2BF3AB80E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0D325D-86E9-4689-B4CF-FA42880D2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686E41-14D2-42A3-B659-AD1355CA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B8B60C-F9F8-484A-9DB0-6150767D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A71654-30AA-470E-8EB5-360F294D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5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F00C3-3AA7-4469-9BAD-F996127A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2FBACC-2843-4D0D-8F0E-9E39FFB4E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C78199-5F42-4E87-96A3-34CCBEB09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C6C31-802B-4A40-ACE5-DC4C697B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70B668-5BCC-474C-8FA9-13E92C5A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17CEB4-B65D-4DD4-BDC8-70432A57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54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C952BB-B32E-4042-A287-39CD997C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B1EE1F-0E54-425F-8FB6-05296C159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5351C-857A-4A4F-9B40-BCDBDAE39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5AE1-CBAC-44AA-91FF-DF4E74582DCA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533F6-F6BB-4B6E-88F5-F971C5783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C1D70-F44E-4660-9592-A44F89253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1AA23DE-9CF7-AF19-6DD3-5EC9C842D972}"/>
              </a:ext>
            </a:extLst>
          </p:cNvPr>
          <p:cNvGrpSpPr/>
          <p:nvPr userDrawn="1"/>
        </p:nvGrpSpPr>
        <p:grpSpPr>
          <a:xfrm>
            <a:off x="-19606" y="-15875"/>
            <a:ext cx="12259019" cy="6879906"/>
            <a:chOff x="-19606" y="-15875"/>
            <a:chExt cx="12259019" cy="6879906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C9ABA28-781A-36F6-2DCE-B4E8A1A34B47}"/>
                </a:ext>
              </a:extLst>
            </p:cNvPr>
            <p:cNvGrpSpPr/>
            <p:nvPr userDrawn="1"/>
          </p:nvGrpSpPr>
          <p:grpSpPr>
            <a:xfrm>
              <a:off x="-19606" y="-15875"/>
              <a:ext cx="12259019" cy="6879906"/>
              <a:chOff x="-19606" y="-15875"/>
              <a:chExt cx="12259019" cy="6879906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8B8466B8-5357-2957-C976-FF9FD8D21EEC}"/>
                  </a:ext>
                </a:extLst>
              </p:cNvPr>
              <p:cNvGrpSpPr/>
              <p:nvPr userDrawn="1"/>
            </p:nvGrpSpPr>
            <p:grpSpPr>
              <a:xfrm>
                <a:off x="-19606" y="-15875"/>
                <a:ext cx="12259019" cy="1043781"/>
                <a:chOff x="-19606" y="-15875"/>
                <a:chExt cx="12259019" cy="1043781"/>
              </a:xfrm>
            </p:grpSpPr>
            <p:pic>
              <p:nvPicPr>
                <p:cNvPr id="15" name="图片 14">
                  <a:extLst>
                    <a:ext uri="{FF2B5EF4-FFF2-40B4-BE49-F238E27FC236}">
                      <a16:creationId xmlns:a16="http://schemas.microsoft.com/office/drawing/2014/main" id="{55ED78BE-9ED0-3911-F264-99B18057728C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 rotWithShape="1">
                <a:blip r:embed="rId13"/>
                <a:srcRect b="7917"/>
                <a:stretch/>
              </p:blipFill>
              <p:spPr>
                <a:xfrm>
                  <a:off x="-19606" y="-15875"/>
                  <a:ext cx="12259019" cy="350837"/>
                </a:xfrm>
                <a:prstGeom prst="rect">
                  <a:avLst/>
                </a:prstGeom>
              </p:spPr>
            </p:pic>
            <p:pic>
              <p:nvPicPr>
                <p:cNvPr id="16" name="图片 15">
                  <a:extLst>
                    <a:ext uri="{FF2B5EF4-FFF2-40B4-BE49-F238E27FC236}">
                      <a16:creationId xmlns:a16="http://schemas.microsoft.com/office/drawing/2014/main" id="{FC3A4E3B-FE26-0076-8B3E-0456E849D526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593039" y="378549"/>
                  <a:ext cx="576458" cy="649357"/>
                </a:xfrm>
                <a:prstGeom prst="rect">
                  <a:avLst/>
                </a:prstGeom>
              </p:spPr>
            </p:pic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1021C617-5915-718B-B0EB-C583B1B45F07}"/>
                  </a:ext>
                </a:extLst>
              </p:cNvPr>
              <p:cNvGrpSpPr/>
              <p:nvPr userDrawn="1"/>
            </p:nvGrpSpPr>
            <p:grpSpPr>
              <a:xfrm>
                <a:off x="-19605" y="6031120"/>
                <a:ext cx="12198206" cy="832911"/>
                <a:chOff x="-19605" y="6031120"/>
                <a:chExt cx="12198206" cy="832911"/>
              </a:xfrm>
            </p:grpSpPr>
            <p:pic>
              <p:nvPicPr>
                <p:cNvPr id="13" name="图片 12">
                  <a:extLst>
                    <a:ext uri="{FF2B5EF4-FFF2-40B4-BE49-F238E27FC236}">
                      <a16:creationId xmlns:a16="http://schemas.microsoft.com/office/drawing/2014/main" id="{66F6A380-5BA8-37F1-AF47-8A0C44CBEC50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 rotWithShape="1">
                <a:blip r:embed="rId15"/>
                <a:srcRect l="10351"/>
                <a:stretch/>
              </p:blipFill>
              <p:spPr>
                <a:xfrm>
                  <a:off x="-19605" y="6031120"/>
                  <a:ext cx="1359214" cy="491596"/>
                </a:xfrm>
                <a:prstGeom prst="rect">
                  <a:avLst/>
                </a:prstGeom>
              </p:spPr>
            </p:pic>
            <p:pic>
              <p:nvPicPr>
                <p:cNvPr id="14" name="图片 13">
                  <a:extLst>
                    <a:ext uri="{FF2B5EF4-FFF2-40B4-BE49-F238E27FC236}">
                      <a16:creationId xmlns:a16="http://schemas.microsoft.com/office/drawing/2014/main" id="{423CD95E-3E93-0C6F-3087-7CFD030A9BEE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-6773" y="6513194"/>
                  <a:ext cx="12185374" cy="350837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60766F8-7828-3C19-F3DB-F0D116D3B649}"/>
                </a:ext>
              </a:extLst>
            </p:cNvPr>
            <p:cNvSpPr txBox="1"/>
            <p:nvPr userDrawn="1"/>
          </p:nvSpPr>
          <p:spPr>
            <a:xfrm>
              <a:off x="10633323" y="6598364"/>
              <a:ext cx="14409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计算机学院  张永华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40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368E1EAE-A904-4550-B9DA-8D47A1BF7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9426" y="1980000"/>
            <a:ext cx="9893147" cy="1980000"/>
          </a:xfrm>
        </p:spPr>
        <p:txBody>
          <a:bodyPr anchor="b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5800" b="1" dirty="0">
                <a:latin typeface="黑体" panose="02010609060101010101" pitchFamily="49" charset="-122"/>
                <a:ea typeface="黑体" panose="02010609060101010101" pitchFamily="49" charset="-122"/>
              </a:rPr>
              <a:t>11.2 </a:t>
            </a:r>
            <a:r>
              <a:rPr lang="zh-CN" altLang="en-US" sz="5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en-US" altLang="zh-CN" sz="5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62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FA1B464-AFA9-C23A-6F8F-C8E2D962E90E}"/>
              </a:ext>
            </a:extLst>
          </p:cNvPr>
          <p:cNvSpPr txBox="1">
            <a:spLocks/>
          </p:cNvSpPr>
          <p:nvPr/>
        </p:nvSpPr>
        <p:spPr>
          <a:xfrm>
            <a:off x="1318113" y="1771418"/>
            <a:ext cx="8728839" cy="3202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ALTER</a:t>
            </a:r>
            <a:r>
              <a:rPr lang="en-US" altLang="zh-CN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TRIGGER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触发器名称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ON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表名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|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视图名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	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AFTER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|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INSTEAD OF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INSERT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] [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] 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[UPDATE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] [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[DELETE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	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AS 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SQL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语句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[…n]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F1ADFFDD-89AC-4D2B-ABDF-0878CE358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152" y="5340934"/>
            <a:ext cx="5379868" cy="504221"/>
          </a:xfrm>
          <a:prstGeom prst="wedgeRoundRectCallout">
            <a:avLst>
              <a:gd name="adj1" fmla="val -23394"/>
              <a:gd name="adj2" fmla="val -12624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该语句同创建触发器的语句用法类似。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7D48EB8E-D760-2705-7147-587FF604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11.2.3 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666D20-4B9E-951E-5988-6A8C41B91F5B}"/>
              </a:ext>
            </a:extLst>
          </p:cNvPr>
          <p:cNvSpPr txBox="1"/>
          <p:nvPr/>
        </p:nvSpPr>
        <p:spPr>
          <a:xfrm>
            <a:off x="1142457" y="1121135"/>
            <a:ext cx="8160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ALTER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TRIGGER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语句修改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DML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触发器，基本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语法格式：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020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9886"/>
            <a:ext cx="10515600" cy="148983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  <a:tabLst>
                <a:tab pos="458470" algn="l"/>
              </a:tabLst>
              <a:defRPr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5】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修改例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创建的触发器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T1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，改为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AFTER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触发器，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并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表中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记录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仅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显示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新增记录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修改触发器</a:t>
            </a:r>
            <a:r>
              <a:rPr lang="en-US" altLang="zh-CN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T1</a:t>
            </a: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11FB9F-972B-4541-9E5D-297281A8725D}"/>
              </a:ext>
            </a:extLst>
          </p:cNvPr>
          <p:cNvSpPr/>
          <p:nvPr/>
        </p:nvSpPr>
        <p:spPr>
          <a:xfrm>
            <a:off x="1652679" y="2351900"/>
            <a:ext cx="9144000" cy="29713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ALTER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TRIGGER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T1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AFTER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inserted</a:t>
            </a:r>
            <a:endParaRPr lang="zh-CN" altLang="zh-CN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249232B5-6FBE-326F-42AD-AF80B2F0CA28}"/>
              </a:ext>
            </a:extLst>
          </p:cNvPr>
          <p:cNvSpPr/>
          <p:nvPr/>
        </p:nvSpPr>
        <p:spPr>
          <a:xfrm>
            <a:off x="4609372" y="2498057"/>
            <a:ext cx="3182906" cy="459897"/>
          </a:xfrm>
          <a:prstGeom prst="wedgeRoundRectCallout">
            <a:avLst>
              <a:gd name="adj1" fmla="val -83308"/>
              <a:gd name="adj2" fmla="val 111981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触发器表仍是</a:t>
            </a:r>
            <a:r>
              <a:rPr lang="en-US" altLang="zh-CN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teacher</a:t>
            </a:r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表。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780D7104-D4B7-5FA8-8692-5FF1FA9E0B1D}"/>
              </a:ext>
            </a:extLst>
          </p:cNvPr>
          <p:cNvSpPr/>
          <p:nvPr/>
        </p:nvSpPr>
        <p:spPr>
          <a:xfrm>
            <a:off x="5824816" y="5124251"/>
            <a:ext cx="4233584" cy="794481"/>
          </a:xfrm>
          <a:prstGeom prst="wedgeRoundRectCallout">
            <a:avLst>
              <a:gd name="adj1" fmla="val -51858"/>
              <a:gd name="adj2" fmla="val -69893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激活触发器后要执行的操作改为：</a:t>
            </a: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显示</a:t>
            </a:r>
            <a:r>
              <a:rPr lang="en-US" altLang="zh-CN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teacher</a:t>
            </a: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表中的新增记录</a:t>
            </a:r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2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CA6F5EA5-3F0B-A866-84F4-F5C199424B5A}"/>
              </a:ext>
            </a:extLst>
          </p:cNvPr>
          <p:cNvSpPr/>
          <p:nvPr/>
        </p:nvSpPr>
        <p:spPr>
          <a:xfrm>
            <a:off x="3471730" y="3338624"/>
            <a:ext cx="2865460" cy="494793"/>
          </a:xfrm>
          <a:prstGeom prst="wedgeRoundRectCallout">
            <a:avLst>
              <a:gd name="adj1" fmla="val -64181"/>
              <a:gd name="adj2" fmla="val 17389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改为了</a:t>
            </a:r>
            <a:r>
              <a:rPr lang="en-US" altLang="zh-CN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AFTER</a:t>
            </a:r>
            <a:r>
              <a:rPr lang="zh-CN" altLang="en-US" sz="22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触发器</a:t>
            </a:r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7D4D298F-F89E-447C-8A06-DC5B5B2B1157}"/>
              </a:ext>
            </a:extLst>
          </p:cNvPr>
          <p:cNvSpPr/>
          <p:nvPr/>
        </p:nvSpPr>
        <p:spPr>
          <a:xfrm>
            <a:off x="3971966" y="3966690"/>
            <a:ext cx="4941446" cy="494793"/>
          </a:xfrm>
          <a:prstGeom prst="wedgeRoundRectCallout">
            <a:avLst>
              <a:gd name="adj1" fmla="val -71724"/>
              <a:gd name="adj2" fmla="val -26779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激活触发器的操作仍是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</a:t>
            </a:r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插入操作。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565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11.2.4 DML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触发器的测试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989936" y="1082555"/>
            <a:ext cx="9948358" cy="503119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1200"/>
              </a:spcBef>
              <a:buNone/>
              <a:defRPr/>
            </a:pPr>
            <a:r>
              <a:rPr lang="en-US" altLang="zh-CN" sz="24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6】</a:t>
            </a:r>
            <a:r>
              <a:rPr lang="zh-CN" altLang="en-US" sz="2400" kern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测试例</a:t>
            </a:r>
            <a:r>
              <a:rPr lang="en-US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中创建的</a:t>
            </a:r>
            <a:r>
              <a:rPr lang="en-US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INSTEAD OF</a:t>
            </a: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en-US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T1</a:t>
            </a:r>
            <a:r>
              <a:rPr lang="zh-CN" altLang="en-US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zh-CN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zh-CN" altLang="en-US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en-US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表中</a:t>
            </a:r>
            <a:r>
              <a:rPr lang="zh-CN" altLang="zh-CN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  <a:r>
              <a:rPr lang="zh-CN" altLang="en-US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记录</a:t>
            </a:r>
            <a:r>
              <a:rPr lang="zh-CN" altLang="zh-CN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时显示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zh-CN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表中所有数据。</a:t>
            </a:r>
            <a:r>
              <a:rPr lang="zh-CN" altLang="en-US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2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测试：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① </a:t>
            </a: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显示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表中插入前的数据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26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2400"/>
              </a:spcBef>
              <a:buNone/>
              <a:defRPr/>
            </a:pPr>
            <a:r>
              <a:rPr lang="zh-CN" altLang="en-US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sz="2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9315" y="3070149"/>
            <a:ext cx="8379104" cy="5280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en-US" altLang="zh-CN" sz="2400" b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en-US" altLang="zh-CN" sz="2400" b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FD9D30C-256A-E3F0-988B-A6081A17B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315" y="4168237"/>
            <a:ext cx="5665403" cy="16072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364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 bldLvl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DF47B5-AC52-071E-D25C-9D64C81A7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795" y="3365328"/>
            <a:ext cx="4996721" cy="1417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902107" y="790267"/>
            <a:ext cx="9597155" cy="5031198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表中插入一条记录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sz="2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8014" y="1500460"/>
            <a:ext cx="9597155" cy="11186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INSERT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INTO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teacher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VALUES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'688'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赵龙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男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'1970-10-10'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教授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网络系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对话气泡: 圆角矩形 8"/>
          <p:cNvSpPr/>
          <p:nvPr/>
        </p:nvSpPr>
        <p:spPr>
          <a:xfrm>
            <a:off x="6700342" y="3119559"/>
            <a:ext cx="4379689" cy="1830723"/>
          </a:xfrm>
          <a:prstGeom prst="wedgeRoundRectCallout">
            <a:avLst>
              <a:gd name="adj1" fmla="val -56344"/>
              <a:gd name="adj2" fmla="val 1470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可见新增记录并未插入到表中，这是因为该插入操作激活的触发器是</a:t>
            </a:r>
            <a:r>
              <a:rPr lang="en-US" altLang="zh-CN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INSTEAD OF</a:t>
            </a:r>
            <a:r>
              <a:rPr lang="zh-CN" altLang="en-US" sz="22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触发器，所以不执行激活触发器的语句，只执行触发器中的语句。</a:t>
            </a:r>
            <a:endParaRPr lang="zh-CN" altLang="en-US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07896" y="5117727"/>
            <a:ext cx="9597390" cy="652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zh-CN" altLang="en-US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思考：</a:t>
            </a: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如果将该触发器改为</a:t>
            </a:r>
            <a:r>
              <a:rPr lang="en-US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after</a:t>
            </a: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触发器，运行结果会如何？</a:t>
            </a:r>
            <a:r>
              <a:rPr lang="en-US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zh-CN" sz="2400" kern="1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49291F-B822-F2FF-BA63-3026AFBB50E3}"/>
              </a:ext>
            </a:extLst>
          </p:cNvPr>
          <p:cNvSpPr/>
          <p:nvPr/>
        </p:nvSpPr>
        <p:spPr>
          <a:xfrm>
            <a:off x="7068624" y="231113"/>
            <a:ext cx="4379689" cy="17978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TRIGGER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T1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INSTEAD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OF</a:t>
            </a:r>
            <a:endParaRPr lang="zh-CN" altLang="en-US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</a:t>
            </a:r>
            <a:endParaRPr lang="zh-CN" altLang="en-US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endParaRPr lang="zh-CN" altLang="zh-CN" sz="20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60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3" animBg="1"/>
      <p:bldP spid="9" grpId="0" animBg="1"/>
      <p:bldP spid="2" grpId="0" uiExpand="1" build="p" bldLvl="3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45DC767-22EA-E583-DCF2-3CB4DE8F4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538" y="4298449"/>
            <a:ext cx="5070257" cy="11498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906307" y="590718"/>
            <a:ext cx="10185365" cy="5031198"/>
          </a:xfrm>
        </p:spPr>
        <p:txBody>
          <a:bodyPr>
            <a:normAutofit/>
          </a:bodyPr>
          <a:lstStyle/>
          <a:p>
            <a:pPr marL="449263" indent="-449263">
              <a:lnSpc>
                <a:spcPct val="110000"/>
              </a:lnSpc>
              <a:spcBef>
                <a:spcPts val="1200"/>
              </a:spcBef>
              <a:buNone/>
              <a:defRPr/>
            </a:pPr>
            <a:r>
              <a:rPr lang="en-US" altLang="zh-CN" sz="24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7】</a:t>
            </a:r>
            <a:r>
              <a:rPr lang="zh-CN" altLang="en-US" sz="2400" kern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测试例</a:t>
            </a:r>
            <a:r>
              <a:rPr lang="en-US" altLang="zh-CN" sz="2400" kern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kern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</a:t>
            </a: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AFTER</a:t>
            </a: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en-US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T2</a:t>
            </a:r>
            <a:r>
              <a:rPr lang="zh-CN" altLang="en-US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zh-CN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当向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zh-CN" altLang="zh-CN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表中插入</a:t>
            </a:r>
            <a:r>
              <a:rPr lang="zh-CN" altLang="en-US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或修改记录</a:t>
            </a:r>
            <a:r>
              <a:rPr lang="zh-CN" altLang="zh-CN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时，如果性别正确则插入</a:t>
            </a:r>
            <a:r>
              <a:rPr lang="zh-CN" altLang="en-US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或修改</a:t>
            </a:r>
            <a:r>
              <a:rPr lang="zh-CN" altLang="zh-CN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，否则不允许插入</a:t>
            </a:r>
            <a:r>
              <a:rPr lang="zh-CN" altLang="en-US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或修改</a:t>
            </a:r>
            <a:r>
              <a:rPr lang="zh-CN" altLang="zh-CN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并提示错误。</a:t>
            </a:r>
            <a:r>
              <a:rPr lang="zh-CN" altLang="en-US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2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测试：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① 向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表中</a:t>
            </a: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插入一条性别错误的记录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26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3000"/>
              </a:spcBef>
              <a:buNone/>
              <a:defRPr/>
            </a:pP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运行结果：</a:t>
            </a:r>
            <a:endParaRPr lang="en-US" altLang="zh-CN" sz="2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88538" y="2579408"/>
            <a:ext cx="9144000" cy="10388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INSERT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INTO 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student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VALUES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‘999'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许涛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'1999-10-16'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'95033'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对话气泡: 圆角矩形 8"/>
          <p:cNvSpPr/>
          <p:nvPr/>
        </p:nvSpPr>
        <p:spPr>
          <a:xfrm>
            <a:off x="6985521" y="3987959"/>
            <a:ext cx="4181726" cy="1965437"/>
          </a:xfrm>
          <a:prstGeom prst="wedgeRoundRectCallout">
            <a:avLst>
              <a:gd name="adj1" fmla="val -60730"/>
              <a:gd name="adj2" fmla="val 430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运行结果出现了触发器中设置的错误提示，并被告知“事务在触发器中结束”是因为触发器中的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rollback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语句撤销了这个激活触发器的插入操作。</a:t>
            </a: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7FB56F83-6BE2-E738-1272-BF0EC38B49BD}"/>
              </a:ext>
            </a:extLst>
          </p:cNvPr>
          <p:cNvSpPr/>
          <p:nvPr/>
        </p:nvSpPr>
        <p:spPr>
          <a:xfrm rot="1926311">
            <a:off x="6510660" y="2549973"/>
            <a:ext cx="78957" cy="659353"/>
          </a:xfrm>
          <a:custGeom>
            <a:avLst/>
            <a:gdLst>
              <a:gd name="connsiteX0" fmla="*/ 0 w 343948"/>
              <a:gd name="connsiteY0" fmla="*/ 633369 h 805343"/>
              <a:gd name="connsiteX1" fmla="*/ 85987 w 343948"/>
              <a:gd name="connsiteY1" fmla="*/ 633369 h 805343"/>
              <a:gd name="connsiteX2" fmla="*/ 85987 w 343948"/>
              <a:gd name="connsiteY2" fmla="*/ 0 h 805343"/>
              <a:gd name="connsiteX3" fmla="*/ 257961 w 343948"/>
              <a:gd name="connsiteY3" fmla="*/ 0 h 805343"/>
              <a:gd name="connsiteX4" fmla="*/ 257961 w 343948"/>
              <a:gd name="connsiteY4" fmla="*/ 633369 h 805343"/>
              <a:gd name="connsiteX5" fmla="*/ 343948 w 343948"/>
              <a:gd name="connsiteY5" fmla="*/ 633369 h 805343"/>
              <a:gd name="connsiteX6" fmla="*/ 171974 w 343948"/>
              <a:gd name="connsiteY6" fmla="*/ 805343 h 805343"/>
              <a:gd name="connsiteX7" fmla="*/ 0 w 343948"/>
              <a:gd name="connsiteY7" fmla="*/ 633369 h 805343"/>
              <a:gd name="connsiteX0" fmla="*/ 0 w 343948"/>
              <a:gd name="connsiteY0" fmla="*/ 1126191 h 1298165"/>
              <a:gd name="connsiteX1" fmla="*/ 85987 w 343948"/>
              <a:gd name="connsiteY1" fmla="*/ 1126191 h 1298165"/>
              <a:gd name="connsiteX2" fmla="*/ 192725 w 343948"/>
              <a:gd name="connsiteY2" fmla="*/ 0 h 1298165"/>
              <a:gd name="connsiteX3" fmla="*/ 257961 w 343948"/>
              <a:gd name="connsiteY3" fmla="*/ 492822 h 1298165"/>
              <a:gd name="connsiteX4" fmla="*/ 257961 w 343948"/>
              <a:gd name="connsiteY4" fmla="*/ 1126191 h 1298165"/>
              <a:gd name="connsiteX5" fmla="*/ 343948 w 343948"/>
              <a:gd name="connsiteY5" fmla="*/ 1126191 h 1298165"/>
              <a:gd name="connsiteX6" fmla="*/ 171974 w 343948"/>
              <a:gd name="connsiteY6" fmla="*/ 1298165 h 1298165"/>
              <a:gd name="connsiteX7" fmla="*/ 0 w 343948"/>
              <a:gd name="connsiteY7" fmla="*/ 1126191 h 1298165"/>
              <a:gd name="connsiteX0" fmla="*/ 0 w 343948"/>
              <a:gd name="connsiteY0" fmla="*/ 1234731 h 1406705"/>
              <a:gd name="connsiteX1" fmla="*/ 85987 w 343948"/>
              <a:gd name="connsiteY1" fmla="*/ 1234731 h 1406705"/>
              <a:gd name="connsiteX2" fmla="*/ 223660 w 343948"/>
              <a:gd name="connsiteY2" fmla="*/ 0 h 1406705"/>
              <a:gd name="connsiteX3" fmla="*/ 257961 w 343948"/>
              <a:gd name="connsiteY3" fmla="*/ 601362 h 1406705"/>
              <a:gd name="connsiteX4" fmla="*/ 257961 w 343948"/>
              <a:gd name="connsiteY4" fmla="*/ 1234731 h 1406705"/>
              <a:gd name="connsiteX5" fmla="*/ 343948 w 343948"/>
              <a:gd name="connsiteY5" fmla="*/ 1234731 h 1406705"/>
              <a:gd name="connsiteX6" fmla="*/ 171974 w 343948"/>
              <a:gd name="connsiteY6" fmla="*/ 1406705 h 1406705"/>
              <a:gd name="connsiteX7" fmla="*/ 0 w 343948"/>
              <a:gd name="connsiteY7" fmla="*/ 1234731 h 140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948" h="1406705">
                <a:moveTo>
                  <a:pt x="0" y="1234731"/>
                </a:moveTo>
                <a:lnTo>
                  <a:pt x="85987" y="1234731"/>
                </a:lnTo>
                <a:lnTo>
                  <a:pt x="223660" y="0"/>
                </a:lnTo>
                <a:lnTo>
                  <a:pt x="257961" y="601362"/>
                </a:lnTo>
                <a:lnTo>
                  <a:pt x="257961" y="1234731"/>
                </a:lnTo>
                <a:lnTo>
                  <a:pt x="343948" y="1234731"/>
                </a:lnTo>
                <a:lnTo>
                  <a:pt x="171974" y="1406705"/>
                </a:lnTo>
                <a:lnTo>
                  <a:pt x="0" y="1234731"/>
                </a:ln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5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3" animBg="1"/>
      <p:bldP spid="9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902107" y="712099"/>
            <a:ext cx="9597155" cy="5031198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查询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sz="2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8013" y="1270077"/>
            <a:ext cx="9597155" cy="5602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SELECT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student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对话气泡: 圆角矩形 8"/>
          <p:cNvSpPr/>
          <p:nvPr/>
        </p:nvSpPr>
        <p:spPr>
          <a:xfrm>
            <a:off x="7497117" y="3429000"/>
            <a:ext cx="3255098" cy="905948"/>
          </a:xfrm>
          <a:prstGeom prst="wedgeRoundRectCallout">
            <a:avLst>
              <a:gd name="adj1" fmla="val -78265"/>
              <a:gd name="adj2" fmla="val 3370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性别不正确的记录并没有插入到学生表中</a:t>
            </a:r>
            <a:r>
              <a:rPr lang="zh-CN" altLang="en-US" sz="22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2808CD-CAF0-D0D4-99E4-6D022E5F4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013" y="2868176"/>
            <a:ext cx="5096304" cy="23417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353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3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A7F7F1-B871-6882-67F4-ED20480D2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30" y="3815122"/>
            <a:ext cx="4948977" cy="1120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23908" y="683580"/>
            <a:ext cx="10135950" cy="5031198"/>
          </a:xfr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  <a:spcBef>
                <a:spcPts val="1200"/>
              </a:spcBef>
              <a:buNone/>
              <a:defRPr/>
            </a:pPr>
            <a:r>
              <a:rPr lang="en-US" altLang="zh-CN" sz="24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8】</a:t>
            </a:r>
            <a:r>
              <a:rPr lang="zh-CN" altLang="en-US" sz="2400" kern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测试例</a:t>
            </a:r>
            <a:r>
              <a:rPr lang="en-US" altLang="zh-CN" sz="2400" kern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kern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</a:t>
            </a: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AFTER</a:t>
            </a: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en-US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T3 </a:t>
            </a:r>
            <a:r>
              <a:rPr lang="zh-CN" altLang="en-US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zh-CN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该触发器防止用户删除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zh-CN" altLang="zh-CN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表中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95031</a:t>
            </a:r>
            <a:r>
              <a:rPr lang="zh-CN" altLang="zh-CN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班的学生记录。</a:t>
            </a:r>
            <a:r>
              <a:rPr lang="zh-CN" altLang="en-US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2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测试：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① 删除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表中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95031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班的记录。</a:t>
            </a:r>
            <a:endParaRPr lang="en-US" altLang="zh-CN" u="sng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26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1800"/>
              </a:spcBef>
              <a:buNone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sz="2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14430" y="2671174"/>
            <a:ext cx="9144000" cy="5280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DELETE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student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WHERE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sclass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'95031'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对话气泡: 圆角矩形 8"/>
          <p:cNvSpPr/>
          <p:nvPr/>
        </p:nvSpPr>
        <p:spPr>
          <a:xfrm>
            <a:off x="6754481" y="3488028"/>
            <a:ext cx="4313207" cy="1774597"/>
          </a:xfrm>
          <a:prstGeom prst="wedgeRoundRectCallout">
            <a:avLst>
              <a:gd name="adj1" fmla="val -58278"/>
              <a:gd name="adj2" fmla="val 1737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运行结果出现了触发器中设置的错误提示信息，并被告知“事务在触发器中结束”是因为触发器中的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rollback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语句撤销了这个激活触发器的删除操作。</a:t>
            </a:r>
          </a:p>
        </p:txBody>
      </p:sp>
    </p:spTree>
    <p:extLst>
      <p:ext uri="{BB962C8B-B14F-4D97-AF65-F5344CB8AC3E}">
        <p14:creationId xmlns:p14="http://schemas.microsoft.com/office/powerpoint/2010/main" val="289190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3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902107" y="704007"/>
            <a:ext cx="9597155" cy="5031198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查询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sz="2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68398" y="1321539"/>
            <a:ext cx="9597155" cy="5602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SELECT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student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对话气泡: 圆角矩形 8"/>
          <p:cNvSpPr/>
          <p:nvPr/>
        </p:nvSpPr>
        <p:spPr>
          <a:xfrm>
            <a:off x="7188423" y="3355552"/>
            <a:ext cx="3085638" cy="905897"/>
          </a:xfrm>
          <a:prstGeom prst="wedgeRoundRectCallout">
            <a:avLst>
              <a:gd name="adj1" fmla="val -60541"/>
              <a:gd name="adj2" fmla="val 1259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表中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95031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班的记录并没有被删除</a:t>
            </a:r>
            <a:r>
              <a:rPr lang="zh-CN" altLang="en-US" sz="22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0459DE-56B0-5BE4-CB60-7FE4B7BCB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398" y="2794957"/>
            <a:ext cx="5254529" cy="23722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685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3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92778" y="619572"/>
            <a:ext cx="10598477" cy="1433515"/>
          </a:xfrm>
        </p:spPr>
        <p:txBody>
          <a:bodyPr>
            <a:normAutofit/>
          </a:bodyPr>
          <a:lstStyle/>
          <a:p>
            <a:pPr marL="266700" indent="-266700">
              <a:lnSpc>
                <a:spcPct val="110000"/>
              </a:lnSpc>
              <a:spcBef>
                <a:spcPts val="1200"/>
              </a:spcBef>
              <a:buNone/>
              <a:defRPr/>
            </a:pPr>
            <a:r>
              <a:rPr lang="en-US" altLang="zh-CN" sz="24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9】</a:t>
            </a:r>
            <a:r>
              <a:rPr lang="zh-CN" altLang="en-US" sz="2400" kern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测试例</a:t>
            </a:r>
            <a:r>
              <a:rPr lang="en-US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kern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创建的</a:t>
            </a:r>
            <a:r>
              <a:rPr lang="en-US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AFTER</a:t>
            </a: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en-US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T4</a:t>
            </a:r>
            <a:r>
              <a:rPr lang="zh-CN" altLang="en-US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zh-CN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当修改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zh-CN" altLang="zh-CN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表中的</a:t>
            </a:r>
            <a:r>
              <a:rPr lang="zh-CN" altLang="en-US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某个</a:t>
            </a:r>
            <a:r>
              <a:rPr lang="zh-CN" altLang="zh-CN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学号后，该生在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zh-CN" altLang="zh-CN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表中的学号也自动修改，从而实现级联修改。</a:t>
            </a:r>
            <a:r>
              <a:rPr lang="zh-CN" altLang="en-US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2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测试：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20015" y="2082986"/>
            <a:ext cx="9144000" cy="5280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SELECT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student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WHERE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'101'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4D1ADAB-B550-77A4-6AC2-0752FE2F43EE}"/>
              </a:ext>
            </a:extLst>
          </p:cNvPr>
          <p:cNvSpPr txBox="1">
            <a:spLocks/>
          </p:cNvSpPr>
          <p:nvPr/>
        </p:nvSpPr>
        <p:spPr>
          <a:xfrm>
            <a:off x="1753316" y="1526598"/>
            <a:ext cx="8877398" cy="554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① </a:t>
            </a: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查询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表中学号为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101</a:t>
            </a: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的记录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（学号改前的）。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C9FE874-979B-90E5-3D6F-BBFB8728C965}"/>
              </a:ext>
            </a:extLst>
          </p:cNvPr>
          <p:cNvSpPr txBox="1">
            <a:spLocks/>
          </p:cNvSpPr>
          <p:nvPr/>
        </p:nvSpPr>
        <p:spPr>
          <a:xfrm>
            <a:off x="1753316" y="3655038"/>
            <a:ext cx="8531587" cy="4950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查询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表中学号为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101</a:t>
            </a: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选课</a:t>
            </a: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记录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（学号改前的）。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9D5154C-B3DC-E630-2A1C-CF3B3AB27DDF}"/>
              </a:ext>
            </a:extLst>
          </p:cNvPr>
          <p:cNvSpPr txBox="1">
            <a:spLocks/>
          </p:cNvSpPr>
          <p:nvPr/>
        </p:nvSpPr>
        <p:spPr>
          <a:xfrm>
            <a:off x="1692900" y="2821174"/>
            <a:ext cx="2415007" cy="52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sz="2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endParaRPr lang="en-US" altLang="zh-CN" sz="2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endParaRPr lang="en-US" altLang="zh-CN" sz="2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2D29412-1566-58F5-6B20-96A0CB917C40}"/>
              </a:ext>
            </a:extLst>
          </p:cNvPr>
          <p:cNvSpPr txBox="1">
            <a:spLocks/>
          </p:cNvSpPr>
          <p:nvPr/>
        </p:nvSpPr>
        <p:spPr>
          <a:xfrm>
            <a:off x="1692900" y="5262205"/>
            <a:ext cx="2415007" cy="52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sz="2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endParaRPr lang="en-US" altLang="zh-CN" sz="2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endParaRPr lang="en-US" altLang="zh-CN" sz="2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4BA95D0-C01B-46F0-7863-7AA9B6A17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311" y="2740001"/>
            <a:ext cx="5368005" cy="787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7D5C373-714C-7C8D-7ED1-4244B4913317}"/>
              </a:ext>
            </a:extLst>
          </p:cNvPr>
          <p:cNvSpPr/>
          <p:nvPr/>
        </p:nvSpPr>
        <p:spPr>
          <a:xfrm>
            <a:off x="1620015" y="4277841"/>
            <a:ext cx="9144000" cy="5280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SELECT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score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WHERE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'101'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0E9408E-F8B4-33AC-F14C-51DC5DBB0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311" y="5016029"/>
            <a:ext cx="3194712" cy="11466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777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9" grpId="0"/>
      <p:bldP spid="11" grpId="0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946767" y="683580"/>
            <a:ext cx="10291209" cy="5927532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修改学生表中的学号，将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101</a:t>
            </a: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改为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111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sz="2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④ </a:t>
            </a: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查询</a:t>
            </a:r>
            <a:r>
              <a:rPr lang="en-US" altLang="zh-CN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表中学号为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111</a:t>
            </a: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的记录，即改后的记录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，显示如下结果：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⑤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查询</a:t>
            </a:r>
            <a:r>
              <a:rPr lang="en-US" altLang="zh-CN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表中学号为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111</a:t>
            </a: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的记录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，显示如下结果：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8759" y="1171293"/>
            <a:ext cx="9144000" cy="5280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UPDATE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student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SET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'111'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where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'101'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对话气泡: 圆角矩形 11"/>
          <p:cNvSpPr/>
          <p:nvPr/>
        </p:nvSpPr>
        <p:spPr>
          <a:xfrm>
            <a:off x="6911605" y="4780394"/>
            <a:ext cx="3984284" cy="1456509"/>
          </a:xfrm>
          <a:prstGeom prst="wedgeRoundRectCallout">
            <a:avLst>
              <a:gd name="adj1" fmla="val -57662"/>
              <a:gd name="adj2" fmla="val -104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可见，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表中原来学号是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101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改成了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111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，这是通过触发器完成的，即实现了级联修改，从而保证了数据的参照完整性。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E2E8C8-AF7B-AAE8-363B-E73362882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536" y="1937782"/>
            <a:ext cx="1310080" cy="9894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E73F07-2532-7B45-610C-3055A1A4D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109" y="3468505"/>
            <a:ext cx="4771857" cy="6866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9EC53B1-5B10-C3BE-A26C-40C399E8E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332" y="4780395"/>
            <a:ext cx="2905966" cy="9639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33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81FE5-DE6B-4063-A9FF-65F6D068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11.2.1 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240" y="1177697"/>
            <a:ext cx="10365687" cy="2703655"/>
          </a:xfrm>
        </p:spPr>
        <p:txBody>
          <a:bodyPr>
            <a:normAutofit/>
          </a:bodyPr>
          <a:lstStyle/>
          <a:p>
            <a:pPr marL="355600" indent="-35560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触发器是建立在表的触发事件上的，触发器包含若干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T-SQL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语句，当用户对表操作时（如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INSERT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UPDATE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DELETE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）发生触发事件，系统会自动执行触发器所定义的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SQL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语句，从而确保对数据的处理符合由这些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SQL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语句所定义的规则。 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55600" indent="-35560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触发器主要用于强制执行一定的业务规则，以保证数据完整性、检查数据有效性、实现数据库管理任务和一些附加功能，如：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F70F12-66CF-29E1-F2B8-ED31263512C9}"/>
              </a:ext>
            </a:extLst>
          </p:cNvPr>
          <p:cNvSpPr txBox="1">
            <a:spLocks/>
          </p:cNvSpPr>
          <p:nvPr/>
        </p:nvSpPr>
        <p:spPr>
          <a:xfrm>
            <a:off x="1219364" y="3914061"/>
            <a:ext cx="10365687" cy="2327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3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强制实现比</a:t>
            </a:r>
            <a:r>
              <a:rPr lang="en-US" altLang="zh-CN" sz="23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CHECK</a:t>
            </a:r>
            <a:r>
              <a:rPr lang="zh-CN" altLang="en-US" sz="23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约束更复杂的数据完整性约束</a:t>
            </a:r>
            <a:endParaRPr lang="en-US" altLang="zh-CN" sz="23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3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使用自定义的错误提示信息</a:t>
            </a:r>
            <a:endParaRPr lang="en-US" altLang="zh-CN" sz="23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3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实现数据库中多张表的级联修改</a:t>
            </a:r>
            <a:endParaRPr lang="en-US" altLang="zh-CN" sz="23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3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比较数据库修改前后数据的状态</a:t>
            </a:r>
            <a:endParaRPr lang="en-US" altLang="zh-CN" sz="23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616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 bldLvl="2"/>
      <p:bldP spid="3" grpId="0" uiExpand="1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DC5755-5CD0-05D1-D439-D4EBD8015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49" y="4937103"/>
            <a:ext cx="5185338" cy="7956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561154B-6727-68BB-3C23-617285BAE05D}"/>
              </a:ext>
            </a:extLst>
          </p:cNvPr>
          <p:cNvSpPr txBox="1"/>
          <p:nvPr/>
        </p:nvSpPr>
        <p:spPr>
          <a:xfrm>
            <a:off x="907928" y="662843"/>
            <a:ext cx="10237399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10】</a:t>
            </a:r>
            <a:r>
              <a:rPr lang="zh-CN" altLang="en-US" sz="2400" kern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测试例</a:t>
            </a:r>
            <a:r>
              <a:rPr lang="en-US" altLang="zh-CN" sz="2400" kern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kern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</a:t>
            </a: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后的触发器</a:t>
            </a:r>
            <a:r>
              <a:rPr lang="en-US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T1</a:t>
            </a:r>
            <a:r>
              <a:rPr lang="zh-CN" altLang="en-US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（改为了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AFTER</a:t>
            </a:r>
            <a:r>
              <a:rPr lang="zh-CN" altLang="zh-CN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触发器，当</a:t>
            </a:r>
            <a:r>
              <a:rPr lang="zh-CN" altLang="en-US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en-US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表中</a:t>
            </a:r>
            <a:r>
              <a:rPr lang="zh-CN" altLang="zh-CN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  <a:r>
              <a:rPr lang="zh-CN" altLang="en-US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记录</a:t>
            </a:r>
            <a:r>
              <a:rPr lang="zh-CN" altLang="zh-CN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lang="zh-CN" altLang="en-US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仅</a:t>
            </a:r>
            <a:r>
              <a:rPr lang="zh-CN" altLang="zh-CN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显示</a:t>
            </a:r>
            <a:r>
              <a:rPr lang="zh-CN" altLang="en-US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新增记录</a:t>
            </a:r>
            <a:r>
              <a:rPr lang="zh-CN" altLang="zh-CN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200" kern="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2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测试：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A0F291B-A0D1-8470-3220-3E1E5295F5C8}"/>
              </a:ext>
            </a:extLst>
          </p:cNvPr>
          <p:cNvSpPr txBox="1">
            <a:spLocks/>
          </p:cNvSpPr>
          <p:nvPr/>
        </p:nvSpPr>
        <p:spPr>
          <a:xfrm>
            <a:off x="772709" y="2446052"/>
            <a:ext cx="9597155" cy="26705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表中插入一条记录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3600"/>
              </a:spcBef>
              <a:buFont typeface="Arial" panose="020B0604020202020204" pitchFamily="34" charset="0"/>
              <a:buNone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sz="2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E61966-0368-66D3-DB18-B37A42571372}"/>
              </a:ext>
            </a:extLst>
          </p:cNvPr>
          <p:cNvSpPr/>
          <p:nvPr/>
        </p:nvSpPr>
        <p:spPr>
          <a:xfrm>
            <a:off x="1297422" y="3033597"/>
            <a:ext cx="9597155" cy="11186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INSERT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INTO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teacher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VALUES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'688'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赵龙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男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'1970-10-10'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教授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网络系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A03CD7C0-8CCD-BD10-73E9-611E1D4795D1}"/>
              </a:ext>
            </a:extLst>
          </p:cNvPr>
          <p:cNvSpPr/>
          <p:nvPr/>
        </p:nvSpPr>
        <p:spPr>
          <a:xfrm>
            <a:off x="7207739" y="4749644"/>
            <a:ext cx="3320964" cy="918133"/>
          </a:xfrm>
          <a:prstGeom prst="wedgeRoundRectCallout">
            <a:avLst>
              <a:gd name="adj1" fmla="val -68230"/>
              <a:gd name="adj2" fmla="val 2564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通过运行触发器中语句显示了新增记录。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0B0B85-9015-85E3-C1B9-31A47FC2C28E}"/>
              </a:ext>
            </a:extLst>
          </p:cNvPr>
          <p:cNvSpPr/>
          <p:nvPr/>
        </p:nvSpPr>
        <p:spPr>
          <a:xfrm>
            <a:off x="6199516" y="1197663"/>
            <a:ext cx="4765374" cy="209237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ALTER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TRIGGER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T1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en-US" altLang="zh-CN" sz="22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AFTER</a:t>
            </a:r>
            <a:endParaRPr lang="zh-CN" altLang="en-US" sz="2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</a:t>
            </a:r>
            <a:endParaRPr lang="zh-CN" altLang="en-US" sz="2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inserted</a:t>
            </a:r>
            <a:endParaRPr lang="zh-CN" altLang="zh-CN" sz="22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317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11.2.5 DML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触发器的禁用和启用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30426" y="1243324"/>
            <a:ext cx="5434585" cy="540000"/>
          </a:xfrm>
        </p:spPr>
        <p:txBody>
          <a:bodyPr>
            <a:normAutofit lnSpcReduction="10000"/>
          </a:bodyPr>
          <a:lstStyle/>
          <a:p>
            <a:pPr marL="450850" indent="-45085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禁用触发器</a:t>
            </a: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6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155995" y="4486041"/>
            <a:ext cx="5227552" cy="106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在打开的</a:t>
            </a: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禁用触发器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窗口中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出现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禁用</a:t>
            </a:r>
            <a:r>
              <a:rPr lang="zh-CN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成功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，单击“</a:t>
            </a:r>
            <a:r>
              <a:rPr lang="zh-CN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关闭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”按钮。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285" y="4142626"/>
            <a:ext cx="3965152" cy="22726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8772F2E-DE95-FC77-1F65-FBC50F34B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285" y="820822"/>
            <a:ext cx="3952875" cy="3067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CA551-E680-4065-A4E8-C32A045C9A74}"/>
              </a:ext>
            </a:extLst>
          </p:cNvPr>
          <p:cNvSpPr txBox="1">
            <a:spLocks/>
          </p:cNvSpPr>
          <p:nvPr/>
        </p:nvSpPr>
        <p:spPr>
          <a:xfrm>
            <a:off x="1155994" y="2430831"/>
            <a:ext cx="5434585" cy="16149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18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操作步骤：</a:t>
            </a:r>
            <a:endParaRPr lang="en-US" altLang="zh-CN" sz="2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在对象资源管理器中右击要禁用的触发器，在快捷菜单中选择“</a:t>
            </a:r>
            <a:r>
              <a:rPr lang="zh-CN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禁用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B0844D3-19BF-FCA2-971C-095FCB0EBFC7}"/>
              </a:ext>
            </a:extLst>
          </p:cNvPr>
          <p:cNvSpPr txBox="1">
            <a:spLocks/>
          </p:cNvSpPr>
          <p:nvPr/>
        </p:nvSpPr>
        <p:spPr>
          <a:xfrm>
            <a:off x="1155994" y="1783324"/>
            <a:ext cx="5625095" cy="5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禁用触发器是指不再让触发器起作用。   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15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20000" y="745401"/>
            <a:ext cx="4269482" cy="540000"/>
          </a:xfrm>
        </p:spPr>
        <p:txBody>
          <a:bodyPr>
            <a:normAutofit lnSpcReduction="10000"/>
          </a:bodyPr>
          <a:lstStyle/>
          <a:p>
            <a:pPr marL="450850" indent="-45085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启用触发器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213193" y="4162569"/>
            <a:ext cx="5403265" cy="929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1200"/>
              </a:spcBef>
              <a:buNone/>
              <a:defRPr/>
            </a:pP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在打开的</a:t>
            </a: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启用触发器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窗口中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出现启用</a:t>
            </a:r>
            <a:r>
              <a:rPr lang="zh-CN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成功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，单击“</a:t>
            </a:r>
            <a:r>
              <a:rPr lang="zh-CN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关闭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”按钮。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endParaRPr lang="en-US" altLang="zh-CN" sz="26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r="12202"/>
          <a:stretch>
            <a:fillRect/>
          </a:stretch>
        </p:blipFill>
        <p:spPr>
          <a:xfrm>
            <a:off x="6881853" y="3961725"/>
            <a:ext cx="3984928" cy="22615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F1095A-901F-7A7E-319D-8A7619DF4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956" y="933656"/>
            <a:ext cx="3552825" cy="2705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内容占位符 2">
            <a:extLst>
              <a:ext uri="{FF2B5EF4-FFF2-40B4-BE49-F238E27FC236}">
                <a16:creationId xmlns:a16="http://schemas.microsoft.com/office/drawing/2014/main" id="{A9B98F22-9549-84A9-B24D-9AC6792EF67D}"/>
              </a:ext>
            </a:extLst>
          </p:cNvPr>
          <p:cNvSpPr txBox="1">
            <a:spLocks/>
          </p:cNvSpPr>
          <p:nvPr/>
        </p:nvSpPr>
        <p:spPr>
          <a:xfrm>
            <a:off x="1135558" y="1416484"/>
            <a:ext cx="6093378" cy="860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启用触发器是指让禁用的触发器重新起作用。   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907D5-7C0A-FC8F-410D-CD41F172BDCD}"/>
              </a:ext>
            </a:extLst>
          </p:cNvPr>
          <p:cNvSpPr txBox="1">
            <a:spLocks/>
          </p:cNvSpPr>
          <p:nvPr/>
        </p:nvSpPr>
        <p:spPr>
          <a:xfrm>
            <a:off x="1213194" y="2182694"/>
            <a:ext cx="5403265" cy="1474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操作步骤：</a:t>
            </a:r>
            <a:endParaRPr lang="en-US" altLang="zh-CN" sz="2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在对象资源管理器中右击要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启用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的触发器，在快捷菜单中选择“</a:t>
            </a: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启用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11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9894" y="3864830"/>
            <a:ext cx="7459332" cy="6351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DROP TRIGGER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T3</a:t>
            </a:r>
            <a:r>
              <a:rPr lang="en-US" altLang="zh-CN" sz="2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T4</a:t>
            </a:r>
            <a:endParaRPr lang="zh-CN" altLang="zh-CN" sz="2400" kern="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4B258ED-01CE-3B92-8487-9D56744F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11.2.6 DML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触发器的删除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1919E-13B0-9680-BF1E-75FC18450B35}"/>
              </a:ext>
            </a:extLst>
          </p:cNvPr>
          <p:cNvSpPr txBox="1">
            <a:spLocks/>
          </p:cNvSpPr>
          <p:nvPr/>
        </p:nvSpPr>
        <p:spPr>
          <a:xfrm>
            <a:off x="1113317" y="3089474"/>
            <a:ext cx="9597155" cy="654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11】</a:t>
            </a: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删除触发器</a:t>
            </a:r>
            <a:r>
              <a:rPr lang="en-US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T3</a:t>
            </a: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T4</a:t>
            </a: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356FD2B-18F8-EF49-372C-21631C896A38}"/>
              </a:ext>
            </a:extLst>
          </p:cNvPr>
          <p:cNvSpPr txBox="1">
            <a:spLocks/>
          </p:cNvSpPr>
          <p:nvPr/>
        </p:nvSpPr>
        <p:spPr>
          <a:xfrm>
            <a:off x="1306203" y="1226262"/>
            <a:ext cx="9597155" cy="832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DROP TRIGGER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语句删除触发器，基本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语法格式：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246AF89-C8E1-566E-A0BA-4D822951AE00}"/>
              </a:ext>
            </a:extLst>
          </p:cNvPr>
          <p:cNvSpPr txBox="1">
            <a:spLocks/>
          </p:cNvSpPr>
          <p:nvPr/>
        </p:nvSpPr>
        <p:spPr>
          <a:xfrm>
            <a:off x="1306204" y="2009041"/>
            <a:ext cx="6181384" cy="61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DROP TRIGGER 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触发器名称列表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5DF1372C-E08E-EDAE-E19B-B6B8E3CAAFEE}"/>
              </a:ext>
            </a:extLst>
          </p:cNvPr>
          <p:cNvSpPr/>
          <p:nvPr/>
        </p:nvSpPr>
        <p:spPr>
          <a:xfrm>
            <a:off x="6096000" y="1970010"/>
            <a:ext cx="3677728" cy="773190"/>
          </a:xfrm>
          <a:prstGeom prst="wedgeRoundRectCallout">
            <a:avLst>
              <a:gd name="adj1" fmla="val -66215"/>
              <a:gd name="adj2" fmla="val 210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删除多个触发器时，触发器名称之间用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逗号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分开。</a:t>
            </a:r>
          </a:p>
        </p:txBody>
      </p:sp>
    </p:spTree>
    <p:extLst>
      <p:ext uri="{BB962C8B-B14F-4D97-AF65-F5344CB8AC3E}">
        <p14:creationId xmlns:p14="http://schemas.microsoft.com/office/powerpoint/2010/main" val="391175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/>
      <p:bldP spid="5" grpId="0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81FE5-DE6B-4063-A9FF-65F6D068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68" y="479365"/>
            <a:ext cx="10515600" cy="7225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触发器的种类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96" y="2154103"/>
            <a:ext cx="10187872" cy="103437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  <a:defRPr/>
            </a:pPr>
            <a:r>
              <a:rPr lang="en-US" altLang="zh-CN" sz="26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DML</a:t>
            </a:r>
            <a:r>
              <a:rPr lang="zh-CN" altLang="en-US" sz="26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触发器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由增（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INSERT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）、删（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DELETE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）和改（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UPDATE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）等</a:t>
            </a: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数据操作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激活的触发器。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58776-ABCA-A24D-429C-46D66DB8E011}"/>
              </a:ext>
            </a:extLst>
          </p:cNvPr>
          <p:cNvSpPr txBox="1">
            <a:spLocks/>
          </p:cNvSpPr>
          <p:nvPr/>
        </p:nvSpPr>
        <p:spPr>
          <a:xfrm>
            <a:off x="1100096" y="1159835"/>
            <a:ext cx="10187872" cy="1232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800"/>
              </a:spcBef>
              <a:defRPr/>
            </a:pPr>
            <a:r>
              <a:rPr lang="en-US" altLang="zh-CN" sz="26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DDL</a:t>
            </a:r>
            <a:r>
              <a:rPr lang="zh-CN" altLang="en-US" sz="26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触发器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由对象的创建（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CREATE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）、修改（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ALTER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和删除（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DROP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）等</a:t>
            </a: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定义操作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激活的触发器。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95AC13F-9656-C71B-1429-09BCA10DF371}"/>
              </a:ext>
            </a:extLst>
          </p:cNvPr>
          <p:cNvSpPr txBox="1">
            <a:spLocks/>
          </p:cNvSpPr>
          <p:nvPr/>
        </p:nvSpPr>
        <p:spPr>
          <a:xfrm>
            <a:off x="903316" y="3205099"/>
            <a:ext cx="10253704" cy="27688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0000"/>
              </a:lnSpc>
              <a:spcBef>
                <a:spcPts val="600"/>
              </a:spcBef>
              <a:buFont typeface="黑体" panose="02010609060101010101" pitchFamily="49" charset="-122"/>
              <a:buChar char="‐"/>
              <a:defRPr/>
            </a:pPr>
            <a:r>
              <a:rPr lang="en-US" altLang="zh-CN" sz="25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AFTER</a:t>
            </a:r>
            <a:r>
              <a:rPr lang="zh-CN" altLang="en-US" sz="25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触发器</a:t>
            </a:r>
            <a:r>
              <a:rPr lang="zh-CN" altLang="en-US" sz="2300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/>
              <a:t> </a:t>
            </a:r>
            <a:r>
              <a:rPr lang="zh-CN" altLang="zh-CN" sz="2300" dirty="0">
                <a:latin typeface="黑体" pitchFamily="49" charset="-122"/>
                <a:ea typeface="黑体" pitchFamily="49" charset="-122"/>
              </a:rPr>
              <a:t>先执行激活触发器的操作（</a:t>
            </a:r>
            <a:r>
              <a:rPr lang="en-US" altLang="zh-CN" sz="2300" dirty="0">
                <a:latin typeface="黑体" pitchFamily="49" charset="-122"/>
                <a:ea typeface="黑体" pitchFamily="49" charset="-122"/>
              </a:rPr>
              <a:t>INSERT</a:t>
            </a:r>
            <a:r>
              <a:rPr lang="zh-CN" altLang="zh-CN" sz="23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300" dirty="0">
                <a:latin typeface="黑体" pitchFamily="49" charset="-122"/>
                <a:ea typeface="黑体" pitchFamily="49" charset="-122"/>
              </a:rPr>
              <a:t>UPDATE</a:t>
            </a:r>
            <a:r>
              <a:rPr lang="zh-CN" altLang="zh-CN" sz="23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300" dirty="0">
                <a:latin typeface="黑体" pitchFamily="49" charset="-122"/>
                <a:ea typeface="黑体" pitchFamily="49" charset="-122"/>
              </a:rPr>
              <a:t>DELETE</a:t>
            </a:r>
            <a:r>
              <a:rPr lang="zh-CN" altLang="zh-CN" sz="2300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2300" dirty="0">
                <a:latin typeface="黑体" pitchFamily="49" charset="-122"/>
                <a:ea typeface="黑体" pitchFamily="49" charset="-122"/>
              </a:rPr>
              <a:t>，在记录已经被改完，相关事务提交后，才会执行触发器中的操作。主要用于记录变更后的处理或检查，一旦发现错误，可以用</a:t>
            </a:r>
            <a:r>
              <a:rPr lang="en-US" altLang="zh-CN" sz="23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ROLLBACK</a:t>
            </a:r>
            <a:r>
              <a:rPr lang="zh-CN" altLang="en-US" sz="2300" dirty="0">
                <a:latin typeface="黑体" pitchFamily="49" charset="-122"/>
                <a:ea typeface="黑体" pitchFamily="49" charset="-122"/>
              </a:rPr>
              <a:t>语句来撤销本次的操作。</a:t>
            </a:r>
            <a:endParaRPr lang="en-US" altLang="zh-CN" sz="2300" dirty="0"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  <a:buFont typeface="黑体" panose="02010609060101010101" pitchFamily="49" charset="-122"/>
              <a:buChar char="‐"/>
              <a:defRPr/>
            </a:pPr>
            <a:r>
              <a:rPr lang="en-US" altLang="zh-CN" sz="25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INSTEAD OF</a:t>
            </a:r>
            <a:r>
              <a:rPr lang="zh-CN" altLang="en-US" sz="25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触发器</a:t>
            </a:r>
            <a:r>
              <a:rPr lang="zh-CN" altLang="en-US" sz="2500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300" dirty="0">
                <a:latin typeface="黑体" pitchFamily="49" charset="-122"/>
                <a:ea typeface="黑体" pitchFamily="49" charset="-122"/>
              </a:rPr>
              <a:t>并不去执行激活触发器的操作（</a:t>
            </a:r>
            <a:r>
              <a:rPr lang="en-US" altLang="zh-CN" sz="2300" dirty="0">
                <a:latin typeface="黑体" pitchFamily="49" charset="-122"/>
                <a:ea typeface="黑体" pitchFamily="49" charset="-122"/>
              </a:rPr>
              <a:t>INSERT</a:t>
            </a:r>
            <a:r>
              <a:rPr lang="zh-CN" altLang="en-US" sz="23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300" dirty="0">
                <a:latin typeface="黑体" pitchFamily="49" charset="-122"/>
                <a:ea typeface="黑体" pitchFamily="49" charset="-122"/>
              </a:rPr>
              <a:t>UPDATE</a:t>
            </a:r>
            <a:r>
              <a:rPr lang="zh-CN" altLang="en-US" sz="23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300" dirty="0">
                <a:latin typeface="黑体" pitchFamily="49" charset="-122"/>
                <a:ea typeface="黑体" pitchFamily="49" charset="-122"/>
              </a:rPr>
              <a:t>DELETE</a:t>
            </a:r>
            <a:r>
              <a:rPr lang="zh-CN" altLang="en-US" sz="2300" dirty="0">
                <a:latin typeface="黑体" pitchFamily="49" charset="-122"/>
                <a:ea typeface="黑体" pitchFamily="49" charset="-122"/>
              </a:rPr>
              <a:t>），而只去执行触发器定义中的操作。这类触发器一般是用来取代原本的激活操作，在记录变更之前被触发。</a:t>
            </a:r>
          </a:p>
        </p:txBody>
      </p:sp>
    </p:spTree>
    <p:extLst>
      <p:ext uri="{BB962C8B-B14F-4D97-AF65-F5344CB8AC3E}">
        <p14:creationId xmlns:p14="http://schemas.microsoft.com/office/powerpoint/2010/main" val="83104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 bldLvl="2"/>
      <p:bldP spid="3" grpId="0" build="p" bldLvl="2"/>
      <p:bldP spid="4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81FE5-DE6B-4063-A9FF-65F6D068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62042"/>
            <a:ext cx="10515600" cy="690047"/>
          </a:xfrm>
        </p:spPr>
        <p:txBody>
          <a:bodyPr>
            <a:normAutofit/>
          </a:bodyPr>
          <a:lstStyle/>
          <a:p>
            <a:pPr marL="342900" indent="-4320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DML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触发器的两个临时表：</a:t>
            </a:r>
            <a:r>
              <a:rPr lang="en-US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inserted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表和</a:t>
            </a:r>
            <a:r>
              <a:rPr lang="en-US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deleted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F0C840-F8F2-97E8-29C2-21B09BCEB8BA}"/>
              </a:ext>
            </a:extLst>
          </p:cNvPr>
          <p:cNvSpPr txBox="1"/>
          <p:nvPr/>
        </p:nvSpPr>
        <p:spPr>
          <a:xfrm>
            <a:off x="1194851" y="1252089"/>
            <a:ext cx="10111241" cy="470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当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DML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触发器被激活时临时产生；表结构与触发器所在数据表（即触发器表）的结构完全一致；用户只有读取权没有修改权；当触发器的工作完成之后从内存中自动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删除，只有在触发器的定义中可以读取。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69875" indent="-269875">
              <a:lnSpc>
                <a:spcPct val="12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inserted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表用于存储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UPDATE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语句所影响的行的复本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28650" lvl="1" indent="-346075">
              <a:spcBef>
                <a:spcPts val="600"/>
              </a:spcBef>
              <a:buClr>
                <a:srgbClr val="0000CC"/>
              </a:buClr>
              <a:buFont typeface="黑体" panose="02010609060101010101" pitchFamily="49" charset="-122"/>
              <a:buChar char="‐"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在执行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INSERT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操作时，触发器表中新插入的行被同时添加到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inserted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表中。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28650" lvl="1" indent="-346075">
              <a:spcBef>
                <a:spcPts val="600"/>
              </a:spcBef>
              <a:buClr>
                <a:srgbClr val="0000CC"/>
              </a:buClr>
              <a:buFont typeface="黑体" panose="02010609060101010101" pitchFamily="49" charset="-122"/>
              <a:buChar char="‐"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在执行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UPDATE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操作时，触发器表中改后的行被添加到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inserted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表中。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69875" indent="-269875">
              <a:lnSpc>
                <a:spcPct val="12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deleted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表用于存储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DELETE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UPDATE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语句所影响的行的复本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28650" lvl="1" indent="-342900">
              <a:spcBef>
                <a:spcPts val="600"/>
              </a:spcBef>
              <a:buClr>
                <a:srgbClr val="0000CC"/>
              </a:buClr>
              <a:buFont typeface="黑体" panose="02010609060101010101" pitchFamily="49" charset="-122"/>
              <a:buChar char="‐"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在执行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DELETE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操作时，从触发器表中删除的行被添加到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deleted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表中。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28650" lvl="1" indent="-342900">
              <a:spcBef>
                <a:spcPts val="600"/>
              </a:spcBef>
              <a:buClr>
                <a:srgbClr val="0000CC"/>
              </a:buClr>
              <a:buFont typeface="黑体" panose="02010609060101010101" pitchFamily="49" charset="-122"/>
              <a:buChar char="‐"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在执行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UPDATE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操作时，触发器表中改前的行被添加到到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deleted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表中。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79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530" y="1695684"/>
            <a:ext cx="8728839" cy="3202319"/>
          </a:xfr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CREATE TRIGGER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触发器名称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ON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表名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|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视图名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	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AFTER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|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INSTEAD OF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INSERT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] [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] 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[UPDATE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] [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[DELETE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]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	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AS 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SQL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语句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[…n]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B86D5567-767F-44CB-9A8F-7602FA11F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35" y="4059016"/>
            <a:ext cx="4490235" cy="928017"/>
          </a:xfrm>
          <a:prstGeom prst="wedgeRoundRectCallout">
            <a:avLst>
              <a:gd name="adj1" fmla="val -47749"/>
              <a:gd name="adj2" fmla="val -8697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激活触发器的操作可以是</a:t>
            </a:r>
            <a:r>
              <a:rPr lang="en-US" altLang="zh-CN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INSERT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UPDATE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DELETE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中的一个或多个。</a:t>
            </a: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E79A5BD5-1F6B-4C05-9EF0-C0F21B82E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894" y="5044343"/>
            <a:ext cx="4998720" cy="508078"/>
          </a:xfrm>
          <a:prstGeom prst="wedgeRoundRectCallout">
            <a:avLst>
              <a:gd name="adj1" fmla="val -25833"/>
              <a:gd name="adj2" fmla="val -8212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后面是激活触发器后要执行的语句。</a:t>
            </a: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8C39C4DC-7777-4926-B866-9A2030FB2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993" y="1643219"/>
            <a:ext cx="4638261" cy="916946"/>
          </a:xfrm>
          <a:prstGeom prst="wedgeRoundRectCallout">
            <a:avLst>
              <a:gd name="adj1" fmla="val -74987"/>
              <a:gd name="adj2" fmla="val 3230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子句指定触发器表或视图。即在哪个表或视图上操作时激活触发器。</a:t>
            </a: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73D58528-F6F9-413E-B775-91170410F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281" y="2612630"/>
            <a:ext cx="4082790" cy="791968"/>
          </a:xfrm>
          <a:prstGeom prst="wedgeRoundRectCallout">
            <a:avLst>
              <a:gd name="adj1" fmla="val -104687"/>
              <a:gd name="adj2" fmla="val -140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指定触发器的类型是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AFTER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触发器还是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INSTEAD OF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CE00693-5D2A-C1D9-D438-FF634A38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11.2.2 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</a:t>
            </a:r>
            <a:r>
              <a:rPr lang="en-US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DML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51DC30-9244-4DB5-BB0A-E46A89D69E31}"/>
              </a:ext>
            </a:extLst>
          </p:cNvPr>
          <p:cNvSpPr txBox="1"/>
          <p:nvPr/>
        </p:nvSpPr>
        <p:spPr>
          <a:xfrm>
            <a:off x="1142457" y="1121135"/>
            <a:ext cx="8160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 TRIGGER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语句创建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DML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触发器的基本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语法格式：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166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animBg="1"/>
      <p:bldP spid="12" grpId="0" animBg="1"/>
      <p:bldP spid="1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397"/>
            <a:ext cx="10515600" cy="50829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  <a:tabLst>
                <a:tab pos="458470" algn="l"/>
              </a:tabLst>
              <a:defRPr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1】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表上创建一个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INSTEAD OF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T1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，当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表中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记录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时显示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表中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所有数据。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创建触发器</a:t>
            </a: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T1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11FB9F-972B-4541-9E5D-297281A8725D}"/>
              </a:ext>
            </a:extLst>
          </p:cNvPr>
          <p:cNvSpPr/>
          <p:nvPr/>
        </p:nvSpPr>
        <p:spPr>
          <a:xfrm>
            <a:off x="1308524" y="2116597"/>
            <a:ext cx="9144000" cy="29713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TRIGGER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T1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INSTEAD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OF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C6A0FBB7-0D24-4317-9326-3C271BB1A339}"/>
              </a:ext>
            </a:extLst>
          </p:cNvPr>
          <p:cNvSpPr/>
          <p:nvPr/>
        </p:nvSpPr>
        <p:spPr>
          <a:xfrm>
            <a:off x="4468779" y="2216671"/>
            <a:ext cx="2973255" cy="494793"/>
          </a:xfrm>
          <a:prstGeom prst="wedgeRoundRectCallout">
            <a:avLst>
              <a:gd name="adj1" fmla="val -85556"/>
              <a:gd name="adj2" fmla="val 111981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触发器表是</a:t>
            </a:r>
            <a:r>
              <a:rPr lang="en-US" altLang="zh-CN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teacher</a:t>
            </a:r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表。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E142B1FC-F603-435C-BC31-B402438F1CD1}"/>
              </a:ext>
            </a:extLst>
          </p:cNvPr>
          <p:cNvSpPr/>
          <p:nvPr/>
        </p:nvSpPr>
        <p:spPr>
          <a:xfrm>
            <a:off x="5294610" y="4973680"/>
            <a:ext cx="4024516" cy="794481"/>
          </a:xfrm>
          <a:prstGeom prst="wedgeRoundRectCallout">
            <a:avLst>
              <a:gd name="adj1" fmla="val -47914"/>
              <a:gd name="adj2" fmla="val -77900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激活触发器后要执行的操作：</a:t>
            </a: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显示</a:t>
            </a:r>
            <a:r>
              <a:rPr lang="en-US" altLang="zh-CN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teacher</a:t>
            </a: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表中的所有数据</a:t>
            </a:r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2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A6AED6E5-ED15-4559-A384-1777C14BB07D}"/>
              </a:ext>
            </a:extLst>
          </p:cNvPr>
          <p:cNvSpPr/>
          <p:nvPr/>
        </p:nvSpPr>
        <p:spPr>
          <a:xfrm>
            <a:off x="4077864" y="3062936"/>
            <a:ext cx="4254026" cy="494793"/>
          </a:xfrm>
          <a:prstGeom prst="wedgeRoundRectCallout">
            <a:avLst>
              <a:gd name="adj1" fmla="val -63994"/>
              <a:gd name="adj2" fmla="val 25424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触发器类型是</a:t>
            </a:r>
            <a:r>
              <a:rPr lang="en-US" altLang="zh-CN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INSTEAD OF</a:t>
            </a:r>
            <a:r>
              <a:rPr lang="zh-CN" altLang="en-US" sz="22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触发器</a:t>
            </a:r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F2785CBF-5E89-4F66-B239-111A25A81E2A}"/>
              </a:ext>
            </a:extLst>
          </p:cNvPr>
          <p:cNvSpPr/>
          <p:nvPr/>
        </p:nvSpPr>
        <p:spPr>
          <a:xfrm>
            <a:off x="4077864" y="3765881"/>
            <a:ext cx="4787840" cy="494793"/>
          </a:xfrm>
          <a:prstGeom prst="wedgeRoundRectCallout">
            <a:avLst>
              <a:gd name="adj1" fmla="val -71724"/>
              <a:gd name="adj2" fmla="val -26779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激活触发器的操作是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</a:t>
            </a:r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插入操作。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04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8" grpId="0" animBg="1"/>
      <p:bldP spid="9" grpId="0" animBg="1"/>
      <p:bldP spid="6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649"/>
            <a:ext cx="10515600" cy="55375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  <a:tabLst>
                <a:tab pos="458470" algn="l"/>
              </a:tabLst>
              <a:defRPr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2】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创建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AFTER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T2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，当向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表中插入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或修改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数据时，如果性别正确则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允许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或修改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，否则不允许插入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或修改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并提示错误。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创建触发器</a:t>
            </a:r>
            <a:r>
              <a:rPr lang="en-US" altLang="zh-CN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T2</a:t>
            </a: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11FB9F-972B-4541-9E5D-297281A8725D}"/>
              </a:ext>
            </a:extLst>
          </p:cNvPr>
          <p:cNvSpPr/>
          <p:nvPr/>
        </p:nvSpPr>
        <p:spPr>
          <a:xfrm>
            <a:off x="1014201" y="1672390"/>
            <a:ext cx="10046522" cy="469337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CREATE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TRIGGER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T2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ON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student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AFTER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INSERT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UPDATE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AS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BEGIN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DECLARE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@s1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SELECT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@s1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ssex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inserted</a:t>
            </a:r>
            <a:endParaRPr lang="zh-CN" altLang="zh-CN" sz="2400" b="1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@s1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NOT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IN(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男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女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BEGIN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  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RAISERROR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性别只能取男或女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  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ROLLBACK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END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END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B010C4BD-9190-462A-9A2D-440F79993C5E}"/>
              </a:ext>
            </a:extLst>
          </p:cNvPr>
          <p:cNvSpPr/>
          <p:nvPr/>
        </p:nvSpPr>
        <p:spPr>
          <a:xfrm>
            <a:off x="4048257" y="1602065"/>
            <a:ext cx="3079063" cy="456647"/>
          </a:xfrm>
          <a:prstGeom prst="wedgeRoundRectCallout">
            <a:avLst>
              <a:gd name="adj1" fmla="val -68968"/>
              <a:gd name="adj2" fmla="val 91439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触发器表是</a:t>
            </a:r>
            <a:r>
              <a:rPr lang="en-US" altLang="zh-CN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student</a:t>
            </a:r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表。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D604359F-CFBF-4FC9-A8FD-C0935F3925D0}"/>
              </a:ext>
            </a:extLst>
          </p:cNvPr>
          <p:cNvSpPr/>
          <p:nvPr/>
        </p:nvSpPr>
        <p:spPr>
          <a:xfrm>
            <a:off x="4443835" y="5479363"/>
            <a:ext cx="4484033" cy="762060"/>
          </a:xfrm>
          <a:prstGeom prst="wedgeRoundRectCallout">
            <a:avLst>
              <a:gd name="adj1" fmla="val -58850"/>
              <a:gd name="adj2" fmla="val -41965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撤销</a:t>
            </a:r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激活触发器的插入或修改操作，使性别错误的行无法存入数据库。</a:t>
            </a:r>
            <a:endParaRPr lang="en-US" altLang="zh-CN" sz="22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C8A597C6-0558-4CDD-B4D0-37E7428FCA31}"/>
              </a:ext>
            </a:extLst>
          </p:cNvPr>
          <p:cNvSpPr/>
          <p:nvPr/>
        </p:nvSpPr>
        <p:spPr>
          <a:xfrm>
            <a:off x="2896978" y="2828844"/>
            <a:ext cx="3503821" cy="456647"/>
          </a:xfrm>
          <a:prstGeom prst="wedgeRoundRectCallout">
            <a:avLst>
              <a:gd name="adj1" fmla="val -69619"/>
              <a:gd name="adj2" fmla="val -69316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触发器类型是</a:t>
            </a:r>
            <a:r>
              <a:rPr lang="en-US" altLang="zh-CN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AFTER</a:t>
            </a:r>
            <a:r>
              <a:rPr lang="zh-CN" altLang="en-US" sz="22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触发器</a:t>
            </a:r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7AAEBDF7-E223-4B75-9716-9A4E7DAA7D65}"/>
              </a:ext>
            </a:extLst>
          </p:cNvPr>
          <p:cNvSpPr/>
          <p:nvPr/>
        </p:nvSpPr>
        <p:spPr>
          <a:xfrm>
            <a:off x="5002413" y="2247479"/>
            <a:ext cx="5350185" cy="471745"/>
          </a:xfrm>
          <a:prstGeom prst="wedgeRoundRectCallout">
            <a:avLst>
              <a:gd name="adj1" fmla="val -60273"/>
              <a:gd name="adj2" fmla="val 20454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激活触发器的操作是</a:t>
            </a:r>
            <a:r>
              <a:rPr lang="en-US" altLang="zh-CN" sz="20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INSERT</a:t>
            </a:r>
            <a:r>
              <a:rPr lang="zh-CN" altLang="en-US" sz="20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UPDATE</a:t>
            </a:r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操作。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9F496B2C-A756-4848-9C00-329BBA4C63F0}"/>
              </a:ext>
            </a:extLst>
          </p:cNvPr>
          <p:cNvSpPr/>
          <p:nvPr/>
        </p:nvSpPr>
        <p:spPr>
          <a:xfrm>
            <a:off x="7039320" y="3294313"/>
            <a:ext cx="4109404" cy="769818"/>
          </a:xfrm>
          <a:prstGeom prst="wedgeRoundRectCallout">
            <a:avLst>
              <a:gd name="adj1" fmla="val -59187"/>
              <a:gd name="adj2" fmla="val 44424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从</a:t>
            </a:r>
            <a:r>
              <a:rPr lang="en-US" altLang="zh-CN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inserted</a:t>
            </a:r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表中查出向</a:t>
            </a:r>
            <a:r>
              <a:rPr lang="en-US" altLang="zh-CN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student</a:t>
            </a:r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表插入的性别值赋给变量</a:t>
            </a:r>
            <a:r>
              <a:rPr lang="en-US" altLang="zh-CN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@s1</a:t>
            </a:r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2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F9994800-1900-858A-B110-879EEE1A520F}"/>
              </a:ext>
            </a:extLst>
          </p:cNvPr>
          <p:cNvSpPr/>
          <p:nvPr/>
        </p:nvSpPr>
        <p:spPr>
          <a:xfrm>
            <a:off x="6096000" y="4224716"/>
            <a:ext cx="5226247" cy="471745"/>
          </a:xfrm>
          <a:prstGeom prst="wedgeRoundRectCallout">
            <a:avLst>
              <a:gd name="adj1" fmla="val -55636"/>
              <a:gd name="adj2" fmla="val -7559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如果变量</a:t>
            </a:r>
            <a:r>
              <a:rPr lang="en-US" altLang="zh-CN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@s1</a:t>
            </a:r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的值不在集合</a:t>
            </a:r>
            <a:r>
              <a:rPr lang="en-US" altLang="zh-CN" sz="20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0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男</a:t>
            </a:r>
            <a:r>
              <a:rPr lang="en-US" altLang="zh-CN" sz="20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sz="20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0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女</a:t>
            </a:r>
            <a:r>
              <a:rPr lang="en-US" altLang="zh-CN" sz="20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sz="20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2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DABF90FA-B1AB-5F0F-D991-87FD254EDF64}"/>
              </a:ext>
            </a:extLst>
          </p:cNvPr>
          <p:cNvSpPr/>
          <p:nvPr/>
        </p:nvSpPr>
        <p:spPr>
          <a:xfrm>
            <a:off x="8264521" y="4960379"/>
            <a:ext cx="1659001" cy="462412"/>
          </a:xfrm>
          <a:prstGeom prst="wedgeRoundRectCallout">
            <a:avLst>
              <a:gd name="adj1" fmla="val -69588"/>
              <a:gd name="adj2" fmla="val -16157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提示错误。</a:t>
            </a:r>
            <a:endParaRPr lang="en-US" altLang="zh-CN" sz="22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915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6" grpId="0" animBg="1"/>
      <p:bldP spid="10" grpId="0" animBg="1"/>
      <p:bldP spid="11" grpId="0" animBg="1"/>
      <p:bldP spid="12" grpId="0" animBg="1"/>
      <p:bldP spid="13" grpId="0" animBg="1"/>
      <p:bldP spid="2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662"/>
            <a:ext cx="10515600" cy="5082924"/>
          </a:xfrm>
        </p:spPr>
        <p:txBody>
          <a:bodyPr>
            <a:normAutofit/>
          </a:bodyPr>
          <a:lstStyle/>
          <a:p>
            <a:pPr marL="0" lv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3】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创建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AFTER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T3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，该触发器防止用户删除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表中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95031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班的学生记录。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创建触发器</a:t>
            </a:r>
            <a:r>
              <a:rPr lang="en-US" altLang="zh-CN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T3</a:t>
            </a: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11FB9F-972B-4541-9E5D-297281A8725D}"/>
              </a:ext>
            </a:extLst>
          </p:cNvPr>
          <p:cNvSpPr/>
          <p:nvPr/>
        </p:nvSpPr>
        <p:spPr>
          <a:xfrm>
            <a:off x="964439" y="1851447"/>
            <a:ext cx="10323950" cy="40888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CREATE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TRIGGER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T3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ON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student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AFTER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DELETE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AS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EXISTS(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SELECT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deleted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WHERE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sclass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'95031'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BEGIN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RAISERROR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不能删除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95031</a:t>
            </a:r>
            <a:r>
              <a:rPr lang="zh-CN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班的学生记录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indent="304800">
              <a:spcBef>
                <a:spcPts val="600"/>
              </a:spcBef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ROLLBACK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indent="76200">
              <a:spcBef>
                <a:spcPts val="600"/>
              </a:spcBef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END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15C12284-6136-4DFA-9AAC-504D9345EEBD}"/>
              </a:ext>
            </a:extLst>
          </p:cNvPr>
          <p:cNvSpPr/>
          <p:nvPr/>
        </p:nvSpPr>
        <p:spPr>
          <a:xfrm>
            <a:off x="3858289" y="1921198"/>
            <a:ext cx="2932125" cy="385362"/>
          </a:xfrm>
          <a:prstGeom prst="wedgeRoundRectCallout">
            <a:avLst>
              <a:gd name="adj1" fmla="val -79450"/>
              <a:gd name="adj2" fmla="val 116310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触发器表是</a:t>
            </a:r>
            <a:r>
              <a:rPr lang="en-US" altLang="zh-CN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student</a:t>
            </a:r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表。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23AE2458-37F0-4429-815E-495005A955BF}"/>
              </a:ext>
            </a:extLst>
          </p:cNvPr>
          <p:cNvSpPr/>
          <p:nvPr/>
        </p:nvSpPr>
        <p:spPr>
          <a:xfrm rot="10800000" flipV="1">
            <a:off x="2816025" y="4176822"/>
            <a:ext cx="8347605" cy="412694"/>
          </a:xfrm>
          <a:prstGeom prst="wedgeRoundRectCallout">
            <a:avLst>
              <a:gd name="adj1" fmla="val 12261"/>
              <a:gd name="adj2" fmla="val -80550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deleted</a:t>
            </a:r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表中检查从</a:t>
            </a:r>
            <a:r>
              <a:rPr lang="en-US" altLang="zh-CN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student</a:t>
            </a:r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表中删除的记录是否存在</a:t>
            </a:r>
            <a:r>
              <a:rPr lang="en-US" altLang="zh-CN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95031</a:t>
            </a:r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班的。</a:t>
            </a:r>
            <a:endParaRPr lang="en-US" altLang="zh-CN" sz="22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5B5FC15E-5CF4-4236-8302-3377EFCD75DA}"/>
              </a:ext>
            </a:extLst>
          </p:cNvPr>
          <p:cNvSpPr/>
          <p:nvPr/>
        </p:nvSpPr>
        <p:spPr>
          <a:xfrm>
            <a:off x="2816026" y="3217439"/>
            <a:ext cx="3543628" cy="451906"/>
          </a:xfrm>
          <a:prstGeom prst="wedgeRoundRectCallout">
            <a:avLst>
              <a:gd name="adj1" fmla="val -72471"/>
              <a:gd name="adj2" fmla="val -61933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触发器类型是</a:t>
            </a:r>
            <a:r>
              <a:rPr lang="en-US" altLang="zh-CN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AFTER</a:t>
            </a:r>
            <a:r>
              <a:rPr lang="zh-CN" altLang="en-US" sz="22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触发器</a:t>
            </a:r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C86998F3-4579-40AA-A5E5-5E84A1880A85}"/>
              </a:ext>
            </a:extLst>
          </p:cNvPr>
          <p:cNvSpPr/>
          <p:nvPr/>
        </p:nvSpPr>
        <p:spPr>
          <a:xfrm>
            <a:off x="3999894" y="2591865"/>
            <a:ext cx="4714736" cy="516712"/>
          </a:xfrm>
          <a:prstGeom prst="wedgeRoundRectCallout">
            <a:avLst>
              <a:gd name="adj1" fmla="val -66856"/>
              <a:gd name="adj2" fmla="val 23460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激活触发器的操作是</a:t>
            </a:r>
            <a:r>
              <a:rPr lang="en-US" altLang="zh-CN" sz="20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DELETE</a:t>
            </a:r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删除操作。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45E4A2E8-E76E-4652-9CA9-C1E9C77E67CE}"/>
              </a:ext>
            </a:extLst>
          </p:cNvPr>
          <p:cNvSpPr/>
          <p:nvPr/>
        </p:nvSpPr>
        <p:spPr>
          <a:xfrm>
            <a:off x="5901090" y="5383378"/>
            <a:ext cx="3445307" cy="506298"/>
          </a:xfrm>
          <a:prstGeom prst="wedgeRoundRectCallout">
            <a:avLst>
              <a:gd name="adj1" fmla="val -57792"/>
              <a:gd name="adj2" fmla="val -81212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提示错误并</a:t>
            </a: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撤销</a:t>
            </a:r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删除操作。</a:t>
            </a:r>
            <a:endParaRPr lang="en-US" altLang="zh-CN" sz="22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249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1" y="463336"/>
            <a:ext cx="10670243" cy="129104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None/>
              <a:tabLst>
                <a:tab pos="458470" algn="l"/>
              </a:tabLst>
              <a:defRPr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4】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创建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AFTER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T4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，当修改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表中的学号后，该生在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表中的学号也自动修改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成一样的</a:t>
            </a:r>
            <a:r>
              <a:rPr lang="zh-CN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，从而实现级联修改。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None/>
              <a:tabLst>
                <a:tab pos="458470" algn="l"/>
              </a:tabLst>
              <a:defRPr/>
            </a:pPr>
            <a:r>
              <a:rPr lang="en-US" altLang="zh-CN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创建触发器</a:t>
            </a:r>
            <a:r>
              <a:rPr lang="en-US" altLang="zh-CN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T4</a:t>
            </a: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11FB9F-972B-4541-9E5D-297281A8725D}"/>
              </a:ext>
            </a:extLst>
          </p:cNvPr>
          <p:cNvSpPr/>
          <p:nvPr/>
        </p:nvSpPr>
        <p:spPr>
          <a:xfrm>
            <a:off x="1184153" y="1701446"/>
            <a:ext cx="9144000" cy="4337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500"/>
              </a:spcBef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CREATE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TRIGGER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T4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ON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student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AFTER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UPDATE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AS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UPDATE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500"/>
              </a:spcBef>
            </a:pP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BEGIN</a:t>
            </a:r>
            <a:endParaRPr lang="zh-CN" altLang="zh-CN" sz="2400" kern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UPDATE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score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SET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SELECT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inserted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WHERE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SELECT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deleted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500"/>
              </a:spcBef>
            </a:pP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END</a:t>
            </a:r>
            <a:endParaRPr lang="zh-CN" altLang="zh-CN" sz="2400" kern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BB18E77C-0E8C-4863-BF16-A833E3A5550D}"/>
              </a:ext>
            </a:extLst>
          </p:cNvPr>
          <p:cNvSpPr/>
          <p:nvPr/>
        </p:nvSpPr>
        <p:spPr>
          <a:xfrm>
            <a:off x="3994842" y="1781964"/>
            <a:ext cx="3296504" cy="424764"/>
          </a:xfrm>
          <a:prstGeom prst="wedgeRoundRectCallout">
            <a:avLst>
              <a:gd name="adj1" fmla="val -74298"/>
              <a:gd name="adj2" fmla="val 91616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student</a:t>
            </a:r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表是触发器表。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A4DFAA11-5B5D-4944-A4D0-49D2340CEE01}"/>
              </a:ext>
            </a:extLst>
          </p:cNvPr>
          <p:cNvSpPr/>
          <p:nvPr/>
        </p:nvSpPr>
        <p:spPr>
          <a:xfrm>
            <a:off x="4895671" y="3496874"/>
            <a:ext cx="4791350" cy="799388"/>
          </a:xfrm>
          <a:prstGeom prst="wedgeRoundRectCallout">
            <a:avLst>
              <a:gd name="adj1" fmla="val -58106"/>
              <a:gd name="adj2" fmla="val 27211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如果修改了</a:t>
            </a:r>
            <a:r>
              <a:rPr lang="en-US" altLang="zh-CN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student</a:t>
            </a:r>
            <a:r>
              <a:rPr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表中的</a:t>
            </a:r>
            <a:r>
              <a:rPr lang="en-US" altLang="zh-CN" sz="2000" dirty="0" err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sno</a:t>
            </a:r>
            <a:r>
              <a:rPr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值，需要将</a:t>
            </a:r>
            <a:r>
              <a:rPr lang="en-US" altLang="zh-CN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score</a:t>
            </a:r>
            <a:r>
              <a:rPr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表原来相同的</a:t>
            </a:r>
            <a:r>
              <a:rPr lang="en-US" altLang="zh-CN" sz="2000" dirty="0" err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sno</a:t>
            </a:r>
            <a:r>
              <a:rPr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值改成一样的。</a:t>
            </a:r>
            <a:endParaRPr lang="en-US" altLang="zh-CN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681F83F2-737D-40DE-AD75-6B40FF224257}"/>
              </a:ext>
            </a:extLst>
          </p:cNvPr>
          <p:cNvSpPr/>
          <p:nvPr/>
        </p:nvSpPr>
        <p:spPr>
          <a:xfrm>
            <a:off x="2643753" y="2970032"/>
            <a:ext cx="3653680" cy="424764"/>
          </a:xfrm>
          <a:prstGeom prst="wedgeRoundRectCallout">
            <a:avLst>
              <a:gd name="adj1" fmla="val -65999"/>
              <a:gd name="adj2" fmla="val -55236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触发器类型是</a:t>
            </a:r>
            <a:r>
              <a:rPr lang="en-US" altLang="zh-CN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AFTER</a:t>
            </a:r>
            <a:r>
              <a:rPr lang="zh-CN" altLang="en-US" sz="22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触发器</a:t>
            </a:r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1A707C8F-DBB9-4F3B-9209-683EB8B6498E}"/>
              </a:ext>
            </a:extLst>
          </p:cNvPr>
          <p:cNvSpPr/>
          <p:nvPr/>
        </p:nvSpPr>
        <p:spPr>
          <a:xfrm>
            <a:off x="4092645" y="2388676"/>
            <a:ext cx="4892318" cy="424764"/>
          </a:xfrm>
          <a:prstGeom prst="wedgeRoundRectCallout">
            <a:avLst>
              <a:gd name="adj1" fmla="val -62957"/>
              <a:gd name="adj2" fmla="val 36209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激活触发器的操作是</a:t>
            </a:r>
            <a:r>
              <a:rPr lang="en-US" altLang="zh-CN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UPDATE</a:t>
            </a:r>
            <a:r>
              <a:rPr lang="zh-CN" altLang="en-US" sz="2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更新操作。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47187AF8-FB8C-493D-8340-85D0F845758E}"/>
              </a:ext>
            </a:extLst>
          </p:cNvPr>
          <p:cNvSpPr/>
          <p:nvPr/>
        </p:nvSpPr>
        <p:spPr>
          <a:xfrm>
            <a:off x="8359153" y="4634895"/>
            <a:ext cx="2655735" cy="1403858"/>
          </a:xfrm>
          <a:prstGeom prst="wedgeRoundRectCallout">
            <a:avLst>
              <a:gd name="adj1" fmla="val -60070"/>
              <a:gd name="adj2" fmla="val -15380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sno</a:t>
            </a:r>
            <a:r>
              <a:rPr lang="zh-CN" altLang="en-US" sz="20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改后的值可以通过</a:t>
            </a:r>
            <a:r>
              <a:rPr lang="en-US" altLang="zh-CN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inserted</a:t>
            </a:r>
            <a:r>
              <a:rPr lang="zh-CN" altLang="en-US" sz="20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表查出，</a:t>
            </a:r>
            <a:r>
              <a:rPr lang="en-US" altLang="zh-CN" sz="2000" dirty="0" err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sno</a:t>
            </a:r>
            <a:r>
              <a:rPr lang="zh-CN" altLang="en-US" sz="20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改前的值可以通过</a:t>
            </a:r>
            <a:r>
              <a:rPr lang="en-US" altLang="zh-CN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deleted</a:t>
            </a:r>
            <a:r>
              <a:rPr lang="zh-CN" altLang="en-US" sz="20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表查出。</a:t>
            </a:r>
            <a:endParaRPr lang="en-US" altLang="zh-CN" sz="20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21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5624</TotalTime>
  <Words>2556</Words>
  <Application>Microsoft Office PowerPoint</Application>
  <PresentationFormat>宽屏</PresentationFormat>
  <Paragraphs>311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等线 Light</vt:lpstr>
      <vt:lpstr>黑体</vt:lpstr>
      <vt:lpstr>华文行楷</vt:lpstr>
      <vt:lpstr>Arial</vt:lpstr>
      <vt:lpstr>Times New Roman</vt:lpstr>
      <vt:lpstr>Wingdings</vt:lpstr>
      <vt:lpstr>Office 主题​​</vt:lpstr>
      <vt:lpstr>PowerPoint 演示文稿</vt:lpstr>
      <vt:lpstr>11.2.1 触发器概述</vt:lpstr>
      <vt:lpstr>触发器的种类</vt:lpstr>
      <vt:lpstr>DML触发器的两个临时表：inserted表和deleted表</vt:lpstr>
      <vt:lpstr>11.2.2 创建DML触发器</vt:lpstr>
      <vt:lpstr>PowerPoint 演示文稿</vt:lpstr>
      <vt:lpstr>PowerPoint 演示文稿</vt:lpstr>
      <vt:lpstr>PowerPoint 演示文稿</vt:lpstr>
      <vt:lpstr>PowerPoint 演示文稿</vt:lpstr>
      <vt:lpstr>11.2.3 修改触发器</vt:lpstr>
      <vt:lpstr>PowerPoint 演示文稿</vt:lpstr>
      <vt:lpstr>11.2.4 DML触发器的测试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11.2.5 DML触发器的禁用和启用</vt:lpstr>
      <vt:lpstr>PowerPoint 演示文稿</vt:lpstr>
      <vt:lpstr>11.2.6 DML触发器的删除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zhang yonghua</dc:creator>
  <cp:lastModifiedBy>Admin</cp:lastModifiedBy>
  <cp:revision>568</cp:revision>
  <dcterms:created xsi:type="dcterms:W3CDTF">2019-10-10T08:16:17Z</dcterms:created>
  <dcterms:modified xsi:type="dcterms:W3CDTF">2024-06-17T03:24:56Z</dcterms:modified>
</cp:coreProperties>
</file>