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462" r:id="rId3"/>
    <p:sldId id="256" r:id="rId5"/>
    <p:sldId id="461" r:id="rId6"/>
    <p:sldId id="271" r:id="rId7"/>
    <p:sldId id="257" r:id="rId8"/>
    <p:sldId id="272" r:id="rId9"/>
    <p:sldId id="273" r:id="rId10"/>
    <p:sldId id="274" r:id="rId11"/>
    <p:sldId id="279" r:id="rId12"/>
    <p:sldId id="285" r:id="rId13"/>
    <p:sldId id="282" r:id="rId14"/>
    <p:sldId id="283" r:id="rId15"/>
    <p:sldId id="284" r:id="rId16"/>
  </p:sldIdLst>
  <p:sldSz cx="12192000" cy="6858000"/>
  <p:notesSz cx="6858000" cy="9144000"/>
  <p:custDataLst>
    <p:tags r:id="rId2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CC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4620" autoAdjust="0"/>
    <p:restoredTop sz="76980" autoAdjust="0"/>
  </p:normalViewPr>
  <p:slideViewPr>
    <p:cSldViewPr snapToGrid="0">
      <p:cViewPr varScale="1">
        <p:scale>
          <a:sx n="34" d="100"/>
          <a:sy n="34" d="100"/>
        </p:scale>
        <p:origin x="6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0" Type="http://schemas.openxmlformats.org/officeDocument/2006/relationships/tags" Target="tags/tag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A2FCA-F2F4-4312-9363-FDB760A14D66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48175B-35A5-4D7F-B7BF-523945042B0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设置完后，需要重新启动服务器设置才起作用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首先使用连接工具下面的“数据库引擎”打开“连接服务器”对话框，在对话框中选择“</a:t>
            </a:r>
            <a:r>
              <a:rPr lang="en-US" altLang="zh-CN" dirty="0"/>
              <a:t>SQL Server</a:t>
            </a:r>
            <a:r>
              <a:rPr lang="zh-CN" altLang="en-US" dirty="0"/>
              <a:t>身份验证”，登录名使用</a:t>
            </a:r>
            <a:r>
              <a:rPr lang="en-US" altLang="zh-CN" dirty="0" err="1"/>
              <a:t>sa</a:t>
            </a:r>
            <a:r>
              <a:rPr lang="zh-CN" altLang="en-US" dirty="0"/>
              <a:t>，密码为之前设置的密码，</a:t>
            </a:r>
            <a:endParaRPr lang="en-US" altLang="zh-CN" dirty="0"/>
          </a:p>
          <a:p>
            <a:r>
              <a:rPr lang="zh-CN" altLang="en-US" dirty="0"/>
              <a:t>然后单击“连接”按钮，连接成功后，在对象资源管理器中就可以看到使用</a:t>
            </a:r>
            <a:r>
              <a:rPr lang="en-US" altLang="zh-CN" dirty="0" err="1"/>
              <a:t>sa</a:t>
            </a:r>
            <a:r>
              <a:rPr lang="zh-CN" altLang="en-US" dirty="0"/>
              <a:t>以</a:t>
            </a:r>
            <a:r>
              <a:rPr lang="en-US" altLang="zh-CN" sz="1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SQL Server</a:t>
            </a:r>
            <a:r>
              <a:rPr lang="zh-CN" altLang="en-US" sz="12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身份验证模式登录服务器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lang="zh-CN" altLang="en-US" dirty="0"/>
              <a:t>在身份验证阶段提供了两种身份验证模式，一种是</a:t>
            </a:r>
            <a:r>
              <a:rPr lang="en-US" altLang="zh-CN" sz="1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12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身份验证模式，一种是</a:t>
            </a:r>
            <a:r>
              <a:rPr lang="zh-CN" altLang="en-US" sz="1200" dirty="0"/>
              <a:t>混合身份验证模式</a:t>
            </a:r>
            <a:endParaRPr lang="zh-CN" alt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zh-CN" altLang="en-US" sz="1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先来学习身份验证阶段中的两种身份验证模式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1200" b="0" dirty="0"/>
              <a:t>当多个登录账户有相同权限时使用组策略比较方便</a:t>
            </a:r>
            <a:endParaRPr lang="zh-CN" altLang="en-US" b="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允许 </a:t>
            </a:r>
            <a:r>
              <a:rPr lang="en-US" altLang="zh-CN" dirty="0"/>
              <a:t>SQL Server </a:t>
            </a:r>
            <a:r>
              <a:rPr lang="zh-CN" altLang="en-US" dirty="0"/>
              <a:t>支持那些需要进行 </a:t>
            </a:r>
            <a:r>
              <a:rPr lang="en-US" altLang="zh-CN" dirty="0"/>
              <a:t>SQL Server </a:t>
            </a:r>
            <a:r>
              <a:rPr lang="zh-CN" altLang="en-US" dirty="0"/>
              <a:t>身份验证的旧版应用程序和由第三方提供的应用程序。 </a:t>
            </a:r>
            <a:endParaRPr lang="zh-CN" altLang="en-US" dirty="0"/>
          </a:p>
          <a:p>
            <a:r>
              <a:rPr lang="zh-CN" altLang="en-US" dirty="0"/>
              <a:t>允许 </a:t>
            </a:r>
            <a:r>
              <a:rPr lang="en-US" altLang="zh-CN" dirty="0"/>
              <a:t>SQL Server </a:t>
            </a:r>
            <a:r>
              <a:rPr lang="zh-CN" altLang="en-US" dirty="0"/>
              <a:t>支持具有混合操作系统的环境，在这种环境中并不是所有用户均由 </a:t>
            </a:r>
            <a:r>
              <a:rPr lang="en-US" altLang="zh-CN" dirty="0"/>
              <a:t>Windows </a:t>
            </a:r>
            <a:r>
              <a:rPr lang="zh-CN" altLang="en-US" dirty="0"/>
              <a:t>域进行验证。 </a:t>
            </a:r>
            <a:endParaRPr lang="zh-CN" altLang="en-US" dirty="0"/>
          </a:p>
          <a:p>
            <a:r>
              <a:rPr lang="zh-CN" altLang="en-US" dirty="0"/>
              <a:t>允许用户从未知的或不可信的域进行连接。 例如，既定客户使用指定的 </a:t>
            </a:r>
            <a:r>
              <a:rPr lang="en-US" altLang="zh-CN" dirty="0"/>
              <a:t>SQL Server </a:t>
            </a:r>
            <a:r>
              <a:rPr lang="zh-CN" altLang="en-US" dirty="0"/>
              <a:t>登录名进行连接以接收其订单状态的应用程序。 </a:t>
            </a:r>
            <a:endParaRPr lang="zh-CN" altLang="en-US" dirty="0"/>
          </a:p>
          <a:p>
            <a:r>
              <a:rPr lang="zh-CN" altLang="en-US" dirty="0"/>
              <a:t>允许 </a:t>
            </a:r>
            <a:r>
              <a:rPr lang="en-US" altLang="zh-CN" dirty="0"/>
              <a:t>SQL Server </a:t>
            </a:r>
            <a:r>
              <a:rPr lang="zh-CN" altLang="en-US" dirty="0"/>
              <a:t>支持基于 </a:t>
            </a:r>
            <a:r>
              <a:rPr lang="en-US" altLang="zh-CN" dirty="0"/>
              <a:t>Web </a:t>
            </a:r>
            <a:r>
              <a:rPr lang="zh-CN" altLang="en-US" dirty="0"/>
              <a:t>的应用程序，在这些应用程序中用户可创建自己的标识。 </a:t>
            </a:r>
            <a:endParaRPr lang="zh-CN" altLang="en-US" dirty="0"/>
          </a:p>
          <a:p>
            <a:r>
              <a:rPr lang="zh-CN" altLang="en-US" dirty="0"/>
              <a:t>允许软件开发人员通过使用基于已知的预设 </a:t>
            </a:r>
            <a:r>
              <a:rPr lang="en-US" altLang="zh-CN" dirty="0"/>
              <a:t>SQL Server </a:t>
            </a:r>
            <a:r>
              <a:rPr lang="zh-CN" altLang="en-US" dirty="0"/>
              <a:t>登录名的复杂权限层次结构来分发应用程序。 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Sa</a:t>
            </a:r>
            <a:r>
              <a:rPr lang="zh-CN" altLang="en-US" dirty="0"/>
              <a:t>是默认的拥有最高权限的登录账户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 err="1"/>
              <a:t>sa</a:t>
            </a:r>
            <a:r>
              <a:rPr lang="zh-CN" altLang="en-US" dirty="0"/>
              <a:t>是</a:t>
            </a:r>
            <a:r>
              <a:rPr lang="en-US" altLang="zh-CN" dirty="0"/>
              <a:t>system administrator</a:t>
            </a:r>
            <a:r>
              <a:rPr lang="zh-CN" altLang="en-US" dirty="0"/>
              <a:t>的简写</a:t>
            </a:r>
            <a:r>
              <a:rPr lang="en-US" altLang="zh-CN" dirty="0"/>
              <a:t>,</a:t>
            </a:r>
            <a:r>
              <a:rPr lang="zh-CN" altLang="en-US" dirty="0"/>
              <a:t>即系统管理员的意思</a:t>
            </a:r>
            <a:r>
              <a:rPr lang="en-US" altLang="zh-CN" dirty="0"/>
              <a:t>,SQL SERVER </a:t>
            </a:r>
            <a:r>
              <a:rPr lang="zh-CN" altLang="en-US" dirty="0"/>
              <a:t>系列安装完之后</a:t>
            </a:r>
            <a:r>
              <a:rPr lang="en-US" altLang="zh-CN" dirty="0"/>
              <a:t>,</a:t>
            </a:r>
            <a:r>
              <a:rPr lang="zh-CN" altLang="en-US" dirty="0"/>
              <a:t>数据库默认的拥有最高权限的用户</a:t>
            </a:r>
            <a:endParaRPr lang="zh-CN" altLang="en-US" dirty="0"/>
          </a:p>
          <a:p>
            <a:endParaRPr lang="en-US" altLang="zh-CN" dirty="0"/>
          </a:p>
          <a:p>
            <a:r>
              <a:rPr lang="en-US" altLang="zh-CN" dirty="0" err="1"/>
              <a:t>sa</a:t>
            </a:r>
            <a:r>
              <a:rPr lang="zh-CN" altLang="en-US" dirty="0"/>
              <a:t>是主管理员帐户，它是</a:t>
            </a:r>
            <a:r>
              <a:rPr lang="en-US" altLang="zh-CN" dirty="0"/>
              <a:t>master</a:t>
            </a:r>
            <a:r>
              <a:rPr lang="zh-CN" altLang="en-US" dirty="0"/>
              <a:t>数据库的所有者（保存用户角色，架构等的数据），因此无法删除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C34169E-6AA6-4928-A217-CD13C0A6783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5" Type="http://schemas.openxmlformats.org/officeDocument/2006/relationships/image" Target="../media/image4.png"/><Relationship Id="rId14" Type="http://schemas.openxmlformats.org/officeDocument/2006/relationships/image" Target="../media/image3.png"/><Relationship Id="rId13" Type="http://schemas.openxmlformats.org/officeDocument/2006/relationships/image" Target="../media/image2.png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A55AE1-CBAC-44AA-91FF-DF4E74582DCA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5F9185-F76B-437C-8CD0-34369C71AF65}" type="slidenum">
              <a:rPr lang="zh-CN" altLang="en-US" smtClean="0"/>
            </a:fld>
            <a:endParaRPr lang="zh-CN" altLang="en-US"/>
          </a:p>
        </p:txBody>
      </p:sp>
      <p:grpSp>
        <p:nvGrpSpPr>
          <p:cNvPr id="7" name="组合 6"/>
          <p:cNvGrpSpPr/>
          <p:nvPr userDrawn="1"/>
        </p:nvGrpSpPr>
        <p:grpSpPr>
          <a:xfrm>
            <a:off x="-19606" y="-15875"/>
            <a:ext cx="12259019" cy="6879906"/>
            <a:chOff x="-19606" y="-15875"/>
            <a:chExt cx="12259019" cy="6879906"/>
          </a:xfrm>
        </p:grpSpPr>
        <p:grpSp>
          <p:nvGrpSpPr>
            <p:cNvPr id="8" name="组合 7"/>
            <p:cNvGrpSpPr/>
            <p:nvPr userDrawn="1"/>
          </p:nvGrpSpPr>
          <p:grpSpPr>
            <a:xfrm>
              <a:off x="-19606" y="-15875"/>
              <a:ext cx="12259019" cy="6879906"/>
              <a:chOff x="-19606" y="-15875"/>
              <a:chExt cx="12259019" cy="6879906"/>
            </a:xfrm>
          </p:grpSpPr>
          <p:grpSp>
            <p:nvGrpSpPr>
              <p:cNvPr id="10" name="组合 9"/>
              <p:cNvGrpSpPr/>
              <p:nvPr userDrawn="1"/>
            </p:nvGrpSpPr>
            <p:grpSpPr>
              <a:xfrm>
                <a:off x="-19606" y="-15875"/>
                <a:ext cx="12259019" cy="1043781"/>
                <a:chOff x="-19606" y="-15875"/>
                <a:chExt cx="12259019" cy="1043781"/>
              </a:xfrm>
            </p:grpSpPr>
            <p:pic>
              <p:nvPicPr>
                <p:cNvPr id="9" name="图片 8"/>
                <p:cNvPicPr>
                  <a:picLocks noChangeAspect="1"/>
                </p:cNvPicPr>
                <p:nvPr userDrawn="1"/>
              </p:nvPicPr>
              <p:blipFill rotWithShape="1">
                <a:blip r:embed="rId12"/>
                <a:srcRect b="7917"/>
                <a:stretch>
                  <a:fillRect/>
                </a:stretch>
              </p:blipFill>
              <p:spPr>
                <a:xfrm>
                  <a:off x="-19606" y="-15875"/>
                  <a:ext cx="12259019" cy="350837"/>
                </a:xfrm>
                <a:prstGeom prst="rect">
                  <a:avLst/>
                </a:prstGeom>
              </p:spPr>
            </p:pic>
            <p:pic>
              <p:nvPicPr>
                <p:cNvPr id="15" name="图片 14"/>
                <p:cNvPicPr>
                  <a:picLocks noChangeAspect="1"/>
                </p:cNvPicPr>
                <p:nvPr userDrawn="1"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1593039" y="378549"/>
                  <a:ext cx="576458" cy="649357"/>
                </a:xfrm>
                <a:prstGeom prst="rect">
                  <a:avLst/>
                </a:prstGeom>
              </p:spPr>
            </p:pic>
          </p:grpSp>
          <p:grpSp>
            <p:nvGrpSpPr>
              <p:cNvPr id="11" name="组合 10"/>
              <p:cNvGrpSpPr/>
              <p:nvPr userDrawn="1"/>
            </p:nvGrpSpPr>
            <p:grpSpPr>
              <a:xfrm>
                <a:off x="-19605" y="6031120"/>
                <a:ext cx="12198206" cy="832911"/>
                <a:chOff x="-19605" y="6031120"/>
                <a:chExt cx="12198206" cy="832911"/>
              </a:xfrm>
            </p:grpSpPr>
            <p:pic>
              <p:nvPicPr>
                <p:cNvPr id="12" name="图片 11"/>
                <p:cNvPicPr>
                  <a:picLocks noChangeAspect="1"/>
                </p:cNvPicPr>
                <p:nvPr userDrawn="1"/>
              </p:nvPicPr>
              <p:blipFill rotWithShape="1">
                <a:blip r:embed="rId14"/>
                <a:srcRect l="10351"/>
                <a:stretch>
                  <a:fillRect/>
                </a:stretch>
              </p:blipFill>
              <p:spPr>
                <a:xfrm>
                  <a:off x="-19605" y="6031120"/>
                  <a:ext cx="1359214" cy="491596"/>
                </a:xfrm>
                <a:prstGeom prst="rect">
                  <a:avLst/>
                </a:prstGeom>
              </p:spPr>
            </p:pic>
            <p:pic>
              <p:nvPicPr>
                <p:cNvPr id="13" name="图片 12"/>
                <p:cNvPicPr>
                  <a:picLocks noChangeAspect="1"/>
                </p:cNvPicPr>
                <p:nvPr userDrawn="1"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-6773" y="6513194"/>
                  <a:ext cx="12185374" cy="350837"/>
                </a:xfrm>
                <a:prstGeom prst="rect">
                  <a:avLst/>
                </a:prstGeom>
              </p:spPr>
            </p:pic>
          </p:grpSp>
        </p:grpSp>
        <p:sp>
          <p:nvSpPr>
            <p:cNvPr id="16" name="文本框 15"/>
            <p:cNvSpPr txBox="1"/>
            <p:nvPr userDrawn="1"/>
          </p:nvSpPr>
          <p:spPr>
            <a:xfrm>
              <a:off x="10633323" y="6598364"/>
              <a:ext cx="1440954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zh-CN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zh-CN" altLang="en-US" sz="1000" dirty="0">
                  <a:solidFill>
                    <a:schemeClr val="accent4">
                      <a:lumMod val="40000"/>
                      <a:lumOff val="60000"/>
                    </a:schemeClr>
                  </a:solidFill>
                  <a:latin typeface="华文行楷" panose="02010800040101010101" pitchFamily="2" charset="-122"/>
                  <a:ea typeface="华文行楷" panose="02010800040101010101" pitchFamily="2" charset="-122"/>
                </a:rPr>
                <a:t>计算机学院  张永华</a:t>
              </a:r>
              <a:endParaRPr lang="zh-CN" altLang="en-US" sz="1000" dirty="0">
                <a:solidFill>
                  <a:schemeClr val="accent4">
                    <a:lumMod val="40000"/>
                    <a:lumOff val="60000"/>
                  </a:schemeClr>
                </a:solidFill>
                <a:latin typeface="华文行楷" panose="02010800040101010101" pitchFamily="2" charset="-122"/>
                <a:ea typeface="华文行楷" panose="02010800040101010101" pitchFamily="2" charset="-122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10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1" Type="http://schemas.openxmlformats.org/officeDocument/2006/relationships/image" Target="../media/image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组合 3"/>
          <p:cNvGrpSpPr/>
          <p:nvPr/>
        </p:nvGrpSpPr>
        <p:grpSpPr>
          <a:xfrm>
            <a:off x="2734549" y="2099820"/>
            <a:ext cx="6895739" cy="3807225"/>
            <a:chOff x="4952374" y="1399043"/>
            <a:chExt cx="6895739" cy="3807225"/>
          </a:xfrm>
        </p:grpSpPr>
        <p:sp>
          <p:nvSpPr>
            <p:cNvPr id="7" name="TextBox 603"/>
            <p:cNvSpPr txBox="1"/>
            <p:nvPr/>
          </p:nvSpPr>
          <p:spPr bwMode="auto">
            <a:xfrm>
              <a:off x="4952374" y="1399043"/>
              <a:ext cx="3394781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12.1 </a:t>
              </a:r>
              <a:r>
                <a:rPr lang="zh-CN" altLang="en-US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身份验证</a:t>
              </a:r>
              <a:endParaRPr lang="zh-CN" altLang="en-US" sz="3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8" name="TextBox 603"/>
            <p:cNvSpPr txBox="1"/>
            <p:nvPr/>
          </p:nvSpPr>
          <p:spPr bwMode="auto">
            <a:xfrm>
              <a:off x="4952374" y="3825700"/>
              <a:ext cx="6895739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12.4 </a:t>
              </a:r>
              <a:r>
                <a:rPr lang="zh-CN" altLang="en-US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数据库用户的创建与管理</a:t>
              </a:r>
              <a:endParaRPr lang="en-US" altLang="zh-CN" sz="3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5" name="TextBox 603"/>
            <p:cNvSpPr txBox="1"/>
            <p:nvPr/>
          </p:nvSpPr>
          <p:spPr bwMode="auto">
            <a:xfrm>
              <a:off x="4952374" y="3015907"/>
              <a:ext cx="4895191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12.3 </a:t>
              </a:r>
              <a:r>
                <a:rPr lang="zh-CN" altLang="en-US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登录账户的管理</a:t>
              </a:r>
              <a:endParaRPr lang="en-US" altLang="zh-CN" sz="3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9" name="TextBox 603"/>
            <p:cNvSpPr txBox="1"/>
            <p:nvPr/>
          </p:nvSpPr>
          <p:spPr bwMode="auto">
            <a:xfrm>
              <a:off x="4952374" y="2207475"/>
              <a:ext cx="6571932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12.2 </a:t>
              </a:r>
              <a:r>
                <a:rPr lang="zh-CN" altLang="en-US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登录账户的创建与删除</a:t>
              </a:r>
              <a:endParaRPr lang="en-US" altLang="zh-CN" sz="3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  <p:sp>
          <p:nvSpPr>
            <p:cNvPr id="3" name="TextBox 603"/>
            <p:cNvSpPr txBox="1"/>
            <p:nvPr/>
          </p:nvSpPr>
          <p:spPr bwMode="auto">
            <a:xfrm>
              <a:off x="4952374" y="4613988"/>
              <a:ext cx="3394781" cy="592280"/>
            </a:xfrm>
            <a:prstGeom prst="rect">
              <a:avLst/>
            </a:prstGeom>
            <a:noFill/>
          </p:spPr>
          <p:txBody>
            <a:bodyPr wrap="none" lIns="37912" tIns="18956" rIns="37912" bIns="18956">
              <a:spAutoFit/>
            </a:bodyPr>
            <a:lstStyle>
              <a:defPPr>
                <a:defRPr lang="zh-CN"/>
              </a:defPPr>
              <a:lvl1pPr algn="ctr" fontAlgn="auto">
                <a:spcBef>
                  <a:spcPts val="0"/>
                </a:spcBef>
                <a:spcAft>
                  <a:spcPts val="0"/>
                </a:spcAft>
                <a:defRPr sz="900" spc="300">
                  <a:solidFill>
                    <a:srgbClr val="F83003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Arial" panose="020B0604020202020204" pitchFamily="34" charset="0"/>
                </a:defRPr>
              </a:lvl1pPr>
            </a:lstStyle>
            <a:p>
              <a:pPr algn="l"/>
              <a:r>
                <a:rPr lang="en-US" altLang="zh-CN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12.5 </a:t>
              </a:r>
              <a:r>
                <a:rPr lang="zh-CN" altLang="en-US" sz="3600" b="1" dirty="0">
                  <a:solidFill>
                    <a:srgbClr val="0000CC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</a:rPr>
                <a:t>权限管理</a:t>
              </a:r>
              <a:endParaRPr lang="en-US" altLang="zh-CN" sz="3600" b="1" dirty="0">
                <a:solidFill>
                  <a:srgbClr val="0000CC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endParaRPr>
            </a:p>
          </p:txBody>
        </p:sp>
      </p:grpSp>
      <p:sp>
        <p:nvSpPr>
          <p:cNvPr id="10" name="标题 1"/>
          <p:cNvSpPr txBox="1"/>
          <p:nvPr/>
        </p:nvSpPr>
        <p:spPr>
          <a:xfrm>
            <a:off x="1610419" y="829754"/>
            <a:ext cx="9144000" cy="900000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zh-CN" altLang="en-US" sz="5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第</a:t>
            </a:r>
            <a:r>
              <a:rPr lang="en-US" altLang="zh-CN" sz="5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50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章 数据库系统</a:t>
            </a:r>
            <a:r>
              <a:rPr lang="zh-CN" altLang="en-US" sz="5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的安全管理</a:t>
            </a:r>
            <a:endParaRPr lang="zh-CN" altLang="en-US" sz="5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7869" y="731522"/>
            <a:ext cx="4023995" cy="1993392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③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 右击服务器，在快捷菜单中选择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重新启动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，重新启动服务器。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485259" y="641797"/>
            <a:ext cx="3615916" cy="21728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2"/>
          <p:cNvSpPr>
            <a:spLocks noGrp="1"/>
          </p:cNvSpPr>
          <p:nvPr/>
        </p:nvSpPr>
        <p:spPr>
          <a:xfrm>
            <a:off x="767869" y="3429000"/>
            <a:ext cx="5980403" cy="25603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fontAlgn="auto">
              <a:lnSpc>
                <a:spcPct val="15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④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 重启服务器后，在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对象资源管理器中展开“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安全性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”下面的“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登录名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”节点，右击登录账户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sa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，在快捷菜单中选择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属性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1667" y="1728218"/>
            <a:ext cx="3615915" cy="4603769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731258" y="528320"/>
            <a:ext cx="6515100" cy="592455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37659" y="899477"/>
            <a:ext cx="3388360" cy="5182235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 ⑤ 在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登录属性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窗口的左侧选择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常规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选择页，在窗口的右侧输入该登录账户</a:t>
            </a:r>
            <a:r>
              <a:rPr lang="en-US" altLang="zh-CN" sz="2400" dirty="0" err="1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sa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的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密码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及</a:t>
            </a:r>
            <a:r>
              <a:rPr lang="zh-CN" altLang="en-US" sz="2400" dirty="0">
                <a:solidFill>
                  <a:srgbClr val="0000CC"/>
                </a:solidFill>
                <a:latin typeface="Calibri" panose="020F0502020204030204" charset="0"/>
                <a:ea typeface="黑体" panose="02010609060101010101" pitchFamily="49" charset="-122"/>
                <a:sym typeface="+mn-ea"/>
              </a:rPr>
              <a:t>确认密码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，单击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确定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按钮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。  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对话气泡: 圆角矩形 3"/>
          <p:cNvSpPr/>
          <p:nvPr/>
        </p:nvSpPr>
        <p:spPr>
          <a:xfrm>
            <a:off x="5093208" y="2004373"/>
            <a:ext cx="1733962" cy="759125"/>
          </a:xfrm>
          <a:prstGeom prst="wedgeRoundRectCallout">
            <a:avLst>
              <a:gd name="adj1" fmla="val -51525"/>
              <a:gd name="adj2" fmla="val -12734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选择“常规” 选择页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8930096" y="3427708"/>
            <a:ext cx="1687573" cy="485924"/>
          </a:xfrm>
          <a:prstGeom prst="wedgeRoundRectCallout">
            <a:avLst>
              <a:gd name="adj1" fmla="val -48648"/>
              <a:gd name="adj2" fmla="val -160649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输入密码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53163" y="619823"/>
            <a:ext cx="6238016" cy="5672582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23544" y="837566"/>
            <a:ext cx="3502152" cy="2452481"/>
          </a:xfrm>
        </p:spPr>
        <p:txBody>
          <a:bodyPr>
            <a:normAutofit/>
          </a:bodyPr>
          <a:lstStyle/>
          <a:p>
            <a:pPr marL="0" indent="0" fontAlgn="auto">
              <a:lnSpc>
                <a:spcPct val="15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 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⑥ 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在</a:t>
            </a:r>
            <a:r>
              <a:rPr lang="zh-CN" altLang="en-US" sz="2400" dirty="0">
                <a:solidFill>
                  <a:srgbClr val="0000CC"/>
                </a:solidFill>
                <a:latin typeface="Calibri" panose="020F0502020204030204" charset="0"/>
                <a:ea typeface="黑体" panose="02010609060101010101" pitchFamily="49" charset="-122"/>
                <a:sym typeface="+mn-ea"/>
              </a:rPr>
              <a:t>登录属性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窗口的左侧再选择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状态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选择页，在右侧选择“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授予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”和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已启用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。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4853163" y="2495179"/>
            <a:ext cx="1809722" cy="717304"/>
          </a:xfrm>
          <a:prstGeom prst="wedgeRoundRectCallout">
            <a:avLst>
              <a:gd name="adj1" fmla="val -27214"/>
              <a:gd name="adj2" fmla="val -108596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选择“状态” 选择页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8292211" y="3951101"/>
            <a:ext cx="2269109" cy="520315"/>
          </a:xfrm>
          <a:prstGeom prst="wedgeRoundRectCallout">
            <a:avLst>
              <a:gd name="adj1" fmla="val -77438"/>
              <a:gd name="adj2" fmla="val -16404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选择“已启用”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2" name="对话气泡: 圆角矩形 11"/>
          <p:cNvSpPr/>
          <p:nvPr/>
        </p:nvSpPr>
        <p:spPr>
          <a:xfrm>
            <a:off x="8481187" y="2862647"/>
            <a:ext cx="1970405" cy="520315"/>
          </a:xfrm>
          <a:prstGeom prst="wedgeRoundRectCallout">
            <a:avLst>
              <a:gd name="adj1" fmla="val -77438"/>
              <a:gd name="adj2" fmla="val -164047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选择“授予”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" name="内容占位符 2"/>
          <p:cNvSpPr txBox="1"/>
          <p:nvPr/>
        </p:nvSpPr>
        <p:spPr>
          <a:xfrm>
            <a:off x="1100821" y="3744464"/>
            <a:ext cx="3502152" cy="104268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⑦ 单击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确定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按钮完成设置</a:t>
            </a: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sym typeface="+mn-ea"/>
              </a:rPr>
              <a:t>。    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12" grpId="0" animBg="1"/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内容占位符 2"/>
          <p:cNvSpPr>
            <a:spLocks noGrp="1"/>
          </p:cNvSpPr>
          <p:nvPr/>
        </p:nvSpPr>
        <p:spPr>
          <a:xfrm>
            <a:off x="977424" y="527322"/>
            <a:ext cx="9757631" cy="680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2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Calibri" panose="020F0502020204030204" charset="0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设置完后可以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使用登录账户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以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SQL Server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  <a:cs typeface="黑体" panose="02010609060101010101" pitchFamily="49" charset="-122"/>
                <a:sym typeface="+mn-ea"/>
              </a:rPr>
              <a:t>身份验证模式登录服务器：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  <a:cs typeface="黑体" panose="02010609060101010101" pitchFamily="49" charset="-122"/>
            </a:endParaRPr>
          </a:p>
        </p:txBody>
      </p:sp>
      <p:grpSp>
        <p:nvGrpSpPr>
          <p:cNvPr id="31" name="组合 30"/>
          <p:cNvGrpSpPr/>
          <p:nvPr/>
        </p:nvGrpSpPr>
        <p:grpSpPr>
          <a:xfrm>
            <a:off x="1102637" y="1295043"/>
            <a:ext cx="3785817" cy="1838375"/>
            <a:chOff x="1380543" y="1295043"/>
            <a:chExt cx="3785817" cy="1838375"/>
          </a:xfrm>
        </p:grpSpPr>
        <p:grpSp>
          <p:nvGrpSpPr>
            <p:cNvPr id="21" name="组合 20"/>
            <p:cNvGrpSpPr/>
            <p:nvPr/>
          </p:nvGrpSpPr>
          <p:grpSpPr>
            <a:xfrm>
              <a:off x="1380543" y="1295043"/>
              <a:ext cx="3785817" cy="1451464"/>
              <a:chOff x="950775" y="1273448"/>
              <a:chExt cx="4183723" cy="1790700"/>
            </a:xfrm>
          </p:grpSpPr>
          <p:pic>
            <p:nvPicPr>
              <p:cNvPr id="12" name="图片 1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295923" y="1273448"/>
                <a:ext cx="3838575" cy="1790700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0" name="箭头: 右 2"/>
              <p:cNvSpPr/>
              <p:nvPr/>
            </p:nvSpPr>
            <p:spPr>
              <a:xfrm rot="19372770">
                <a:off x="950775" y="2220785"/>
                <a:ext cx="690297" cy="155121"/>
              </a:xfrm>
              <a:custGeom>
                <a:avLst/>
                <a:gdLst>
                  <a:gd name="connsiteX0" fmla="*/ 0 w 595993"/>
                  <a:gd name="connsiteY0" fmla="*/ 38780 h 155121"/>
                  <a:gd name="connsiteX1" fmla="*/ 518433 w 595993"/>
                  <a:gd name="connsiteY1" fmla="*/ 38780 h 155121"/>
                  <a:gd name="connsiteX2" fmla="*/ 518433 w 595993"/>
                  <a:gd name="connsiteY2" fmla="*/ 0 h 155121"/>
                  <a:gd name="connsiteX3" fmla="*/ 595993 w 595993"/>
                  <a:gd name="connsiteY3" fmla="*/ 77561 h 155121"/>
                  <a:gd name="connsiteX4" fmla="*/ 518433 w 595993"/>
                  <a:gd name="connsiteY4" fmla="*/ 155121 h 155121"/>
                  <a:gd name="connsiteX5" fmla="*/ 518433 w 595993"/>
                  <a:gd name="connsiteY5" fmla="*/ 116341 h 155121"/>
                  <a:gd name="connsiteX6" fmla="*/ 0 w 595993"/>
                  <a:gd name="connsiteY6" fmla="*/ 116341 h 155121"/>
                  <a:gd name="connsiteX7" fmla="*/ 0 w 595993"/>
                  <a:gd name="connsiteY7" fmla="*/ 38780 h 155121"/>
                  <a:gd name="connsiteX0-1" fmla="*/ 0 w 648430"/>
                  <a:gd name="connsiteY0-2" fmla="*/ 81005 h 155121"/>
                  <a:gd name="connsiteX1-3" fmla="*/ 570870 w 648430"/>
                  <a:gd name="connsiteY1-4" fmla="*/ 38780 h 155121"/>
                  <a:gd name="connsiteX2-5" fmla="*/ 570870 w 648430"/>
                  <a:gd name="connsiteY2-6" fmla="*/ 0 h 155121"/>
                  <a:gd name="connsiteX3-7" fmla="*/ 648430 w 648430"/>
                  <a:gd name="connsiteY3-8" fmla="*/ 77561 h 155121"/>
                  <a:gd name="connsiteX4-9" fmla="*/ 570870 w 648430"/>
                  <a:gd name="connsiteY4-10" fmla="*/ 155121 h 155121"/>
                  <a:gd name="connsiteX5-11" fmla="*/ 570870 w 648430"/>
                  <a:gd name="connsiteY5-12" fmla="*/ 116341 h 155121"/>
                  <a:gd name="connsiteX6-13" fmla="*/ 52437 w 648430"/>
                  <a:gd name="connsiteY6-14" fmla="*/ 116341 h 155121"/>
                  <a:gd name="connsiteX7-15" fmla="*/ 0 w 648430"/>
                  <a:gd name="connsiteY7-16" fmla="*/ 81005 h 155121"/>
                  <a:gd name="connsiteX0-17" fmla="*/ 0 w 658107"/>
                  <a:gd name="connsiteY0-18" fmla="*/ 53203 h 155121"/>
                  <a:gd name="connsiteX1-19" fmla="*/ 580547 w 658107"/>
                  <a:gd name="connsiteY1-20" fmla="*/ 38780 h 155121"/>
                  <a:gd name="connsiteX2-21" fmla="*/ 580547 w 658107"/>
                  <a:gd name="connsiteY2-22" fmla="*/ 0 h 155121"/>
                  <a:gd name="connsiteX3-23" fmla="*/ 658107 w 658107"/>
                  <a:gd name="connsiteY3-24" fmla="*/ 77561 h 155121"/>
                  <a:gd name="connsiteX4-25" fmla="*/ 580547 w 658107"/>
                  <a:gd name="connsiteY4-26" fmla="*/ 155121 h 155121"/>
                  <a:gd name="connsiteX5-27" fmla="*/ 580547 w 658107"/>
                  <a:gd name="connsiteY5-28" fmla="*/ 116341 h 155121"/>
                  <a:gd name="connsiteX6-29" fmla="*/ 62114 w 658107"/>
                  <a:gd name="connsiteY6-30" fmla="*/ 116341 h 155121"/>
                  <a:gd name="connsiteX7-31" fmla="*/ 0 w 658107"/>
                  <a:gd name="connsiteY7-32" fmla="*/ 53203 h 155121"/>
                  <a:gd name="connsiteX0-33" fmla="*/ 0 w 685730"/>
                  <a:gd name="connsiteY0-34" fmla="*/ 22057 h 155121"/>
                  <a:gd name="connsiteX1-35" fmla="*/ 608170 w 685730"/>
                  <a:gd name="connsiteY1-36" fmla="*/ 38780 h 155121"/>
                  <a:gd name="connsiteX2-37" fmla="*/ 608170 w 685730"/>
                  <a:gd name="connsiteY2-38" fmla="*/ 0 h 155121"/>
                  <a:gd name="connsiteX3-39" fmla="*/ 685730 w 685730"/>
                  <a:gd name="connsiteY3-40" fmla="*/ 77561 h 155121"/>
                  <a:gd name="connsiteX4-41" fmla="*/ 608170 w 685730"/>
                  <a:gd name="connsiteY4-42" fmla="*/ 155121 h 155121"/>
                  <a:gd name="connsiteX5-43" fmla="*/ 608170 w 685730"/>
                  <a:gd name="connsiteY5-44" fmla="*/ 116341 h 155121"/>
                  <a:gd name="connsiteX6-45" fmla="*/ 89737 w 685730"/>
                  <a:gd name="connsiteY6-46" fmla="*/ 116341 h 155121"/>
                  <a:gd name="connsiteX7-47" fmla="*/ 0 w 685730"/>
                  <a:gd name="connsiteY7-48" fmla="*/ 22057 h 155121"/>
                  <a:gd name="connsiteX0-49" fmla="*/ 4567 w 690297"/>
                  <a:gd name="connsiteY0-50" fmla="*/ 22057 h 155121"/>
                  <a:gd name="connsiteX1-51" fmla="*/ 612737 w 690297"/>
                  <a:gd name="connsiteY1-52" fmla="*/ 38780 h 155121"/>
                  <a:gd name="connsiteX2-53" fmla="*/ 612737 w 690297"/>
                  <a:gd name="connsiteY2-54" fmla="*/ 0 h 155121"/>
                  <a:gd name="connsiteX3-55" fmla="*/ 690297 w 690297"/>
                  <a:gd name="connsiteY3-56" fmla="*/ 77561 h 155121"/>
                  <a:gd name="connsiteX4-57" fmla="*/ 612737 w 690297"/>
                  <a:gd name="connsiteY4-58" fmla="*/ 155121 h 155121"/>
                  <a:gd name="connsiteX5-59" fmla="*/ 612737 w 690297"/>
                  <a:gd name="connsiteY5-60" fmla="*/ 116341 h 155121"/>
                  <a:gd name="connsiteX6-61" fmla="*/ 0 w 690297"/>
                  <a:gd name="connsiteY6-62" fmla="*/ 24489 h 155121"/>
                  <a:gd name="connsiteX7-63" fmla="*/ 4567 w 690297"/>
                  <a:gd name="connsiteY7-64" fmla="*/ 22057 h 1551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690297" h="155121">
                    <a:moveTo>
                      <a:pt x="4567" y="22057"/>
                    </a:moveTo>
                    <a:lnTo>
                      <a:pt x="612737" y="38780"/>
                    </a:lnTo>
                    <a:lnTo>
                      <a:pt x="612737" y="0"/>
                    </a:lnTo>
                    <a:lnTo>
                      <a:pt x="690297" y="77561"/>
                    </a:lnTo>
                    <a:lnTo>
                      <a:pt x="612737" y="155121"/>
                    </a:lnTo>
                    <a:lnTo>
                      <a:pt x="612737" y="116341"/>
                    </a:lnTo>
                    <a:lnTo>
                      <a:pt x="0" y="24489"/>
                    </a:lnTo>
                    <a:lnTo>
                      <a:pt x="4567" y="22057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8" name="文本框 27"/>
            <p:cNvSpPr txBox="1"/>
            <p:nvPr/>
          </p:nvSpPr>
          <p:spPr>
            <a:xfrm>
              <a:off x="3319792" y="2764086"/>
              <a:ext cx="395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(a)</a:t>
              </a:r>
              <a:endParaRPr lang="zh-CN" altLang="en-US" b="1" dirty="0"/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1127983" y="3150998"/>
            <a:ext cx="4855898" cy="3311268"/>
            <a:chOff x="1405889" y="3150998"/>
            <a:chExt cx="4855898" cy="3311268"/>
          </a:xfrm>
        </p:grpSpPr>
        <p:grpSp>
          <p:nvGrpSpPr>
            <p:cNvPr id="27" name="组合 26"/>
            <p:cNvGrpSpPr/>
            <p:nvPr/>
          </p:nvGrpSpPr>
          <p:grpSpPr>
            <a:xfrm>
              <a:off x="1405889" y="3150998"/>
              <a:ext cx="4855898" cy="2941936"/>
              <a:chOff x="1405889" y="3150998"/>
              <a:chExt cx="4855898" cy="2941936"/>
            </a:xfrm>
          </p:grpSpPr>
          <p:grpSp>
            <p:nvGrpSpPr>
              <p:cNvPr id="25" name="组合 24"/>
              <p:cNvGrpSpPr/>
              <p:nvPr/>
            </p:nvGrpSpPr>
            <p:grpSpPr>
              <a:xfrm>
                <a:off x="1405889" y="3150998"/>
                <a:ext cx="4855898" cy="2941936"/>
                <a:chOff x="1405889" y="3150998"/>
                <a:chExt cx="4855898" cy="2941936"/>
              </a:xfrm>
            </p:grpSpPr>
            <p:pic>
              <p:nvPicPr>
                <p:cNvPr id="15" name="图片 14"/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405889" y="3150998"/>
                  <a:ext cx="4855898" cy="2941936"/>
                </a:xfrm>
                <a:prstGeom prst="rect">
                  <a:avLst/>
                </a:prstGeom>
                <a:ln w="28575">
                  <a:solidFill>
                    <a:schemeClr val="tx1"/>
                  </a:solidFill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</p:pic>
            <p:sp>
              <p:nvSpPr>
                <p:cNvPr id="24" name="矩形 23"/>
                <p:cNvSpPr/>
                <p:nvPr/>
              </p:nvSpPr>
              <p:spPr>
                <a:xfrm>
                  <a:off x="3081528" y="4488916"/>
                  <a:ext cx="3099816" cy="805460"/>
                </a:xfrm>
                <a:prstGeom prst="rect">
                  <a:avLst/>
                </a:prstGeom>
                <a:noFill/>
                <a:ln w="28575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p:sp>
            <p:nvSpPr>
              <p:cNvPr id="26" name="箭头: 右 2"/>
              <p:cNvSpPr/>
              <p:nvPr/>
            </p:nvSpPr>
            <p:spPr>
              <a:xfrm rot="19372770">
                <a:off x="2456487" y="5205401"/>
                <a:ext cx="624644" cy="125734"/>
              </a:xfrm>
              <a:custGeom>
                <a:avLst/>
                <a:gdLst>
                  <a:gd name="connsiteX0" fmla="*/ 0 w 595993"/>
                  <a:gd name="connsiteY0" fmla="*/ 38780 h 155121"/>
                  <a:gd name="connsiteX1" fmla="*/ 518433 w 595993"/>
                  <a:gd name="connsiteY1" fmla="*/ 38780 h 155121"/>
                  <a:gd name="connsiteX2" fmla="*/ 518433 w 595993"/>
                  <a:gd name="connsiteY2" fmla="*/ 0 h 155121"/>
                  <a:gd name="connsiteX3" fmla="*/ 595993 w 595993"/>
                  <a:gd name="connsiteY3" fmla="*/ 77561 h 155121"/>
                  <a:gd name="connsiteX4" fmla="*/ 518433 w 595993"/>
                  <a:gd name="connsiteY4" fmla="*/ 155121 h 155121"/>
                  <a:gd name="connsiteX5" fmla="*/ 518433 w 595993"/>
                  <a:gd name="connsiteY5" fmla="*/ 116341 h 155121"/>
                  <a:gd name="connsiteX6" fmla="*/ 0 w 595993"/>
                  <a:gd name="connsiteY6" fmla="*/ 116341 h 155121"/>
                  <a:gd name="connsiteX7" fmla="*/ 0 w 595993"/>
                  <a:gd name="connsiteY7" fmla="*/ 38780 h 155121"/>
                  <a:gd name="connsiteX0-1" fmla="*/ 0 w 648430"/>
                  <a:gd name="connsiteY0-2" fmla="*/ 81005 h 155121"/>
                  <a:gd name="connsiteX1-3" fmla="*/ 570870 w 648430"/>
                  <a:gd name="connsiteY1-4" fmla="*/ 38780 h 155121"/>
                  <a:gd name="connsiteX2-5" fmla="*/ 570870 w 648430"/>
                  <a:gd name="connsiteY2-6" fmla="*/ 0 h 155121"/>
                  <a:gd name="connsiteX3-7" fmla="*/ 648430 w 648430"/>
                  <a:gd name="connsiteY3-8" fmla="*/ 77561 h 155121"/>
                  <a:gd name="connsiteX4-9" fmla="*/ 570870 w 648430"/>
                  <a:gd name="connsiteY4-10" fmla="*/ 155121 h 155121"/>
                  <a:gd name="connsiteX5-11" fmla="*/ 570870 w 648430"/>
                  <a:gd name="connsiteY5-12" fmla="*/ 116341 h 155121"/>
                  <a:gd name="connsiteX6-13" fmla="*/ 52437 w 648430"/>
                  <a:gd name="connsiteY6-14" fmla="*/ 116341 h 155121"/>
                  <a:gd name="connsiteX7-15" fmla="*/ 0 w 648430"/>
                  <a:gd name="connsiteY7-16" fmla="*/ 81005 h 155121"/>
                  <a:gd name="connsiteX0-17" fmla="*/ 0 w 658107"/>
                  <a:gd name="connsiteY0-18" fmla="*/ 53203 h 155121"/>
                  <a:gd name="connsiteX1-19" fmla="*/ 580547 w 658107"/>
                  <a:gd name="connsiteY1-20" fmla="*/ 38780 h 155121"/>
                  <a:gd name="connsiteX2-21" fmla="*/ 580547 w 658107"/>
                  <a:gd name="connsiteY2-22" fmla="*/ 0 h 155121"/>
                  <a:gd name="connsiteX3-23" fmla="*/ 658107 w 658107"/>
                  <a:gd name="connsiteY3-24" fmla="*/ 77561 h 155121"/>
                  <a:gd name="connsiteX4-25" fmla="*/ 580547 w 658107"/>
                  <a:gd name="connsiteY4-26" fmla="*/ 155121 h 155121"/>
                  <a:gd name="connsiteX5-27" fmla="*/ 580547 w 658107"/>
                  <a:gd name="connsiteY5-28" fmla="*/ 116341 h 155121"/>
                  <a:gd name="connsiteX6-29" fmla="*/ 62114 w 658107"/>
                  <a:gd name="connsiteY6-30" fmla="*/ 116341 h 155121"/>
                  <a:gd name="connsiteX7-31" fmla="*/ 0 w 658107"/>
                  <a:gd name="connsiteY7-32" fmla="*/ 53203 h 155121"/>
                  <a:gd name="connsiteX0-33" fmla="*/ 0 w 685730"/>
                  <a:gd name="connsiteY0-34" fmla="*/ 22057 h 155121"/>
                  <a:gd name="connsiteX1-35" fmla="*/ 608170 w 685730"/>
                  <a:gd name="connsiteY1-36" fmla="*/ 38780 h 155121"/>
                  <a:gd name="connsiteX2-37" fmla="*/ 608170 w 685730"/>
                  <a:gd name="connsiteY2-38" fmla="*/ 0 h 155121"/>
                  <a:gd name="connsiteX3-39" fmla="*/ 685730 w 685730"/>
                  <a:gd name="connsiteY3-40" fmla="*/ 77561 h 155121"/>
                  <a:gd name="connsiteX4-41" fmla="*/ 608170 w 685730"/>
                  <a:gd name="connsiteY4-42" fmla="*/ 155121 h 155121"/>
                  <a:gd name="connsiteX5-43" fmla="*/ 608170 w 685730"/>
                  <a:gd name="connsiteY5-44" fmla="*/ 116341 h 155121"/>
                  <a:gd name="connsiteX6-45" fmla="*/ 89737 w 685730"/>
                  <a:gd name="connsiteY6-46" fmla="*/ 116341 h 155121"/>
                  <a:gd name="connsiteX7-47" fmla="*/ 0 w 685730"/>
                  <a:gd name="connsiteY7-48" fmla="*/ 22057 h 155121"/>
                  <a:gd name="connsiteX0-49" fmla="*/ 4567 w 690297"/>
                  <a:gd name="connsiteY0-50" fmla="*/ 22057 h 155121"/>
                  <a:gd name="connsiteX1-51" fmla="*/ 612737 w 690297"/>
                  <a:gd name="connsiteY1-52" fmla="*/ 38780 h 155121"/>
                  <a:gd name="connsiteX2-53" fmla="*/ 612737 w 690297"/>
                  <a:gd name="connsiteY2-54" fmla="*/ 0 h 155121"/>
                  <a:gd name="connsiteX3-55" fmla="*/ 690297 w 690297"/>
                  <a:gd name="connsiteY3-56" fmla="*/ 77561 h 155121"/>
                  <a:gd name="connsiteX4-57" fmla="*/ 612737 w 690297"/>
                  <a:gd name="connsiteY4-58" fmla="*/ 155121 h 155121"/>
                  <a:gd name="connsiteX5-59" fmla="*/ 612737 w 690297"/>
                  <a:gd name="connsiteY5-60" fmla="*/ 116341 h 155121"/>
                  <a:gd name="connsiteX6-61" fmla="*/ 0 w 690297"/>
                  <a:gd name="connsiteY6-62" fmla="*/ 24489 h 155121"/>
                  <a:gd name="connsiteX7-63" fmla="*/ 4567 w 690297"/>
                  <a:gd name="connsiteY7-64" fmla="*/ 22057 h 155121"/>
                </a:gdLst>
                <a:ahLst/>
                <a:cxnLst>
                  <a:cxn ang="0">
                    <a:pos x="connsiteX0-1" y="connsiteY0-2"/>
                  </a:cxn>
                  <a:cxn ang="0">
                    <a:pos x="connsiteX1-3" y="connsiteY1-4"/>
                  </a:cxn>
                  <a:cxn ang="0">
                    <a:pos x="connsiteX2-5" y="connsiteY2-6"/>
                  </a:cxn>
                  <a:cxn ang="0">
                    <a:pos x="connsiteX3-7" y="connsiteY3-8"/>
                  </a:cxn>
                  <a:cxn ang="0">
                    <a:pos x="connsiteX4-9" y="connsiteY4-10"/>
                  </a:cxn>
                  <a:cxn ang="0">
                    <a:pos x="connsiteX5-11" y="connsiteY5-12"/>
                  </a:cxn>
                  <a:cxn ang="0">
                    <a:pos x="connsiteX6-13" y="connsiteY6-14"/>
                  </a:cxn>
                  <a:cxn ang="0">
                    <a:pos x="connsiteX7-15" y="connsiteY7-16"/>
                  </a:cxn>
                </a:cxnLst>
                <a:rect l="l" t="t" r="r" b="b"/>
                <a:pathLst>
                  <a:path w="690297" h="155121">
                    <a:moveTo>
                      <a:pt x="4567" y="22057"/>
                    </a:moveTo>
                    <a:lnTo>
                      <a:pt x="612737" y="38780"/>
                    </a:lnTo>
                    <a:lnTo>
                      <a:pt x="612737" y="0"/>
                    </a:lnTo>
                    <a:lnTo>
                      <a:pt x="690297" y="77561"/>
                    </a:lnTo>
                    <a:lnTo>
                      <a:pt x="612737" y="155121"/>
                    </a:lnTo>
                    <a:lnTo>
                      <a:pt x="612737" y="116341"/>
                    </a:lnTo>
                    <a:lnTo>
                      <a:pt x="0" y="24489"/>
                    </a:lnTo>
                    <a:lnTo>
                      <a:pt x="4567" y="22057"/>
                    </a:lnTo>
                    <a:close/>
                  </a:path>
                </a:pathLst>
              </a:custGeom>
              <a:solidFill>
                <a:srgbClr val="C00000"/>
              </a:solidFill>
              <a:ln>
                <a:solidFill>
                  <a:srgbClr val="C0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p:sp>
          <p:nvSpPr>
            <p:cNvPr id="29" name="文本框 28"/>
            <p:cNvSpPr txBox="1"/>
            <p:nvPr/>
          </p:nvSpPr>
          <p:spPr>
            <a:xfrm>
              <a:off x="3715321" y="6092934"/>
              <a:ext cx="50006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(b)</a:t>
              </a:r>
              <a:endParaRPr lang="zh-CN" altLang="en-US" b="1" dirty="0"/>
            </a:p>
          </p:txBody>
        </p:sp>
      </p:grpSp>
      <p:grpSp>
        <p:nvGrpSpPr>
          <p:cNvPr id="33" name="组合 32"/>
          <p:cNvGrpSpPr/>
          <p:nvPr/>
        </p:nvGrpSpPr>
        <p:grpSpPr>
          <a:xfrm>
            <a:off x="6553146" y="1400819"/>
            <a:ext cx="4685765" cy="4478515"/>
            <a:chOff x="6831052" y="1400819"/>
            <a:chExt cx="4685765" cy="4478515"/>
          </a:xfrm>
        </p:grpSpPr>
        <p:grpSp>
          <p:nvGrpSpPr>
            <p:cNvPr id="23" name="组合 22"/>
            <p:cNvGrpSpPr/>
            <p:nvPr/>
          </p:nvGrpSpPr>
          <p:grpSpPr>
            <a:xfrm>
              <a:off x="6831052" y="1400819"/>
              <a:ext cx="4685765" cy="4070414"/>
              <a:chOff x="6831052" y="1400819"/>
              <a:chExt cx="4685765" cy="4070414"/>
            </a:xfrm>
          </p:grpSpPr>
          <p:pic>
            <p:nvPicPr>
              <p:cNvPr id="19" name="图片 18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6831052" y="1400819"/>
                <a:ext cx="4383523" cy="4070414"/>
              </a:xfrm>
              <a:prstGeom prst="rect">
                <a:avLst/>
              </a:prstGeom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</p:pic>
          <p:sp>
            <p:nvSpPr>
              <p:cNvPr id="2" name="对话气泡: 圆角矩形 1"/>
              <p:cNvSpPr/>
              <p:nvPr/>
            </p:nvSpPr>
            <p:spPr>
              <a:xfrm>
                <a:off x="7846036" y="4281994"/>
                <a:ext cx="3670781" cy="1175187"/>
              </a:xfrm>
              <a:prstGeom prst="wedgeRoundRectCallout">
                <a:avLst>
                  <a:gd name="adj1" fmla="val -25395"/>
                  <a:gd name="adj2" fmla="val -80127"/>
                  <a:gd name="adj3" fmla="val 16667"/>
                </a:avLst>
              </a:prstGeom>
              <a:solidFill>
                <a:schemeClr val="bg1"/>
              </a:solidFill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r>
                  <a:rPr lang="zh-CN" altLang="en-US" sz="22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连接成功后，在对象资源管理器中可以看到使用登录账户</a:t>
                </a:r>
                <a:r>
                  <a:rPr lang="en-US" altLang="zh-CN" sz="2200" dirty="0" err="1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sa</a:t>
                </a:r>
                <a:r>
                  <a:rPr lang="zh-CN" altLang="en-US" sz="2200" dirty="0">
                    <a:solidFill>
                      <a:srgbClr val="0000CC"/>
                    </a:solidFill>
                    <a:latin typeface="黑体" panose="02010609060101010101" pitchFamily="49" charset="-122"/>
                    <a:ea typeface="黑体" panose="02010609060101010101" pitchFamily="49" charset="-122"/>
                  </a:rPr>
                  <a:t>登录的服务器。</a:t>
                </a:r>
                <a:endParaRPr lang="zh-CN" altLang="en-US" sz="2200" dirty="0">
                  <a:solidFill>
                    <a:srgbClr val="0000CC"/>
                  </a:solidFill>
                  <a:latin typeface="黑体" panose="02010609060101010101" pitchFamily="49" charset="-122"/>
                  <a:ea typeface="黑体" panose="02010609060101010101" pitchFamily="49" charset="-122"/>
                </a:endParaRPr>
              </a:p>
            </p:txBody>
          </p:sp>
        </p:grpSp>
        <p:sp>
          <p:nvSpPr>
            <p:cNvPr id="30" name="文本框 29"/>
            <p:cNvSpPr txBox="1"/>
            <p:nvPr/>
          </p:nvSpPr>
          <p:spPr>
            <a:xfrm>
              <a:off x="8880669" y="5510002"/>
              <a:ext cx="39552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b="1" dirty="0"/>
                <a:t>(c)</a:t>
              </a:r>
              <a:endParaRPr lang="zh-CN" altLang="en-US" b="1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099457" y="2542449"/>
            <a:ext cx="9993085" cy="886551"/>
          </a:xfrm>
        </p:spPr>
        <p:txBody>
          <a:bodyPr>
            <a:normAutofit/>
          </a:bodyPr>
          <a:lstStyle/>
          <a:p>
            <a:pPr>
              <a:spcBef>
                <a:spcPct val="0"/>
              </a:spcBef>
            </a:pPr>
            <a:r>
              <a:rPr lang="en-US" altLang="zh-CN" sz="5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12.1 </a:t>
            </a:r>
            <a:r>
              <a:rPr lang="zh-CN" altLang="en-US" sz="5400" b="1" dirty="0">
                <a:latin typeface="黑体" panose="02010609060101010101" pitchFamily="49" charset="-122"/>
                <a:ea typeface="黑体" panose="02010609060101010101" pitchFamily="49" charset="-122"/>
                <a:cs typeface="+mj-cs"/>
              </a:rPr>
              <a:t>身份验证</a:t>
            </a:r>
            <a:endParaRPr lang="zh-CN" altLang="en-US" sz="5400" b="1" dirty="0">
              <a:latin typeface="黑体" panose="02010609060101010101" pitchFamily="49" charset="-122"/>
              <a:ea typeface="黑体" panose="02010609060101010101" pitchFamily="49" charset="-122"/>
              <a:cs typeface="+mj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2"/>
          <p:cNvSpPr txBox="1"/>
          <p:nvPr/>
        </p:nvSpPr>
        <p:spPr>
          <a:xfrm>
            <a:off x="697106" y="571213"/>
            <a:ext cx="10091016" cy="4906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800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用户访问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实例时，需要经过两个安全性检查阶段：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 txBox="1"/>
          <p:nvPr/>
        </p:nvSpPr>
        <p:spPr>
          <a:xfrm>
            <a:off x="1199128" y="1378436"/>
            <a:ext cx="10091016" cy="4906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829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身份验证阶段</a:t>
            </a:r>
            <a:endParaRPr lang="zh-CN" altLang="en-US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4" name="内容占位符 2"/>
          <p:cNvSpPr txBox="1"/>
          <p:nvPr/>
        </p:nvSpPr>
        <p:spPr>
          <a:xfrm>
            <a:off x="1100517" y="2867787"/>
            <a:ext cx="2969460" cy="625252"/>
          </a:xfrm>
          <a:prstGeom prst="rect">
            <a:avLst/>
          </a:prstGeom>
        </p:spPr>
        <p:txBody>
          <a:bodyPr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41325" indent="-28829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权限认证阶段</a:t>
            </a:r>
            <a:endParaRPr lang="zh-CN" altLang="en-US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5" name="对话气泡: 圆角矩形 4"/>
          <p:cNvSpPr/>
          <p:nvPr/>
        </p:nvSpPr>
        <p:spPr>
          <a:xfrm>
            <a:off x="3957548" y="1297751"/>
            <a:ext cx="7314667" cy="1189671"/>
          </a:xfrm>
          <a:prstGeom prst="wedgeRoundRectCallout">
            <a:avLst>
              <a:gd name="adj1" fmla="val -53810"/>
              <a:gd name="adj2" fmla="val -15624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检查用户是否提供了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有效的、具备连接到</a:t>
            </a:r>
            <a:r>
              <a:rPr lang="en-US" altLang="zh-CN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实例的登录名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如果检查通过，用户就可以连接到</a:t>
            </a:r>
            <a:r>
              <a:rPr lang="en-US" altLang="zh-CN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服务器上，否则，服务器将拒绝用户的登录。</a:t>
            </a:r>
            <a:endParaRPr lang="en-US" altLang="zh-CN" sz="2200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6" name="对话气泡: 圆角矩形 5"/>
          <p:cNvSpPr/>
          <p:nvPr/>
        </p:nvSpPr>
        <p:spPr>
          <a:xfrm>
            <a:off x="3957548" y="2787879"/>
            <a:ext cx="7314667" cy="1189671"/>
          </a:xfrm>
          <a:prstGeom prst="wedgeRoundRectCallout">
            <a:avLst>
              <a:gd name="adj1" fmla="val -53668"/>
              <a:gd name="adj2" fmla="val -21541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spcBef>
                <a:spcPts val="600"/>
              </a:spcBef>
              <a:buSzPct val="100000"/>
              <a:defRPr/>
            </a:pP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用户通过身份验证登录到</a:t>
            </a:r>
            <a:r>
              <a:rPr lang="en-US" altLang="zh-CN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后，还需要检查是否是</a:t>
            </a:r>
            <a:r>
              <a:rPr lang="zh-CN" altLang="en-US" sz="2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合法的数据库用户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，即是否</a:t>
            </a:r>
            <a:r>
              <a:rPr lang="zh-CN" altLang="en-US" sz="2200" kern="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具有</a:t>
            </a:r>
            <a:r>
              <a:rPr lang="zh-CN" altLang="en-US" sz="22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访问数据库中数据的权限。权限认证可以控制用户对数据库进行操作。</a:t>
            </a:r>
            <a:endParaRPr lang="en-US" altLang="zh-CN" sz="2200" kern="0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内容占位符 2"/>
          <p:cNvSpPr txBox="1"/>
          <p:nvPr/>
        </p:nvSpPr>
        <p:spPr>
          <a:xfrm>
            <a:off x="697106" y="4143930"/>
            <a:ext cx="10091016" cy="4906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431800">
              <a:lnSpc>
                <a:spcPct val="12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两种身份验证模式：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" name="内容占位符 2"/>
          <p:cNvSpPr txBox="1"/>
          <p:nvPr/>
        </p:nvSpPr>
        <p:spPr>
          <a:xfrm>
            <a:off x="1199128" y="4801360"/>
            <a:ext cx="5264424" cy="490678"/>
          </a:xfrm>
          <a:prstGeom prst="rect">
            <a:avLst/>
          </a:prstGeom>
        </p:spPr>
        <p:txBody>
          <a:bodyPr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indent="-28829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</a:pPr>
            <a:r>
              <a:rPr lang="en-US" altLang="zh-CN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600" kern="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身份验证模式</a:t>
            </a:r>
            <a:endParaRPr lang="zh-CN" altLang="en-US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内容占位符 2"/>
          <p:cNvSpPr txBox="1"/>
          <p:nvPr/>
        </p:nvSpPr>
        <p:spPr>
          <a:xfrm>
            <a:off x="1199128" y="5458790"/>
            <a:ext cx="3830071" cy="625252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zh-CN"/>
            </a:defPPr>
            <a:lvl1pPr marL="228600" indent="-431800">
              <a:lnSpc>
                <a:spcPct val="120000"/>
              </a:lnSpc>
              <a:spcBef>
                <a:spcPts val="600"/>
              </a:spcBef>
              <a:buClr>
                <a:srgbClr val="0000CC"/>
              </a:buClr>
              <a:buFont typeface="Arial" panose="020B0604020202020204" pitchFamily="34" charset="0"/>
              <a:buChar char="•"/>
              <a:defRPr sz="2400" kern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  <a:lvl2pPr marL="685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pPr indent="-288290"/>
            <a:r>
              <a:rPr lang="zh-CN" altLang="en-US" sz="2600" dirty="0"/>
              <a:t>混合身份验证模式</a:t>
            </a:r>
            <a:endParaRPr lang="zh-CN" altLang="en-US" sz="2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ldLvl="3" uiExpand="1" build="p"/>
      <p:bldP spid="5" grpId="0" animBg="1"/>
      <p:bldP spid="6" grpId="0" animBg="1"/>
      <p:bldP spid="7" grpId="0" bldLvl="3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12.1.1 Windows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身份验证模式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1170149"/>
            <a:ext cx="10515600" cy="4517701"/>
          </a:xfrm>
        </p:spPr>
        <p:txBody>
          <a:bodyPr>
            <a:normAutofit/>
          </a:bodyPr>
          <a:lstStyle/>
          <a:p>
            <a:pPr marL="400050" indent="-457200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可以使用</a:t>
            </a: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操作系统的安全机制来验证用户的身份。</a:t>
            </a:r>
            <a:endParaRPr lang="en-US" altLang="zh-CN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90" lvl="1" indent="-288290">
              <a:lnSpc>
                <a:spcPct val="120000"/>
              </a:lnSpc>
              <a:spcBef>
                <a:spcPts val="12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身份验证模式下，只要用户能够通过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的用户身份验证，就可以连接到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服务器上，而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本身不需要管理这一套登录数据。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90" lvl="1" indent="-288290">
              <a:lnSpc>
                <a:spcPct val="130000"/>
              </a:lnSpc>
              <a:spcBef>
                <a:spcPts val="18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由于已经通过了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的验证，该模式不必提交登录名和密码。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20090" lvl="1" indent="-288290">
              <a:lnSpc>
                <a:spcPct val="120000"/>
              </a:lnSpc>
              <a:spcBef>
                <a:spcPts val="18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这种身份验证模式只适用于能够进行有效身份验证的</a:t>
            </a:r>
            <a:r>
              <a:rPr lang="en-US" altLang="zh-CN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操作系统，在其他的操作系统下无法使用。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57200">
              <a:lnSpc>
                <a:spcPct val="150000"/>
              </a:lnSpc>
              <a:spcBef>
                <a:spcPts val="6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38200" y="823365"/>
            <a:ext cx="10515600" cy="5389296"/>
          </a:xfrm>
        </p:spPr>
        <p:txBody>
          <a:bodyPr>
            <a:normAutofit/>
          </a:bodyPr>
          <a:lstStyle/>
          <a:p>
            <a:pPr marL="400050" indent="-457200">
              <a:lnSpc>
                <a:spcPct val="130000"/>
              </a:lnSpc>
              <a:spcBef>
                <a:spcPts val="12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身份验证模式的优点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1" indent="-457200">
              <a:lnSpc>
                <a:spcPct val="130000"/>
              </a:lnSpc>
              <a:spcBef>
                <a:spcPts val="12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数据库管理员的工作可以集中在管理数据库上，而不是管理用户账户，对用户账户的管理可以交给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去完成。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1" indent="-457200">
              <a:lnSpc>
                <a:spcPct val="130000"/>
              </a:lnSpc>
              <a:spcBef>
                <a:spcPts val="1200"/>
              </a:spcBef>
              <a:buSzPct val="100000"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有着更强的用户账户管理工具，可以设置账户的锁定、密码期限等，如果不是通过定制来扩展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是不具备这些功能的。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1" indent="-457200">
              <a:lnSpc>
                <a:spcPct val="130000"/>
              </a:lnSpc>
              <a:spcBef>
                <a:spcPts val="1800"/>
              </a:spcBef>
              <a:buSzPct val="100000"/>
              <a:defRPr/>
            </a:pP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的组策略支持多个用户同时被授权访问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3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12.1.2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混合身份验证模式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893158" y="1341820"/>
            <a:ext cx="10405683" cy="5181964"/>
          </a:xfrm>
        </p:spPr>
        <p:txBody>
          <a:bodyPr>
            <a:normAutofit/>
          </a:bodyPr>
          <a:lstStyle/>
          <a:p>
            <a:pPr marL="400050" indent="-457200">
              <a:lnSpc>
                <a:spcPct val="120000"/>
              </a:lnSpc>
              <a:spcBef>
                <a:spcPts val="1800"/>
              </a:spcBef>
              <a:buSzPct val="100000"/>
              <a:buFont typeface="Wingdings" panose="05000000000000000000" pitchFamily="2" charset="2"/>
              <a:buChar char="Ø"/>
              <a:defRPr/>
            </a:pP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混合身份验证模式的用户可以使用</a:t>
            </a: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身份验证或</a:t>
            </a: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身份验证与</a:t>
            </a:r>
            <a:r>
              <a:rPr lang="en-US" altLang="zh-CN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6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服务器连接。</a:t>
            </a:r>
            <a:endParaRPr lang="en-US" altLang="zh-CN" sz="26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17550" lvl="1" indent="-287655">
              <a:lnSpc>
                <a:spcPct val="120000"/>
              </a:lnSpc>
              <a:spcBef>
                <a:spcPts val="18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在混合模式中，系统会判断账号在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操作系统下是否可信，对于可信连接，系统直接采用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身份验证机制；对于非可信连接，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会自动通过账户的存在性和密码的匹配性来进行验证。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717550" lvl="1" indent="-287655">
              <a:lnSpc>
                <a:spcPct val="120000"/>
              </a:lnSpc>
              <a:spcBef>
                <a:spcPts val="18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在混合模式中，具体使用哪种模式取决于最初通信时使用的网络库，如果用户使用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TCP/IP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进行登录，则将使用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身份验证模式；如果用户使用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Named Pipes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进行登录，则使用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身份验证。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14935" y="734352"/>
            <a:ext cx="10762129" cy="5389296"/>
          </a:xfrm>
        </p:spPr>
        <p:txBody>
          <a:bodyPr>
            <a:normAutofit/>
          </a:bodyPr>
          <a:lstStyle/>
          <a:p>
            <a:pPr marL="360045" indent="-539750">
              <a:lnSpc>
                <a:spcPct val="130000"/>
              </a:lnSpc>
              <a:spcBef>
                <a:spcPts val="2400"/>
              </a:spcBef>
              <a:buClr>
                <a:srgbClr val="0000CC"/>
              </a:buClr>
              <a:buSzPct val="100000"/>
              <a:buFont typeface="Wingdings" panose="05000000000000000000" pitchFamily="2" charset="2"/>
              <a:buChar char="Ø"/>
              <a:defRPr/>
            </a:pPr>
            <a:r>
              <a:rPr lang="en-US" altLang="zh-CN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身份验证模式的优点</a:t>
            </a:r>
            <a:endParaRPr lang="en-US" altLang="zh-CN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6450" lvl="1" indent="-268605">
              <a:lnSpc>
                <a:spcPct val="130000"/>
              </a:lnSpc>
              <a:spcBef>
                <a:spcPts val="18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支持那些需要进行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身份验证的旧版应用程序。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6450" lvl="1" indent="-268605">
              <a:lnSpc>
                <a:spcPct val="130000"/>
              </a:lnSpc>
              <a:spcBef>
                <a:spcPts val="24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支持具有混合操作系统的环境，在这种环境中并不是所有用户均由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域进行验证，如非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客户、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Novell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网络等。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6450" lvl="1" indent="-268605">
              <a:lnSpc>
                <a:spcPct val="130000"/>
              </a:lnSpc>
              <a:spcBef>
                <a:spcPts val="24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允许用户从未知的或不可信的域进行连接。  </a:t>
            </a:r>
            <a:endParaRPr lang="en-US" altLang="zh-CN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06450" lvl="1" indent="-268605">
              <a:lnSpc>
                <a:spcPct val="130000"/>
              </a:lnSpc>
              <a:spcBef>
                <a:spcPts val="2400"/>
              </a:spcBef>
              <a:buSzPct val="100000"/>
              <a:defRPr/>
            </a:pP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允许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支持基于</a:t>
            </a:r>
            <a:r>
              <a:rPr lang="en-US" altLang="zh-CN" dirty="0">
                <a:latin typeface="黑体" panose="02010609060101010101" pitchFamily="49" charset="-122"/>
                <a:ea typeface="黑体" panose="02010609060101010101" pitchFamily="49" charset="-122"/>
              </a:rPr>
              <a:t>Web</a:t>
            </a:r>
            <a:r>
              <a:rPr lang="zh-CN" altLang="en-US" dirty="0">
                <a:latin typeface="黑体" panose="02010609060101010101" pitchFamily="49" charset="-122"/>
                <a:ea typeface="黑体" panose="02010609060101010101" pitchFamily="49" charset="-122"/>
              </a:rPr>
              <a:t>的应用程序，在这些应用程序中用户可创建自己的标识。 </a:t>
            </a:r>
            <a:endParaRPr lang="zh-CN" altLang="en-US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857250" lvl="1" indent="-457200">
              <a:lnSpc>
                <a:spcPct val="130000"/>
              </a:lnSpc>
              <a:spcBef>
                <a:spcPts val="2400"/>
              </a:spcBef>
              <a:buSzPct val="100000"/>
              <a:defRPr/>
            </a:pPr>
            <a:endParaRPr lang="en-US" altLang="zh-CN" sz="22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ldLvl="3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60000" y="360000"/>
            <a:ext cx="10515600" cy="5400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altLang="zh-CN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+mn-ea"/>
              </a:rPr>
              <a:t>12.1.3 </a:t>
            </a:r>
            <a:r>
              <a:rPr lang="zh-CN" altLang="en-US" sz="32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设置身份验证模式</a:t>
            </a:r>
            <a:endParaRPr lang="zh-CN" altLang="en-US" sz="32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966047" y="1121239"/>
            <a:ext cx="10091016" cy="1957381"/>
          </a:xfrm>
        </p:spPr>
        <p:txBody>
          <a:bodyPr>
            <a:normAutofit lnSpcReduction="10000"/>
          </a:bodyPr>
          <a:lstStyle/>
          <a:p>
            <a:pPr marL="0" indent="0">
              <a:lnSpc>
                <a:spcPct val="11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在安装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时必须指定身份验证模式，已经指定了身份验证模式的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服务器，在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中可以修改身份验证模式。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358775" indent="-358775">
              <a:lnSpc>
                <a:spcPct val="130000"/>
              </a:lnSpc>
              <a:spcBef>
                <a:spcPts val="1200"/>
              </a:spcBef>
              <a:buSzPct val="100000"/>
              <a:buNone/>
              <a:defRPr/>
            </a:pPr>
            <a:r>
              <a:rPr lang="zh-CN" altLang="en-US" sz="2400" dirty="0">
                <a:solidFill>
                  <a:srgbClr val="006666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【例】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将当前的</a:t>
            </a:r>
            <a:r>
              <a:rPr lang="en-US" altLang="zh-CN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身份验证模式改为混合身份验证模式，登录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账户使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用</a:t>
            </a:r>
            <a:r>
              <a:rPr lang="en-US" altLang="zh-CN" sz="2400" dirty="0" err="1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sa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（</a:t>
            </a:r>
            <a:r>
              <a:rPr lang="en-US" altLang="zh-CN" sz="2400" dirty="0" err="1">
                <a:latin typeface="黑体" panose="02010609060101010101" pitchFamily="49" charset="-122"/>
                <a:ea typeface="黑体" panose="02010609060101010101" pitchFamily="49" charset="-122"/>
              </a:rPr>
              <a:t>sa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是系统默认的拥有最高权限的登录账户）</a:t>
            </a:r>
            <a:r>
              <a:rPr lang="zh-CN" altLang="en-US" sz="2400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  <a:r>
              <a:rPr lang="en-US" altLang="zh-CN" sz="24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</a:t>
            </a:r>
            <a:endParaRPr lang="en-US" altLang="zh-CN" sz="24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482871" y="3299860"/>
            <a:ext cx="3259178" cy="292832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" name="内容占位符 2"/>
          <p:cNvSpPr txBox="1"/>
          <p:nvPr/>
        </p:nvSpPr>
        <p:spPr>
          <a:xfrm>
            <a:off x="743901" y="3299860"/>
            <a:ext cx="4509135" cy="204023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24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en-US" altLang="zh-CN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  </a:t>
            </a:r>
            <a:r>
              <a:rPr lang="zh-CN" altLang="en-US" sz="2600" dirty="0">
                <a:solidFill>
                  <a:srgbClr val="C00000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操作步骤：</a:t>
            </a: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57200" lvl="1" indent="0">
              <a:lnSpc>
                <a:spcPct val="130000"/>
              </a:lnSpc>
              <a:spcBef>
                <a:spcPts val="1200"/>
              </a:spcBef>
              <a:buSzPct val="100000"/>
              <a:buFont typeface="Arial" panose="020B0604020202020204" pitchFamily="34" charset="0"/>
              <a:buNone/>
              <a:defRPr/>
            </a:pP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① 如右图所示，在对象资源管理器中右击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目标服务器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，在快捷菜单中选择“</a:t>
            </a:r>
            <a:r>
              <a:rPr lang="zh-CN" altLang="en-US" sz="28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属性</a:t>
            </a:r>
            <a:r>
              <a:rPr lang="zh-CN" altLang="en-US" sz="2800" dirty="0">
                <a:latin typeface="黑体" panose="02010609060101010101" pitchFamily="49" charset="-122"/>
                <a:ea typeface="黑体" panose="02010609060101010101" pitchFamily="49" charset="-122"/>
              </a:rPr>
              <a:t>”。  </a:t>
            </a:r>
            <a:endParaRPr lang="en-US" altLang="zh-CN" sz="28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400050" indent="-457200">
              <a:lnSpc>
                <a:spcPct val="150000"/>
              </a:lnSpc>
              <a:spcBef>
                <a:spcPts val="2400"/>
              </a:spcBef>
              <a:buSzPct val="100000"/>
              <a:buFont typeface="Wingdings" panose="05000000000000000000" pitchFamily="2" charset="2"/>
              <a:buChar char="Ø"/>
              <a:defRPr/>
            </a:pPr>
            <a:endParaRPr lang="en-US" altLang="zh-CN" sz="2600" dirty="0">
              <a:solidFill>
                <a:srgbClr val="C00000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045801" y="838200"/>
            <a:ext cx="5861914" cy="5330571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81050" y="838201"/>
            <a:ext cx="3846831" cy="3626224"/>
          </a:xfrm>
        </p:spPr>
        <p:txBody>
          <a:bodyPr>
            <a:normAutofit/>
          </a:bodyPr>
          <a:lstStyle/>
          <a:p>
            <a:pPr marL="0" indent="0">
              <a:lnSpc>
                <a:spcPct val="130000"/>
              </a:lnSpc>
              <a:spcBef>
                <a:spcPts val="2400"/>
              </a:spcBef>
              <a:buSzPct val="100000"/>
              <a:buNone/>
              <a:defRPr/>
            </a:pP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② 在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服务器属性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窗口中选择“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安全性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”选项页，在“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服务器身份验证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”选项区中选择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“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身份验证模式</a:t>
            </a:r>
            <a:r>
              <a:rPr lang="en-US" altLang="zh-CN" sz="2400" dirty="0">
                <a:latin typeface="黑体" panose="02010609060101010101" pitchFamily="49" charset="-122"/>
                <a:ea typeface="黑体" panose="02010609060101010101" pitchFamily="49" charset="-122"/>
              </a:rPr>
              <a:t>”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，单击“</a:t>
            </a:r>
            <a:r>
              <a:rPr lang="zh-CN" altLang="en-US" sz="24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确定</a:t>
            </a:r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”按钮。</a:t>
            </a:r>
            <a:endParaRPr lang="en-US" altLang="zh-CN" sz="2400" dirty="0"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对话气泡: 圆角矩形 9"/>
          <p:cNvSpPr/>
          <p:nvPr/>
        </p:nvSpPr>
        <p:spPr>
          <a:xfrm>
            <a:off x="5429849" y="2744360"/>
            <a:ext cx="1565311" cy="759125"/>
          </a:xfrm>
          <a:prstGeom prst="wedgeRoundRectCallout">
            <a:avLst>
              <a:gd name="adj1" fmla="val -36231"/>
              <a:gd name="adj2" fmla="val -117749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“安全性” 选择页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对话气泡: 圆角矩形 10"/>
          <p:cNvSpPr/>
          <p:nvPr/>
        </p:nvSpPr>
        <p:spPr>
          <a:xfrm>
            <a:off x="7814560" y="2969898"/>
            <a:ext cx="3213713" cy="759125"/>
          </a:xfrm>
          <a:prstGeom prst="wedgeRoundRectCallout">
            <a:avLst>
              <a:gd name="adj1" fmla="val -49607"/>
              <a:gd name="adj2" fmla="val -127343"/>
              <a:gd name="adj3" fmla="val 16667"/>
            </a:avLst>
          </a:prstGeom>
          <a:solidFill>
            <a:schemeClr val="bg1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选择“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SQL Server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和</a:t>
            </a:r>
            <a:r>
              <a:rPr lang="en-US" altLang="zh-CN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Windows</a:t>
            </a:r>
            <a:r>
              <a:rPr lang="zh-CN" altLang="en-US" sz="2200" dirty="0">
                <a:solidFill>
                  <a:srgbClr val="0000CC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身份验证模式”</a:t>
            </a:r>
            <a:endParaRPr lang="zh-CN" altLang="en-US" sz="2200" dirty="0">
              <a:solidFill>
                <a:srgbClr val="0000CC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</p:bldLst>
  </p:timing>
</p:sld>
</file>

<file path=ppt/tags/tag1.xml><?xml version="1.0" encoding="utf-8"?>
<p:tagLst xmlns:p="http://schemas.openxmlformats.org/presentationml/2006/main">
  <p:tag name="KSO_WPP_MARK_KEY" val="ed5c9d8d-8ff5-488a-ad62-33b523860f9b"/>
  <p:tag name="COMMONDATA" val="eyJoZGlkIjoiM2Y1N2YwZTE4MDZmZGY4MDA0Njk1MjAxZjVjZjE3NDA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solidFill>
            <a:srgbClr val="C0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1851</Words>
  <Application>WPS 演示</Application>
  <PresentationFormat>宽屏</PresentationFormat>
  <Paragraphs>101</Paragraphs>
  <Slides>13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24" baseType="lpstr">
      <vt:lpstr>Arial</vt:lpstr>
      <vt:lpstr>宋体</vt:lpstr>
      <vt:lpstr>Wingdings</vt:lpstr>
      <vt:lpstr>微软雅黑</vt:lpstr>
      <vt:lpstr>黑体</vt:lpstr>
      <vt:lpstr>Calibri</vt:lpstr>
      <vt:lpstr>Arial Unicode MS</vt:lpstr>
      <vt:lpstr>等线 Light</vt:lpstr>
      <vt:lpstr>等线</vt:lpstr>
      <vt:lpstr>华文行楷</vt:lpstr>
      <vt:lpstr>Office 主题​​</vt:lpstr>
      <vt:lpstr>PowerPoint 演示文稿</vt:lpstr>
      <vt:lpstr>PowerPoint 演示文稿</vt:lpstr>
      <vt:lpstr>PowerPoint 演示文稿</vt:lpstr>
      <vt:lpstr>一、Windows身份验证模式</vt:lpstr>
      <vt:lpstr>PowerPoint 演示文稿</vt:lpstr>
      <vt:lpstr>二、混合身份验证模式</vt:lpstr>
      <vt:lpstr>PowerPoint 演示文稿</vt:lpstr>
      <vt:lpstr>三、设置身份验证模式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第一章</dc:title>
  <dc:creator>zhang yonghua</dc:creator>
  <cp:lastModifiedBy>Lenovo</cp:lastModifiedBy>
  <cp:revision>225</cp:revision>
  <dcterms:created xsi:type="dcterms:W3CDTF">2019-10-10T08:16:00Z</dcterms:created>
  <dcterms:modified xsi:type="dcterms:W3CDTF">2024-06-17T08:50:31Z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2052-11.1.0.12358</vt:lpwstr>
  </property>
  <property fmtid="{D5CDD505-2E9C-101B-9397-08002B2CF9AE}" pid="3" name="ICV">
    <vt:lpwstr>B3A7D7AAE6DE4645A05AE60E620BF889</vt:lpwstr>
  </property>
</Properties>
</file>