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1" r:id="rId5"/>
    <p:sldId id="279" r:id="rId6"/>
    <p:sldId id="285" r:id="rId7"/>
    <p:sldId id="281" r:id="rId8"/>
    <p:sldId id="282" r:id="rId9"/>
    <p:sldId id="295" r:id="rId10"/>
    <p:sldId id="296" r:id="rId11"/>
    <p:sldId id="298" r:id="rId12"/>
    <p:sldId id="297" r:id="rId13"/>
    <p:sldId id="299" r:id="rId14"/>
    <p:sldId id="305" r:id="rId15"/>
    <p:sldId id="306" r:id="rId16"/>
    <p:sldId id="307" r:id="rId17"/>
    <p:sldId id="308" r:id="rId18"/>
    <p:sldId id="309" r:id="rId19"/>
    <p:sldId id="310" r:id="rId20"/>
    <p:sldId id="311" r:id="rId21"/>
    <p:sldId id="312" r:id="rId22"/>
    <p:sldId id="313" r:id="rId23"/>
    <p:sldId id="314" r:id="rId24"/>
    <p:sldId id="300" r:id="rId25"/>
    <p:sldId id="301" r:id="rId26"/>
    <p:sldId id="302"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620" autoAdjust="0"/>
    <p:restoredTop sz="81547" autoAdjust="0"/>
  </p:normalViewPr>
  <p:slideViewPr>
    <p:cSldViewPr snapToGrid="0">
      <p:cViewPr varScale="1">
        <p:scale>
          <a:sx n="36" d="100"/>
          <a:sy n="36" d="100"/>
        </p:scale>
        <p:origin x="59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A2FCA-F2F4-4312-9363-FDB760A14D6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169E-6AA6-4928-A217-CD13C0A678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右侧所示为内置的服务器角色，这些角色的名称不同权限不同，</a:t>
            </a:r>
            <a:r>
              <a:rPr lang="zh-CN" altLang="en-US" b="1" dirty="0"/>
              <a:t>如</a:t>
            </a:r>
            <a:r>
              <a:rPr lang="en-US" altLang="zh-CN" sz="1200" b="1" dirty="0">
                <a:solidFill>
                  <a:srgbClr val="0000CC"/>
                </a:solidFill>
                <a:latin typeface="黑体" panose="02010609060101010101" pitchFamily="49" charset="-122"/>
                <a:ea typeface="黑体" panose="02010609060101010101" pitchFamily="49" charset="-122"/>
                <a:sym typeface="+mn-ea"/>
              </a:rPr>
              <a:t>Sysadmin</a:t>
            </a:r>
            <a:r>
              <a:rPr lang="zh-CN" altLang="en-US" sz="1200" b="1" dirty="0">
                <a:solidFill>
                  <a:srgbClr val="0000CC"/>
                </a:solidFill>
                <a:latin typeface="黑体" panose="02010609060101010101" pitchFamily="49" charset="-122"/>
                <a:ea typeface="黑体" panose="02010609060101010101" pitchFamily="49" charset="-122"/>
                <a:sym typeface="+mn-ea"/>
              </a:rPr>
              <a:t>是可以执行任何操作的角色，</a:t>
            </a:r>
            <a:r>
              <a:rPr lang="en-US" altLang="zh-CN" sz="1200" b="1" dirty="0" err="1">
                <a:solidFill>
                  <a:srgbClr val="0000CC"/>
                </a:solidFill>
                <a:latin typeface="黑体" panose="02010609060101010101" pitchFamily="49" charset="-122"/>
                <a:ea typeface="黑体" panose="02010609060101010101" pitchFamily="49" charset="-122"/>
                <a:sym typeface="+mn-ea"/>
              </a:rPr>
              <a:t>Dbcreator</a:t>
            </a:r>
            <a:r>
              <a:rPr lang="zh-CN" altLang="en-US" sz="1200" b="1" dirty="0">
                <a:solidFill>
                  <a:srgbClr val="0000CC"/>
                </a:solidFill>
                <a:latin typeface="黑体" panose="02010609060101010101" pitchFamily="49" charset="-122"/>
                <a:ea typeface="黑体" panose="02010609060101010101" pitchFamily="49" charset="-122"/>
                <a:sym typeface="+mn-ea"/>
              </a:rPr>
              <a:t>是可以创建修改和删除数据库的角色。</a:t>
            </a:r>
            <a:endParaRPr lang="en-US" altLang="zh-CN" sz="1200" b="1" dirty="0">
              <a:solidFill>
                <a:srgbClr val="0000CC"/>
              </a:solidFill>
              <a:latin typeface="黑体" panose="02010609060101010101" pitchFamily="49" charset="-122"/>
              <a:ea typeface="黑体" panose="02010609060101010101" pitchFamily="49" charset="-122"/>
              <a:sym typeface="+mn-ea"/>
            </a:endParaRPr>
          </a:p>
          <a:p>
            <a:endParaRPr lang="en-US" altLang="zh-CN" sz="1200" dirty="0">
              <a:solidFill>
                <a:srgbClr val="0000CC"/>
              </a:solidFill>
              <a:latin typeface="黑体" panose="02010609060101010101" pitchFamily="49" charset="-122"/>
              <a:ea typeface="黑体" panose="02010609060101010101" pitchFamily="49" charset="-122"/>
              <a:sym typeface="+mn-ea"/>
            </a:endParaRPr>
          </a:p>
          <a:p>
            <a:endParaRPr lang="en-US" altLang="zh-CN" dirty="0"/>
          </a:p>
          <a:p>
            <a:endParaRPr lang="en-US" altLang="zh-CN" dirty="0"/>
          </a:p>
          <a:p>
            <a:pPr marL="400050" indent="-457200">
              <a:lnSpc>
                <a:spcPct val="130000"/>
              </a:lnSpc>
              <a:spcBef>
                <a:spcPts val="2400"/>
              </a:spcBef>
              <a:buClr>
                <a:srgbClr val="C00000"/>
              </a:buClr>
              <a:buSzPct val="100000"/>
              <a:buFont typeface="Wingdings" panose="05000000000000000000" pitchFamily="2" charset="2"/>
              <a:buChar char="Ø"/>
              <a:defRPr/>
            </a:pPr>
            <a:r>
              <a:rPr lang="zh-CN" altLang="en-US" sz="2600" dirty="0">
                <a:solidFill>
                  <a:srgbClr val="C00000"/>
                </a:solidFill>
                <a:latin typeface="黑体" panose="02010609060101010101" pitchFamily="49" charset="-122"/>
                <a:ea typeface="黑体" panose="02010609060101010101" pitchFamily="49" charset="-122"/>
              </a:rPr>
              <a:t>内置的服务器角色</a:t>
            </a:r>
            <a:endParaRPr lang="en-US" altLang="zh-CN" sz="2600" dirty="0">
              <a:solidFill>
                <a:srgbClr val="C00000"/>
              </a:solidFill>
              <a:latin typeface="黑体" panose="02010609060101010101" pitchFamily="49" charset="-122"/>
              <a:ea typeface="黑体" panose="02010609060101010101" pitchFamily="49" charset="-122"/>
            </a:endParaRPr>
          </a:p>
          <a:p>
            <a:pPr marL="457200" lvl="1" indent="0" fontAlgn="auto">
              <a:lnSpc>
                <a:spcPct val="120000"/>
              </a:lnSpc>
              <a:spcBef>
                <a:spcPts val="1200"/>
              </a:spcBef>
              <a:buClrTx/>
              <a:buSzTx/>
              <a:buFontTx/>
              <a:buNone/>
            </a:pPr>
            <a:r>
              <a:rPr lang="en-US" altLang="zh-CN" sz="2600" dirty="0">
                <a:solidFill>
                  <a:srgbClr val="0000CC"/>
                </a:solidFill>
                <a:latin typeface="黑体" panose="02010609060101010101" pitchFamily="49" charset="-122"/>
                <a:ea typeface="黑体" panose="02010609060101010101" pitchFamily="49" charset="-122"/>
                <a:sym typeface="+mn-ea"/>
              </a:rPr>
              <a:t>Sysadmin</a:t>
            </a:r>
            <a:r>
              <a:rPr lang="en-US" altLang="zh-CN" dirty="0">
                <a:solidFill>
                  <a:srgbClr val="0000CC"/>
                </a:solidFill>
                <a:latin typeface="黑体" panose="02010609060101010101" pitchFamily="49" charset="-122"/>
                <a:ea typeface="黑体" panose="02010609060101010101" pitchFamily="49" charset="-122"/>
                <a:sym typeface="+mn-ea"/>
              </a:rPr>
              <a:t> </a:t>
            </a:r>
            <a:r>
              <a:rPr lang="en-US" altLang="zh-CN" dirty="0">
                <a:solidFill>
                  <a:srgbClr val="FFFF00"/>
                </a:solidFill>
                <a:latin typeface="黑体" panose="02010609060101010101" pitchFamily="49" charset="-122"/>
                <a:ea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sym typeface="+mn-ea"/>
              </a:rPr>
              <a:t>可执行</a:t>
            </a:r>
            <a:r>
              <a:rPr lang="en-US" altLang="zh-CN" dirty="0">
                <a:latin typeface="黑体" panose="02010609060101010101" pitchFamily="49" charset="-122"/>
                <a:ea typeface="黑体" panose="02010609060101010101" pitchFamily="49" charset="-122"/>
                <a:sym typeface="+mn-ea"/>
              </a:rPr>
              <a:t>SQL Server</a:t>
            </a:r>
            <a:r>
              <a:rPr lang="zh-CN" altLang="en-US" dirty="0">
                <a:latin typeface="黑体" panose="02010609060101010101" pitchFamily="49" charset="-122"/>
                <a:ea typeface="黑体" panose="02010609060101010101" pitchFamily="49" charset="-122"/>
                <a:sym typeface="+mn-ea"/>
              </a:rPr>
              <a:t>中的任何操作。</a:t>
            </a:r>
            <a:endParaRPr lang="zh-CN" altLang="en-US" dirty="0">
              <a:latin typeface="黑体" panose="02010609060101010101" pitchFamily="49" charset="-122"/>
              <a:ea typeface="黑体" panose="02010609060101010101" pitchFamily="49" charset="-122"/>
            </a:endParaRPr>
          </a:p>
          <a:p>
            <a:pPr marL="457200" lvl="1" indent="0" eaLnBrk="1" hangingPunct="1">
              <a:lnSpc>
                <a:spcPct val="120000"/>
              </a:lnSpc>
              <a:spcBef>
                <a:spcPct val="0"/>
              </a:spcBef>
              <a:buClrTx/>
              <a:buSzTx/>
              <a:buFontTx/>
              <a:buNone/>
            </a:pPr>
            <a:r>
              <a:rPr lang="en-US" altLang="zh-CN" sz="2600" dirty="0" err="1">
                <a:solidFill>
                  <a:srgbClr val="0000CC"/>
                </a:solidFill>
                <a:latin typeface="黑体" panose="02010609060101010101" pitchFamily="49" charset="-122"/>
                <a:ea typeface="黑体" panose="02010609060101010101" pitchFamily="49" charset="-122"/>
                <a:sym typeface="+mn-ea"/>
              </a:rPr>
              <a:t>Serveradmin</a:t>
            </a:r>
            <a:r>
              <a:rPr lang="en-US" altLang="zh-CN" dirty="0">
                <a:solidFill>
                  <a:srgbClr val="0000CC"/>
                </a:solidFill>
                <a:latin typeface="黑体" panose="02010609060101010101" pitchFamily="49" charset="-122"/>
                <a:ea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sym typeface="+mn-ea"/>
              </a:rPr>
              <a:t>可设置服务器范围的配置选项。</a:t>
            </a:r>
            <a:endParaRPr lang="zh-CN" altLang="en-US" dirty="0">
              <a:latin typeface="黑体" panose="02010609060101010101" pitchFamily="49" charset="-122"/>
              <a:ea typeface="黑体" panose="02010609060101010101" pitchFamily="49" charset="-122"/>
            </a:endParaRPr>
          </a:p>
          <a:p>
            <a:pPr marL="457200" lvl="1" indent="0" eaLnBrk="1" hangingPunct="1">
              <a:lnSpc>
                <a:spcPct val="120000"/>
              </a:lnSpc>
              <a:spcBef>
                <a:spcPct val="0"/>
              </a:spcBef>
              <a:buClrTx/>
              <a:buSzTx/>
              <a:buFontTx/>
              <a:buNone/>
            </a:pPr>
            <a:r>
              <a:rPr lang="en-US" altLang="zh-CN" sz="2600" dirty="0" err="1">
                <a:solidFill>
                  <a:srgbClr val="0000CC"/>
                </a:solidFill>
                <a:latin typeface="黑体" panose="02010609060101010101" pitchFamily="49" charset="-122"/>
                <a:ea typeface="黑体" panose="02010609060101010101" pitchFamily="49" charset="-122"/>
                <a:sym typeface="+mn-ea"/>
              </a:rPr>
              <a:t>Setupadmin</a:t>
            </a:r>
            <a:r>
              <a:rPr lang="en-US" altLang="zh-CN" dirty="0">
                <a:solidFill>
                  <a:srgbClr val="0000CC"/>
                </a:solidFill>
                <a:latin typeface="黑体" panose="02010609060101010101" pitchFamily="49" charset="-122"/>
                <a:ea typeface="黑体" panose="02010609060101010101" pitchFamily="49" charset="-122"/>
                <a:sym typeface="+mn-ea"/>
              </a:rPr>
              <a:t>  </a:t>
            </a:r>
            <a:r>
              <a:rPr lang="en-US" altLang="zh-CN" dirty="0">
                <a:latin typeface="黑体" panose="02010609060101010101" pitchFamily="49" charset="-122"/>
                <a:ea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sym typeface="+mn-ea"/>
              </a:rPr>
              <a:t>可管理连接服务器和启动过程。</a:t>
            </a:r>
            <a:r>
              <a:rPr lang="en-US" altLang="zh-CN" sz="2600" dirty="0" err="1">
                <a:solidFill>
                  <a:srgbClr val="0000CC"/>
                </a:solidFill>
                <a:latin typeface="黑体" panose="02010609060101010101" pitchFamily="49" charset="-122"/>
                <a:ea typeface="黑体" panose="02010609060101010101" pitchFamily="49" charset="-122"/>
                <a:sym typeface="+mn-ea"/>
              </a:rPr>
              <a:t>Securityadmin</a:t>
            </a:r>
            <a:r>
              <a:rPr lang="en-US" altLang="zh-CN" dirty="0">
                <a:solidFill>
                  <a:srgbClr val="0000CC"/>
                </a:solidFill>
                <a:latin typeface="黑体" panose="02010609060101010101" pitchFamily="49" charset="-122"/>
                <a:ea typeface="黑体" panose="02010609060101010101" pitchFamily="49" charset="-122"/>
                <a:sym typeface="+mn-ea"/>
              </a:rPr>
              <a:t>  </a:t>
            </a:r>
            <a:r>
              <a:rPr lang="en-US" altLang="zh-CN" dirty="0">
                <a:latin typeface="黑体" panose="02010609060101010101" pitchFamily="49" charset="-122"/>
                <a:ea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sym typeface="+mn-ea"/>
              </a:rPr>
              <a:t>可管理登录和创建数据库、读取错误日志和更改密码。</a:t>
            </a:r>
            <a:endParaRPr lang="zh-CN" altLang="en-US" dirty="0">
              <a:latin typeface="黑体" panose="02010609060101010101" pitchFamily="49" charset="-122"/>
              <a:ea typeface="黑体" panose="02010609060101010101" pitchFamily="49" charset="-122"/>
            </a:endParaRPr>
          </a:p>
          <a:p>
            <a:pPr marL="457200" lvl="1" indent="0" eaLnBrk="1" hangingPunct="1">
              <a:lnSpc>
                <a:spcPct val="120000"/>
              </a:lnSpc>
              <a:spcBef>
                <a:spcPct val="0"/>
              </a:spcBef>
              <a:buClrTx/>
              <a:buSzTx/>
              <a:buFontTx/>
              <a:buNone/>
            </a:pPr>
            <a:r>
              <a:rPr lang="en-US" altLang="zh-CN" sz="2600" dirty="0" err="1">
                <a:solidFill>
                  <a:srgbClr val="0000CC"/>
                </a:solidFill>
                <a:latin typeface="黑体" panose="02010609060101010101" pitchFamily="49" charset="-122"/>
                <a:ea typeface="黑体" panose="02010609060101010101" pitchFamily="49" charset="-122"/>
                <a:sym typeface="+mn-ea"/>
              </a:rPr>
              <a:t>Processadmin</a:t>
            </a:r>
            <a:r>
              <a:rPr lang="en-US" altLang="zh-CN" dirty="0">
                <a:solidFill>
                  <a:srgbClr val="0000CC"/>
                </a:solidFill>
                <a:latin typeface="黑体" panose="02010609060101010101" pitchFamily="49" charset="-122"/>
                <a:ea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sym typeface="+mn-ea"/>
              </a:rPr>
              <a:t>管理</a:t>
            </a:r>
            <a:r>
              <a:rPr lang="en-US" altLang="zh-CN" dirty="0">
                <a:latin typeface="黑体" panose="02010609060101010101" pitchFamily="49" charset="-122"/>
                <a:ea typeface="黑体" panose="02010609060101010101" pitchFamily="49" charset="-122"/>
                <a:sym typeface="+mn-ea"/>
              </a:rPr>
              <a:t>SQL Server</a:t>
            </a:r>
            <a:r>
              <a:rPr lang="zh-CN" altLang="en-US" dirty="0">
                <a:latin typeface="黑体" panose="02010609060101010101" pitchFamily="49" charset="-122"/>
                <a:ea typeface="黑体" panose="02010609060101010101" pitchFamily="49" charset="-122"/>
                <a:sym typeface="+mn-ea"/>
              </a:rPr>
              <a:t>进程。</a:t>
            </a:r>
            <a:endParaRPr lang="zh-CN" altLang="en-US" dirty="0">
              <a:latin typeface="黑体" panose="02010609060101010101" pitchFamily="49" charset="-122"/>
              <a:ea typeface="黑体" panose="02010609060101010101" pitchFamily="49" charset="-122"/>
            </a:endParaRPr>
          </a:p>
          <a:p>
            <a:pPr marL="457200" lvl="1" indent="0" eaLnBrk="1" hangingPunct="1">
              <a:lnSpc>
                <a:spcPct val="120000"/>
              </a:lnSpc>
              <a:spcBef>
                <a:spcPct val="0"/>
              </a:spcBef>
              <a:buClrTx/>
              <a:buSzTx/>
              <a:buFontTx/>
              <a:buNone/>
            </a:pPr>
            <a:r>
              <a:rPr lang="en-US" altLang="zh-CN" sz="2600" dirty="0" err="1">
                <a:solidFill>
                  <a:srgbClr val="0000CC"/>
                </a:solidFill>
                <a:latin typeface="黑体" panose="02010609060101010101" pitchFamily="49" charset="-122"/>
                <a:ea typeface="黑体" panose="02010609060101010101" pitchFamily="49" charset="-122"/>
                <a:sym typeface="+mn-ea"/>
              </a:rPr>
              <a:t>Dbcreator</a:t>
            </a:r>
            <a:r>
              <a:rPr lang="en-US" altLang="zh-CN" sz="2600" dirty="0">
                <a:solidFill>
                  <a:srgbClr val="0000CC"/>
                </a:solidFill>
                <a:latin typeface="黑体" panose="02010609060101010101" pitchFamily="49" charset="-122"/>
                <a:ea typeface="黑体" panose="02010609060101010101" pitchFamily="49" charset="-122"/>
                <a:sym typeface="+mn-ea"/>
              </a:rPr>
              <a:t> </a:t>
            </a:r>
            <a:r>
              <a:rPr lang="en-US" altLang="zh-CN" dirty="0">
                <a:solidFill>
                  <a:srgbClr val="0000CC"/>
                </a:solidFill>
                <a:latin typeface="黑体" panose="02010609060101010101" pitchFamily="49" charset="-122"/>
                <a:ea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sym typeface="+mn-ea"/>
              </a:rPr>
              <a:t>创建、修改和删除数据库。</a:t>
            </a:r>
            <a:endParaRPr lang="zh-CN" altLang="en-US" dirty="0">
              <a:latin typeface="黑体" panose="02010609060101010101" pitchFamily="49" charset="-122"/>
              <a:ea typeface="黑体" panose="02010609060101010101" pitchFamily="49" charset="-122"/>
            </a:endParaRPr>
          </a:p>
          <a:p>
            <a:pPr marL="457200" lvl="1" indent="0" eaLnBrk="1" hangingPunct="1">
              <a:lnSpc>
                <a:spcPct val="120000"/>
              </a:lnSpc>
              <a:spcBef>
                <a:spcPct val="0"/>
              </a:spcBef>
              <a:buClrTx/>
              <a:buSzTx/>
              <a:buFontTx/>
              <a:buNone/>
            </a:pPr>
            <a:r>
              <a:rPr lang="en-US" altLang="zh-CN" sz="2600" dirty="0" err="1">
                <a:solidFill>
                  <a:srgbClr val="0000CC"/>
                </a:solidFill>
                <a:latin typeface="黑体" panose="02010609060101010101" pitchFamily="49" charset="-122"/>
                <a:ea typeface="黑体" panose="02010609060101010101" pitchFamily="49" charset="-122"/>
                <a:sym typeface="+mn-ea"/>
              </a:rPr>
              <a:t>Diskadmin</a:t>
            </a:r>
            <a:r>
              <a:rPr lang="en-US" altLang="zh-CN" dirty="0">
                <a:solidFill>
                  <a:srgbClr val="0000CC"/>
                </a:solidFill>
                <a:latin typeface="黑体" panose="02010609060101010101" pitchFamily="49" charset="-122"/>
                <a:ea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sym typeface="+mn-ea"/>
              </a:rPr>
              <a:t>管理磁盘文件。</a:t>
            </a:r>
            <a:endParaRPr lang="zh-CN" altLang="en-US" dirty="0">
              <a:latin typeface="黑体" panose="02010609060101010101" pitchFamily="49" charset="-122"/>
              <a:ea typeface="黑体" panose="02010609060101010101" pitchFamily="49" charset="-122"/>
            </a:endParaRPr>
          </a:p>
          <a:p>
            <a:pPr marL="457200" lvl="1" indent="0" eaLnBrk="1" hangingPunct="1">
              <a:lnSpc>
                <a:spcPct val="120000"/>
              </a:lnSpc>
              <a:spcBef>
                <a:spcPct val="0"/>
              </a:spcBef>
              <a:buClrTx/>
              <a:buSzTx/>
              <a:buFontTx/>
              <a:buNone/>
            </a:pPr>
            <a:r>
              <a:rPr lang="en-US" altLang="zh-CN" sz="2600" dirty="0" err="1">
                <a:solidFill>
                  <a:srgbClr val="0000CC"/>
                </a:solidFill>
                <a:latin typeface="黑体" panose="02010609060101010101" pitchFamily="49" charset="-122"/>
                <a:ea typeface="黑体" panose="02010609060101010101" pitchFamily="49" charset="-122"/>
                <a:sym typeface="+mn-ea"/>
              </a:rPr>
              <a:t>Bulkadmin</a:t>
            </a:r>
            <a:r>
              <a:rPr lang="en-US" altLang="zh-CN" dirty="0">
                <a:solidFill>
                  <a:srgbClr val="0000CC"/>
                </a:solidFill>
                <a:latin typeface="黑体" panose="02010609060101010101" pitchFamily="49" charset="-122"/>
                <a:ea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sym typeface="+mn-ea"/>
              </a:rPr>
              <a:t>可执行大容量插入语句。</a:t>
            </a:r>
            <a:endParaRPr lang="zh-CN" altLang="en-US" dirty="0">
              <a:latin typeface="黑体" panose="02010609060101010101" pitchFamily="49" charset="-122"/>
              <a:ea typeface="黑体" panose="02010609060101010101" pitchFamily="49" charset="-122"/>
            </a:endParaRPr>
          </a:p>
          <a:p>
            <a:pPr marL="457200" lvl="1" indent="0" eaLnBrk="1" hangingPunct="1">
              <a:lnSpc>
                <a:spcPct val="120000"/>
              </a:lnSpc>
              <a:spcBef>
                <a:spcPct val="0"/>
              </a:spcBef>
              <a:buClrTx/>
              <a:buSzTx/>
              <a:buFontTx/>
              <a:buNone/>
            </a:pPr>
            <a:r>
              <a:rPr lang="en-US" altLang="zh-CN" sz="2600" dirty="0">
                <a:solidFill>
                  <a:srgbClr val="0000CC"/>
                </a:solidFill>
                <a:latin typeface="黑体" panose="02010609060101010101" pitchFamily="49" charset="-122"/>
                <a:ea typeface="黑体" panose="02010609060101010101" pitchFamily="49" charset="-122"/>
                <a:sym typeface="+mn-ea"/>
              </a:rPr>
              <a:t>Public</a:t>
            </a:r>
            <a:r>
              <a:rPr lang="en-US" altLang="zh-CN" dirty="0">
                <a:solidFill>
                  <a:srgbClr val="0000CC"/>
                </a:solidFill>
                <a:latin typeface="黑体" panose="02010609060101010101" pitchFamily="49" charset="-122"/>
                <a:ea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sym typeface="+mn-ea"/>
              </a:rPr>
              <a:t>具有</a:t>
            </a:r>
            <a:r>
              <a:rPr lang="en-US" altLang="zh-CN" dirty="0" err="1">
                <a:solidFill>
                  <a:schemeClr val="tx1"/>
                </a:solidFill>
                <a:latin typeface="黑体" panose="02010609060101010101" pitchFamily="49" charset="-122"/>
                <a:ea typeface="黑体" panose="02010609060101010101" pitchFamily="49" charset="-122"/>
                <a:sym typeface="+mn-ea"/>
              </a:rPr>
              <a:t>查看</a:t>
            </a:r>
            <a:r>
              <a:rPr lang="zh-CN" altLang="en-US" dirty="0">
                <a:solidFill>
                  <a:schemeClr val="tx1"/>
                </a:solidFill>
                <a:latin typeface="黑体" panose="02010609060101010101" pitchFamily="49" charset="-122"/>
                <a:ea typeface="黑体" panose="02010609060101010101" pitchFamily="49" charset="-122"/>
                <a:sym typeface="+mn-ea"/>
              </a:rPr>
              <a:t>任</a:t>
            </a:r>
            <a:r>
              <a:rPr lang="zh-CN" altLang="en-US" dirty="0">
                <a:latin typeface="黑体" panose="02010609060101010101" pitchFamily="49" charset="-122"/>
                <a:ea typeface="黑体" panose="02010609060101010101" pitchFamily="49" charset="-122"/>
                <a:sym typeface="+mn-ea"/>
              </a:rPr>
              <a:t>何数据库的权限。创建的登录名默认属于该角色。</a:t>
            </a:r>
            <a:endParaRPr lang="en-US" altLang="zh-CN" sz="220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第一个参数为登录名，第二个参数为角色名</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ym typeface="+mn-ea"/>
              </a:rPr>
              <a:t>创建服务器登录账户</a:t>
            </a:r>
            <a:r>
              <a:rPr lang="zh-CN" altLang="en-US" dirty="0">
                <a:sym typeface="+mn-ea"/>
              </a:rPr>
              <a:t>：登录账户属于服务器级的安全策略，要连接到服务器，首相要是一个合法的登录账户</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dirty="0">
                <a:latin typeface="黑体" panose="02010609060101010101" pitchFamily="49" charset="-122"/>
                <a:ea typeface="黑体" panose="02010609060101010101" pitchFamily="49" charset="-122"/>
              </a:rPr>
              <a:t>删除登录名时，</a:t>
            </a:r>
            <a:r>
              <a:rPr lang="en-US" altLang="zh-CN" sz="1200" b="1" dirty="0">
                <a:latin typeface="黑体" panose="02010609060101010101" pitchFamily="49" charset="-122"/>
                <a:ea typeface="黑体" panose="02010609060101010101" pitchFamily="49" charset="-122"/>
              </a:rPr>
              <a:t>SQL Server 2008</a:t>
            </a:r>
            <a:r>
              <a:rPr lang="zh-CN" altLang="zh-CN" sz="1200" b="1" dirty="0">
                <a:latin typeface="黑体" panose="02010609060101010101" pitchFamily="49" charset="-122"/>
                <a:ea typeface="黑体" panose="02010609060101010101" pitchFamily="49" charset="-122"/>
              </a:rPr>
              <a:t>不会删除与其映射的数据库用户。</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ym typeface="+mn-ea"/>
              </a:rPr>
              <a:t>创建服务器登录账户</a:t>
            </a:r>
            <a:r>
              <a:rPr lang="zh-CN" altLang="en-US" dirty="0">
                <a:sym typeface="+mn-ea"/>
              </a:rPr>
              <a:t>：登录账户属于服务器级的安全策略，要连接到服务器，首相要是一个合法的登录账户</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数据库角色列表中列出了所有的内置的数据库角色，创建的登录名默认属于</a:t>
            </a:r>
            <a:r>
              <a:rPr lang="en-US" altLang="zh-CN" dirty="0"/>
              <a:t>public</a:t>
            </a:r>
            <a:r>
              <a:rPr lang="zh-CN" altLang="en-US" dirty="0"/>
              <a:t>角色。</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用户映射是指当以该登录账户登录到服务器后，可以通过映射的这个数据库用户使用这个数据库</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ym typeface="+mn-ea"/>
              </a:rPr>
              <a:t>创建服务器登录账户</a:t>
            </a:r>
            <a:r>
              <a:rPr lang="zh-CN" altLang="en-US" dirty="0">
                <a:sym typeface="+mn-ea"/>
              </a:rPr>
              <a:t>：登录账户属于服务器级的安全策略，要连接到服务器，首相要是一个合法的登录账户</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55AE1-CBAC-44AA-91FF-DF4E74582DC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F9185-F76B-437C-8CD0-34369C71AF65}" type="slidenum">
              <a:rPr lang="zh-CN" altLang="en-US" smtClean="0"/>
            </a:fld>
            <a:endParaRPr lang="zh-CN" altLang="en-US"/>
          </a:p>
        </p:txBody>
      </p:sp>
      <p:grpSp>
        <p:nvGrpSpPr>
          <p:cNvPr id="8" name="组合 7"/>
          <p:cNvGrpSpPr/>
          <p:nvPr userDrawn="1"/>
        </p:nvGrpSpPr>
        <p:grpSpPr>
          <a:xfrm>
            <a:off x="-19606" y="-15875"/>
            <a:ext cx="12259019" cy="6879906"/>
            <a:chOff x="-19606" y="-15875"/>
            <a:chExt cx="12259019" cy="6879906"/>
          </a:xfrm>
        </p:grpSpPr>
        <p:grpSp>
          <p:nvGrpSpPr>
            <p:cNvPr id="9" name="组合 8"/>
            <p:cNvGrpSpPr/>
            <p:nvPr userDrawn="1"/>
          </p:nvGrpSpPr>
          <p:grpSpPr>
            <a:xfrm>
              <a:off x="-19606" y="-15875"/>
              <a:ext cx="12259019" cy="6879906"/>
              <a:chOff x="-19606" y="-15875"/>
              <a:chExt cx="12259019" cy="6879906"/>
            </a:xfrm>
          </p:grpSpPr>
          <p:grpSp>
            <p:nvGrpSpPr>
              <p:cNvPr id="10" name="组合 9"/>
              <p:cNvGrpSpPr/>
              <p:nvPr userDrawn="1"/>
            </p:nvGrpSpPr>
            <p:grpSpPr>
              <a:xfrm>
                <a:off x="-19606" y="-15875"/>
                <a:ext cx="12259019" cy="1043781"/>
                <a:chOff x="-19606" y="-15875"/>
                <a:chExt cx="12259019" cy="1043781"/>
              </a:xfrm>
            </p:grpSpPr>
            <p:pic>
              <p:nvPicPr>
                <p:cNvPr id="14" name="图片 13"/>
                <p:cNvPicPr>
                  <a:picLocks noChangeAspect="1"/>
                </p:cNvPicPr>
                <p:nvPr userDrawn="1"/>
              </p:nvPicPr>
              <p:blipFill rotWithShape="1">
                <a:blip r:embed="rId12"/>
                <a:srcRect b="7917"/>
                <a:stretch>
                  <a:fillRect/>
                </a:stretch>
              </p:blipFill>
              <p:spPr>
                <a:xfrm>
                  <a:off x="-19606" y="-15875"/>
                  <a:ext cx="12259019" cy="350837"/>
                </a:xfrm>
                <a:prstGeom prst="rect">
                  <a:avLst/>
                </a:prstGeom>
              </p:spPr>
            </p:pic>
            <p:pic>
              <p:nvPicPr>
                <p:cNvPr id="15" name="图片 14"/>
                <p:cNvPicPr>
                  <a:picLocks noChangeAspect="1"/>
                </p:cNvPicPr>
                <p:nvPr userDrawn="1"/>
              </p:nvPicPr>
              <p:blipFill>
                <a:blip r:embed="rId13"/>
                <a:stretch>
                  <a:fillRect/>
                </a:stretch>
              </p:blipFill>
              <p:spPr>
                <a:xfrm>
                  <a:off x="11593039" y="378549"/>
                  <a:ext cx="576458" cy="649357"/>
                </a:xfrm>
                <a:prstGeom prst="rect">
                  <a:avLst/>
                </a:prstGeom>
              </p:spPr>
            </p:pic>
          </p:grpSp>
          <p:grpSp>
            <p:nvGrpSpPr>
              <p:cNvPr id="11" name="组合 10"/>
              <p:cNvGrpSpPr/>
              <p:nvPr userDrawn="1"/>
            </p:nvGrpSpPr>
            <p:grpSpPr>
              <a:xfrm>
                <a:off x="-19605" y="6031120"/>
                <a:ext cx="12198206" cy="832911"/>
                <a:chOff x="-19605" y="6031120"/>
                <a:chExt cx="12198206" cy="832911"/>
              </a:xfrm>
            </p:grpSpPr>
            <p:pic>
              <p:nvPicPr>
                <p:cNvPr id="12" name="图片 11"/>
                <p:cNvPicPr>
                  <a:picLocks noChangeAspect="1"/>
                </p:cNvPicPr>
                <p:nvPr userDrawn="1"/>
              </p:nvPicPr>
              <p:blipFill rotWithShape="1">
                <a:blip r:embed="rId14"/>
                <a:srcRect l="10351"/>
                <a:stretch>
                  <a:fillRect/>
                </a:stretch>
              </p:blipFill>
              <p:spPr>
                <a:xfrm>
                  <a:off x="-19605" y="6031120"/>
                  <a:ext cx="1359214" cy="491596"/>
                </a:xfrm>
                <a:prstGeom prst="rect">
                  <a:avLst/>
                </a:prstGeom>
              </p:spPr>
            </p:pic>
            <p:pic>
              <p:nvPicPr>
                <p:cNvPr id="13" name="图片 12"/>
                <p:cNvPicPr>
                  <a:picLocks noChangeAspect="1"/>
                </p:cNvPicPr>
                <p:nvPr userDrawn="1"/>
              </p:nvPicPr>
              <p:blipFill>
                <a:blip r:embed="rId15"/>
                <a:stretch>
                  <a:fillRect/>
                </a:stretch>
              </p:blipFill>
              <p:spPr>
                <a:xfrm>
                  <a:off x="-6773" y="6513194"/>
                  <a:ext cx="12185374" cy="350837"/>
                </a:xfrm>
                <a:prstGeom prst="rect">
                  <a:avLst/>
                </a:prstGeom>
              </p:spPr>
            </p:pic>
          </p:grpSp>
        </p:grpSp>
        <p:sp>
          <p:nvSpPr>
            <p:cNvPr id="16" name="文本框 15"/>
            <p:cNvSpPr txBox="1"/>
            <p:nvPr userDrawn="1"/>
          </p:nvSpPr>
          <p:spPr>
            <a:xfrm>
              <a:off x="10633323" y="6598364"/>
              <a:ext cx="1440954"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4">
                      <a:lumMod val="40000"/>
                      <a:lumOff val="60000"/>
                    </a:schemeClr>
                  </a:solidFill>
                  <a:latin typeface="华文行楷" panose="02010800040101010101" pitchFamily="2" charset="-122"/>
                  <a:ea typeface="华文行楷" panose="02010800040101010101" pitchFamily="2" charset="-122"/>
                </a:rPr>
                <a:t>计算机学院  张永华</a:t>
              </a:r>
              <a:endParaRPr lang="zh-CN" altLang="en-US" sz="1000" dirty="0">
                <a:solidFill>
                  <a:schemeClr val="accent4">
                    <a:lumMod val="40000"/>
                    <a:lumOff val="60000"/>
                  </a:schemeClr>
                </a:solidFill>
                <a:latin typeface="华文行楷" panose="02010800040101010101" pitchFamily="2" charset="-122"/>
                <a:ea typeface="华文行楷" panose="02010800040101010101"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099457" y="2552714"/>
            <a:ext cx="9993085" cy="876286"/>
          </a:xfrm>
        </p:spPr>
        <p:txBody>
          <a:bodyPr>
            <a:normAutofit/>
          </a:bodyPr>
          <a:lstStyle/>
          <a:p>
            <a:pPr>
              <a:spcBef>
                <a:spcPct val="0"/>
              </a:spcBef>
            </a:pPr>
            <a:r>
              <a:rPr lang="en-US" altLang="zh-CN" sz="5400" b="1" dirty="0">
                <a:latin typeface="黑体" panose="02010609060101010101" pitchFamily="49" charset="-122"/>
                <a:ea typeface="黑体" panose="02010609060101010101" pitchFamily="49" charset="-122"/>
                <a:cs typeface="+mj-cs"/>
              </a:rPr>
              <a:t>12.2 </a:t>
            </a:r>
            <a:r>
              <a:rPr lang="zh-CN" altLang="en-US" sz="5400" b="1" dirty="0">
                <a:latin typeface="黑体" panose="02010609060101010101" pitchFamily="49" charset="-122"/>
                <a:ea typeface="黑体" panose="02010609060101010101" pitchFamily="49" charset="-122"/>
                <a:cs typeface="+mj-cs"/>
              </a:rPr>
              <a:t>登录账户的创建与管理</a:t>
            </a:r>
            <a:endParaRPr lang="zh-CN" altLang="en-US" sz="5400" b="1" dirty="0">
              <a:latin typeface="黑体" panose="02010609060101010101" pitchFamily="49" charset="-122"/>
              <a:ea typeface="黑体" panose="02010609060101010101" pitchFamily="49"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932124" y="544253"/>
            <a:ext cx="10342680" cy="15194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600"/>
              </a:spcBef>
              <a:buSzPct val="100000"/>
              <a:buNone/>
              <a:defRPr/>
            </a:pPr>
            <a:r>
              <a:rPr lang="zh-CN" altLang="en-US" sz="2400" dirty="0">
                <a:latin typeface="Calibri" panose="020F0502020204030204" charset="0"/>
                <a:ea typeface="黑体" panose="02010609060101010101" pitchFamily="49" charset="-122"/>
                <a:sym typeface="+mn-ea"/>
              </a:rPr>
              <a:t>④</a:t>
            </a:r>
            <a:r>
              <a:rPr lang="zh-CN" altLang="en-US" sz="2400" dirty="0">
                <a:latin typeface="黑体" panose="02010609060101010101" pitchFamily="49" charset="-122"/>
                <a:ea typeface="黑体" panose="02010609060101010101" pitchFamily="49" charset="-122"/>
                <a:sym typeface="+mn-ea"/>
              </a:rPr>
              <a:t> </a:t>
            </a:r>
            <a:r>
              <a:rPr lang="zh-CN" altLang="zh-CN" sz="2400" dirty="0">
                <a:latin typeface="黑体" panose="02010609060101010101" pitchFamily="49" charset="-122"/>
                <a:ea typeface="黑体" panose="02010609060101010101" pitchFamily="49" charset="-122"/>
              </a:rPr>
              <a:t>在窗口左</a:t>
            </a:r>
            <a:r>
              <a:rPr lang="zh-CN" altLang="en-US" sz="2400" dirty="0">
                <a:latin typeface="黑体" panose="02010609060101010101" pitchFamily="49" charset="-122"/>
                <a:ea typeface="黑体" panose="02010609060101010101" pitchFamily="49" charset="-122"/>
              </a:rPr>
              <a:t>侧再</a:t>
            </a:r>
            <a:r>
              <a:rPr lang="zh-CN" altLang="zh-CN" sz="2400" dirty="0">
                <a:latin typeface="黑体" panose="02010609060101010101" pitchFamily="49" charset="-122"/>
                <a:ea typeface="黑体" panose="02010609060101010101" pitchFamily="49" charset="-122"/>
              </a:rPr>
              <a:t>选择“</a:t>
            </a:r>
            <a:r>
              <a:rPr lang="zh-CN" altLang="zh-CN" sz="2400" dirty="0">
                <a:solidFill>
                  <a:srgbClr val="0000CC"/>
                </a:solidFill>
                <a:latin typeface="黑体" panose="02010609060101010101" pitchFamily="49" charset="-122"/>
                <a:ea typeface="黑体" panose="02010609060101010101" pitchFamily="49" charset="-122"/>
              </a:rPr>
              <a:t>用户映射</a:t>
            </a:r>
            <a:r>
              <a:rPr lang="zh-CN" altLang="zh-CN" sz="2400" dirty="0">
                <a:latin typeface="黑体" panose="02010609060101010101" pitchFamily="49" charset="-122"/>
                <a:ea typeface="黑体" panose="02010609060101010101" pitchFamily="49" charset="-122"/>
              </a:rPr>
              <a:t>”选</a:t>
            </a:r>
            <a:r>
              <a:rPr lang="zh-CN" altLang="en-US" sz="2400" dirty="0">
                <a:latin typeface="黑体" panose="02010609060101010101" pitchFamily="49" charset="-122"/>
                <a:ea typeface="黑体" panose="02010609060101010101" pitchFamily="49" charset="-122"/>
              </a:rPr>
              <a:t>择</a:t>
            </a:r>
            <a:r>
              <a:rPr lang="zh-CN" altLang="zh-CN" sz="2400" dirty="0">
                <a:latin typeface="黑体" panose="02010609060101010101" pitchFamily="49" charset="-122"/>
                <a:ea typeface="黑体" panose="02010609060101010101" pitchFamily="49" charset="-122"/>
              </a:rPr>
              <a:t>页，在右</a:t>
            </a:r>
            <a:r>
              <a:rPr lang="zh-CN" altLang="en-US" sz="2400" dirty="0">
                <a:latin typeface="黑体" panose="02010609060101010101" pitchFamily="49" charset="-122"/>
                <a:ea typeface="黑体" panose="02010609060101010101" pitchFamily="49" charset="-122"/>
              </a:rPr>
              <a:t>侧可以</a:t>
            </a:r>
            <a:r>
              <a:rPr lang="zh-CN" altLang="zh-CN" sz="2400" dirty="0">
                <a:latin typeface="黑体" panose="02010609060101010101" pitchFamily="49" charset="-122"/>
                <a:ea typeface="黑体" panose="02010609060101010101" pitchFamily="49" charset="-122"/>
              </a:rPr>
              <a:t>勾选</a:t>
            </a:r>
            <a:r>
              <a:rPr lang="zh-CN" altLang="en-US" sz="2400" dirty="0">
                <a:latin typeface="黑体" panose="02010609060101010101" pitchFamily="49" charset="-122"/>
                <a:ea typeface="黑体" panose="02010609060101010101" pitchFamily="49" charset="-122"/>
              </a:rPr>
              <a:t>该登录账户映射的数据库用户，如</a:t>
            </a:r>
            <a:r>
              <a:rPr lang="en-US" altLang="zh-CN" sz="2400" dirty="0" err="1">
                <a:latin typeface="黑体" panose="02010609060101010101" pitchFamily="49" charset="-122"/>
                <a:ea typeface="黑体" panose="02010609060101010101" pitchFamily="49" charset="-122"/>
              </a:rPr>
              <a:t>BooksManagement</a:t>
            </a:r>
            <a:r>
              <a:rPr lang="zh-CN" altLang="en-US" sz="2400" dirty="0">
                <a:latin typeface="黑体" panose="02010609060101010101" pitchFamily="49" charset="-122"/>
                <a:ea typeface="黑体" panose="02010609060101010101" pitchFamily="49" charset="-122"/>
              </a:rPr>
              <a:t>数据库，则会在该数据库中自动创建一个同名的数据库用户</a:t>
            </a:r>
            <a:r>
              <a:rPr lang="en-US" altLang="zh-CN" sz="2400" dirty="0">
                <a:solidFill>
                  <a:srgbClr val="0000CC"/>
                </a:solidFill>
                <a:latin typeface="黑体" panose="02010609060101010101" pitchFamily="49" charset="-122"/>
                <a:ea typeface="黑体" panose="02010609060101010101" pitchFamily="49" charset="-122"/>
              </a:rPr>
              <a:t>LN1</a:t>
            </a:r>
            <a:r>
              <a:rPr lang="zh-CN" altLang="en-US" sz="2400" dirty="0">
                <a:latin typeface="黑体" panose="02010609060101010101" pitchFamily="49" charset="-122"/>
                <a:ea typeface="黑体" panose="02010609060101010101" pitchFamily="49" charset="-122"/>
              </a:rPr>
              <a:t>与该登录账户映射，然后单击“</a:t>
            </a:r>
            <a:r>
              <a:rPr lang="zh-CN" altLang="en-US" sz="2400" dirty="0">
                <a:solidFill>
                  <a:srgbClr val="0000CC"/>
                </a:solidFill>
                <a:latin typeface="黑体" panose="02010609060101010101" pitchFamily="49" charset="-122"/>
                <a:ea typeface="黑体" panose="02010609060101010101" pitchFamily="49" charset="-122"/>
              </a:rPr>
              <a:t>确定</a:t>
            </a:r>
            <a:r>
              <a:rPr lang="zh-CN" altLang="en-US" sz="2400" dirty="0">
                <a:latin typeface="黑体" panose="02010609060101010101" pitchFamily="49" charset="-122"/>
                <a:ea typeface="黑体" panose="02010609060101010101" pitchFamily="49" charset="-122"/>
              </a:rPr>
              <a:t>”按钮完成创建。</a:t>
            </a:r>
            <a:endParaRPr lang="en-US" altLang="zh-CN" sz="2400" dirty="0">
              <a:solidFill>
                <a:srgbClr val="C00000"/>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1"/>
          <a:stretch>
            <a:fillRect/>
          </a:stretch>
        </p:blipFill>
        <p:spPr>
          <a:xfrm>
            <a:off x="3427952" y="1745795"/>
            <a:ext cx="6403946" cy="4567952"/>
          </a:xfrm>
          <a:prstGeom prst="rect">
            <a:avLst/>
          </a:prstGeom>
          <a:effectLst>
            <a:outerShdw blurRad="50800" dist="38100" dir="2700000" algn="tl" rotWithShape="0">
              <a:prstClr val="black">
                <a:alpha val="40000"/>
              </a:prstClr>
            </a:outerShdw>
          </a:effectLst>
        </p:spPr>
      </p:pic>
      <p:grpSp>
        <p:nvGrpSpPr>
          <p:cNvPr id="7" name="组合 6"/>
          <p:cNvGrpSpPr/>
          <p:nvPr/>
        </p:nvGrpSpPr>
        <p:grpSpPr>
          <a:xfrm>
            <a:off x="4847619" y="3162648"/>
            <a:ext cx="4757776" cy="1484851"/>
            <a:chOff x="6274015" y="4286786"/>
            <a:chExt cx="4757776" cy="1436721"/>
          </a:xfrm>
        </p:grpSpPr>
        <p:sp>
          <p:nvSpPr>
            <p:cNvPr id="11" name="矩形 10"/>
            <p:cNvSpPr/>
            <p:nvPr/>
          </p:nvSpPr>
          <p:spPr>
            <a:xfrm>
              <a:off x="6274015" y="4286786"/>
              <a:ext cx="4757776" cy="25771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对话气泡: 圆角矩形 11"/>
            <p:cNvSpPr/>
            <p:nvPr/>
          </p:nvSpPr>
          <p:spPr>
            <a:xfrm>
              <a:off x="8042513" y="4927186"/>
              <a:ext cx="2309770" cy="796321"/>
            </a:xfrm>
            <a:prstGeom prst="wedgeRoundRectCallout">
              <a:avLst>
                <a:gd name="adj1" fmla="val -42833"/>
                <a:gd name="adj2" fmla="val -102302"/>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与该登录账户映射的数据库用户。</a:t>
              </a:r>
              <a:endParaRPr lang="zh-CN" altLang="en-US" sz="2200" dirty="0">
                <a:solidFill>
                  <a:srgbClr val="0000CC"/>
                </a:solidFill>
                <a:latin typeface="黑体" panose="02010609060101010101" pitchFamily="49" charset="-122"/>
                <a:ea typeface="黑体" panose="02010609060101010101" pitchFamily="49" charset="-122"/>
              </a:endParaRPr>
            </a:p>
          </p:txBody>
        </p:sp>
      </p:grpSp>
      <p:sp>
        <p:nvSpPr>
          <p:cNvPr id="13" name="对话气泡: 圆角矩形 12"/>
          <p:cNvSpPr/>
          <p:nvPr/>
        </p:nvSpPr>
        <p:spPr>
          <a:xfrm>
            <a:off x="1594904" y="3291900"/>
            <a:ext cx="2800928" cy="474758"/>
          </a:xfrm>
          <a:prstGeom prst="wedgeRoundRectCallout">
            <a:avLst>
              <a:gd name="adj1" fmla="val 32798"/>
              <a:gd name="adj2" fmla="val -168992"/>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C00000"/>
                </a:solidFill>
                <a:latin typeface="黑体" panose="02010609060101010101" pitchFamily="49" charset="-122"/>
                <a:ea typeface="黑体" panose="02010609060101010101" pitchFamily="49" charset="-122"/>
              </a:rPr>
              <a:t>用户映射</a:t>
            </a:r>
            <a:r>
              <a:rPr lang="zh-CN" altLang="en-US" sz="2200" dirty="0">
                <a:solidFill>
                  <a:srgbClr val="0000CC"/>
                </a:solidFill>
                <a:latin typeface="黑体" panose="02010609060101010101" pitchFamily="49" charset="-122"/>
                <a:ea typeface="黑体" panose="02010609060101010101" pitchFamily="49" charset="-122"/>
              </a:rPr>
              <a:t>”选择页</a:t>
            </a:r>
            <a:endParaRPr lang="zh-CN" altLang="en-US" sz="2200" dirty="0">
              <a:solidFill>
                <a:srgbClr val="0000CC"/>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40151" y="1248627"/>
            <a:ext cx="3324796" cy="3541488"/>
          </a:xfrm>
        </p:spPr>
        <p:txBody>
          <a:bodyPr>
            <a:normAutofit/>
          </a:bodyPr>
          <a:lstStyle/>
          <a:p>
            <a:pPr marL="0" indent="0" fontAlgn="auto">
              <a:lnSpc>
                <a:spcPct val="150000"/>
              </a:lnSpc>
              <a:spcBef>
                <a:spcPts val="2400"/>
              </a:spcBef>
              <a:buSzPct val="100000"/>
              <a:buNone/>
              <a:defRPr/>
            </a:pPr>
            <a:r>
              <a:rPr lang="zh-CN" altLang="en-US" sz="2400" dirty="0">
                <a:latin typeface="黑体" panose="02010609060101010101" pitchFamily="49" charset="-122"/>
                <a:ea typeface="黑体" panose="02010609060101010101" pitchFamily="49" charset="-122"/>
              </a:rPr>
              <a:t>创建完成后，</a:t>
            </a:r>
            <a:r>
              <a:rPr lang="zh-CN" altLang="zh-CN" sz="2400" dirty="0">
                <a:latin typeface="黑体" panose="02010609060101010101" pitchFamily="49" charset="-122"/>
                <a:ea typeface="黑体" panose="02010609060101010101" pitchFamily="49" charset="-122"/>
              </a:rPr>
              <a:t>在对象资源管理</a:t>
            </a:r>
            <a:r>
              <a:rPr lang="zh-CN" altLang="en-US" sz="2400" dirty="0">
                <a:latin typeface="黑体" panose="02010609060101010101" pitchFamily="49" charset="-122"/>
                <a:ea typeface="黑体" panose="02010609060101010101" pitchFamily="49" charset="-122"/>
              </a:rPr>
              <a:t>器的登录名</a:t>
            </a:r>
            <a:r>
              <a:rPr lang="zh-CN" altLang="zh-CN" sz="2400" dirty="0">
                <a:latin typeface="黑体" panose="02010609060101010101" pitchFamily="49" charset="-122"/>
                <a:ea typeface="黑体" panose="02010609060101010101" pitchFamily="49" charset="-122"/>
              </a:rPr>
              <a:t>中可以</a:t>
            </a:r>
            <a:r>
              <a:rPr lang="zh-CN" altLang="en-US" sz="2400" dirty="0">
                <a:latin typeface="黑体" panose="02010609060101010101" pitchFamily="49" charset="-122"/>
                <a:ea typeface="黑体" panose="02010609060101010101" pitchFamily="49" charset="-122"/>
              </a:rPr>
              <a:t>查看</a:t>
            </a:r>
            <a:r>
              <a:rPr lang="zh-CN" altLang="zh-CN" sz="2400" dirty="0">
                <a:latin typeface="黑体" panose="02010609060101010101" pitchFamily="49" charset="-122"/>
                <a:ea typeface="黑体" panose="02010609060101010101" pitchFamily="49" charset="-122"/>
              </a:rPr>
              <a:t>创建的</a:t>
            </a:r>
            <a:r>
              <a:rPr lang="zh-CN" altLang="en-US" sz="2400" dirty="0">
                <a:latin typeface="黑体" panose="02010609060101010101" pitchFamily="49" charset="-122"/>
                <a:ea typeface="黑体" panose="02010609060101010101" pitchFamily="49" charset="-122"/>
              </a:rPr>
              <a:t>这个</a:t>
            </a:r>
            <a:r>
              <a:rPr lang="en-US" altLang="zh-CN" sz="2400" dirty="0">
                <a:solidFill>
                  <a:srgbClr val="0000CC"/>
                </a:solidFill>
                <a:latin typeface="黑体" panose="02010609060101010101" pitchFamily="49" charset="-122"/>
                <a:ea typeface="黑体" panose="02010609060101010101" pitchFamily="49" charset="-122"/>
              </a:rPr>
              <a:t>SQL Server</a:t>
            </a:r>
            <a:r>
              <a:rPr lang="zh-CN" altLang="en-US" sz="2400" dirty="0">
                <a:solidFill>
                  <a:srgbClr val="0000CC"/>
                </a:solidFill>
                <a:latin typeface="黑体" panose="02010609060101010101" pitchFamily="49" charset="-122"/>
                <a:ea typeface="黑体" panose="02010609060101010101" pitchFamily="49" charset="-122"/>
              </a:rPr>
              <a:t>身份</a:t>
            </a:r>
            <a:r>
              <a:rPr lang="zh-CN" altLang="zh-CN" sz="2400" dirty="0">
                <a:solidFill>
                  <a:srgbClr val="0000CC"/>
                </a:solidFill>
                <a:latin typeface="黑体" panose="02010609060101010101" pitchFamily="49" charset="-122"/>
                <a:ea typeface="黑体" panose="02010609060101010101" pitchFamily="49" charset="-122"/>
              </a:rPr>
              <a:t>验证模式</a:t>
            </a:r>
            <a:r>
              <a:rPr lang="zh-CN" altLang="en-US" sz="2400" dirty="0">
                <a:latin typeface="黑体" panose="02010609060101010101" pitchFamily="49" charset="-122"/>
                <a:ea typeface="黑体" panose="02010609060101010101" pitchFamily="49" charset="-122"/>
              </a:rPr>
              <a:t>的</a:t>
            </a:r>
            <a:r>
              <a:rPr lang="zh-CN" altLang="zh-CN" sz="2400" dirty="0">
                <a:latin typeface="黑体" panose="02010609060101010101" pitchFamily="49" charset="-122"/>
                <a:ea typeface="黑体" panose="02010609060101010101" pitchFamily="49" charset="-122"/>
              </a:rPr>
              <a:t>登录账户</a:t>
            </a:r>
            <a:r>
              <a:rPr lang="en-US" altLang="zh-CN" sz="2400" dirty="0">
                <a:solidFill>
                  <a:srgbClr val="0000CC"/>
                </a:solidFill>
                <a:latin typeface="黑体" panose="02010609060101010101" pitchFamily="49" charset="-122"/>
                <a:ea typeface="黑体" panose="02010609060101010101" pitchFamily="49" charset="-122"/>
              </a:rPr>
              <a:t>LN1</a:t>
            </a:r>
            <a:r>
              <a:rPr lang="zh-CN" altLang="zh-CN" b="1" dirty="0"/>
              <a:t>。</a:t>
            </a:r>
            <a:r>
              <a:rPr lang="zh-CN" altLang="en-US" sz="2400" dirty="0">
                <a:latin typeface="Calibri" panose="020F0502020204030204" charset="0"/>
                <a:ea typeface="黑体" panose="02010609060101010101" pitchFamily="49" charset="-122"/>
                <a:sym typeface="+mn-ea"/>
              </a:rPr>
              <a:t>   </a:t>
            </a:r>
            <a:endParaRPr lang="en-US" altLang="zh-CN" sz="2400" dirty="0">
              <a:solidFill>
                <a:srgbClr val="C00000"/>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5391762" y="993309"/>
            <a:ext cx="4633082" cy="4099100"/>
          </a:xfrm>
          <a:prstGeom prst="rect">
            <a:avLst/>
          </a:prstGeom>
          <a:effectLst>
            <a:outerShdw blurRad="50800" dist="38100" dir="2700000" algn="tl" rotWithShape="0">
              <a:prstClr val="black">
                <a:alpha val="40000"/>
              </a:prstClr>
            </a:outerShdw>
          </a:effectLst>
        </p:spPr>
      </p:pic>
      <p:sp>
        <p:nvSpPr>
          <p:cNvPr id="2" name="箭头: 右 2"/>
          <p:cNvSpPr/>
          <p:nvPr/>
        </p:nvSpPr>
        <p:spPr>
          <a:xfrm rot="8139483">
            <a:off x="6473745" y="4463993"/>
            <a:ext cx="624644" cy="125734"/>
          </a:xfrm>
          <a:custGeom>
            <a:avLst/>
            <a:gdLst>
              <a:gd name="connsiteX0" fmla="*/ 0 w 595993"/>
              <a:gd name="connsiteY0" fmla="*/ 38780 h 155121"/>
              <a:gd name="connsiteX1" fmla="*/ 518433 w 595993"/>
              <a:gd name="connsiteY1" fmla="*/ 38780 h 155121"/>
              <a:gd name="connsiteX2" fmla="*/ 518433 w 595993"/>
              <a:gd name="connsiteY2" fmla="*/ 0 h 155121"/>
              <a:gd name="connsiteX3" fmla="*/ 595993 w 595993"/>
              <a:gd name="connsiteY3" fmla="*/ 77561 h 155121"/>
              <a:gd name="connsiteX4" fmla="*/ 518433 w 595993"/>
              <a:gd name="connsiteY4" fmla="*/ 155121 h 155121"/>
              <a:gd name="connsiteX5" fmla="*/ 518433 w 595993"/>
              <a:gd name="connsiteY5" fmla="*/ 116341 h 155121"/>
              <a:gd name="connsiteX6" fmla="*/ 0 w 595993"/>
              <a:gd name="connsiteY6" fmla="*/ 116341 h 155121"/>
              <a:gd name="connsiteX7" fmla="*/ 0 w 595993"/>
              <a:gd name="connsiteY7" fmla="*/ 38780 h 155121"/>
              <a:gd name="connsiteX0-1" fmla="*/ 0 w 648430"/>
              <a:gd name="connsiteY0-2" fmla="*/ 81005 h 155121"/>
              <a:gd name="connsiteX1-3" fmla="*/ 570870 w 648430"/>
              <a:gd name="connsiteY1-4" fmla="*/ 38780 h 155121"/>
              <a:gd name="connsiteX2-5" fmla="*/ 570870 w 648430"/>
              <a:gd name="connsiteY2-6" fmla="*/ 0 h 155121"/>
              <a:gd name="connsiteX3-7" fmla="*/ 648430 w 648430"/>
              <a:gd name="connsiteY3-8" fmla="*/ 77561 h 155121"/>
              <a:gd name="connsiteX4-9" fmla="*/ 570870 w 648430"/>
              <a:gd name="connsiteY4-10" fmla="*/ 155121 h 155121"/>
              <a:gd name="connsiteX5-11" fmla="*/ 570870 w 648430"/>
              <a:gd name="connsiteY5-12" fmla="*/ 116341 h 155121"/>
              <a:gd name="connsiteX6-13" fmla="*/ 52437 w 648430"/>
              <a:gd name="connsiteY6-14" fmla="*/ 116341 h 155121"/>
              <a:gd name="connsiteX7-15" fmla="*/ 0 w 648430"/>
              <a:gd name="connsiteY7-16" fmla="*/ 81005 h 155121"/>
              <a:gd name="connsiteX0-17" fmla="*/ 0 w 658107"/>
              <a:gd name="connsiteY0-18" fmla="*/ 53203 h 155121"/>
              <a:gd name="connsiteX1-19" fmla="*/ 580547 w 658107"/>
              <a:gd name="connsiteY1-20" fmla="*/ 38780 h 155121"/>
              <a:gd name="connsiteX2-21" fmla="*/ 580547 w 658107"/>
              <a:gd name="connsiteY2-22" fmla="*/ 0 h 155121"/>
              <a:gd name="connsiteX3-23" fmla="*/ 658107 w 658107"/>
              <a:gd name="connsiteY3-24" fmla="*/ 77561 h 155121"/>
              <a:gd name="connsiteX4-25" fmla="*/ 580547 w 658107"/>
              <a:gd name="connsiteY4-26" fmla="*/ 155121 h 155121"/>
              <a:gd name="connsiteX5-27" fmla="*/ 580547 w 658107"/>
              <a:gd name="connsiteY5-28" fmla="*/ 116341 h 155121"/>
              <a:gd name="connsiteX6-29" fmla="*/ 62114 w 658107"/>
              <a:gd name="connsiteY6-30" fmla="*/ 116341 h 155121"/>
              <a:gd name="connsiteX7-31" fmla="*/ 0 w 658107"/>
              <a:gd name="connsiteY7-32" fmla="*/ 53203 h 155121"/>
              <a:gd name="connsiteX0-33" fmla="*/ 0 w 685730"/>
              <a:gd name="connsiteY0-34" fmla="*/ 22057 h 155121"/>
              <a:gd name="connsiteX1-35" fmla="*/ 608170 w 685730"/>
              <a:gd name="connsiteY1-36" fmla="*/ 38780 h 155121"/>
              <a:gd name="connsiteX2-37" fmla="*/ 608170 w 685730"/>
              <a:gd name="connsiteY2-38" fmla="*/ 0 h 155121"/>
              <a:gd name="connsiteX3-39" fmla="*/ 685730 w 685730"/>
              <a:gd name="connsiteY3-40" fmla="*/ 77561 h 155121"/>
              <a:gd name="connsiteX4-41" fmla="*/ 608170 w 685730"/>
              <a:gd name="connsiteY4-42" fmla="*/ 155121 h 155121"/>
              <a:gd name="connsiteX5-43" fmla="*/ 608170 w 685730"/>
              <a:gd name="connsiteY5-44" fmla="*/ 116341 h 155121"/>
              <a:gd name="connsiteX6-45" fmla="*/ 89737 w 685730"/>
              <a:gd name="connsiteY6-46" fmla="*/ 116341 h 155121"/>
              <a:gd name="connsiteX7-47" fmla="*/ 0 w 685730"/>
              <a:gd name="connsiteY7-48" fmla="*/ 22057 h 155121"/>
              <a:gd name="connsiteX0-49" fmla="*/ 4567 w 690297"/>
              <a:gd name="connsiteY0-50" fmla="*/ 22057 h 155121"/>
              <a:gd name="connsiteX1-51" fmla="*/ 612737 w 690297"/>
              <a:gd name="connsiteY1-52" fmla="*/ 38780 h 155121"/>
              <a:gd name="connsiteX2-53" fmla="*/ 612737 w 690297"/>
              <a:gd name="connsiteY2-54" fmla="*/ 0 h 155121"/>
              <a:gd name="connsiteX3-55" fmla="*/ 690297 w 690297"/>
              <a:gd name="connsiteY3-56" fmla="*/ 77561 h 155121"/>
              <a:gd name="connsiteX4-57" fmla="*/ 612737 w 690297"/>
              <a:gd name="connsiteY4-58" fmla="*/ 155121 h 155121"/>
              <a:gd name="connsiteX5-59" fmla="*/ 612737 w 690297"/>
              <a:gd name="connsiteY5-60" fmla="*/ 116341 h 155121"/>
              <a:gd name="connsiteX6-61" fmla="*/ 0 w 690297"/>
              <a:gd name="connsiteY6-62" fmla="*/ 24489 h 155121"/>
              <a:gd name="connsiteX7-63" fmla="*/ 4567 w 690297"/>
              <a:gd name="connsiteY7-64" fmla="*/ 22057 h 1551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90297" h="155121">
                <a:moveTo>
                  <a:pt x="4567" y="22057"/>
                </a:moveTo>
                <a:lnTo>
                  <a:pt x="612737" y="38780"/>
                </a:lnTo>
                <a:lnTo>
                  <a:pt x="612737" y="0"/>
                </a:lnTo>
                <a:lnTo>
                  <a:pt x="690297" y="77561"/>
                </a:lnTo>
                <a:lnTo>
                  <a:pt x="612737" y="155121"/>
                </a:lnTo>
                <a:lnTo>
                  <a:pt x="612737" y="116341"/>
                </a:lnTo>
                <a:lnTo>
                  <a:pt x="0" y="24489"/>
                </a:lnTo>
                <a:lnTo>
                  <a:pt x="4567" y="22057"/>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9606" y="-15875"/>
            <a:ext cx="12259019" cy="6879906"/>
            <a:chOff x="-19606" y="-15875"/>
            <a:chExt cx="12259019" cy="6879906"/>
          </a:xfrm>
        </p:grpSpPr>
        <p:grpSp>
          <p:nvGrpSpPr>
            <p:cNvPr id="8" name="组合 7"/>
            <p:cNvGrpSpPr/>
            <p:nvPr userDrawn="1"/>
          </p:nvGrpSpPr>
          <p:grpSpPr>
            <a:xfrm>
              <a:off x="-19606" y="-15875"/>
              <a:ext cx="12259019" cy="6879906"/>
              <a:chOff x="-19606" y="-15875"/>
              <a:chExt cx="12259019" cy="6879906"/>
            </a:xfrm>
          </p:grpSpPr>
          <p:grpSp>
            <p:nvGrpSpPr>
              <p:cNvPr id="10" name="组合 9"/>
              <p:cNvGrpSpPr/>
              <p:nvPr userDrawn="1"/>
            </p:nvGrpSpPr>
            <p:grpSpPr>
              <a:xfrm>
                <a:off x="-19606" y="-15875"/>
                <a:ext cx="12259019" cy="1043781"/>
                <a:chOff x="-19606" y="-15875"/>
                <a:chExt cx="12259019" cy="1043781"/>
              </a:xfrm>
            </p:grpSpPr>
            <p:pic>
              <p:nvPicPr>
                <p:cNvPr id="14" name="图片 13"/>
                <p:cNvPicPr>
                  <a:picLocks noChangeAspect="1"/>
                </p:cNvPicPr>
                <p:nvPr userDrawn="1"/>
              </p:nvPicPr>
              <p:blipFill rotWithShape="1">
                <a:blip r:embed="rId2"/>
                <a:srcRect b="7917"/>
                <a:stretch>
                  <a:fillRect/>
                </a:stretch>
              </p:blipFill>
              <p:spPr>
                <a:xfrm>
                  <a:off x="-19606" y="-15875"/>
                  <a:ext cx="12259019" cy="350837"/>
                </a:xfrm>
                <a:prstGeom prst="rect">
                  <a:avLst/>
                </a:prstGeom>
              </p:spPr>
            </p:pic>
            <p:pic>
              <p:nvPicPr>
                <p:cNvPr id="15" name="图片 14"/>
                <p:cNvPicPr>
                  <a:picLocks noChangeAspect="1"/>
                </p:cNvPicPr>
                <p:nvPr userDrawn="1"/>
              </p:nvPicPr>
              <p:blipFill>
                <a:blip r:embed="rId3"/>
                <a:stretch>
                  <a:fillRect/>
                </a:stretch>
              </p:blipFill>
              <p:spPr>
                <a:xfrm>
                  <a:off x="11593039" y="378549"/>
                  <a:ext cx="576458" cy="649357"/>
                </a:xfrm>
                <a:prstGeom prst="rect">
                  <a:avLst/>
                </a:prstGeom>
              </p:spPr>
            </p:pic>
          </p:grpSp>
          <p:grpSp>
            <p:nvGrpSpPr>
              <p:cNvPr id="11" name="组合 10"/>
              <p:cNvGrpSpPr/>
              <p:nvPr userDrawn="1"/>
            </p:nvGrpSpPr>
            <p:grpSpPr>
              <a:xfrm>
                <a:off x="-19605" y="6031120"/>
                <a:ext cx="12198206" cy="832911"/>
                <a:chOff x="-19605" y="6031120"/>
                <a:chExt cx="12198206" cy="832911"/>
              </a:xfrm>
            </p:grpSpPr>
            <p:pic>
              <p:nvPicPr>
                <p:cNvPr id="12" name="图片 11"/>
                <p:cNvPicPr>
                  <a:picLocks noChangeAspect="1"/>
                </p:cNvPicPr>
                <p:nvPr userDrawn="1"/>
              </p:nvPicPr>
              <p:blipFill rotWithShape="1">
                <a:blip r:embed="rId4"/>
                <a:srcRect l="10351"/>
                <a:stretch>
                  <a:fillRect/>
                </a:stretch>
              </p:blipFill>
              <p:spPr>
                <a:xfrm>
                  <a:off x="-19605" y="6031120"/>
                  <a:ext cx="1359214" cy="491596"/>
                </a:xfrm>
                <a:prstGeom prst="rect">
                  <a:avLst/>
                </a:prstGeom>
              </p:spPr>
            </p:pic>
            <p:pic>
              <p:nvPicPr>
                <p:cNvPr id="13" name="图片 12"/>
                <p:cNvPicPr>
                  <a:picLocks noChangeAspect="1"/>
                </p:cNvPicPr>
                <p:nvPr userDrawn="1"/>
              </p:nvPicPr>
              <p:blipFill>
                <a:blip r:embed="rId5"/>
                <a:stretch>
                  <a:fillRect/>
                </a:stretch>
              </p:blipFill>
              <p:spPr>
                <a:xfrm>
                  <a:off x="-6773" y="6513194"/>
                  <a:ext cx="12185374" cy="350837"/>
                </a:xfrm>
                <a:prstGeom prst="rect">
                  <a:avLst/>
                </a:prstGeom>
              </p:spPr>
            </p:pic>
          </p:grpSp>
        </p:grpSp>
        <p:sp>
          <p:nvSpPr>
            <p:cNvPr id="9" name="文本框 8"/>
            <p:cNvSpPr txBox="1"/>
            <p:nvPr userDrawn="1"/>
          </p:nvSpPr>
          <p:spPr>
            <a:xfrm>
              <a:off x="10633323" y="6598364"/>
              <a:ext cx="1440954"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4">
                      <a:lumMod val="40000"/>
                      <a:lumOff val="60000"/>
                    </a:schemeClr>
                  </a:solidFill>
                  <a:latin typeface="华文行楷" panose="02010800040101010101" pitchFamily="2" charset="-122"/>
                  <a:ea typeface="华文行楷" panose="02010800040101010101" pitchFamily="2" charset="-122"/>
                </a:rPr>
                <a:t>计算机学院  张永华</a:t>
              </a:r>
              <a:endParaRPr lang="zh-CN" altLang="en-US" sz="1000" dirty="0">
                <a:solidFill>
                  <a:schemeClr val="accent4">
                    <a:lumMod val="40000"/>
                    <a:lumOff val="60000"/>
                  </a:schemeClr>
                </a:solidFill>
                <a:latin typeface="华文行楷" panose="02010800040101010101" pitchFamily="2" charset="-122"/>
                <a:ea typeface="华文行楷"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a:solidFill>
                  <a:srgbClr val="C00000"/>
                </a:solidFill>
                <a:latin typeface="黑体" panose="02010609060101010101" pitchFamily="49" charset="-122"/>
                <a:ea typeface="黑体" panose="02010609060101010101" pitchFamily="49" charset="-122"/>
              </a:rPr>
              <a:t>12.2.2 </a:t>
            </a:r>
            <a:r>
              <a:rPr lang="zh-CN" altLang="en-US" sz="3200" dirty="0">
                <a:solidFill>
                  <a:srgbClr val="C00000"/>
                </a:solidFill>
                <a:latin typeface="黑体" panose="02010609060101010101" pitchFamily="49" charset="-122"/>
                <a:ea typeface="黑体" panose="02010609060101010101" pitchFamily="49" charset="-122"/>
              </a:rPr>
              <a:t>服务器角色</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41346" y="1219673"/>
            <a:ext cx="9896322" cy="607157"/>
          </a:xfrm>
        </p:spPr>
        <p:txBody>
          <a:bodyPr>
            <a:normAutofit/>
          </a:bodyPr>
          <a:lstStyle/>
          <a:p>
            <a:pPr marL="455930" lvl="0" indent="-455930" eaLnBrk="1" hangingPunct="1">
              <a:lnSpc>
                <a:spcPct val="120000"/>
              </a:lnSpc>
              <a:spcBef>
                <a:spcPts val="600"/>
              </a:spcBef>
              <a:buClr>
                <a:srgbClr val="000000"/>
              </a:buClr>
              <a:buSzTx/>
              <a:buFont typeface="Wingdings" panose="05000000000000000000" charset="0"/>
              <a:buChar char="Ø"/>
            </a:pPr>
            <a:r>
              <a:rPr lang="zh-CN" altLang="en-US" sz="2600" dirty="0">
                <a:solidFill>
                  <a:srgbClr val="0000CC"/>
                </a:solidFill>
                <a:latin typeface="黑体" panose="02010609060101010101" pitchFamily="49" charset="-122"/>
                <a:ea typeface="黑体" panose="02010609060101010101" pitchFamily="49" charset="-122"/>
                <a:sym typeface="+mn-ea"/>
              </a:rPr>
              <a:t>服务器角色</a:t>
            </a:r>
            <a:r>
              <a:rPr lang="zh-CN" altLang="en-US" sz="2600" dirty="0">
                <a:solidFill>
                  <a:schemeClr val="tx1"/>
                </a:solidFill>
                <a:latin typeface="黑体" panose="02010609060101010101" pitchFamily="49" charset="-122"/>
                <a:ea typeface="黑体" panose="02010609060101010101" pitchFamily="49" charset="-122"/>
                <a:sym typeface="+mn-ea"/>
              </a:rPr>
              <a:t>是</a:t>
            </a:r>
            <a:r>
              <a:rPr lang="zh-CN" altLang="en-US" sz="2600" dirty="0">
                <a:latin typeface="黑体" panose="02010609060101010101" pitchFamily="49" charset="-122"/>
                <a:ea typeface="黑体" panose="02010609060101010101" pitchFamily="49" charset="-122"/>
                <a:sym typeface="+mn-ea"/>
              </a:rPr>
              <a:t>由登录账户组成的组，负责管理和维护</a:t>
            </a:r>
            <a:r>
              <a:rPr lang="en-US" altLang="zh-CN" sz="2600" dirty="0">
                <a:latin typeface="黑体" panose="02010609060101010101" pitchFamily="49" charset="-122"/>
                <a:ea typeface="黑体" panose="02010609060101010101" pitchFamily="49" charset="-122"/>
                <a:sym typeface="+mn-ea"/>
              </a:rPr>
              <a:t>SQL Server</a:t>
            </a:r>
            <a:r>
              <a:rPr lang="zh-CN" altLang="en-US" sz="2600" dirty="0">
                <a:latin typeface="黑体" panose="02010609060101010101" pitchFamily="49" charset="-122"/>
                <a:ea typeface="黑体" panose="02010609060101010101" pitchFamily="49" charset="-122"/>
                <a:sym typeface="+mn-ea"/>
              </a:rPr>
              <a:t>。</a:t>
            </a:r>
            <a:endParaRPr lang="zh-CN" altLang="en-US" sz="2600" dirty="0">
              <a:latin typeface="黑体" panose="02010609060101010101" pitchFamily="49" charset="-122"/>
              <a:ea typeface="黑体" panose="02010609060101010101" pitchFamily="49" charset="-122"/>
              <a:sym typeface="+mn-ea"/>
            </a:endParaRPr>
          </a:p>
        </p:txBody>
      </p:sp>
      <p:grpSp>
        <p:nvGrpSpPr>
          <p:cNvPr id="4" name="组合 3"/>
          <p:cNvGrpSpPr/>
          <p:nvPr/>
        </p:nvGrpSpPr>
        <p:grpSpPr>
          <a:xfrm>
            <a:off x="7158446" y="3097361"/>
            <a:ext cx="3353179" cy="3163339"/>
            <a:chOff x="2778413" y="2010247"/>
            <a:chExt cx="8733327" cy="2837505"/>
          </a:xfrm>
        </p:grpSpPr>
        <p:sp>
          <p:nvSpPr>
            <p:cNvPr id="5" name="对话气泡: 圆角矩形 4"/>
            <p:cNvSpPr/>
            <p:nvPr/>
          </p:nvSpPr>
          <p:spPr>
            <a:xfrm>
              <a:off x="2778413" y="2010247"/>
              <a:ext cx="8733327" cy="2837505"/>
            </a:xfrm>
            <a:prstGeom prst="wedgeRoundRectCallout">
              <a:avLst>
                <a:gd name="adj1" fmla="val -48990"/>
                <a:gd name="adj2" fmla="val 10255"/>
                <a:gd name="adj3" fmla="val 16667"/>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dirty="0">
                  <a:solidFill>
                    <a:srgbClr val="0000CC"/>
                  </a:solidFill>
                  <a:latin typeface="黑体" panose="02010609060101010101" pitchFamily="49" charset="-122"/>
                  <a:ea typeface="黑体" panose="02010609060101010101" pitchFamily="49" charset="-122"/>
                  <a:sym typeface="+mn-ea"/>
                </a:rPr>
                <a:t>Sysadmin</a:t>
              </a:r>
              <a:endParaRPr lang="zh-CN" altLang="en-US" sz="2200" dirty="0">
                <a:solidFill>
                  <a:srgbClr val="0000CC"/>
                </a:solidFill>
                <a:latin typeface="黑体" panose="02010609060101010101" pitchFamily="49" charset="-122"/>
                <a:ea typeface="黑体" panose="02010609060101010101" pitchFamily="49" charset="-122"/>
              </a:endParaRPr>
            </a:p>
            <a:p>
              <a:r>
                <a:rPr lang="en-US" altLang="zh-CN" sz="2200" dirty="0" err="1">
                  <a:solidFill>
                    <a:srgbClr val="0000CC"/>
                  </a:solidFill>
                  <a:latin typeface="黑体" panose="02010609060101010101" pitchFamily="49" charset="-122"/>
                  <a:ea typeface="黑体" panose="02010609060101010101" pitchFamily="49" charset="-122"/>
                  <a:sym typeface="+mn-ea"/>
                </a:rPr>
                <a:t>Serveradmin</a:t>
              </a:r>
              <a:r>
                <a:rPr lang="en-US" altLang="zh-CN" sz="2200" dirty="0">
                  <a:solidFill>
                    <a:srgbClr val="0000CC"/>
                  </a:solidFill>
                  <a:latin typeface="黑体" panose="02010609060101010101" pitchFamily="49" charset="-122"/>
                  <a:ea typeface="黑体" panose="02010609060101010101" pitchFamily="49" charset="-122"/>
                  <a:sym typeface="+mn-ea"/>
                </a:rPr>
                <a:t>   </a:t>
              </a:r>
              <a:endParaRPr lang="zh-CN" altLang="en-US" sz="2200" dirty="0">
                <a:solidFill>
                  <a:srgbClr val="0000CC"/>
                </a:solidFill>
                <a:latin typeface="黑体" panose="02010609060101010101" pitchFamily="49" charset="-122"/>
                <a:ea typeface="黑体" panose="02010609060101010101" pitchFamily="49" charset="-122"/>
              </a:endParaRPr>
            </a:p>
            <a:p>
              <a:r>
                <a:rPr lang="en-US" altLang="zh-CN" sz="2200" dirty="0" err="1">
                  <a:solidFill>
                    <a:srgbClr val="0000CC"/>
                  </a:solidFill>
                  <a:latin typeface="黑体" panose="02010609060101010101" pitchFamily="49" charset="-122"/>
                  <a:ea typeface="黑体" panose="02010609060101010101" pitchFamily="49" charset="-122"/>
                  <a:sym typeface="+mn-ea"/>
                </a:rPr>
                <a:t>Setupadmin</a:t>
              </a:r>
              <a:endParaRPr lang="zh-CN" altLang="en-US" sz="2200" dirty="0">
                <a:solidFill>
                  <a:srgbClr val="0000CC"/>
                </a:solidFill>
                <a:latin typeface="黑体" panose="02010609060101010101" pitchFamily="49" charset="-122"/>
                <a:ea typeface="黑体" panose="02010609060101010101" pitchFamily="49" charset="-122"/>
              </a:endParaRPr>
            </a:p>
            <a:p>
              <a:r>
                <a:rPr lang="en-US" altLang="zh-CN" sz="2200" dirty="0" err="1">
                  <a:solidFill>
                    <a:srgbClr val="0000CC"/>
                  </a:solidFill>
                  <a:latin typeface="黑体" panose="02010609060101010101" pitchFamily="49" charset="-122"/>
                  <a:ea typeface="黑体" panose="02010609060101010101" pitchFamily="49" charset="-122"/>
                  <a:sym typeface="+mn-ea"/>
                </a:rPr>
                <a:t>Securityadmin</a:t>
              </a:r>
              <a:r>
                <a:rPr lang="en-US" altLang="zh-CN" sz="2200" dirty="0">
                  <a:solidFill>
                    <a:srgbClr val="0000CC"/>
                  </a:solidFill>
                  <a:latin typeface="黑体" panose="02010609060101010101" pitchFamily="49" charset="-122"/>
                  <a:ea typeface="黑体" panose="02010609060101010101" pitchFamily="49" charset="-122"/>
                  <a:sym typeface="+mn-ea"/>
                </a:rPr>
                <a:t>   </a:t>
              </a:r>
              <a:endParaRPr lang="zh-CN" altLang="en-US" sz="2200" dirty="0">
                <a:solidFill>
                  <a:srgbClr val="0000CC"/>
                </a:solidFill>
                <a:latin typeface="黑体" panose="02010609060101010101" pitchFamily="49" charset="-122"/>
                <a:ea typeface="黑体" panose="02010609060101010101" pitchFamily="49" charset="-122"/>
              </a:endParaRPr>
            </a:p>
            <a:p>
              <a:r>
                <a:rPr lang="en-US" altLang="zh-CN" sz="2200" dirty="0" err="1">
                  <a:solidFill>
                    <a:srgbClr val="0000CC"/>
                  </a:solidFill>
                  <a:latin typeface="黑体" panose="02010609060101010101" pitchFamily="49" charset="-122"/>
                  <a:ea typeface="黑体" panose="02010609060101010101" pitchFamily="49" charset="-122"/>
                  <a:sym typeface="+mn-ea"/>
                </a:rPr>
                <a:t>Processadmin</a:t>
              </a:r>
              <a:r>
                <a:rPr lang="en-US" altLang="zh-CN" sz="2200" dirty="0">
                  <a:solidFill>
                    <a:srgbClr val="0000CC"/>
                  </a:solidFill>
                  <a:latin typeface="黑体" panose="02010609060101010101" pitchFamily="49" charset="-122"/>
                  <a:ea typeface="黑体" panose="02010609060101010101" pitchFamily="49" charset="-122"/>
                  <a:sym typeface="+mn-ea"/>
                </a:rPr>
                <a:t>  </a:t>
              </a:r>
              <a:endParaRPr lang="en-US" altLang="zh-CN" sz="2200" dirty="0">
                <a:solidFill>
                  <a:srgbClr val="0000CC"/>
                </a:solidFill>
                <a:latin typeface="黑体" panose="02010609060101010101" pitchFamily="49" charset="-122"/>
                <a:ea typeface="黑体" panose="02010609060101010101" pitchFamily="49" charset="-122"/>
                <a:sym typeface="+mn-ea"/>
              </a:endParaRPr>
            </a:p>
            <a:p>
              <a:r>
                <a:rPr lang="en-US" altLang="zh-CN" sz="2200" dirty="0" err="1">
                  <a:solidFill>
                    <a:srgbClr val="0000CC"/>
                  </a:solidFill>
                  <a:latin typeface="黑体" panose="02010609060101010101" pitchFamily="49" charset="-122"/>
                  <a:ea typeface="黑体" panose="02010609060101010101" pitchFamily="49" charset="-122"/>
                  <a:sym typeface="+mn-ea"/>
                </a:rPr>
                <a:t>Dbcreator</a:t>
              </a:r>
              <a:r>
                <a:rPr lang="en-US" altLang="zh-CN" sz="2200" dirty="0">
                  <a:solidFill>
                    <a:srgbClr val="0000CC"/>
                  </a:solidFill>
                  <a:latin typeface="黑体" panose="02010609060101010101" pitchFamily="49" charset="-122"/>
                  <a:ea typeface="黑体" panose="02010609060101010101" pitchFamily="49" charset="-122"/>
                  <a:sym typeface="+mn-ea"/>
                </a:rPr>
                <a:t>  </a:t>
              </a:r>
              <a:endParaRPr lang="en-US" altLang="zh-CN" sz="2200" dirty="0">
                <a:solidFill>
                  <a:srgbClr val="0000CC"/>
                </a:solidFill>
                <a:latin typeface="黑体" panose="02010609060101010101" pitchFamily="49" charset="-122"/>
                <a:ea typeface="黑体" panose="02010609060101010101" pitchFamily="49" charset="-122"/>
                <a:sym typeface="+mn-ea"/>
              </a:endParaRPr>
            </a:p>
            <a:p>
              <a:r>
                <a:rPr lang="en-US" altLang="zh-CN" sz="2200" dirty="0" err="1">
                  <a:solidFill>
                    <a:srgbClr val="0000CC"/>
                  </a:solidFill>
                  <a:latin typeface="黑体" panose="02010609060101010101" pitchFamily="49" charset="-122"/>
                  <a:ea typeface="黑体" panose="02010609060101010101" pitchFamily="49" charset="-122"/>
                  <a:sym typeface="+mn-ea"/>
                </a:rPr>
                <a:t>Diskadmin</a:t>
              </a:r>
              <a:r>
                <a:rPr lang="en-US" altLang="zh-CN" sz="2200" dirty="0">
                  <a:solidFill>
                    <a:srgbClr val="0000CC"/>
                  </a:solidFill>
                  <a:latin typeface="黑体" panose="02010609060101010101" pitchFamily="49" charset="-122"/>
                  <a:ea typeface="黑体" panose="02010609060101010101" pitchFamily="49" charset="-122"/>
                  <a:sym typeface="+mn-ea"/>
                </a:rPr>
                <a:t>  </a:t>
              </a:r>
              <a:endParaRPr lang="zh-CN" altLang="en-US" sz="2200" dirty="0">
                <a:solidFill>
                  <a:srgbClr val="0000CC"/>
                </a:solidFill>
                <a:latin typeface="黑体" panose="02010609060101010101" pitchFamily="49" charset="-122"/>
                <a:ea typeface="黑体" panose="02010609060101010101" pitchFamily="49" charset="-122"/>
              </a:endParaRPr>
            </a:p>
            <a:p>
              <a:r>
                <a:rPr lang="en-US" altLang="zh-CN" sz="2200" dirty="0" err="1">
                  <a:solidFill>
                    <a:srgbClr val="0000CC"/>
                  </a:solidFill>
                  <a:latin typeface="黑体" panose="02010609060101010101" pitchFamily="49" charset="-122"/>
                  <a:ea typeface="黑体" panose="02010609060101010101" pitchFamily="49" charset="-122"/>
                  <a:sym typeface="+mn-ea"/>
                </a:rPr>
                <a:t>Bulkadmin</a:t>
              </a:r>
              <a:r>
                <a:rPr lang="en-US" altLang="zh-CN" sz="2200" dirty="0">
                  <a:solidFill>
                    <a:srgbClr val="0000CC"/>
                  </a:solidFill>
                  <a:latin typeface="黑体" panose="02010609060101010101" pitchFamily="49" charset="-122"/>
                  <a:ea typeface="黑体" panose="02010609060101010101" pitchFamily="49" charset="-122"/>
                  <a:sym typeface="+mn-ea"/>
                </a:rPr>
                <a:t> </a:t>
              </a:r>
              <a:endParaRPr lang="en-US" altLang="zh-CN" sz="2200" dirty="0">
                <a:solidFill>
                  <a:srgbClr val="0000CC"/>
                </a:solidFill>
                <a:latin typeface="黑体" panose="02010609060101010101" pitchFamily="49" charset="-122"/>
                <a:ea typeface="黑体" panose="02010609060101010101" pitchFamily="49" charset="-122"/>
                <a:sym typeface="+mn-ea"/>
              </a:endParaRPr>
            </a:p>
            <a:p>
              <a:r>
                <a:rPr lang="en-US" altLang="zh-CN" sz="2200" dirty="0">
                  <a:solidFill>
                    <a:srgbClr val="0000CC"/>
                  </a:solidFill>
                  <a:latin typeface="黑体" panose="02010609060101010101" pitchFamily="49" charset="-122"/>
                  <a:ea typeface="黑体" panose="02010609060101010101" pitchFamily="49" charset="-122"/>
                  <a:sym typeface="+mn-ea"/>
                </a:rPr>
                <a:t>Public</a:t>
              </a:r>
              <a:endParaRPr lang="en-US" altLang="zh-CN" sz="2200" dirty="0">
                <a:solidFill>
                  <a:srgbClr val="0000CC"/>
                </a:solidFill>
                <a:latin typeface="黑体" panose="02010609060101010101" pitchFamily="49" charset="-122"/>
                <a:ea typeface="黑体" panose="02010609060101010101" pitchFamily="49" charset="-122"/>
              </a:endParaRPr>
            </a:p>
          </p:txBody>
        </p:sp>
        <p:sp>
          <p:nvSpPr>
            <p:cNvPr id="6" name="文本框 5"/>
            <p:cNvSpPr txBox="1"/>
            <p:nvPr/>
          </p:nvSpPr>
          <p:spPr>
            <a:xfrm>
              <a:off x="9551600" y="2471652"/>
              <a:ext cx="1208409" cy="1822092"/>
            </a:xfrm>
            <a:prstGeom prst="rect">
              <a:avLst/>
            </a:prstGeom>
            <a:noFill/>
          </p:spPr>
          <p:txBody>
            <a:bodyPr wrap="square">
              <a:spAutoFit/>
            </a:bodyPr>
            <a:lstStyle/>
            <a:p>
              <a:r>
                <a:rPr lang="zh-CN" altLang="en-US"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内置服务器角色 </a:t>
              </a:r>
              <a:endParaRPr lang="zh-CN" altLang="en-US" dirty="0">
                <a:effectLst>
                  <a:outerShdw blurRad="38100" dist="38100" dir="2700000" algn="tl">
                    <a:srgbClr val="000000">
                      <a:alpha val="43137"/>
                    </a:srgbClr>
                  </a:outerShdw>
                </a:effectLst>
              </a:endParaRPr>
            </a:p>
          </p:txBody>
        </p:sp>
      </p:grpSp>
      <p:sp>
        <p:nvSpPr>
          <p:cNvPr id="8" name="文本框 7"/>
          <p:cNvSpPr txBox="1"/>
          <p:nvPr/>
        </p:nvSpPr>
        <p:spPr>
          <a:xfrm>
            <a:off x="841346" y="3076017"/>
            <a:ext cx="5594288" cy="2909323"/>
          </a:xfrm>
          <a:prstGeom prst="rect">
            <a:avLst/>
          </a:prstGeom>
          <a:noFill/>
        </p:spPr>
        <p:txBody>
          <a:bodyPr wrap="square">
            <a:spAutoFit/>
          </a:bodyPr>
          <a:lstStyle/>
          <a:p>
            <a:pPr marL="455930" lvl="0" indent="-455930">
              <a:lnSpc>
                <a:spcPct val="120000"/>
              </a:lnSpc>
              <a:spcBef>
                <a:spcPts val="600"/>
              </a:spcBef>
              <a:buClr>
                <a:srgbClr val="000000"/>
              </a:buClr>
              <a:buFont typeface="Wingdings" panose="05000000000000000000" charset="0"/>
              <a:buChar char="Ø"/>
            </a:pPr>
            <a:r>
              <a:rPr lang="zh-CN" altLang="en-US" sz="2600" dirty="0">
                <a:latin typeface="黑体" panose="02010609060101010101" pitchFamily="49" charset="-122"/>
                <a:ea typeface="黑体" panose="02010609060101010101" pitchFamily="49" charset="-122"/>
                <a:sym typeface="+mn-ea"/>
              </a:rPr>
              <a:t>服务器角色都是</a:t>
            </a:r>
            <a:r>
              <a:rPr lang="zh-CN" altLang="en-US" sz="2600" dirty="0">
                <a:solidFill>
                  <a:srgbClr val="0000CC"/>
                </a:solidFill>
                <a:latin typeface="黑体" panose="02010609060101010101" pitchFamily="49" charset="-122"/>
                <a:ea typeface="黑体" panose="02010609060101010101" pitchFamily="49" charset="-122"/>
                <a:sym typeface="+mn-ea"/>
              </a:rPr>
              <a:t>内置</a:t>
            </a:r>
            <a:r>
              <a:rPr lang="zh-CN" altLang="en-US" sz="2600" dirty="0">
                <a:latin typeface="黑体" panose="02010609060101010101" pitchFamily="49" charset="-122"/>
                <a:ea typeface="黑体" panose="02010609060101010101" pitchFamily="49" charset="-122"/>
                <a:sym typeface="+mn-ea"/>
              </a:rPr>
              <a:t>的，其权限也是固有的，名称不同权限不同。用户不能添加或删除服务器角色，也不能修改其权限。只能向服务器角色中添加登录账户或从中移除登录账户。</a:t>
            </a:r>
            <a:endParaRPr lang="zh-CN" altLang="en-US" sz="2600" dirty="0">
              <a:latin typeface="黑体" panose="02010609060101010101" pitchFamily="49" charset="-122"/>
              <a:ea typeface="黑体" panose="02010609060101010101" pitchFamily="49" charset="-122"/>
              <a:sym typeface="+mn-ea"/>
            </a:endParaRPr>
          </a:p>
        </p:txBody>
      </p:sp>
      <p:sp>
        <p:nvSpPr>
          <p:cNvPr id="9" name="内容占位符 2"/>
          <p:cNvSpPr txBox="1"/>
          <p:nvPr/>
        </p:nvSpPr>
        <p:spPr>
          <a:xfrm>
            <a:off x="841346" y="1968538"/>
            <a:ext cx="9896321" cy="97263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5930" indent="-455930">
              <a:lnSpc>
                <a:spcPct val="120000"/>
              </a:lnSpc>
              <a:spcBef>
                <a:spcPts val="600"/>
              </a:spcBef>
              <a:buClr>
                <a:srgbClr val="000000"/>
              </a:buClr>
              <a:buFont typeface="Wingdings" panose="05000000000000000000" charset="0"/>
              <a:buChar char="Ø"/>
            </a:pPr>
            <a:r>
              <a:rPr lang="zh-CN" altLang="en-US" sz="2600" dirty="0">
                <a:latin typeface="黑体" panose="02010609060101010101" pitchFamily="49" charset="-122"/>
                <a:ea typeface="黑体" panose="02010609060101010101" pitchFamily="49" charset="-122"/>
                <a:sym typeface="+mn-ea"/>
              </a:rPr>
              <a:t>可以根据</a:t>
            </a:r>
            <a:r>
              <a:rPr lang="en-US" altLang="zh-CN" sz="2600" dirty="0">
                <a:latin typeface="黑体" panose="02010609060101010101" pitchFamily="49" charset="-122"/>
                <a:ea typeface="黑体" panose="02010609060101010101" pitchFamily="49" charset="-122"/>
                <a:sym typeface="+mn-ea"/>
              </a:rPr>
              <a:t>SQL Server</a:t>
            </a:r>
            <a:r>
              <a:rPr lang="zh-CN" altLang="en-US" sz="2600" dirty="0">
                <a:latin typeface="黑体" panose="02010609060101010101" pitchFamily="49" charset="-122"/>
                <a:ea typeface="黑体" panose="02010609060101010101" pitchFamily="49" charset="-122"/>
                <a:sym typeface="+mn-ea"/>
              </a:rPr>
              <a:t>的管理任务以及这些任务的相对重要性等级把具有</a:t>
            </a:r>
            <a:r>
              <a:rPr lang="en-US" altLang="zh-CN" sz="2600" dirty="0">
                <a:latin typeface="黑体" panose="02010609060101010101" pitchFamily="49" charset="-122"/>
                <a:ea typeface="黑体" panose="02010609060101010101" pitchFamily="49" charset="-122"/>
                <a:sym typeface="+mn-ea"/>
              </a:rPr>
              <a:t>SQL Server</a:t>
            </a:r>
            <a:r>
              <a:rPr lang="zh-CN" altLang="en-US" sz="2600" dirty="0">
                <a:latin typeface="黑体" panose="02010609060101010101" pitchFamily="49" charset="-122"/>
                <a:ea typeface="黑体" panose="02010609060101010101" pitchFamily="49" charset="-122"/>
                <a:sym typeface="+mn-ea"/>
              </a:rPr>
              <a:t>管理职能的登录账户划分到不同的角色中。</a:t>
            </a:r>
            <a:endParaRPr lang="zh-CN" altLang="en-US" sz="2600" dirty="0">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a:solidFill>
                  <a:srgbClr val="C00000"/>
                </a:solidFill>
                <a:latin typeface="黑体" panose="02010609060101010101" pitchFamily="49" charset="-122"/>
                <a:ea typeface="黑体" panose="02010609060101010101" pitchFamily="49" charset="-122"/>
              </a:rPr>
              <a:t>12.2.3 </a:t>
            </a:r>
            <a:r>
              <a:rPr lang="zh-CN" altLang="en-US" sz="3200" dirty="0">
                <a:solidFill>
                  <a:srgbClr val="C00000"/>
                </a:solidFill>
                <a:latin typeface="黑体" panose="02010609060101010101" pitchFamily="49" charset="-122"/>
                <a:ea typeface="黑体" panose="02010609060101010101" pitchFamily="49" charset="-122"/>
              </a:rPr>
              <a:t>服务器角色成员的添加与移除</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50492" y="1154937"/>
            <a:ext cx="10091016" cy="4809089"/>
          </a:xfrm>
        </p:spPr>
        <p:txBody>
          <a:bodyPr>
            <a:normAutofit/>
          </a:bodyPr>
          <a:lstStyle/>
          <a:p>
            <a:pPr marL="400050" indent="-457200">
              <a:lnSpc>
                <a:spcPct val="120000"/>
              </a:lnSpc>
              <a:spcBef>
                <a:spcPts val="1200"/>
              </a:spcBef>
              <a:buSzPct val="100000"/>
              <a:buFont typeface="Wingdings" panose="05000000000000000000" pitchFamily="2" charset="2"/>
              <a:buChar char="Ø"/>
              <a:defRPr/>
            </a:pPr>
            <a:r>
              <a:rPr lang="zh-CN" altLang="en-US" sz="2600" dirty="0">
                <a:latin typeface="黑体" panose="02010609060101010101" pitchFamily="49" charset="-122"/>
                <a:ea typeface="黑体" panose="02010609060101010101" pitchFamily="49" charset="-122"/>
                <a:sym typeface="+mn-ea"/>
              </a:rPr>
              <a:t>服务器角色成员就是登录账户（登录名）。</a:t>
            </a:r>
            <a:endParaRPr lang="en-US" altLang="zh-CN" sz="2600" dirty="0">
              <a:latin typeface="黑体" panose="02010609060101010101" pitchFamily="49" charset="-122"/>
              <a:ea typeface="黑体" panose="02010609060101010101" pitchFamily="49" charset="-122"/>
              <a:sym typeface="+mn-ea"/>
            </a:endParaRPr>
          </a:p>
          <a:p>
            <a:pPr marL="400050" indent="-457200">
              <a:lnSpc>
                <a:spcPct val="120000"/>
              </a:lnSpc>
              <a:spcBef>
                <a:spcPts val="1200"/>
              </a:spcBef>
              <a:buSzPct val="100000"/>
              <a:buFont typeface="Wingdings" panose="05000000000000000000" pitchFamily="2" charset="2"/>
              <a:buChar char="Ø"/>
              <a:defRPr/>
            </a:pPr>
            <a:r>
              <a:rPr lang="zh-CN" altLang="en-US" sz="2600" dirty="0">
                <a:latin typeface="黑体" panose="02010609060101010101" pitchFamily="49" charset="-122"/>
                <a:ea typeface="黑体" panose="02010609060101010101" pitchFamily="49" charset="-122"/>
                <a:sym typeface="+mn-ea"/>
              </a:rPr>
              <a:t>可将登录账户</a:t>
            </a:r>
            <a:r>
              <a:rPr lang="zh-CN" altLang="en-US" sz="2600" dirty="0">
                <a:solidFill>
                  <a:srgbClr val="0000CC"/>
                </a:solidFill>
                <a:latin typeface="黑体" panose="02010609060101010101" pitchFamily="49" charset="-122"/>
                <a:ea typeface="黑体" panose="02010609060101010101" pitchFamily="49" charset="-122"/>
                <a:sym typeface="+mn-ea"/>
              </a:rPr>
              <a:t>添加</a:t>
            </a:r>
            <a:r>
              <a:rPr lang="zh-CN" altLang="en-US" sz="2600" dirty="0">
                <a:latin typeface="黑体" panose="02010609060101010101" pitchFamily="49" charset="-122"/>
                <a:ea typeface="黑体" panose="02010609060101010101" pitchFamily="49" charset="-122"/>
                <a:sym typeface="+mn-ea"/>
              </a:rPr>
              <a:t>到服务器角色中从而使其具有角色权限</a:t>
            </a:r>
            <a:r>
              <a:rPr lang="zh-CN" altLang="en-US" sz="2600" dirty="0">
                <a:solidFill>
                  <a:schemeClr val="tx1"/>
                </a:solidFill>
                <a:latin typeface="黑体" panose="02010609060101010101" pitchFamily="49" charset="-122"/>
                <a:ea typeface="黑体" panose="02010609060101010101" pitchFamily="49" charset="-122"/>
              </a:rPr>
              <a:t>。</a:t>
            </a:r>
            <a:endParaRPr lang="en-US" altLang="zh-CN" sz="2600" dirty="0">
              <a:solidFill>
                <a:schemeClr val="tx1"/>
              </a:solidFill>
              <a:latin typeface="黑体" panose="02010609060101010101" pitchFamily="49" charset="-122"/>
              <a:ea typeface="黑体" panose="02010609060101010101" pitchFamily="49" charset="-122"/>
            </a:endParaRPr>
          </a:p>
          <a:p>
            <a:pPr marL="400050" indent="-457200">
              <a:lnSpc>
                <a:spcPct val="110000"/>
              </a:lnSpc>
              <a:spcBef>
                <a:spcPts val="1200"/>
              </a:spcBef>
              <a:buSzPct val="100000"/>
              <a:buFont typeface="Wingdings" panose="05000000000000000000" pitchFamily="2" charset="2"/>
              <a:buChar char="Ø"/>
              <a:defRPr/>
            </a:pPr>
            <a:r>
              <a:rPr lang="zh-CN" altLang="en-US" sz="2600" dirty="0">
                <a:latin typeface="黑体" panose="02010609060101010101" pitchFamily="49" charset="-122"/>
                <a:ea typeface="黑体" panose="02010609060101010101" pitchFamily="49" charset="-122"/>
                <a:sym typeface="+mn-ea"/>
              </a:rPr>
              <a:t>可将登录账户从其所在的服务器角色中</a:t>
            </a:r>
            <a:r>
              <a:rPr lang="zh-CN" altLang="en-US" sz="2600" dirty="0">
                <a:solidFill>
                  <a:srgbClr val="0000CC"/>
                </a:solidFill>
                <a:latin typeface="黑体" panose="02010609060101010101" pitchFamily="49" charset="-122"/>
                <a:ea typeface="黑体" panose="02010609060101010101" pitchFamily="49" charset="-122"/>
                <a:sym typeface="+mn-ea"/>
              </a:rPr>
              <a:t>移除</a:t>
            </a:r>
            <a:r>
              <a:rPr lang="zh-CN" altLang="en-US" sz="2600" dirty="0">
                <a:latin typeface="黑体" panose="02010609060101010101" pitchFamily="49" charset="-122"/>
                <a:ea typeface="黑体" panose="02010609060101010101" pitchFamily="49" charset="-122"/>
                <a:sym typeface="+mn-ea"/>
              </a:rPr>
              <a:t>，使其不再具有该角色的权限。</a:t>
            </a:r>
            <a:endParaRPr lang="zh-CN" altLang="en-US" sz="2600" dirty="0">
              <a:solidFill>
                <a:schemeClr val="tx1"/>
              </a:solidFill>
              <a:latin typeface="黑体" panose="02010609060101010101" pitchFamily="49" charset="-122"/>
              <a:ea typeface="黑体" panose="02010609060101010101" pitchFamily="49" charset="-122"/>
            </a:endParaRPr>
          </a:p>
          <a:p>
            <a:pPr marL="400050" indent="-457200">
              <a:lnSpc>
                <a:spcPct val="120000"/>
              </a:lnSpc>
              <a:spcBef>
                <a:spcPts val="1200"/>
              </a:spcBef>
              <a:buSzPct val="100000"/>
              <a:buFont typeface="Wingdings" panose="05000000000000000000" pitchFamily="2" charset="2"/>
              <a:buChar char="Ø"/>
              <a:defRPr/>
            </a:pPr>
            <a:r>
              <a:rPr lang="zh-CN" altLang="en-US" sz="2600" dirty="0">
                <a:latin typeface="黑体" panose="02010609060101010101" pitchFamily="49" charset="-122"/>
                <a:ea typeface="黑体" panose="02010609060101010101" pitchFamily="49" charset="-122"/>
              </a:rPr>
              <a:t>向服务器角色中添加成员或从中移除成员的方法：</a:t>
            </a:r>
            <a:r>
              <a:rPr lang="en-US" altLang="zh-CN" sz="2600" dirty="0">
                <a:latin typeface="黑体" panose="02010609060101010101" pitchFamily="49" charset="-122"/>
                <a:ea typeface="黑体" panose="02010609060101010101" pitchFamily="49" charset="-122"/>
              </a:rPr>
              <a:t>  </a:t>
            </a:r>
            <a:endParaRPr lang="en-US" altLang="zh-CN" sz="2600" dirty="0">
              <a:latin typeface="黑体" panose="02010609060101010101" pitchFamily="49" charset="-122"/>
              <a:ea typeface="黑体" panose="02010609060101010101" pitchFamily="49" charset="-122"/>
            </a:endParaRPr>
          </a:p>
          <a:p>
            <a:pPr marL="742950" lvl="1" indent="-298450">
              <a:lnSpc>
                <a:spcPct val="120000"/>
              </a:lnSpc>
              <a:spcBef>
                <a:spcPts val="1200"/>
              </a:spcBef>
              <a:buSzPct val="100000"/>
              <a:defRPr/>
            </a:pPr>
            <a:r>
              <a:rPr lang="zh-CN" altLang="en-US" dirty="0">
                <a:solidFill>
                  <a:srgbClr val="C00000"/>
                </a:solidFill>
                <a:latin typeface="黑体" panose="02010609060101010101" pitchFamily="49" charset="-122"/>
                <a:ea typeface="黑体" panose="02010609060101010101" pitchFamily="49" charset="-122"/>
              </a:rPr>
              <a:t>使用登录名属性窗口</a:t>
            </a:r>
            <a:endParaRPr lang="en-US" altLang="zh-CN" dirty="0">
              <a:solidFill>
                <a:srgbClr val="C00000"/>
              </a:solidFill>
              <a:latin typeface="黑体" panose="02010609060101010101" pitchFamily="49" charset="-122"/>
              <a:ea typeface="黑体" panose="02010609060101010101" pitchFamily="49" charset="-122"/>
            </a:endParaRPr>
          </a:p>
          <a:p>
            <a:pPr marL="742950" lvl="1" indent="-298450">
              <a:lnSpc>
                <a:spcPct val="120000"/>
              </a:lnSpc>
              <a:spcBef>
                <a:spcPts val="600"/>
              </a:spcBef>
              <a:buSzPct val="100000"/>
              <a:defRPr/>
            </a:pPr>
            <a:r>
              <a:rPr lang="zh-CN" altLang="en-US" dirty="0">
                <a:solidFill>
                  <a:srgbClr val="C00000"/>
                </a:solidFill>
                <a:latin typeface="黑体" panose="02010609060101010101" pitchFamily="49" charset="-122"/>
                <a:ea typeface="黑体" panose="02010609060101010101" pitchFamily="49" charset="-122"/>
              </a:rPr>
              <a:t>使用服务器角色属性窗口</a:t>
            </a:r>
            <a:endParaRPr lang="en-US" altLang="zh-CN" dirty="0">
              <a:solidFill>
                <a:srgbClr val="C00000"/>
              </a:solidFill>
              <a:latin typeface="黑体" panose="02010609060101010101" pitchFamily="49" charset="-122"/>
              <a:ea typeface="黑体" panose="02010609060101010101" pitchFamily="49" charset="-122"/>
            </a:endParaRPr>
          </a:p>
          <a:p>
            <a:pPr marL="742950" lvl="1" indent="-298450">
              <a:lnSpc>
                <a:spcPct val="120000"/>
              </a:lnSpc>
              <a:spcBef>
                <a:spcPts val="600"/>
              </a:spcBef>
              <a:buSzPct val="100000"/>
              <a:defRPr/>
            </a:pPr>
            <a:r>
              <a:rPr lang="zh-CN" altLang="en-US" dirty="0">
                <a:solidFill>
                  <a:srgbClr val="C00000"/>
                </a:solidFill>
                <a:latin typeface="黑体" panose="02010609060101010101" pitchFamily="49" charset="-122"/>
                <a:ea typeface="黑体" panose="02010609060101010101" pitchFamily="49" charset="-122"/>
              </a:rPr>
              <a:t>使用语句</a:t>
            </a:r>
            <a:endParaRPr lang="en-US" altLang="zh-CN" dirty="0">
              <a:solidFill>
                <a:srgbClr val="C00000"/>
              </a:solidFill>
              <a:latin typeface="黑体" panose="02010609060101010101" pitchFamily="49" charset="-122"/>
              <a:ea typeface="黑体" panose="02010609060101010101" pitchFamily="49" charset="-122"/>
            </a:endParaRPr>
          </a:p>
          <a:p>
            <a:pPr marL="0" indent="0">
              <a:lnSpc>
                <a:spcPct val="120000"/>
              </a:lnSpc>
              <a:spcBef>
                <a:spcPts val="1800"/>
              </a:spcBef>
              <a:buSzPct val="100000"/>
              <a:buNone/>
              <a:defRPr/>
            </a:pPr>
            <a:endParaRPr lang="en-US" altLang="zh-CN" sz="2600"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SzPct val="100000"/>
              <a:buNone/>
              <a:defRPr/>
            </a:pPr>
            <a:endParaRPr lang="zh-CN" altLang="en-US" sz="2600" dirty="0">
              <a:latin typeface="黑体" panose="02010609060101010101" pitchFamily="49" charset="-122"/>
              <a:ea typeface="黑体" panose="02010609060101010101" pitchFamily="49" charset="-122"/>
            </a:endParaRPr>
          </a:p>
          <a:p>
            <a:pPr marL="400050" indent="-457200">
              <a:lnSpc>
                <a:spcPct val="120000"/>
              </a:lnSpc>
              <a:spcBef>
                <a:spcPts val="1800"/>
              </a:spcBef>
              <a:buSzPct val="100000"/>
              <a:buFont typeface="Wingdings" panose="05000000000000000000" pitchFamily="2" charset="2"/>
              <a:buChar char="Ø"/>
              <a:defRPr/>
            </a:pPr>
            <a:endParaRPr lang="en-US" altLang="zh-CN" sz="2600" dirty="0">
              <a:solidFill>
                <a:srgbClr val="C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2"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0000" y="674081"/>
            <a:ext cx="10352264" cy="629773"/>
          </a:xfrm>
        </p:spPr>
        <p:txBody>
          <a:bodyPr>
            <a:normAutofit/>
          </a:bodyPr>
          <a:lstStyle/>
          <a:p>
            <a:pPr marL="0" indent="0">
              <a:lnSpc>
                <a:spcPct val="120000"/>
              </a:lnSpc>
              <a:spcBef>
                <a:spcPts val="2400"/>
              </a:spcBef>
              <a:buSzPct val="100000"/>
              <a:buNone/>
              <a:defRPr/>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使用</a:t>
            </a:r>
            <a:r>
              <a:rPr lang="zh-CN" altLang="en-US" dirty="0">
                <a:solidFill>
                  <a:srgbClr val="0000CC"/>
                </a:solidFill>
                <a:latin typeface="黑体" panose="02010609060101010101" pitchFamily="49" charset="-122"/>
                <a:ea typeface="黑体" panose="02010609060101010101" pitchFamily="49" charset="-122"/>
              </a:rPr>
              <a:t>登录名属性</a:t>
            </a:r>
            <a:r>
              <a:rPr lang="zh-CN" altLang="en-US" dirty="0">
                <a:latin typeface="黑体" panose="02010609060101010101" pitchFamily="49" charset="-122"/>
                <a:ea typeface="黑体" panose="02010609060101010101" pitchFamily="49" charset="-122"/>
              </a:rPr>
              <a:t>窗口向服务器角色中添加成员或从中移除成员</a:t>
            </a:r>
            <a:endParaRPr lang="en-US" altLang="zh-CN" dirty="0">
              <a:solidFill>
                <a:srgbClr val="C00000"/>
              </a:solidFill>
              <a:latin typeface="黑体" panose="02010609060101010101" pitchFamily="49" charset="-122"/>
              <a:ea typeface="黑体" panose="02010609060101010101" pitchFamily="49" charset="-122"/>
            </a:endParaRPr>
          </a:p>
        </p:txBody>
      </p:sp>
      <p:sp>
        <p:nvSpPr>
          <p:cNvPr id="7" name="内容占位符 2"/>
          <p:cNvSpPr txBox="1"/>
          <p:nvPr/>
        </p:nvSpPr>
        <p:spPr>
          <a:xfrm>
            <a:off x="1403985" y="2333744"/>
            <a:ext cx="4692015" cy="2600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2400"/>
              </a:spcBef>
              <a:buSzPct val="100000"/>
              <a:buFont typeface="Arial" panose="020B0604020202020204" pitchFamily="34" charset="0"/>
              <a:buNone/>
              <a:defRPr/>
            </a:pPr>
            <a:r>
              <a:rPr lang="zh-CN" altLang="en-US" sz="2400" dirty="0">
                <a:latin typeface="黑体" panose="02010609060101010101" pitchFamily="49" charset="-122"/>
                <a:ea typeface="黑体" panose="02010609060101010101" pitchFamily="49" charset="-122"/>
              </a:rPr>
              <a:t>① 如右图所示，在对象资源管理器中</a:t>
            </a:r>
            <a:r>
              <a:rPr lang="zh-CN" altLang="zh-CN" sz="2400" dirty="0">
                <a:latin typeface="黑体" panose="02010609060101010101" pitchFamily="49" charset="-122"/>
                <a:ea typeface="黑体" panose="02010609060101010101" pitchFamily="49" charset="-122"/>
              </a:rPr>
              <a:t>右击</a:t>
            </a:r>
            <a:r>
              <a:rPr lang="zh-CN" altLang="en-US" sz="2400" dirty="0">
                <a:latin typeface="黑体" panose="02010609060101010101" pitchFamily="49" charset="-122"/>
                <a:ea typeface="黑体" panose="02010609060101010101" pitchFamily="49" charset="-122"/>
              </a:rPr>
              <a:t>要操作的</a:t>
            </a:r>
            <a:r>
              <a:rPr lang="zh-CN" altLang="zh-CN" sz="2400" dirty="0">
                <a:solidFill>
                  <a:srgbClr val="0000CC"/>
                </a:solidFill>
                <a:latin typeface="黑体" panose="02010609060101010101" pitchFamily="49" charset="-122"/>
                <a:ea typeface="黑体" panose="02010609060101010101" pitchFamily="49" charset="-122"/>
              </a:rPr>
              <a:t>登录名</a:t>
            </a:r>
            <a:r>
              <a:rPr lang="zh-CN" altLang="en-US" sz="2400" dirty="0">
                <a:latin typeface="黑体" panose="02010609060101010101" pitchFamily="49" charset="-122"/>
                <a:ea typeface="黑体" panose="02010609060101010101" pitchFamily="49" charset="-122"/>
              </a:rPr>
              <a:t>，如</a:t>
            </a:r>
            <a:r>
              <a:rPr lang="en-US" altLang="zh-CN" sz="2400" dirty="0">
                <a:solidFill>
                  <a:srgbClr val="0000CC"/>
                </a:solidFill>
                <a:latin typeface="黑体" panose="02010609060101010101" pitchFamily="49" charset="-122"/>
                <a:ea typeface="黑体" panose="02010609060101010101" pitchFamily="49" charset="-122"/>
              </a:rPr>
              <a:t>LN1</a:t>
            </a:r>
            <a:r>
              <a:rPr lang="zh-CN"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在快捷菜单中</a:t>
            </a:r>
            <a:r>
              <a:rPr lang="zh-CN" altLang="zh-CN" sz="2400" dirty="0">
                <a:latin typeface="黑体" panose="02010609060101010101" pitchFamily="49" charset="-122"/>
                <a:ea typeface="黑体" panose="02010609060101010101" pitchFamily="49" charset="-122"/>
              </a:rPr>
              <a:t>选择“</a:t>
            </a:r>
            <a:r>
              <a:rPr lang="zh-CN" altLang="en-US" sz="2400" dirty="0">
                <a:solidFill>
                  <a:srgbClr val="0000CC"/>
                </a:solidFill>
                <a:latin typeface="黑体" panose="02010609060101010101" pitchFamily="49" charset="-122"/>
                <a:ea typeface="黑体" panose="02010609060101010101" pitchFamily="49" charset="-122"/>
              </a:rPr>
              <a:t>属性</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4" name="文本框 3"/>
          <p:cNvSpPr txBox="1"/>
          <p:nvPr/>
        </p:nvSpPr>
        <p:spPr>
          <a:xfrm>
            <a:off x="1033083" y="1857075"/>
            <a:ext cx="3318200" cy="476669"/>
          </a:xfrm>
          <a:prstGeom prst="rect">
            <a:avLst/>
          </a:prstGeom>
          <a:noFill/>
        </p:spPr>
        <p:txBody>
          <a:bodyPr wrap="square">
            <a:spAutoFit/>
          </a:bodyPr>
          <a:lstStyle/>
          <a:p>
            <a:pPr marL="742950" lvl="1" indent="-342900">
              <a:lnSpc>
                <a:spcPct val="120000"/>
              </a:lnSpc>
              <a:spcBef>
                <a:spcPts val="2400"/>
              </a:spcBef>
              <a:buSzPct val="100000"/>
              <a:defRPr/>
            </a:pPr>
            <a:r>
              <a:rPr lang="zh-CN" altLang="en-US" sz="2400" dirty="0">
                <a:solidFill>
                  <a:srgbClr val="C00000"/>
                </a:solidFill>
                <a:latin typeface="黑体" panose="02010609060101010101" pitchFamily="49" charset="-122"/>
                <a:ea typeface="黑体" panose="02010609060101010101" pitchFamily="49" charset="-122"/>
                <a:sym typeface="+mn-ea"/>
              </a:rPr>
              <a:t>操作步骤：</a:t>
            </a:r>
            <a:endParaRPr lang="en-US" altLang="zh-CN" sz="2400" dirty="0">
              <a:solidFill>
                <a:srgbClr val="C00000"/>
              </a:solidFill>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a:stretch>
            <a:fillRect/>
          </a:stretch>
        </p:blipFill>
        <p:spPr>
          <a:xfrm>
            <a:off x="6360659" y="1467791"/>
            <a:ext cx="3380069" cy="4811486"/>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4735084" y="1010109"/>
            <a:ext cx="6707789" cy="4784685"/>
          </a:xfrm>
          <a:prstGeom prst="rect">
            <a:avLst/>
          </a:prstGeom>
          <a:effectLst>
            <a:outerShdw blurRad="50800" dist="38100" dir="2700000" algn="tl" rotWithShape="0">
              <a:prstClr val="black">
                <a:alpha val="40000"/>
              </a:prstClr>
            </a:outerShdw>
          </a:effectLst>
        </p:spPr>
      </p:pic>
      <p:sp>
        <p:nvSpPr>
          <p:cNvPr id="2" name="内容占位符 2"/>
          <p:cNvSpPr txBox="1"/>
          <p:nvPr/>
        </p:nvSpPr>
        <p:spPr>
          <a:xfrm>
            <a:off x="889893" y="866624"/>
            <a:ext cx="3587931" cy="52642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2400"/>
              </a:spcBef>
              <a:buSzPct val="100000"/>
              <a:buNone/>
              <a:defRPr/>
            </a:pPr>
            <a:r>
              <a:rPr lang="zh-CN" altLang="en-US" sz="2400" dirty="0">
                <a:latin typeface="黑体" panose="02010609060101010101" pitchFamily="49" charset="-122"/>
                <a:ea typeface="黑体" panose="02010609060101010101" pitchFamily="49" charset="-122"/>
              </a:rPr>
              <a:t>② </a:t>
            </a:r>
            <a:r>
              <a:rPr lang="zh-CN" altLang="zh-CN" sz="2400" dirty="0">
                <a:latin typeface="黑体" panose="02010609060101010101" pitchFamily="49" charset="-122"/>
                <a:ea typeface="黑体" panose="02010609060101010101" pitchFamily="49" charset="-122"/>
              </a:rPr>
              <a:t>在</a:t>
            </a:r>
            <a:r>
              <a:rPr lang="zh-CN" altLang="zh-CN" sz="2400" dirty="0">
                <a:solidFill>
                  <a:srgbClr val="0000CC"/>
                </a:solidFill>
                <a:latin typeface="黑体" panose="02010609060101010101" pitchFamily="49" charset="-122"/>
                <a:ea typeface="黑体" panose="02010609060101010101" pitchFamily="49" charset="-122"/>
              </a:rPr>
              <a:t>登录</a:t>
            </a:r>
            <a:r>
              <a:rPr lang="zh-CN" altLang="en-US" sz="2400" dirty="0">
                <a:solidFill>
                  <a:srgbClr val="0000CC"/>
                </a:solidFill>
                <a:latin typeface="黑体" panose="02010609060101010101" pitchFamily="49" charset="-122"/>
                <a:ea typeface="黑体" panose="02010609060101010101" pitchFamily="49" charset="-122"/>
              </a:rPr>
              <a:t>属性</a:t>
            </a:r>
            <a:r>
              <a:rPr lang="zh-CN" altLang="zh-CN" sz="2400" dirty="0">
                <a:latin typeface="黑体" panose="02010609060101010101" pitchFamily="49" charset="-122"/>
                <a:ea typeface="黑体" panose="02010609060101010101" pitchFamily="49" charset="-122"/>
              </a:rPr>
              <a:t>窗口左</a:t>
            </a:r>
            <a:r>
              <a:rPr lang="zh-CN" altLang="en-US" sz="2400" dirty="0">
                <a:latin typeface="黑体" panose="02010609060101010101" pitchFamily="49" charset="-122"/>
                <a:ea typeface="黑体" panose="02010609060101010101" pitchFamily="49" charset="-122"/>
              </a:rPr>
              <a:t>侧</a:t>
            </a:r>
            <a:r>
              <a:rPr lang="zh-CN" altLang="zh-CN" sz="2400" dirty="0">
                <a:latin typeface="黑体" panose="02010609060101010101" pitchFamily="49" charset="-122"/>
                <a:ea typeface="黑体" panose="02010609060101010101" pitchFamily="49" charset="-122"/>
              </a:rPr>
              <a:t>选择“</a:t>
            </a:r>
            <a:r>
              <a:rPr lang="zh-CN" altLang="en-US" sz="2400" dirty="0">
                <a:solidFill>
                  <a:srgbClr val="0000CC"/>
                </a:solidFill>
                <a:latin typeface="黑体" panose="02010609060101010101" pitchFamily="49" charset="-122"/>
                <a:ea typeface="黑体" panose="02010609060101010101" pitchFamily="49" charset="-122"/>
              </a:rPr>
              <a:t>服务器角色</a:t>
            </a:r>
            <a:r>
              <a:rPr lang="zh-CN" altLang="zh-CN" sz="2400" dirty="0">
                <a:latin typeface="黑体" panose="02010609060101010101" pitchFamily="49" charset="-122"/>
                <a:ea typeface="黑体" panose="02010609060101010101" pitchFamily="49" charset="-122"/>
              </a:rPr>
              <a:t>”选</a:t>
            </a:r>
            <a:r>
              <a:rPr lang="zh-CN" altLang="en-US" sz="2400" dirty="0">
                <a:latin typeface="黑体" panose="02010609060101010101" pitchFamily="49" charset="-122"/>
                <a:ea typeface="黑体" panose="02010609060101010101" pitchFamily="49" charset="-122"/>
              </a:rPr>
              <a:t>择</a:t>
            </a:r>
            <a:r>
              <a:rPr lang="zh-CN" altLang="zh-CN" sz="2400" dirty="0">
                <a:latin typeface="黑体" panose="02010609060101010101" pitchFamily="49" charset="-122"/>
                <a:ea typeface="黑体" panose="02010609060101010101" pitchFamily="49" charset="-122"/>
              </a:rPr>
              <a:t>页，</a:t>
            </a:r>
            <a:r>
              <a:rPr lang="zh-CN" altLang="en-US" sz="2400" dirty="0">
                <a:latin typeface="黑体" panose="02010609060101010101" pitchFamily="49" charset="-122"/>
                <a:ea typeface="黑体" panose="02010609060101010101" pitchFamily="49" charset="-122"/>
              </a:rPr>
              <a:t>在窗口右侧</a:t>
            </a:r>
            <a:r>
              <a:rPr lang="zh-CN" altLang="en-US" sz="2400" dirty="0">
                <a:solidFill>
                  <a:srgbClr val="0000CC"/>
                </a:solidFill>
                <a:latin typeface="黑体" panose="02010609060101010101" pitchFamily="49" charset="-122"/>
                <a:ea typeface="黑体" panose="02010609060101010101" pitchFamily="49" charset="-122"/>
              </a:rPr>
              <a:t>服务器角色</a:t>
            </a:r>
            <a:r>
              <a:rPr lang="zh-CN" altLang="en-US" sz="2400" dirty="0">
                <a:latin typeface="黑体" panose="02010609060101010101" pitchFamily="49" charset="-122"/>
                <a:ea typeface="黑体" panose="02010609060101010101" pitchFamily="49" charset="-122"/>
              </a:rPr>
              <a:t>列表中</a:t>
            </a:r>
            <a:r>
              <a:rPr lang="zh-CN" altLang="zh-CN" sz="2400" dirty="0">
                <a:solidFill>
                  <a:srgbClr val="0000CC"/>
                </a:solidFill>
                <a:latin typeface="黑体" panose="02010609060101010101" pitchFamily="49" charset="-122"/>
                <a:ea typeface="黑体" panose="02010609060101010101" pitchFamily="49" charset="-122"/>
              </a:rPr>
              <a:t>勾</a:t>
            </a:r>
            <a:r>
              <a:rPr lang="zh-CN" altLang="en-US" sz="2400" dirty="0">
                <a:solidFill>
                  <a:srgbClr val="0000CC"/>
                </a:solidFill>
                <a:latin typeface="黑体" panose="02010609060101010101" pitchFamily="49" charset="-122"/>
                <a:ea typeface="黑体" panose="02010609060101010101" pitchFamily="49" charset="-122"/>
              </a:rPr>
              <a:t>选</a:t>
            </a:r>
            <a:r>
              <a:rPr lang="zh-CN" altLang="en-US" sz="2400" dirty="0">
                <a:latin typeface="黑体" panose="02010609060101010101" pitchFamily="49" charset="-122"/>
                <a:ea typeface="黑体" panose="02010609060101010101" pitchFamily="49" charset="-122"/>
              </a:rPr>
              <a:t>角色可将登录名添加到该角色中，</a:t>
            </a:r>
            <a:r>
              <a:rPr lang="zh-CN" altLang="en-US" sz="2400" dirty="0">
                <a:solidFill>
                  <a:srgbClr val="0000CC"/>
                </a:solidFill>
                <a:latin typeface="黑体" panose="02010609060101010101" pitchFamily="49" charset="-122"/>
                <a:ea typeface="黑体" panose="02010609060101010101" pitchFamily="49" charset="-122"/>
              </a:rPr>
              <a:t>取消勾选</a:t>
            </a:r>
            <a:r>
              <a:rPr lang="zh-CN" altLang="en-US" sz="2400" dirty="0">
                <a:latin typeface="黑体" panose="02010609060101010101" pitchFamily="49" charset="-122"/>
                <a:ea typeface="黑体" panose="02010609060101010101" pitchFamily="49" charset="-122"/>
              </a:rPr>
              <a:t>则可将登录名从该角色中</a:t>
            </a:r>
            <a:r>
              <a:rPr lang="zh-CN" altLang="en-US" sz="2400" dirty="0">
                <a:solidFill>
                  <a:srgbClr val="0000CC"/>
                </a:solidFill>
                <a:latin typeface="黑体" panose="02010609060101010101" pitchFamily="49" charset="-122"/>
                <a:ea typeface="黑体" panose="02010609060101010101" pitchFamily="49" charset="-122"/>
              </a:rPr>
              <a:t>移除。</a:t>
            </a:r>
            <a:endParaRPr lang="en-US" altLang="zh-CN" sz="2400" dirty="0">
              <a:solidFill>
                <a:srgbClr val="C00000"/>
              </a:solidFill>
              <a:latin typeface="黑体" panose="02010609060101010101" pitchFamily="49" charset="-122"/>
              <a:ea typeface="黑体" panose="02010609060101010101" pitchFamily="49" charset="-122"/>
            </a:endParaRPr>
          </a:p>
        </p:txBody>
      </p:sp>
      <p:sp>
        <p:nvSpPr>
          <p:cNvPr id="6" name="对话气泡: 圆角矩形 5"/>
          <p:cNvSpPr/>
          <p:nvPr/>
        </p:nvSpPr>
        <p:spPr>
          <a:xfrm>
            <a:off x="6572593" y="1063206"/>
            <a:ext cx="3825442" cy="759125"/>
          </a:xfrm>
          <a:prstGeom prst="wedgeRoundRectCallout">
            <a:avLst>
              <a:gd name="adj1" fmla="val -73617"/>
              <a:gd name="adj2" fmla="val 48593"/>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0000CC"/>
                </a:solidFill>
                <a:latin typeface="黑体" panose="02010609060101010101" pitchFamily="49" charset="-122"/>
                <a:ea typeface="黑体" panose="02010609060101010101" pitchFamily="49" charset="-122"/>
              </a:rPr>
              <a:t>选择“</a:t>
            </a:r>
            <a:r>
              <a:rPr lang="zh-CN" altLang="en-US" sz="2200" dirty="0">
                <a:solidFill>
                  <a:srgbClr val="C00000"/>
                </a:solidFill>
                <a:latin typeface="黑体" panose="02010609060101010101" pitchFamily="49" charset="-122"/>
                <a:ea typeface="黑体" panose="02010609060101010101" pitchFamily="49" charset="-122"/>
              </a:rPr>
              <a:t>服务器角色</a:t>
            </a:r>
            <a:r>
              <a:rPr lang="zh-CN" altLang="en-US" sz="2200" dirty="0">
                <a:solidFill>
                  <a:srgbClr val="0000CC"/>
                </a:solidFill>
                <a:latin typeface="黑体" panose="02010609060101010101" pitchFamily="49" charset="-122"/>
                <a:ea typeface="黑体" panose="02010609060101010101" pitchFamily="49" charset="-122"/>
              </a:rPr>
              <a:t>”选择页</a:t>
            </a:r>
            <a:endParaRPr lang="zh-CN" altLang="en-US" sz="2200" dirty="0">
              <a:solidFill>
                <a:srgbClr val="0000CC"/>
              </a:solidFill>
              <a:latin typeface="黑体" panose="02010609060101010101" pitchFamily="49" charset="-122"/>
              <a:ea typeface="黑体" panose="02010609060101010101" pitchFamily="49" charset="-122"/>
            </a:endParaRPr>
          </a:p>
        </p:txBody>
      </p:sp>
      <p:sp>
        <p:nvSpPr>
          <p:cNvPr id="7" name="对话气泡: 圆角矩形 6"/>
          <p:cNvSpPr/>
          <p:nvPr/>
        </p:nvSpPr>
        <p:spPr>
          <a:xfrm>
            <a:off x="7238965" y="4093028"/>
            <a:ext cx="3825442" cy="870857"/>
          </a:xfrm>
          <a:prstGeom prst="wedgeRoundRectCallout">
            <a:avLst>
              <a:gd name="adj1" fmla="val -50697"/>
              <a:gd name="adj2" fmla="val -91092"/>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C00000"/>
                </a:solidFill>
                <a:latin typeface="黑体" panose="02010609060101010101" pitchFamily="49" charset="-122"/>
                <a:ea typeface="黑体" panose="02010609060101010101" pitchFamily="49" charset="-122"/>
              </a:rPr>
              <a:t>勾选</a:t>
            </a:r>
            <a:r>
              <a:rPr lang="zh-CN" altLang="en-US" sz="2200" dirty="0">
                <a:solidFill>
                  <a:srgbClr val="0000CC"/>
                </a:solidFill>
                <a:latin typeface="黑体" panose="02010609060101010101" pitchFamily="49" charset="-122"/>
                <a:ea typeface="黑体" panose="02010609060101010101" pitchFamily="49" charset="-122"/>
              </a:rPr>
              <a:t>：添加到该角色</a:t>
            </a:r>
            <a:endParaRPr lang="en-US" altLang="zh-CN" sz="2200" dirty="0">
              <a:solidFill>
                <a:srgbClr val="0000CC"/>
              </a:solidFill>
              <a:latin typeface="黑体" panose="02010609060101010101" pitchFamily="49" charset="-122"/>
              <a:ea typeface="黑体" panose="02010609060101010101" pitchFamily="49" charset="-122"/>
            </a:endParaRPr>
          </a:p>
          <a:p>
            <a:r>
              <a:rPr lang="zh-CN" altLang="en-US" sz="2200" dirty="0">
                <a:solidFill>
                  <a:srgbClr val="C00000"/>
                </a:solidFill>
                <a:latin typeface="黑体" panose="02010609060101010101" pitchFamily="49" charset="-122"/>
                <a:ea typeface="黑体" panose="02010609060101010101" pitchFamily="49" charset="-122"/>
              </a:rPr>
              <a:t>取消勾选</a:t>
            </a:r>
            <a:r>
              <a:rPr lang="zh-CN" altLang="en-US" sz="2200" dirty="0">
                <a:solidFill>
                  <a:srgbClr val="0000CC"/>
                </a:solidFill>
                <a:latin typeface="黑体" panose="02010609060101010101" pitchFamily="49" charset="-122"/>
                <a:ea typeface="黑体" panose="02010609060101010101" pitchFamily="49" charset="-122"/>
              </a:rPr>
              <a:t>：从该角色中移除</a:t>
            </a:r>
            <a:endParaRPr lang="zh-CN" altLang="en-US" sz="2200" dirty="0">
              <a:solidFill>
                <a:srgbClr val="0000CC"/>
              </a:solidFill>
              <a:latin typeface="黑体" panose="02010609060101010101" pitchFamily="49" charset="-122"/>
              <a:ea typeface="黑体" panose="02010609060101010101" pitchFamily="49" charset="-122"/>
            </a:endParaRPr>
          </a:p>
        </p:txBody>
      </p:sp>
      <p:sp>
        <p:nvSpPr>
          <p:cNvPr id="4" name="内容占位符 2"/>
          <p:cNvSpPr txBox="1"/>
          <p:nvPr/>
        </p:nvSpPr>
        <p:spPr>
          <a:xfrm>
            <a:off x="889893" y="4562125"/>
            <a:ext cx="3304136" cy="9329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2400"/>
              </a:spcBef>
              <a:buSzPct val="100000"/>
              <a:buFont typeface="Arial" panose="020B0604020202020204" pitchFamily="34" charset="0"/>
              <a:buNone/>
              <a:defRPr/>
            </a:pPr>
            <a:r>
              <a:rPr lang="zh-CN" altLang="en-US" sz="2400" dirty="0">
                <a:latin typeface="黑体" panose="02010609060101010101" pitchFamily="49" charset="-122"/>
                <a:ea typeface="黑体" panose="02010609060101010101" pitchFamily="49" charset="-122"/>
                <a:sym typeface="+mn-ea"/>
              </a:rPr>
              <a:t>③ </a:t>
            </a:r>
            <a:r>
              <a:rPr lang="zh-CN" altLang="en-US" sz="2400" dirty="0">
                <a:latin typeface="黑体" panose="02010609060101010101" pitchFamily="49" charset="-122"/>
                <a:ea typeface="黑体" panose="02010609060101010101" pitchFamily="49" charset="-122"/>
              </a:rPr>
              <a:t>单击“</a:t>
            </a:r>
            <a:r>
              <a:rPr lang="zh-CN" altLang="en-US" sz="2400" dirty="0">
                <a:solidFill>
                  <a:srgbClr val="0000CC"/>
                </a:solidFill>
                <a:latin typeface="黑体" panose="02010609060101010101" pitchFamily="49" charset="-122"/>
                <a:ea typeface="黑体" panose="02010609060101010101" pitchFamily="49" charset="-122"/>
              </a:rPr>
              <a:t>确定</a:t>
            </a:r>
            <a:r>
              <a:rPr lang="zh-CN" altLang="en-US" sz="2400" dirty="0">
                <a:latin typeface="黑体" panose="02010609060101010101" pitchFamily="49" charset="-122"/>
                <a:ea typeface="黑体" panose="02010609060101010101" pitchFamily="49" charset="-122"/>
              </a:rPr>
              <a:t>”按钮完成操作。</a:t>
            </a:r>
            <a:endParaRPr lang="en-US" altLang="zh-CN"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0232" y="700453"/>
            <a:ext cx="10991535" cy="579707"/>
          </a:xfrm>
        </p:spPr>
        <p:txBody>
          <a:bodyPr>
            <a:normAutofit lnSpcReduction="10000"/>
          </a:bodyPr>
          <a:lstStyle/>
          <a:p>
            <a:pPr marL="0" indent="0">
              <a:lnSpc>
                <a:spcPct val="120000"/>
              </a:lnSpc>
              <a:spcBef>
                <a:spcPts val="2400"/>
              </a:spcBef>
              <a:buSzPct val="100000"/>
              <a:buNone/>
              <a:defRPr/>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使用</a:t>
            </a:r>
            <a:r>
              <a:rPr lang="zh-CN" altLang="en-US" dirty="0">
                <a:solidFill>
                  <a:srgbClr val="0000CC"/>
                </a:solidFill>
                <a:latin typeface="黑体" panose="02010609060101010101" pitchFamily="49" charset="-122"/>
                <a:ea typeface="黑体" panose="02010609060101010101" pitchFamily="49" charset="-122"/>
              </a:rPr>
              <a:t>服务器角色属性</a:t>
            </a:r>
            <a:r>
              <a:rPr lang="zh-CN" altLang="en-US" dirty="0">
                <a:latin typeface="黑体" panose="02010609060101010101" pitchFamily="49" charset="-122"/>
                <a:ea typeface="黑体" panose="02010609060101010101" pitchFamily="49" charset="-122"/>
              </a:rPr>
              <a:t>窗口向服务器角色中添加成员或从中移除成员</a:t>
            </a:r>
            <a:endParaRPr lang="en-US" altLang="zh-CN" dirty="0">
              <a:latin typeface="黑体" panose="02010609060101010101" pitchFamily="49" charset="-122"/>
              <a:ea typeface="黑体" panose="02010609060101010101" pitchFamily="49" charset="-122"/>
            </a:endParaRPr>
          </a:p>
        </p:txBody>
      </p:sp>
      <p:sp>
        <p:nvSpPr>
          <p:cNvPr id="7" name="内容占位符 2"/>
          <p:cNvSpPr txBox="1"/>
          <p:nvPr/>
        </p:nvSpPr>
        <p:spPr>
          <a:xfrm>
            <a:off x="1435735" y="2422661"/>
            <a:ext cx="4509135" cy="2600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2400"/>
              </a:spcBef>
              <a:buSzPct val="100000"/>
              <a:buFont typeface="Arial" panose="020B0604020202020204" pitchFamily="34" charset="0"/>
              <a:buNone/>
              <a:defRPr/>
            </a:pPr>
            <a:r>
              <a:rPr lang="zh-CN" altLang="en-US" sz="2400" dirty="0">
                <a:latin typeface="黑体" panose="02010609060101010101" pitchFamily="49" charset="-122"/>
                <a:ea typeface="黑体" panose="02010609060101010101" pitchFamily="49" charset="-122"/>
              </a:rPr>
              <a:t>① 如右图所示，在对象资源管理器</a:t>
            </a:r>
            <a:r>
              <a:rPr lang="zh-CN" altLang="zh-CN" sz="2400" dirty="0">
                <a:latin typeface="黑体" panose="02010609060101010101" pitchFamily="49" charset="-122"/>
                <a:ea typeface="黑体" panose="02010609060101010101" pitchFamily="49" charset="-122"/>
              </a:rPr>
              <a:t>右击</a:t>
            </a:r>
            <a:r>
              <a:rPr lang="zh-CN" altLang="en-US" sz="2400" dirty="0">
                <a:latin typeface="黑体" panose="02010609060101010101" pitchFamily="49" charset="-122"/>
                <a:ea typeface="黑体" panose="02010609060101010101" pitchFamily="49" charset="-122"/>
              </a:rPr>
              <a:t>要添加或移除成员的</a:t>
            </a:r>
            <a:r>
              <a:rPr lang="zh-CN" altLang="en-US" sz="2400" dirty="0">
                <a:solidFill>
                  <a:srgbClr val="0000CC"/>
                </a:solidFill>
                <a:latin typeface="黑体" panose="02010609060101010101" pitchFamily="49" charset="-122"/>
                <a:ea typeface="黑体" panose="02010609060101010101" pitchFamily="49" charset="-122"/>
              </a:rPr>
              <a:t>服务器角色</a:t>
            </a:r>
            <a:r>
              <a:rPr lang="zh-CN" altLang="en-US" sz="2400" dirty="0">
                <a:latin typeface="黑体" panose="02010609060101010101" pitchFamily="49" charset="-122"/>
                <a:ea typeface="黑体" panose="02010609060101010101" pitchFamily="49" charset="-122"/>
              </a:rPr>
              <a:t>，如</a:t>
            </a:r>
            <a:r>
              <a:rPr lang="en-US" altLang="zh-CN" sz="2400" dirty="0">
                <a:latin typeface="黑体" panose="02010609060101010101" pitchFamily="49" charset="-122"/>
                <a:ea typeface="黑体" panose="02010609060101010101" pitchFamily="49" charset="-122"/>
              </a:rPr>
              <a:t>sysadmin</a:t>
            </a:r>
            <a:r>
              <a:rPr lang="zh-CN"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在快捷菜单中</a:t>
            </a:r>
            <a:r>
              <a:rPr lang="zh-CN" altLang="zh-CN" sz="2400" dirty="0">
                <a:latin typeface="黑体" panose="02010609060101010101" pitchFamily="49" charset="-122"/>
                <a:ea typeface="黑体" panose="02010609060101010101" pitchFamily="49" charset="-122"/>
              </a:rPr>
              <a:t>选择“</a:t>
            </a:r>
            <a:r>
              <a:rPr lang="zh-CN" altLang="en-US" sz="2400" dirty="0">
                <a:solidFill>
                  <a:srgbClr val="0000CC"/>
                </a:solidFill>
                <a:latin typeface="黑体" panose="02010609060101010101" pitchFamily="49" charset="-122"/>
                <a:ea typeface="黑体" panose="02010609060101010101" pitchFamily="49" charset="-122"/>
              </a:rPr>
              <a:t>属性</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4" name="文本框 3"/>
          <p:cNvSpPr txBox="1"/>
          <p:nvPr/>
        </p:nvSpPr>
        <p:spPr>
          <a:xfrm>
            <a:off x="1033083" y="1857075"/>
            <a:ext cx="3318200" cy="476669"/>
          </a:xfrm>
          <a:prstGeom prst="rect">
            <a:avLst/>
          </a:prstGeom>
          <a:noFill/>
        </p:spPr>
        <p:txBody>
          <a:bodyPr wrap="square">
            <a:spAutoFit/>
          </a:bodyPr>
          <a:lstStyle/>
          <a:p>
            <a:pPr marL="742950" lvl="1" indent="-342900">
              <a:lnSpc>
                <a:spcPct val="120000"/>
              </a:lnSpc>
              <a:spcBef>
                <a:spcPts val="2400"/>
              </a:spcBef>
              <a:buSzPct val="100000"/>
              <a:defRPr/>
            </a:pPr>
            <a:r>
              <a:rPr lang="zh-CN" altLang="en-US" sz="2400" dirty="0">
                <a:solidFill>
                  <a:srgbClr val="C00000"/>
                </a:solidFill>
                <a:latin typeface="黑体" panose="02010609060101010101" pitchFamily="49" charset="-122"/>
                <a:ea typeface="黑体" panose="02010609060101010101" pitchFamily="49" charset="-122"/>
                <a:sym typeface="+mn-ea"/>
              </a:rPr>
              <a:t>操作步骤：</a:t>
            </a:r>
            <a:endParaRPr lang="en-US" altLang="zh-CN" sz="2400" dirty="0">
              <a:solidFill>
                <a:srgbClr val="C00000"/>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1"/>
          <a:stretch>
            <a:fillRect/>
          </a:stretch>
        </p:blipFill>
        <p:spPr>
          <a:xfrm>
            <a:off x="6595475" y="1381318"/>
            <a:ext cx="3920981" cy="4776229"/>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a:off x="5399313" y="766579"/>
            <a:ext cx="5895703" cy="5167095"/>
          </a:xfrm>
          <a:prstGeom prst="rect">
            <a:avLst/>
          </a:prstGeom>
          <a:effectLst>
            <a:outerShdw blurRad="50800" dist="38100" dir="2700000" algn="tl" rotWithShape="0">
              <a:prstClr val="black">
                <a:alpha val="40000"/>
              </a:prstClr>
            </a:outerShdw>
          </a:effectLst>
        </p:spPr>
      </p:pic>
      <p:sp>
        <p:nvSpPr>
          <p:cNvPr id="2" name="内容占位符 2"/>
          <p:cNvSpPr txBox="1"/>
          <p:nvPr/>
        </p:nvSpPr>
        <p:spPr>
          <a:xfrm>
            <a:off x="812962" y="766579"/>
            <a:ext cx="4159630" cy="370365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2400"/>
              </a:spcBef>
              <a:buSzPct val="100000"/>
              <a:buNone/>
              <a:defRPr/>
            </a:pPr>
            <a:r>
              <a:rPr lang="zh-CN" altLang="en-US" sz="2400" dirty="0">
                <a:latin typeface="黑体" panose="02010609060101010101" pitchFamily="49" charset="-122"/>
                <a:ea typeface="黑体" panose="02010609060101010101" pitchFamily="49" charset="-122"/>
              </a:rPr>
              <a:t>② </a:t>
            </a:r>
            <a:r>
              <a:rPr lang="zh-CN" altLang="zh-CN" sz="2400" dirty="0">
                <a:latin typeface="黑体" panose="02010609060101010101" pitchFamily="49" charset="-122"/>
                <a:ea typeface="黑体" panose="02010609060101010101" pitchFamily="49" charset="-122"/>
              </a:rPr>
              <a:t>在</a:t>
            </a:r>
            <a:r>
              <a:rPr lang="zh-CN" altLang="en-US" sz="2400" dirty="0">
                <a:solidFill>
                  <a:srgbClr val="0000CC"/>
                </a:solidFill>
                <a:latin typeface="黑体" panose="02010609060101010101" pitchFamily="49" charset="-122"/>
                <a:ea typeface="黑体" panose="02010609060101010101" pitchFamily="49" charset="-122"/>
              </a:rPr>
              <a:t>服务器角色属性</a:t>
            </a:r>
            <a:r>
              <a:rPr lang="zh-CN" altLang="zh-CN" sz="2400" dirty="0">
                <a:latin typeface="黑体" panose="02010609060101010101" pitchFamily="49" charset="-122"/>
                <a:ea typeface="黑体" panose="02010609060101010101" pitchFamily="49" charset="-122"/>
              </a:rPr>
              <a:t>窗口</a:t>
            </a:r>
            <a:r>
              <a:rPr lang="zh-CN" altLang="en-US" sz="2400" dirty="0">
                <a:latin typeface="黑体" panose="02010609060101010101" pitchFamily="49" charset="-122"/>
                <a:ea typeface="黑体" panose="02010609060101010101" pitchFamily="49" charset="-122"/>
              </a:rPr>
              <a:t>中如果单击“</a:t>
            </a:r>
            <a:r>
              <a:rPr lang="zh-CN" altLang="en-US" sz="2400" dirty="0">
                <a:solidFill>
                  <a:srgbClr val="0000CC"/>
                </a:solidFill>
                <a:latin typeface="黑体" panose="02010609060101010101" pitchFamily="49" charset="-122"/>
                <a:ea typeface="黑体" panose="02010609060101010101" pitchFamily="49" charset="-122"/>
              </a:rPr>
              <a:t>添加</a:t>
            </a:r>
            <a:r>
              <a:rPr lang="zh-CN" altLang="en-US" sz="2400" dirty="0">
                <a:latin typeface="黑体" panose="02010609060101010101" pitchFamily="49" charset="-122"/>
                <a:ea typeface="黑体" panose="02010609060101010101" pitchFamily="49" charset="-122"/>
              </a:rPr>
              <a:t>”按钮可以向该角色中添加登录账户；如果选中“</a:t>
            </a:r>
            <a:r>
              <a:rPr lang="zh-CN" altLang="en-US" sz="2400" dirty="0">
                <a:solidFill>
                  <a:srgbClr val="0000CC"/>
                </a:solidFill>
                <a:latin typeface="黑体" panose="02010609060101010101" pitchFamily="49" charset="-122"/>
                <a:ea typeface="黑体" panose="02010609060101010101" pitchFamily="49" charset="-122"/>
              </a:rPr>
              <a:t>此角色的成员</a:t>
            </a:r>
            <a:r>
              <a:rPr lang="zh-CN" altLang="en-US" sz="2400" dirty="0">
                <a:latin typeface="黑体" panose="02010609060101010101" pitchFamily="49" charset="-122"/>
                <a:ea typeface="黑体" panose="02010609060101010101" pitchFamily="49" charset="-122"/>
              </a:rPr>
              <a:t>”列表中的登录账户（如</a:t>
            </a:r>
            <a:r>
              <a:rPr lang="en-US" altLang="zh-CN" sz="2400" dirty="0">
                <a:latin typeface="黑体" panose="02010609060101010101" pitchFamily="49" charset="-122"/>
                <a:ea typeface="黑体" panose="02010609060101010101" pitchFamily="49" charset="-122"/>
              </a:rPr>
              <a:t>LN1</a:t>
            </a:r>
            <a:r>
              <a:rPr lang="zh-CN" altLang="en-US" sz="2400" dirty="0">
                <a:latin typeface="黑体" panose="02010609060101010101" pitchFamily="49" charset="-122"/>
                <a:ea typeface="黑体" panose="02010609060101010101" pitchFamily="49" charset="-122"/>
              </a:rPr>
              <a:t>）后单击“</a:t>
            </a:r>
            <a:r>
              <a:rPr lang="zh-CN" altLang="en-US" sz="2400" dirty="0">
                <a:solidFill>
                  <a:srgbClr val="0000CC"/>
                </a:solidFill>
                <a:latin typeface="黑体" panose="02010609060101010101" pitchFamily="49" charset="-122"/>
                <a:ea typeface="黑体" panose="02010609060101010101" pitchFamily="49" charset="-122"/>
              </a:rPr>
              <a:t>删除</a:t>
            </a:r>
            <a:r>
              <a:rPr lang="zh-CN" altLang="en-US" sz="2400" dirty="0">
                <a:latin typeface="黑体" panose="02010609060101010101" pitchFamily="49" charset="-122"/>
                <a:ea typeface="黑体" panose="02010609060101010101" pitchFamily="49" charset="-122"/>
              </a:rPr>
              <a:t>”按钮则可将选中的登录账户从该角色中移除。</a:t>
            </a:r>
            <a:endParaRPr lang="en-US" altLang="zh-CN" sz="2400" dirty="0">
              <a:solidFill>
                <a:srgbClr val="C00000"/>
              </a:solidFill>
              <a:latin typeface="黑体" panose="02010609060101010101" pitchFamily="49" charset="-122"/>
              <a:ea typeface="黑体" panose="02010609060101010101" pitchFamily="49" charset="-122"/>
            </a:endParaRPr>
          </a:p>
        </p:txBody>
      </p:sp>
      <p:sp>
        <p:nvSpPr>
          <p:cNvPr id="8" name="对话气泡: 圆角矩形 7"/>
          <p:cNvSpPr/>
          <p:nvPr/>
        </p:nvSpPr>
        <p:spPr>
          <a:xfrm>
            <a:off x="6544574" y="4170666"/>
            <a:ext cx="2120334" cy="759125"/>
          </a:xfrm>
          <a:prstGeom prst="wedgeRoundRectCallout">
            <a:avLst>
              <a:gd name="adj1" fmla="val 78395"/>
              <a:gd name="adj2" fmla="val 39751"/>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C00000"/>
                </a:solidFill>
                <a:latin typeface="黑体" panose="02010609060101010101" pitchFamily="49" charset="-122"/>
                <a:ea typeface="黑体" panose="02010609060101010101" pitchFamily="49" charset="-122"/>
              </a:rPr>
              <a:t>添加</a:t>
            </a:r>
            <a:r>
              <a:rPr lang="zh-CN" altLang="en-US" sz="2200" dirty="0">
                <a:solidFill>
                  <a:srgbClr val="0000CC"/>
                </a:solidFill>
                <a:latin typeface="黑体" panose="02010609060101010101" pitchFamily="49" charset="-122"/>
                <a:ea typeface="黑体" panose="02010609060101010101" pitchFamily="49" charset="-122"/>
              </a:rPr>
              <a:t>”按钮：添加登录账户</a:t>
            </a:r>
            <a:endParaRPr lang="zh-CN" altLang="en-US" sz="2200" dirty="0">
              <a:solidFill>
                <a:srgbClr val="0000CC"/>
              </a:solidFill>
              <a:latin typeface="黑体" panose="02010609060101010101" pitchFamily="49" charset="-122"/>
              <a:ea typeface="黑体" panose="02010609060101010101" pitchFamily="49" charset="-122"/>
            </a:endParaRPr>
          </a:p>
        </p:txBody>
      </p:sp>
      <p:sp>
        <p:nvSpPr>
          <p:cNvPr id="9" name="对话气泡: 圆角矩形 8"/>
          <p:cNvSpPr/>
          <p:nvPr/>
        </p:nvSpPr>
        <p:spPr>
          <a:xfrm>
            <a:off x="8664908" y="3350126"/>
            <a:ext cx="2630108" cy="962462"/>
          </a:xfrm>
          <a:prstGeom prst="wedgeRoundRectCallout">
            <a:avLst>
              <a:gd name="adj1" fmla="val 22765"/>
              <a:gd name="adj2" fmla="val 104197"/>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C00000"/>
                </a:solidFill>
                <a:latin typeface="黑体" panose="02010609060101010101" pitchFamily="49" charset="-122"/>
                <a:ea typeface="黑体" panose="02010609060101010101" pitchFamily="49" charset="-122"/>
              </a:rPr>
              <a:t>删除</a:t>
            </a:r>
            <a:r>
              <a:rPr lang="zh-CN" altLang="en-US" sz="2200" dirty="0">
                <a:solidFill>
                  <a:srgbClr val="0000CC"/>
                </a:solidFill>
                <a:latin typeface="黑体" panose="02010609060101010101" pitchFamily="49" charset="-122"/>
                <a:ea typeface="黑体" panose="02010609060101010101" pitchFamily="49" charset="-122"/>
              </a:rPr>
              <a:t>”按钮：移除选中的登录账户</a:t>
            </a:r>
            <a:endParaRPr lang="zh-CN" altLang="en-US" sz="2200" dirty="0">
              <a:solidFill>
                <a:srgbClr val="0000CC"/>
              </a:solidFill>
              <a:latin typeface="黑体" panose="02010609060101010101" pitchFamily="49" charset="-122"/>
              <a:ea typeface="黑体" panose="02010609060101010101" pitchFamily="49" charset="-122"/>
            </a:endParaRPr>
          </a:p>
        </p:txBody>
      </p:sp>
      <p:sp>
        <p:nvSpPr>
          <p:cNvPr id="13" name="对话气泡: 圆角矩形 12"/>
          <p:cNvSpPr/>
          <p:nvPr/>
        </p:nvSpPr>
        <p:spPr>
          <a:xfrm>
            <a:off x="8484236" y="1820938"/>
            <a:ext cx="2729337" cy="486834"/>
          </a:xfrm>
          <a:prstGeom prst="wedgeRoundRectCallout">
            <a:avLst>
              <a:gd name="adj1" fmla="val -43373"/>
              <a:gd name="adj2" fmla="val 156374"/>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0000CC"/>
                </a:solidFill>
                <a:latin typeface="黑体" panose="02010609060101010101" pitchFamily="49" charset="-122"/>
                <a:ea typeface="黑体" panose="02010609060101010101" pitchFamily="49" charset="-122"/>
              </a:rPr>
              <a:t>此角色的成员列表</a:t>
            </a:r>
            <a:endParaRPr lang="zh-CN" altLang="en-US" sz="2200" dirty="0">
              <a:solidFill>
                <a:srgbClr val="0000CC"/>
              </a:solidFill>
              <a:latin typeface="黑体" panose="02010609060101010101" pitchFamily="49" charset="-122"/>
              <a:ea typeface="黑体" panose="02010609060101010101" pitchFamily="49" charset="-122"/>
            </a:endParaRPr>
          </a:p>
        </p:txBody>
      </p:sp>
      <p:sp>
        <p:nvSpPr>
          <p:cNvPr id="3" name="内容占位符 2"/>
          <p:cNvSpPr txBox="1"/>
          <p:nvPr/>
        </p:nvSpPr>
        <p:spPr>
          <a:xfrm>
            <a:off x="812962" y="4825016"/>
            <a:ext cx="4383844" cy="10048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2400"/>
              </a:spcBef>
              <a:buSzPct val="100000"/>
              <a:buNone/>
              <a:defRPr/>
            </a:pPr>
            <a:r>
              <a:rPr lang="zh-CN" altLang="en-US" sz="2400" dirty="0">
                <a:latin typeface="黑体" panose="02010609060101010101" pitchFamily="49" charset="-122"/>
                <a:ea typeface="黑体" panose="02010609060101010101" pitchFamily="49" charset="-122"/>
                <a:sym typeface="+mn-ea"/>
              </a:rPr>
              <a:t>③ </a:t>
            </a:r>
            <a:r>
              <a:rPr lang="zh-CN" altLang="en-US" sz="2400" dirty="0">
                <a:latin typeface="黑体" panose="02010609060101010101" pitchFamily="49" charset="-122"/>
                <a:ea typeface="黑体" panose="02010609060101010101" pitchFamily="49" charset="-122"/>
              </a:rPr>
              <a:t>单击“</a:t>
            </a:r>
            <a:r>
              <a:rPr lang="zh-CN" altLang="en-US" sz="2400" dirty="0">
                <a:solidFill>
                  <a:srgbClr val="0000CC"/>
                </a:solidFill>
                <a:latin typeface="黑体" panose="02010609060101010101" pitchFamily="49" charset="-122"/>
                <a:ea typeface="黑体" panose="02010609060101010101" pitchFamily="49" charset="-122"/>
              </a:rPr>
              <a:t>确定</a:t>
            </a:r>
            <a:r>
              <a:rPr lang="zh-CN" altLang="en-US" sz="2400" dirty="0">
                <a:latin typeface="黑体" panose="02010609060101010101" pitchFamily="49" charset="-122"/>
                <a:ea typeface="黑体" panose="02010609060101010101" pitchFamily="49" charset="-122"/>
              </a:rPr>
              <a:t>”按钮完成操作。</a:t>
            </a:r>
            <a:endParaRPr lang="en-US" altLang="zh-CN"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9323" y="1363427"/>
            <a:ext cx="10959778" cy="1520150"/>
          </a:xfrm>
        </p:spPr>
        <p:txBody>
          <a:bodyPr>
            <a:normAutofit lnSpcReduction="10000"/>
          </a:bodyPr>
          <a:lstStyle/>
          <a:p>
            <a:pPr marL="720090" lvl="1" indent="-360045">
              <a:lnSpc>
                <a:spcPct val="120000"/>
              </a:lnSpc>
              <a:spcBef>
                <a:spcPts val="1200"/>
              </a:spcBef>
              <a:buSzPct val="100000"/>
              <a:defRPr/>
            </a:pPr>
            <a:r>
              <a:rPr lang="zh-CN" altLang="en-US" dirty="0">
                <a:latin typeface="黑体" panose="02010609060101010101" pitchFamily="49" charset="-122"/>
                <a:ea typeface="黑体" panose="02010609060101010101" pitchFamily="49" charset="-122"/>
              </a:rPr>
              <a:t>执行</a:t>
            </a:r>
            <a:r>
              <a:rPr lang="zh-CN" altLang="zh-CN" dirty="0">
                <a:latin typeface="黑体" panose="02010609060101010101" pitchFamily="49" charset="-122"/>
                <a:ea typeface="黑体" panose="02010609060101010101" pitchFamily="49" charset="-122"/>
              </a:rPr>
              <a:t>系统存储过程</a:t>
            </a:r>
            <a:r>
              <a:rPr lang="en-US" altLang="zh-CN" dirty="0" err="1">
                <a:solidFill>
                  <a:srgbClr val="C00000"/>
                </a:solidFill>
                <a:latin typeface="黑体" panose="02010609060101010101" pitchFamily="49" charset="-122"/>
                <a:ea typeface="黑体" panose="02010609060101010101" pitchFamily="49" charset="-122"/>
              </a:rPr>
              <a:t>sp_addsrvrolemember</a:t>
            </a:r>
            <a:r>
              <a:rPr lang="zh-CN" altLang="en-US" dirty="0">
                <a:latin typeface="黑体" panose="02010609060101010101" pitchFamily="49" charset="-122"/>
                <a:ea typeface="黑体" panose="02010609060101010101" pitchFamily="49" charset="-122"/>
              </a:rPr>
              <a:t>可向</a:t>
            </a:r>
            <a:r>
              <a:rPr lang="zh-CN" altLang="zh-CN" dirty="0">
                <a:latin typeface="黑体" panose="02010609060101010101" pitchFamily="49" charset="-122"/>
                <a:ea typeface="黑体" panose="02010609060101010101" pitchFamily="49" charset="-122"/>
              </a:rPr>
              <a:t>服务器角色</a:t>
            </a:r>
            <a:r>
              <a:rPr lang="zh-CN" altLang="en-US" dirty="0">
                <a:latin typeface="黑体" panose="02010609060101010101" pitchFamily="49" charset="-122"/>
                <a:ea typeface="黑体" panose="02010609060101010101" pitchFamily="49" charset="-122"/>
              </a:rPr>
              <a:t>中</a:t>
            </a:r>
            <a:r>
              <a:rPr lang="zh-CN" altLang="zh-CN" dirty="0">
                <a:latin typeface="黑体" panose="02010609060101010101" pitchFamily="49" charset="-122"/>
                <a:ea typeface="黑体" panose="02010609060101010101" pitchFamily="49" charset="-122"/>
              </a:rPr>
              <a:t>添加登录名。</a:t>
            </a:r>
            <a:endParaRPr lang="en-US" altLang="zh-CN" dirty="0">
              <a:latin typeface="黑体" panose="02010609060101010101" pitchFamily="49" charset="-122"/>
              <a:ea typeface="黑体" panose="02010609060101010101" pitchFamily="49" charset="-122"/>
            </a:endParaRPr>
          </a:p>
          <a:p>
            <a:pPr marL="400050" lvl="1" indent="0">
              <a:lnSpc>
                <a:spcPct val="120000"/>
              </a:lnSpc>
              <a:spcBef>
                <a:spcPts val="600"/>
              </a:spcBef>
              <a:buSzPct val="100000"/>
              <a:buNone/>
              <a:defRPr/>
            </a:pPr>
            <a:r>
              <a:rPr lang="en-US" altLang="zh-CN" dirty="0">
                <a:solidFill>
                  <a:srgbClr val="0000CC"/>
                </a:solidFill>
                <a:latin typeface="黑体" panose="02010609060101010101" pitchFamily="49" charset="-122"/>
                <a:ea typeface="黑体" panose="02010609060101010101" pitchFamily="49" charset="-122"/>
              </a:rPr>
              <a:t>   </a:t>
            </a: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向</a:t>
            </a:r>
            <a:r>
              <a:rPr lang="zh-CN" altLang="zh-CN" dirty="0">
                <a:latin typeface="黑体" panose="02010609060101010101" pitchFamily="49" charset="-122"/>
                <a:ea typeface="黑体" panose="02010609060101010101" pitchFamily="49" charset="-122"/>
              </a:rPr>
              <a:t>服务器角色</a:t>
            </a:r>
            <a:r>
              <a:rPr lang="en-US" altLang="zh-CN" dirty="0" err="1">
                <a:solidFill>
                  <a:srgbClr val="0000CC"/>
                </a:solidFill>
                <a:latin typeface="黑体" panose="02010609060101010101" pitchFamily="49" charset="-122"/>
                <a:ea typeface="黑体" panose="02010609060101010101" pitchFamily="49" charset="-122"/>
                <a:sym typeface="+mn-ea"/>
              </a:rPr>
              <a:t>dbcreator</a:t>
            </a:r>
            <a:r>
              <a:rPr lang="zh-CN" altLang="zh-CN" dirty="0">
                <a:latin typeface="黑体" panose="02010609060101010101" pitchFamily="49" charset="-122"/>
                <a:ea typeface="黑体" panose="02010609060101010101" pitchFamily="49" charset="-122"/>
              </a:rPr>
              <a:t>中添加登录</a:t>
            </a:r>
            <a:r>
              <a:rPr lang="zh-CN" altLang="en-US" dirty="0">
                <a:latin typeface="黑体" panose="02010609060101010101" pitchFamily="49" charset="-122"/>
                <a:ea typeface="黑体" panose="02010609060101010101" pitchFamily="49" charset="-122"/>
              </a:rPr>
              <a:t>账户</a:t>
            </a:r>
            <a:r>
              <a:rPr lang="en-US" altLang="zh-CN" dirty="0" err="1">
                <a:solidFill>
                  <a:srgbClr val="0000CC"/>
                </a:solidFill>
                <a:latin typeface="黑体" panose="02010609060101010101" pitchFamily="49" charset="-122"/>
                <a:ea typeface="黑体" panose="02010609060101010101" pitchFamily="49" charset="-122"/>
              </a:rPr>
              <a:t>Marylogin</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400050" lvl="1" indent="0">
              <a:lnSpc>
                <a:spcPct val="120000"/>
              </a:lnSpc>
              <a:spcBef>
                <a:spcPts val="600"/>
              </a:spcBef>
              <a:buSzPct val="100000"/>
              <a:buNone/>
              <a:defRPr/>
            </a:pPr>
            <a:r>
              <a:rPr lang="en-US" altLang="zh-CN"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选系统库</a:t>
            </a:r>
            <a:r>
              <a:rPr lang="en-US" altLang="zh-CN" sz="2200" dirty="0">
                <a:latin typeface="黑体" panose="02010609060101010101" pitchFamily="49" charset="-122"/>
                <a:ea typeface="黑体" panose="02010609060101010101" pitchFamily="49" charset="-122"/>
              </a:rPr>
              <a:t>master</a:t>
            </a:r>
            <a:r>
              <a:rPr lang="zh-CN" altLang="en-US" sz="2200" dirty="0">
                <a:latin typeface="黑体" panose="02010609060101010101" pitchFamily="49" charset="-122"/>
                <a:ea typeface="黑体" panose="02010609060101010101" pitchFamily="49" charset="-122"/>
              </a:rPr>
              <a:t>为当前库</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执行下列语句：</a:t>
            </a:r>
            <a:endParaRPr lang="en-US" altLang="zh-CN" sz="2200" dirty="0">
              <a:latin typeface="黑体" panose="02010609060101010101" pitchFamily="49" charset="-122"/>
              <a:ea typeface="黑体" panose="02010609060101010101" pitchFamily="49" charset="-122"/>
            </a:endParaRPr>
          </a:p>
        </p:txBody>
      </p:sp>
      <p:sp>
        <p:nvSpPr>
          <p:cNvPr id="4" name="矩形 3"/>
          <p:cNvSpPr/>
          <p:nvPr/>
        </p:nvSpPr>
        <p:spPr>
          <a:xfrm>
            <a:off x="1979371" y="2945309"/>
            <a:ext cx="8522970" cy="528005"/>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altLang="zh-CN" sz="2400" dirty="0">
                <a:solidFill>
                  <a:srgbClr val="0000FF"/>
                </a:solidFill>
                <a:latin typeface="黑体" panose="02010609060101010101" pitchFamily="49" charset="-122"/>
                <a:ea typeface="黑体" panose="02010609060101010101" pitchFamily="49" charset="-122"/>
              </a:rPr>
              <a:t>EXECUTE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800000"/>
                </a:solidFill>
                <a:latin typeface="黑体" panose="02010609060101010101" pitchFamily="49" charset="-122"/>
                <a:ea typeface="黑体" panose="02010609060101010101" pitchFamily="49" charset="-122"/>
              </a:rPr>
              <a:t>sp_addsrvrolemember</a:t>
            </a:r>
            <a:r>
              <a:rPr lang="zh-CN" altLang="en-US" sz="2400" dirty="0">
                <a:solidFill>
                  <a:srgbClr val="0000FF"/>
                </a:solidFill>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err="1">
                <a:solidFill>
                  <a:srgbClr val="FF0000"/>
                </a:solidFill>
                <a:latin typeface="黑体" panose="02010609060101010101" pitchFamily="49" charset="-122"/>
                <a:ea typeface="黑体" panose="02010609060101010101" pitchFamily="49" charset="-122"/>
              </a:rPr>
              <a:t>Marylogin</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808080"/>
                </a:solidFill>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err="1">
                <a:solidFill>
                  <a:srgbClr val="FF0000"/>
                </a:solidFill>
                <a:latin typeface="黑体" panose="02010609060101010101" pitchFamily="49" charset="-122"/>
                <a:ea typeface="黑体" panose="02010609060101010101" pitchFamily="49" charset="-122"/>
                <a:sym typeface="+mn-ea"/>
              </a:rPr>
              <a:t>dbcreator</a:t>
            </a:r>
            <a:r>
              <a:rPr lang="en-US" altLang="zh-CN" sz="2400" dirty="0">
                <a:solidFill>
                  <a:srgbClr val="FF0000"/>
                </a:solidFill>
                <a:latin typeface="黑体" panose="02010609060101010101" pitchFamily="49" charset="-122"/>
                <a:ea typeface="黑体" panose="02010609060101010101" pitchFamily="49" charset="-122"/>
              </a:rPr>
              <a:t>'</a:t>
            </a:r>
            <a:endParaRPr lang="zh-CN" altLang="zh-CN" sz="24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4"/>
          <p:cNvSpPr/>
          <p:nvPr/>
        </p:nvSpPr>
        <p:spPr>
          <a:xfrm>
            <a:off x="1979371" y="5375109"/>
            <a:ext cx="8463024" cy="528005"/>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EXECUTE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800000"/>
                </a:solidFill>
                <a:latin typeface="黑体" panose="02010609060101010101" pitchFamily="49" charset="-122"/>
                <a:ea typeface="黑体" panose="02010609060101010101" pitchFamily="49" charset="-122"/>
              </a:rPr>
              <a:t>sp_dropsrvrolemember</a:t>
            </a:r>
            <a:r>
              <a:rPr lang="zh-CN" altLang="en-US" sz="2400" dirty="0">
                <a:solidFill>
                  <a:srgbClr val="0000FF"/>
                </a:solidFill>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err="1">
                <a:solidFill>
                  <a:srgbClr val="FF0000"/>
                </a:solidFill>
                <a:latin typeface="黑体" panose="02010609060101010101" pitchFamily="49" charset="-122"/>
                <a:ea typeface="黑体" panose="02010609060101010101" pitchFamily="49" charset="-122"/>
              </a:rPr>
              <a:t>Marylogin</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a:t>
            </a:r>
            <a:r>
              <a:rPr lang="en-US" altLang="zh-CN" sz="2400" dirty="0" err="1">
                <a:solidFill>
                  <a:srgbClr val="FF0000"/>
                </a:solidFill>
                <a:latin typeface="黑体" panose="02010609060101010101" pitchFamily="49" charset="-122"/>
                <a:ea typeface="黑体" panose="02010609060101010101" pitchFamily="49" charset="-122"/>
                <a:sym typeface="+mn-ea"/>
              </a:rPr>
              <a:t>dbcreator</a:t>
            </a:r>
            <a:r>
              <a:rPr lang="en-US" altLang="zh-CN" sz="2400" dirty="0">
                <a:solidFill>
                  <a:srgbClr val="FF0000"/>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6" name="文本框 5"/>
          <p:cNvSpPr txBox="1"/>
          <p:nvPr/>
        </p:nvSpPr>
        <p:spPr>
          <a:xfrm>
            <a:off x="729323" y="683890"/>
            <a:ext cx="8534400" cy="617805"/>
          </a:xfrm>
          <a:prstGeom prst="rect">
            <a:avLst/>
          </a:prstGeom>
        </p:spPr>
        <p:txBody>
          <a:bodyPr vert="horz" lIns="91440" tIns="45720" rIns="91440" bIns="45720" rtlCol="0">
            <a:normAutofit/>
          </a:bodyPr>
          <a:lstStyle>
            <a:lvl1pPr indent="0">
              <a:lnSpc>
                <a:spcPct val="120000"/>
              </a:lnSpc>
              <a:spcBef>
                <a:spcPts val="2400"/>
              </a:spcBef>
              <a:buSzPct val="100000"/>
              <a:buFont typeface="Arial" panose="020B0604020202020204" pitchFamily="34" charset="0"/>
              <a:buNone/>
              <a:defRPr sz="2600">
                <a:solidFill>
                  <a:srgbClr val="0000CC"/>
                </a:solidFill>
                <a:latin typeface="黑体" panose="02010609060101010101" pitchFamily="49" charset="-122"/>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3.</a:t>
            </a:r>
            <a:r>
              <a:rPr lang="zh-CN" altLang="en-US" dirty="0"/>
              <a:t>使用语句</a:t>
            </a:r>
            <a:r>
              <a:rPr lang="zh-CN" altLang="en-US" dirty="0">
                <a:solidFill>
                  <a:schemeClr val="tx1"/>
                </a:solidFill>
              </a:rPr>
              <a:t>向服务器角色中添加成员或从中移除成员</a:t>
            </a:r>
            <a:endParaRPr lang="en-US" altLang="zh-CN" dirty="0">
              <a:solidFill>
                <a:schemeClr val="tx1"/>
              </a:solidFill>
            </a:endParaRPr>
          </a:p>
        </p:txBody>
      </p:sp>
      <p:sp>
        <p:nvSpPr>
          <p:cNvPr id="8" name="文本框 7"/>
          <p:cNvSpPr txBox="1"/>
          <p:nvPr/>
        </p:nvSpPr>
        <p:spPr>
          <a:xfrm>
            <a:off x="729323" y="3797195"/>
            <a:ext cx="11101815" cy="1516954"/>
          </a:xfrm>
          <a:prstGeom prst="rect">
            <a:avLst/>
          </a:prstGeom>
          <a:noFill/>
        </p:spPr>
        <p:txBody>
          <a:bodyPr wrap="square">
            <a:spAutoFit/>
          </a:bodyPr>
          <a:lstStyle/>
          <a:p>
            <a:pPr marL="720090" lvl="1" indent="-360045">
              <a:lnSpc>
                <a:spcPct val="120000"/>
              </a:lnSpc>
              <a:spcBef>
                <a:spcPts val="1800"/>
              </a:spcBef>
              <a:buSzPct val="100000"/>
              <a:buFont typeface="Arial" panose="020B0604020202020204" pitchFamily="34" charset="0"/>
              <a:buChar char="•"/>
              <a:defRPr/>
            </a:pPr>
            <a:r>
              <a:rPr lang="zh-CN" altLang="en-US" sz="2400" dirty="0">
                <a:latin typeface="黑体" panose="02010609060101010101" pitchFamily="49" charset="-122"/>
                <a:ea typeface="黑体" panose="02010609060101010101" pitchFamily="49" charset="-122"/>
              </a:rPr>
              <a:t>执行</a:t>
            </a:r>
            <a:r>
              <a:rPr lang="zh-CN" altLang="zh-CN" sz="2400" dirty="0">
                <a:latin typeface="黑体" panose="02010609060101010101" pitchFamily="49" charset="-122"/>
                <a:ea typeface="黑体" panose="02010609060101010101" pitchFamily="49" charset="-122"/>
              </a:rPr>
              <a:t>存储过程</a:t>
            </a:r>
            <a:r>
              <a:rPr lang="en-US" altLang="zh-CN" sz="2400" dirty="0" err="1">
                <a:solidFill>
                  <a:srgbClr val="C00000"/>
                </a:solidFill>
                <a:latin typeface="黑体" panose="02010609060101010101" pitchFamily="49" charset="-122"/>
                <a:ea typeface="黑体" panose="02010609060101010101" pitchFamily="49" charset="-122"/>
              </a:rPr>
              <a:t>sp_dropsrvrolemember</a:t>
            </a:r>
            <a:r>
              <a:rPr lang="zh-CN" altLang="en-US" sz="2400" dirty="0">
                <a:latin typeface="黑体" panose="02010609060101010101" pitchFamily="49" charset="-122"/>
                <a:ea typeface="黑体" panose="02010609060101010101" pitchFamily="49" charset="-122"/>
              </a:rPr>
              <a:t>可</a:t>
            </a:r>
            <a:r>
              <a:rPr lang="zh-CN" altLang="zh-CN" sz="2400" dirty="0">
                <a:latin typeface="黑体" panose="02010609060101010101" pitchFamily="49" charset="-122"/>
                <a:ea typeface="黑体" panose="02010609060101010101" pitchFamily="49" charset="-122"/>
              </a:rPr>
              <a:t>将一个登录</a:t>
            </a:r>
            <a:r>
              <a:rPr lang="zh-CN" altLang="en-US" sz="2400" dirty="0">
                <a:latin typeface="黑体" panose="02010609060101010101" pitchFamily="49" charset="-122"/>
                <a:ea typeface="黑体" panose="02010609060101010101" pitchFamily="49" charset="-122"/>
              </a:rPr>
              <a:t>名</a:t>
            </a:r>
            <a:r>
              <a:rPr lang="zh-CN" altLang="zh-CN" sz="2400" dirty="0">
                <a:latin typeface="黑体" panose="02010609060101010101" pitchFamily="49" charset="-122"/>
                <a:ea typeface="黑体" panose="02010609060101010101" pitchFamily="49" charset="-122"/>
              </a:rPr>
              <a:t>从服务器角色中</a:t>
            </a:r>
            <a:r>
              <a:rPr lang="zh-CN" altLang="en-US" sz="2400" dirty="0">
                <a:latin typeface="黑体" panose="02010609060101010101" pitchFamily="49" charset="-122"/>
                <a:ea typeface="黑体" panose="02010609060101010101" pitchFamily="49" charset="-122"/>
              </a:rPr>
              <a:t>移除</a:t>
            </a:r>
            <a:r>
              <a:rPr lang="zh-CN"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400050" lvl="1" indent="0">
              <a:lnSpc>
                <a:spcPct val="120000"/>
              </a:lnSpc>
              <a:spcBef>
                <a:spcPts val="600"/>
              </a:spcBef>
              <a:buSzPct val="100000"/>
              <a:buNone/>
              <a:defRPr/>
            </a:pPr>
            <a:r>
              <a:rPr lang="en-US" altLang="zh-CN" sz="2400" dirty="0">
                <a:solidFill>
                  <a:srgbClr val="0000CC"/>
                </a:solidFill>
                <a:latin typeface="黑体" panose="02010609060101010101" pitchFamily="49" charset="-122"/>
                <a:ea typeface="黑体" panose="02010609060101010101" pitchFamily="49" charset="-122"/>
              </a:rPr>
              <a:t>   </a:t>
            </a: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将</a:t>
            </a:r>
            <a:r>
              <a:rPr lang="zh-CN" altLang="zh-CN" sz="2400" dirty="0">
                <a:latin typeface="黑体" panose="02010609060101010101" pitchFamily="49" charset="-122"/>
                <a:ea typeface="黑体" panose="02010609060101010101" pitchFamily="49" charset="-122"/>
              </a:rPr>
              <a:t>登录名</a:t>
            </a:r>
            <a:r>
              <a:rPr lang="en-US" altLang="zh-CN" sz="2400" dirty="0" err="1">
                <a:solidFill>
                  <a:srgbClr val="0000CC"/>
                </a:solidFill>
                <a:latin typeface="黑体" panose="02010609060101010101" pitchFamily="49" charset="-122"/>
                <a:ea typeface="黑体" panose="02010609060101010101" pitchFamily="49" charset="-122"/>
              </a:rPr>
              <a:t>Marylogin</a:t>
            </a:r>
            <a:r>
              <a:rPr lang="zh-CN" altLang="en-US" sz="2400" dirty="0">
                <a:latin typeface="黑体" panose="02010609060101010101" pitchFamily="49" charset="-122"/>
                <a:ea typeface="黑体" panose="02010609060101010101" pitchFamily="49" charset="-122"/>
              </a:rPr>
              <a:t>从</a:t>
            </a:r>
            <a:r>
              <a:rPr lang="zh-CN" altLang="zh-CN" sz="2400" dirty="0">
                <a:latin typeface="黑体" panose="02010609060101010101" pitchFamily="49" charset="-122"/>
                <a:ea typeface="黑体" panose="02010609060101010101" pitchFamily="49" charset="-122"/>
              </a:rPr>
              <a:t>服务器角色</a:t>
            </a:r>
            <a:r>
              <a:rPr lang="en-US" altLang="zh-CN" sz="2400" dirty="0" err="1">
                <a:solidFill>
                  <a:srgbClr val="0000CC"/>
                </a:solidFill>
                <a:latin typeface="黑体" panose="02010609060101010101" pitchFamily="49" charset="-122"/>
                <a:ea typeface="黑体" panose="02010609060101010101" pitchFamily="49" charset="-122"/>
                <a:sym typeface="+mn-ea"/>
              </a:rPr>
              <a:t>dbcreator</a:t>
            </a:r>
            <a:r>
              <a:rPr lang="zh-CN" altLang="zh-CN" sz="2400" dirty="0">
                <a:latin typeface="黑体" panose="02010609060101010101" pitchFamily="49" charset="-122"/>
                <a:ea typeface="黑体" panose="02010609060101010101" pitchFamily="49" charset="-122"/>
              </a:rPr>
              <a:t>中</a:t>
            </a:r>
            <a:r>
              <a:rPr lang="zh-CN" altLang="en-US" sz="2400" dirty="0">
                <a:latin typeface="黑体" panose="02010609060101010101" pitchFamily="49" charset="-122"/>
                <a:ea typeface="黑体" panose="02010609060101010101" pitchFamily="49" charset="-122"/>
              </a:rPr>
              <a:t>移除。</a:t>
            </a:r>
            <a:endParaRPr lang="en-US" altLang="zh-CN" sz="2400" dirty="0">
              <a:latin typeface="黑体" panose="02010609060101010101" pitchFamily="49" charset="-122"/>
              <a:ea typeface="黑体" panose="02010609060101010101" pitchFamily="49" charset="-122"/>
            </a:endParaRPr>
          </a:p>
          <a:p>
            <a:pPr marL="400050" lvl="1" indent="0">
              <a:lnSpc>
                <a:spcPct val="120000"/>
              </a:lnSpc>
              <a:spcBef>
                <a:spcPts val="600"/>
              </a:spcBef>
              <a:buSzPct val="100000"/>
              <a:buNone/>
              <a:defRPr/>
            </a:pPr>
            <a:r>
              <a:rPr lang="en-US" altLang="zh-CN" sz="24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选系统库</a:t>
            </a:r>
            <a:r>
              <a:rPr lang="en-US" altLang="zh-CN" sz="2200" dirty="0">
                <a:latin typeface="黑体" panose="02010609060101010101" pitchFamily="49" charset="-122"/>
                <a:ea typeface="黑体" panose="02010609060101010101" pitchFamily="49" charset="-122"/>
              </a:rPr>
              <a:t>master</a:t>
            </a:r>
            <a:r>
              <a:rPr lang="zh-CN" altLang="en-US" sz="2200" dirty="0">
                <a:latin typeface="黑体" panose="02010609060101010101" pitchFamily="49" charset="-122"/>
                <a:ea typeface="黑体" panose="02010609060101010101" pitchFamily="49" charset="-122"/>
              </a:rPr>
              <a:t>为当前库</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执行下列语句：</a:t>
            </a:r>
            <a:endParaRPr lang="en-US" altLang="zh-CN" sz="2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a:solidFill>
                  <a:srgbClr val="C00000"/>
                </a:solidFill>
                <a:latin typeface="黑体" panose="02010609060101010101" pitchFamily="49" charset="-122"/>
                <a:ea typeface="黑体" panose="02010609060101010101" pitchFamily="49" charset="-122"/>
              </a:rPr>
              <a:t>12.2.4 </a:t>
            </a:r>
            <a:r>
              <a:rPr lang="zh-CN" altLang="en-US" sz="3200" dirty="0">
                <a:solidFill>
                  <a:srgbClr val="C00000"/>
                </a:solidFill>
                <a:latin typeface="黑体" panose="02010609060101010101" pitchFamily="49" charset="-122"/>
                <a:ea typeface="黑体" panose="02010609060101010101" pitchFamily="49" charset="-122"/>
              </a:rPr>
              <a:t>登录账户的禁用与启用</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100517" y="1409790"/>
            <a:ext cx="9645860" cy="1734006"/>
          </a:xfrm>
        </p:spPr>
        <p:txBody>
          <a:bodyPr>
            <a:normAutofit/>
          </a:bodyPr>
          <a:lstStyle/>
          <a:p>
            <a:pPr marL="400050" indent="-457200">
              <a:lnSpc>
                <a:spcPct val="120000"/>
              </a:lnSpc>
              <a:spcBef>
                <a:spcPts val="1200"/>
              </a:spcBef>
              <a:buClr>
                <a:schemeClr val="tx1"/>
              </a:buClr>
              <a:buSzPct val="100000"/>
              <a:buFont typeface="Wingdings" panose="05000000000000000000" pitchFamily="2" charset="2"/>
              <a:buChar char="Ø"/>
              <a:defRPr/>
            </a:pPr>
            <a:r>
              <a:rPr lang="zh-CN" altLang="en-US" dirty="0">
                <a:solidFill>
                  <a:srgbClr val="0000CC"/>
                </a:solidFill>
                <a:latin typeface="黑体" panose="02010609060101010101" pitchFamily="49" charset="-122"/>
                <a:ea typeface="黑体" panose="02010609060101010101" pitchFamily="49" charset="-122"/>
              </a:rPr>
              <a:t>禁用登录账户</a:t>
            </a:r>
            <a:endParaRPr lang="en-US" altLang="zh-CN" dirty="0">
              <a:solidFill>
                <a:srgbClr val="0000CC"/>
              </a:solidFill>
              <a:latin typeface="黑体" panose="02010609060101010101" pitchFamily="49" charset="-122"/>
              <a:ea typeface="黑体" panose="02010609060101010101" pitchFamily="49" charset="-122"/>
            </a:endParaRPr>
          </a:p>
          <a:p>
            <a:pPr marL="457200" lvl="1" indent="0">
              <a:lnSpc>
                <a:spcPct val="120000"/>
              </a:lnSpc>
              <a:spcBef>
                <a:spcPts val="1200"/>
              </a:spcBef>
              <a:buNone/>
              <a:defRPr/>
            </a:pPr>
            <a:r>
              <a:rPr lang="zh-CN" altLang="en-US" dirty="0">
                <a:latin typeface="黑体" panose="02010609060101010101" pitchFamily="49" charset="-122"/>
                <a:ea typeface="黑体" panose="02010609060101010101" pitchFamily="49" charset="-122"/>
              </a:rPr>
              <a:t>如果需要拒绝一个登录名对服务器的访问可以通过禁用该登录名来完成。</a:t>
            </a:r>
            <a:endParaRPr lang="en-US" altLang="zh-CN" dirty="0">
              <a:latin typeface="黑体" panose="02010609060101010101" pitchFamily="49" charset="-122"/>
              <a:ea typeface="黑体" panose="02010609060101010101" pitchFamily="49" charset="-122"/>
            </a:endParaRPr>
          </a:p>
        </p:txBody>
      </p:sp>
      <p:sp>
        <p:nvSpPr>
          <p:cNvPr id="6" name="内容占位符 2"/>
          <p:cNvSpPr txBox="1"/>
          <p:nvPr/>
        </p:nvSpPr>
        <p:spPr>
          <a:xfrm>
            <a:off x="1100516" y="3268823"/>
            <a:ext cx="9358478" cy="2348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indent="-457200">
              <a:lnSpc>
                <a:spcPct val="120000"/>
              </a:lnSpc>
              <a:spcBef>
                <a:spcPts val="1200"/>
              </a:spcBef>
              <a:buClr>
                <a:schemeClr val="tx1"/>
              </a:buClr>
              <a:buSzPct val="100000"/>
              <a:buFont typeface="Wingdings" panose="05000000000000000000" pitchFamily="2" charset="2"/>
              <a:buChar char="Ø"/>
              <a:defRPr/>
            </a:pPr>
            <a:r>
              <a:rPr lang="zh-CN" altLang="en-US" dirty="0">
                <a:solidFill>
                  <a:srgbClr val="0000CC"/>
                </a:solidFill>
                <a:latin typeface="黑体" panose="02010609060101010101" pitchFamily="49" charset="-122"/>
                <a:ea typeface="黑体" panose="02010609060101010101" pitchFamily="49" charset="-122"/>
              </a:rPr>
              <a:t>启用登录账户</a:t>
            </a:r>
            <a:endParaRPr lang="en-US" altLang="zh-CN" dirty="0">
              <a:solidFill>
                <a:srgbClr val="0000CC"/>
              </a:solidFill>
              <a:latin typeface="黑体" panose="02010609060101010101" pitchFamily="49" charset="-122"/>
              <a:ea typeface="黑体" panose="02010609060101010101" pitchFamily="49" charset="-122"/>
            </a:endParaRPr>
          </a:p>
          <a:p>
            <a:pPr marL="457200" lvl="1" indent="0">
              <a:lnSpc>
                <a:spcPct val="120000"/>
              </a:lnSpc>
              <a:spcBef>
                <a:spcPts val="1200"/>
              </a:spcBef>
              <a:buNone/>
              <a:defRPr/>
            </a:pPr>
            <a:r>
              <a:rPr lang="zh-CN" altLang="en-US" sz="2600" dirty="0">
                <a:latin typeface="黑体" panose="02010609060101010101" pitchFamily="49" charset="-122"/>
                <a:ea typeface="黑体" panose="02010609060101010101" pitchFamily="49" charset="-122"/>
              </a:rPr>
              <a:t>启用登录名可以使被禁用的登录名重新被使用。</a:t>
            </a:r>
            <a:endParaRPr lang="en-US" altLang="zh-CN" sz="2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a:solidFill>
                  <a:srgbClr val="C00000"/>
                </a:solidFill>
                <a:latin typeface="黑体" panose="02010609060101010101" pitchFamily="49" charset="-122"/>
                <a:ea typeface="黑体" panose="02010609060101010101" pitchFamily="49" charset="-122"/>
              </a:rPr>
              <a:t>12.2.1 </a:t>
            </a:r>
            <a:r>
              <a:rPr lang="zh-CN" altLang="en-US" sz="3200" dirty="0">
                <a:solidFill>
                  <a:srgbClr val="C00000"/>
                </a:solidFill>
                <a:latin typeface="黑体" panose="02010609060101010101" pitchFamily="49" charset="-122"/>
                <a:ea typeface="黑体" panose="02010609060101010101" pitchFamily="49" charset="-122"/>
              </a:rPr>
              <a:t>创建登录账户</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982875" y="1073378"/>
            <a:ext cx="9928466" cy="1372074"/>
          </a:xfrm>
        </p:spPr>
        <p:txBody>
          <a:bodyPr>
            <a:normAutofit lnSpcReduction="10000"/>
          </a:bodyPr>
          <a:lstStyle/>
          <a:p>
            <a:pPr marL="0" indent="0">
              <a:lnSpc>
                <a:spcPct val="150000"/>
              </a:lnSpc>
              <a:spcBef>
                <a:spcPts val="600"/>
              </a:spcBef>
              <a:buSzPct val="100000"/>
              <a:buNone/>
              <a:defRPr/>
            </a:pPr>
            <a:r>
              <a:rPr lang="zh-CN" altLang="en-US" sz="2600" dirty="0">
                <a:latin typeface="黑体" panose="02010609060101010101" pitchFamily="49" charset="-122"/>
                <a:ea typeface="黑体" panose="02010609060101010101" pitchFamily="49" charset="-122"/>
              </a:rPr>
              <a:t>登录账户（登录名）是指有权限登录到</a:t>
            </a:r>
            <a:r>
              <a:rPr lang="en-US" altLang="zh-CN" sz="2600" dirty="0">
                <a:latin typeface="黑体" panose="02010609060101010101" pitchFamily="49" charset="-122"/>
                <a:ea typeface="黑体" panose="02010609060101010101" pitchFamily="49" charset="-122"/>
              </a:rPr>
              <a:t>SQL Server</a:t>
            </a:r>
            <a:r>
              <a:rPr lang="zh-CN" altLang="en-US" sz="2600">
                <a:latin typeface="黑体" panose="02010609060101010101" pitchFamily="49" charset="-122"/>
                <a:ea typeface="黑体" panose="02010609060101010101" pitchFamily="49" charset="-122"/>
              </a:rPr>
              <a:t>服务器的用户</a:t>
            </a:r>
            <a:r>
              <a:rPr lang="zh-CN" altLang="en-US" sz="2600" dirty="0">
                <a:latin typeface="黑体" panose="02010609060101010101" pitchFamily="49" charset="-122"/>
                <a:ea typeface="黑体" panose="02010609060101010101" pitchFamily="49" charset="-122"/>
              </a:rPr>
              <a:t>。</a:t>
            </a:r>
            <a:endParaRPr lang="en-US" altLang="zh-CN" sz="2600" dirty="0">
              <a:latin typeface="黑体" panose="02010609060101010101" pitchFamily="49" charset="-122"/>
              <a:ea typeface="黑体" panose="02010609060101010101" pitchFamily="49" charset="-122"/>
            </a:endParaRPr>
          </a:p>
          <a:p>
            <a:pPr marL="0" indent="0">
              <a:lnSpc>
                <a:spcPct val="150000"/>
              </a:lnSpc>
              <a:spcBef>
                <a:spcPts val="600"/>
              </a:spcBef>
              <a:buSzPct val="100000"/>
              <a:buNone/>
              <a:defRPr/>
            </a:pPr>
            <a:r>
              <a:rPr lang="en-US" altLang="zh-CN" dirty="0">
                <a:solidFill>
                  <a:srgbClr val="0000CC"/>
                </a:solidFill>
                <a:latin typeface="黑体" panose="02010609060101010101" pitchFamily="49" charset="-122"/>
                <a:ea typeface="黑体" panose="02010609060101010101" pitchFamily="49" charset="-122"/>
              </a:rPr>
              <a:t>1</a:t>
            </a:r>
            <a:r>
              <a:rPr lang="zh-CN" altLang="en-US" dirty="0">
                <a:solidFill>
                  <a:srgbClr val="0000CC"/>
                </a:solidFill>
                <a:latin typeface="黑体" panose="02010609060101010101" pitchFamily="49" charset="-122"/>
                <a:ea typeface="黑体" panose="02010609060101010101" pitchFamily="49" charset="-122"/>
              </a:rPr>
              <a:t>、创建</a:t>
            </a:r>
            <a:r>
              <a:rPr lang="en-US" altLang="zh-CN" dirty="0">
                <a:solidFill>
                  <a:srgbClr val="0000CC"/>
                </a:solidFill>
                <a:latin typeface="黑体" panose="02010609060101010101" pitchFamily="49" charset="-122"/>
                <a:ea typeface="黑体" panose="02010609060101010101" pitchFamily="49" charset="-122"/>
              </a:rPr>
              <a:t>Windows</a:t>
            </a:r>
            <a:r>
              <a:rPr lang="zh-CN" altLang="en-US" dirty="0">
                <a:solidFill>
                  <a:srgbClr val="0000CC"/>
                </a:solidFill>
                <a:latin typeface="黑体" panose="02010609060101010101" pitchFamily="49" charset="-122"/>
                <a:ea typeface="黑体" panose="02010609060101010101" pitchFamily="49" charset="-122"/>
              </a:rPr>
              <a:t>身份验证模式的登录账户</a:t>
            </a:r>
            <a:endParaRPr lang="en-US" altLang="zh-CN" dirty="0">
              <a:solidFill>
                <a:srgbClr val="0000CC"/>
              </a:solidFill>
              <a:latin typeface="黑体" panose="02010609060101010101" pitchFamily="49" charset="-122"/>
              <a:ea typeface="黑体" panose="02010609060101010101" pitchFamily="49" charset="-122"/>
            </a:endParaRPr>
          </a:p>
        </p:txBody>
      </p:sp>
      <p:sp>
        <p:nvSpPr>
          <p:cNvPr id="4" name="内容占位符 2"/>
          <p:cNvSpPr txBox="1"/>
          <p:nvPr/>
        </p:nvSpPr>
        <p:spPr>
          <a:xfrm>
            <a:off x="1446107" y="3272496"/>
            <a:ext cx="4736579" cy="2600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800"/>
              </a:spcBef>
              <a:buSzPct val="100000"/>
              <a:buFont typeface="Arial" panose="020B0604020202020204" pitchFamily="34" charset="0"/>
              <a:buNone/>
              <a:defRPr/>
            </a:pPr>
            <a:r>
              <a:rPr lang="zh-CN" altLang="en-US" sz="2400" dirty="0">
                <a:latin typeface="黑体" panose="02010609060101010101" pitchFamily="49" charset="-122"/>
                <a:ea typeface="黑体" panose="02010609060101010101" pitchFamily="49" charset="-122"/>
              </a:rPr>
              <a:t>① 如右图所示，在对象资源管理器中</a:t>
            </a:r>
            <a:r>
              <a:rPr lang="zh-CN" altLang="zh-CN" sz="2400" dirty="0">
                <a:latin typeface="黑体" panose="02010609060101010101" pitchFamily="49" charset="-122"/>
                <a:ea typeface="黑体" panose="02010609060101010101" pitchFamily="49" charset="-122"/>
              </a:rPr>
              <a:t>展开服务器下</a:t>
            </a:r>
            <a:r>
              <a:rPr lang="zh-CN" altLang="en-US" sz="2400" dirty="0">
                <a:latin typeface="黑体" panose="02010609060101010101" pitchFamily="49" charset="-122"/>
                <a:ea typeface="黑体" panose="02010609060101010101" pitchFamily="49" charset="-122"/>
              </a:rPr>
              <a:t>面</a:t>
            </a:r>
            <a:r>
              <a:rPr lang="zh-CN" altLang="zh-CN" sz="2400" dirty="0">
                <a:latin typeface="黑体" panose="02010609060101010101" pitchFamily="49" charset="-122"/>
                <a:ea typeface="黑体" panose="02010609060101010101" pitchFamily="49" charset="-122"/>
              </a:rPr>
              <a:t>的“</a:t>
            </a:r>
            <a:r>
              <a:rPr lang="zh-CN" altLang="zh-CN" sz="2400" dirty="0">
                <a:solidFill>
                  <a:srgbClr val="0000CC"/>
                </a:solidFill>
                <a:latin typeface="黑体" panose="02010609060101010101" pitchFamily="49" charset="-122"/>
                <a:ea typeface="黑体" panose="02010609060101010101" pitchFamily="49" charset="-122"/>
              </a:rPr>
              <a:t>安全性</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节点</a:t>
            </a:r>
            <a:r>
              <a:rPr lang="zh-CN" altLang="zh-CN" sz="2400" dirty="0">
                <a:latin typeface="黑体" panose="02010609060101010101" pitchFamily="49" charset="-122"/>
                <a:ea typeface="黑体" panose="02010609060101010101" pitchFamily="49" charset="-122"/>
              </a:rPr>
              <a:t>，右击“</a:t>
            </a:r>
            <a:r>
              <a:rPr lang="zh-CN" altLang="zh-CN" sz="2400" dirty="0">
                <a:solidFill>
                  <a:srgbClr val="0000CC"/>
                </a:solidFill>
                <a:latin typeface="黑体" panose="02010609060101010101" pitchFamily="49" charset="-122"/>
                <a:ea typeface="黑体" panose="02010609060101010101" pitchFamily="49" charset="-122"/>
              </a:rPr>
              <a:t>登录名</a:t>
            </a:r>
            <a:r>
              <a:rPr lang="zh-CN"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在快捷菜单中</a:t>
            </a:r>
            <a:r>
              <a:rPr lang="zh-CN" altLang="zh-CN" sz="2400" dirty="0">
                <a:latin typeface="黑体" panose="02010609060101010101" pitchFamily="49" charset="-122"/>
                <a:ea typeface="黑体" panose="02010609060101010101" pitchFamily="49" charset="-122"/>
              </a:rPr>
              <a:t>选择“</a:t>
            </a:r>
            <a:r>
              <a:rPr lang="zh-CN" altLang="zh-CN" sz="2400" dirty="0">
                <a:solidFill>
                  <a:srgbClr val="0000CC"/>
                </a:solidFill>
                <a:latin typeface="黑体" panose="02010609060101010101" pitchFamily="49" charset="-122"/>
                <a:ea typeface="黑体" panose="02010609060101010101" pitchFamily="49" charset="-122"/>
              </a:rPr>
              <a:t>新建登录名</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7" name="文本框 6"/>
          <p:cNvSpPr txBox="1"/>
          <p:nvPr/>
        </p:nvSpPr>
        <p:spPr>
          <a:xfrm>
            <a:off x="1446107" y="2758664"/>
            <a:ext cx="2834640" cy="430887"/>
          </a:xfrm>
          <a:prstGeom prst="rect">
            <a:avLst/>
          </a:prstGeom>
          <a:noFill/>
        </p:spPr>
        <p:txBody>
          <a:bodyPr wrap="square">
            <a:spAutoFit/>
          </a:bodyPr>
          <a:lstStyle/>
          <a:p>
            <a:r>
              <a:rPr lang="zh-CN" altLang="en-US" sz="2200" dirty="0">
                <a:solidFill>
                  <a:srgbClr val="C00000"/>
                </a:solidFill>
                <a:latin typeface="黑体" panose="02010609060101010101" pitchFamily="49" charset="-122"/>
                <a:ea typeface="黑体" panose="02010609060101010101" pitchFamily="49" charset="-122"/>
              </a:rPr>
              <a:t>操作步骤：</a:t>
            </a:r>
            <a:endParaRPr lang="zh-CN" altLang="en-US" sz="2200" dirty="0"/>
          </a:p>
        </p:txBody>
      </p:sp>
      <p:pic>
        <p:nvPicPr>
          <p:cNvPr id="9" name="图片 8"/>
          <p:cNvPicPr>
            <a:picLocks noChangeAspect="1"/>
          </p:cNvPicPr>
          <p:nvPr/>
        </p:nvPicPr>
        <p:blipFill rotWithShape="1">
          <a:blip r:embed="rId1"/>
          <a:srcRect r="16280"/>
          <a:stretch>
            <a:fillRect/>
          </a:stretch>
        </p:blipFill>
        <p:spPr>
          <a:xfrm>
            <a:off x="6795092" y="3429000"/>
            <a:ext cx="3825371" cy="1731116"/>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1334316" y="1698295"/>
            <a:ext cx="4909730" cy="2600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2400"/>
              </a:spcBef>
              <a:buSzPct val="100000"/>
              <a:buNone/>
              <a:defRPr/>
            </a:pPr>
            <a:r>
              <a:rPr lang="zh-CN" altLang="en-US" sz="2400" dirty="0">
                <a:latin typeface="黑体" panose="02010609060101010101" pitchFamily="49" charset="-122"/>
                <a:ea typeface="黑体" panose="02010609060101010101" pitchFamily="49" charset="-122"/>
              </a:rPr>
              <a:t>① 如右图所示，在对象资源管理器中右击要</a:t>
            </a:r>
            <a:r>
              <a:rPr lang="zh-CN" altLang="en-US" sz="2400" dirty="0">
                <a:solidFill>
                  <a:srgbClr val="0000CC"/>
                </a:solidFill>
                <a:latin typeface="黑体" panose="02010609060101010101" pitchFamily="49" charset="-122"/>
                <a:ea typeface="黑体" panose="02010609060101010101" pitchFamily="49" charset="-122"/>
              </a:rPr>
              <a:t>禁用</a:t>
            </a:r>
            <a:r>
              <a:rPr lang="zh-CN" altLang="en-US" sz="2400" dirty="0">
                <a:latin typeface="黑体" panose="02010609060101010101" pitchFamily="49" charset="-122"/>
                <a:ea typeface="黑体" panose="02010609060101010101" pitchFamily="49" charset="-122"/>
              </a:rPr>
              <a:t>或</a:t>
            </a:r>
            <a:r>
              <a:rPr lang="zh-CN" altLang="en-US" sz="2400" dirty="0">
                <a:solidFill>
                  <a:srgbClr val="0000CC"/>
                </a:solidFill>
                <a:latin typeface="黑体" panose="02010609060101010101" pitchFamily="49" charset="-122"/>
                <a:ea typeface="黑体" panose="02010609060101010101" pitchFamily="49" charset="-122"/>
              </a:rPr>
              <a:t>启用</a:t>
            </a:r>
            <a:r>
              <a:rPr lang="zh-CN" altLang="en-US" sz="2400" dirty="0">
                <a:latin typeface="黑体" panose="02010609060101010101" pitchFamily="49" charset="-122"/>
                <a:ea typeface="黑体" panose="02010609060101010101" pitchFamily="49" charset="-122"/>
              </a:rPr>
              <a:t>的登录名，如</a:t>
            </a:r>
            <a:r>
              <a:rPr lang="en-US" altLang="zh-CN" sz="2400" dirty="0">
                <a:solidFill>
                  <a:srgbClr val="0000CC"/>
                </a:solidFill>
                <a:latin typeface="黑体" panose="02010609060101010101" pitchFamily="49" charset="-122"/>
                <a:ea typeface="黑体" panose="02010609060101010101" pitchFamily="49" charset="-122"/>
              </a:rPr>
              <a:t>LN1</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在快捷菜单中</a:t>
            </a:r>
            <a:r>
              <a:rPr lang="zh-CN" altLang="zh-CN" sz="2400" dirty="0">
                <a:latin typeface="黑体" panose="02010609060101010101" pitchFamily="49" charset="-122"/>
                <a:ea typeface="黑体" panose="02010609060101010101" pitchFamily="49" charset="-122"/>
              </a:rPr>
              <a:t>选择“</a:t>
            </a:r>
            <a:r>
              <a:rPr lang="zh-CN" altLang="en-US" sz="2400" dirty="0">
                <a:solidFill>
                  <a:srgbClr val="0000CC"/>
                </a:solidFill>
                <a:latin typeface="黑体" panose="02010609060101010101" pitchFamily="49" charset="-122"/>
                <a:ea typeface="黑体" panose="02010609060101010101" pitchFamily="49" charset="-122"/>
              </a:rPr>
              <a:t>属性</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7" name="文本框 6"/>
          <p:cNvSpPr txBox="1"/>
          <p:nvPr/>
        </p:nvSpPr>
        <p:spPr>
          <a:xfrm>
            <a:off x="902455" y="1069676"/>
            <a:ext cx="3318200" cy="444674"/>
          </a:xfrm>
          <a:prstGeom prst="rect">
            <a:avLst/>
          </a:prstGeom>
          <a:noFill/>
        </p:spPr>
        <p:txBody>
          <a:bodyPr wrap="square">
            <a:spAutoFit/>
          </a:bodyPr>
          <a:lstStyle/>
          <a:p>
            <a:pPr marL="742950" lvl="1" indent="-342900">
              <a:lnSpc>
                <a:spcPct val="120000"/>
              </a:lnSpc>
              <a:spcBef>
                <a:spcPts val="2400"/>
              </a:spcBef>
              <a:buSzPct val="100000"/>
              <a:defRPr/>
            </a:pPr>
            <a:r>
              <a:rPr lang="zh-CN" altLang="en-US" sz="2200" dirty="0">
                <a:solidFill>
                  <a:srgbClr val="C00000"/>
                </a:solidFill>
                <a:latin typeface="黑体" panose="02010609060101010101" pitchFamily="49" charset="-122"/>
                <a:ea typeface="黑体" panose="02010609060101010101" pitchFamily="49" charset="-122"/>
                <a:sym typeface="+mn-ea"/>
              </a:rPr>
              <a:t>操作步骤：</a:t>
            </a:r>
            <a:endParaRPr lang="en-US" altLang="zh-CN" sz="2200" dirty="0">
              <a:solidFill>
                <a:srgbClr val="C00000"/>
              </a:solidFill>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1"/>
          <a:stretch>
            <a:fillRect/>
          </a:stretch>
        </p:blipFill>
        <p:spPr>
          <a:xfrm>
            <a:off x="6813504" y="1069676"/>
            <a:ext cx="3380069" cy="4811486"/>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tretch>
            <a:fillRect/>
          </a:stretch>
        </p:blipFill>
        <p:spPr>
          <a:xfrm>
            <a:off x="2718163" y="1536402"/>
            <a:ext cx="6530340" cy="4658110"/>
          </a:xfrm>
          <a:prstGeom prst="rect">
            <a:avLst/>
          </a:prstGeom>
        </p:spPr>
      </p:pic>
      <p:sp>
        <p:nvSpPr>
          <p:cNvPr id="2" name="内容占位符 2"/>
          <p:cNvSpPr txBox="1"/>
          <p:nvPr/>
        </p:nvSpPr>
        <p:spPr>
          <a:xfrm>
            <a:off x="874394" y="523406"/>
            <a:ext cx="10047996" cy="20650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2400"/>
              </a:spcBef>
              <a:buSzPct val="100000"/>
              <a:buNone/>
              <a:defRPr/>
            </a:pPr>
            <a:r>
              <a:rPr lang="zh-CN" altLang="en-US" sz="2400" dirty="0">
                <a:latin typeface="黑体" panose="02010609060101010101" pitchFamily="49" charset="-122"/>
                <a:ea typeface="黑体" panose="02010609060101010101" pitchFamily="49" charset="-122"/>
              </a:rPr>
              <a:t>② 在</a:t>
            </a:r>
            <a:r>
              <a:rPr lang="zh-CN" altLang="en-US" sz="2400" dirty="0">
                <a:solidFill>
                  <a:srgbClr val="0000CC"/>
                </a:solidFill>
                <a:latin typeface="黑体" panose="02010609060101010101" pitchFamily="49" charset="-122"/>
                <a:ea typeface="黑体" panose="02010609060101010101" pitchFamily="49" charset="-122"/>
              </a:rPr>
              <a:t>登录属性</a:t>
            </a:r>
            <a:r>
              <a:rPr lang="zh-CN" altLang="en-US" sz="2400" dirty="0">
                <a:latin typeface="黑体" panose="02010609060101010101" pitchFamily="49" charset="-122"/>
                <a:ea typeface="黑体" panose="02010609060101010101" pitchFamily="49" charset="-122"/>
              </a:rPr>
              <a:t>窗口的左侧选择“</a:t>
            </a:r>
            <a:r>
              <a:rPr lang="zh-CN" altLang="en-US" sz="2400" dirty="0">
                <a:solidFill>
                  <a:srgbClr val="0000CC"/>
                </a:solidFill>
                <a:latin typeface="黑体" panose="02010609060101010101" pitchFamily="49" charset="-122"/>
                <a:ea typeface="黑体" panose="02010609060101010101" pitchFamily="49" charset="-122"/>
              </a:rPr>
              <a:t>状态</a:t>
            </a:r>
            <a:r>
              <a:rPr lang="zh-CN" altLang="en-US" sz="2400" dirty="0">
                <a:latin typeface="黑体" panose="02010609060101010101" pitchFamily="49" charset="-122"/>
                <a:ea typeface="黑体" panose="02010609060101010101" pitchFamily="49" charset="-122"/>
              </a:rPr>
              <a:t>”选择页，在窗口右侧的</a:t>
            </a:r>
            <a:r>
              <a:rPr lang="zh-CN" altLang="en-US" sz="2400" dirty="0">
                <a:solidFill>
                  <a:srgbClr val="0000CC"/>
                </a:solidFill>
                <a:latin typeface="黑体" panose="02010609060101010101" pitchFamily="49" charset="-122"/>
                <a:ea typeface="黑体" panose="02010609060101010101" pitchFamily="49" charset="-122"/>
              </a:rPr>
              <a:t>登录</a:t>
            </a:r>
            <a:r>
              <a:rPr lang="zh-CN" altLang="en-US" sz="2400" dirty="0">
                <a:latin typeface="黑体" panose="02010609060101010101" pitchFamily="49" charset="-122"/>
                <a:ea typeface="黑体" panose="02010609060101010101" pitchFamily="49" charset="-122"/>
              </a:rPr>
              <a:t>区选择</a:t>
            </a:r>
            <a:r>
              <a:rPr lang="zh-CN" altLang="en-US" sz="2400" dirty="0">
                <a:solidFill>
                  <a:srgbClr val="0000CC"/>
                </a:solidFill>
                <a:latin typeface="黑体" panose="02010609060101010101" pitchFamily="49" charset="-122"/>
                <a:ea typeface="黑体" panose="02010609060101010101" pitchFamily="49" charset="-122"/>
              </a:rPr>
              <a:t>“已启用”</a:t>
            </a:r>
            <a:r>
              <a:rPr lang="zh-CN" altLang="en-US" sz="2400" dirty="0">
                <a:latin typeface="黑体" panose="02010609060101010101" pitchFamily="49" charset="-122"/>
                <a:ea typeface="黑体" panose="02010609060101010101" pitchFamily="49" charset="-122"/>
              </a:rPr>
              <a:t>或“</a:t>
            </a:r>
            <a:r>
              <a:rPr lang="zh-CN" altLang="en-US" sz="2400" dirty="0">
                <a:solidFill>
                  <a:srgbClr val="0000CC"/>
                </a:solidFill>
                <a:latin typeface="黑体" panose="02010609060101010101" pitchFamily="49" charset="-122"/>
                <a:ea typeface="黑体" panose="02010609060101010101" pitchFamily="49" charset="-122"/>
              </a:rPr>
              <a:t>禁用</a:t>
            </a:r>
            <a:r>
              <a:rPr lang="zh-CN" altLang="en-US" sz="2400" dirty="0">
                <a:latin typeface="黑体" panose="02010609060101010101" pitchFamily="49" charset="-122"/>
                <a:ea typeface="黑体" panose="02010609060101010101" pitchFamily="49" charset="-122"/>
              </a:rPr>
              <a:t>”进行登录账户的启用和禁用，然后单击“确定”按钮。</a:t>
            </a:r>
            <a:endParaRPr lang="en-US" altLang="zh-CN" sz="2400" dirty="0">
              <a:latin typeface="黑体" panose="02010609060101010101" pitchFamily="49" charset="-122"/>
              <a:ea typeface="黑体" panose="02010609060101010101" pitchFamily="49" charset="-122"/>
            </a:endParaRPr>
          </a:p>
        </p:txBody>
      </p:sp>
      <p:sp>
        <p:nvSpPr>
          <p:cNvPr id="7" name="矩形 6"/>
          <p:cNvSpPr/>
          <p:nvPr/>
        </p:nvSpPr>
        <p:spPr>
          <a:xfrm>
            <a:off x="4166146" y="3300794"/>
            <a:ext cx="1355089" cy="82056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对话气泡: 圆角矩形 7"/>
          <p:cNvSpPr/>
          <p:nvPr/>
        </p:nvSpPr>
        <p:spPr>
          <a:xfrm>
            <a:off x="1531438" y="3331512"/>
            <a:ext cx="1742637" cy="759125"/>
          </a:xfrm>
          <a:prstGeom prst="wedgeRoundRectCallout">
            <a:avLst>
              <a:gd name="adj1" fmla="val 37223"/>
              <a:gd name="adj2" fmla="val -109719"/>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选择“</a:t>
            </a:r>
            <a:r>
              <a:rPr lang="zh-CN" altLang="en-US" sz="2200" dirty="0">
                <a:solidFill>
                  <a:srgbClr val="C00000"/>
                </a:solidFill>
                <a:latin typeface="黑体" panose="02010609060101010101" pitchFamily="49" charset="-122"/>
                <a:ea typeface="黑体" panose="02010609060101010101" pitchFamily="49" charset="-122"/>
              </a:rPr>
              <a:t>状态</a:t>
            </a:r>
            <a:r>
              <a:rPr lang="zh-CN" altLang="en-US" sz="2200" dirty="0">
                <a:solidFill>
                  <a:srgbClr val="0000CC"/>
                </a:solidFill>
                <a:latin typeface="黑体" panose="02010609060101010101" pitchFamily="49" charset="-122"/>
                <a:ea typeface="黑体" panose="02010609060101010101" pitchFamily="49" charset="-122"/>
              </a:rPr>
              <a:t>”选择页</a:t>
            </a:r>
            <a:endParaRPr lang="zh-CN" altLang="en-US" sz="2200" dirty="0">
              <a:solidFill>
                <a:srgbClr val="0000CC"/>
              </a:solidFill>
              <a:latin typeface="黑体" panose="02010609060101010101" pitchFamily="49" charset="-122"/>
              <a:ea typeface="黑体" panose="02010609060101010101" pitchFamily="49" charset="-122"/>
            </a:endParaRPr>
          </a:p>
        </p:txBody>
      </p:sp>
      <p:sp>
        <p:nvSpPr>
          <p:cNvPr id="10" name="对话气泡: 圆角矩形 9"/>
          <p:cNvSpPr/>
          <p:nvPr/>
        </p:nvSpPr>
        <p:spPr>
          <a:xfrm>
            <a:off x="6413306" y="3381365"/>
            <a:ext cx="3866680" cy="513806"/>
          </a:xfrm>
          <a:prstGeom prst="wedgeRoundRectCallout">
            <a:avLst>
              <a:gd name="adj1" fmla="val -73236"/>
              <a:gd name="adj2" fmla="val 9828"/>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0000CC"/>
                </a:solidFill>
                <a:latin typeface="黑体" panose="02010609060101010101" pitchFamily="49" charset="-122"/>
                <a:ea typeface="黑体" panose="02010609060101010101" pitchFamily="49" charset="-122"/>
              </a:rPr>
              <a:t>选择“</a:t>
            </a:r>
            <a:r>
              <a:rPr lang="zh-CN" altLang="en-US" sz="2200" dirty="0">
                <a:solidFill>
                  <a:srgbClr val="C00000"/>
                </a:solidFill>
                <a:latin typeface="黑体" panose="02010609060101010101" pitchFamily="49" charset="-122"/>
                <a:ea typeface="黑体" panose="02010609060101010101" pitchFamily="49" charset="-122"/>
              </a:rPr>
              <a:t>已启用</a:t>
            </a:r>
            <a:r>
              <a:rPr lang="zh-CN" altLang="en-US" sz="2200" dirty="0">
                <a:solidFill>
                  <a:srgbClr val="0000CC"/>
                </a:solidFill>
                <a:latin typeface="黑体" panose="02010609060101010101" pitchFamily="49" charset="-122"/>
                <a:ea typeface="黑体" panose="02010609060101010101" pitchFamily="49" charset="-122"/>
              </a:rPr>
              <a:t>”或“</a:t>
            </a:r>
            <a:r>
              <a:rPr lang="zh-CN" altLang="en-US" sz="2200" dirty="0">
                <a:solidFill>
                  <a:srgbClr val="C00000"/>
                </a:solidFill>
                <a:latin typeface="黑体" panose="02010609060101010101" pitchFamily="49" charset="-122"/>
                <a:ea typeface="黑体" panose="02010609060101010101" pitchFamily="49" charset="-122"/>
              </a:rPr>
              <a:t>禁用</a:t>
            </a:r>
            <a:r>
              <a:rPr lang="zh-CN" altLang="en-US" sz="2200" dirty="0">
                <a:solidFill>
                  <a:srgbClr val="0000CC"/>
                </a:solidFill>
                <a:latin typeface="黑体" panose="02010609060101010101" pitchFamily="49" charset="-122"/>
                <a:ea typeface="黑体" panose="02010609060101010101" pitchFamily="49" charset="-122"/>
              </a:rPr>
              <a:t>”</a:t>
            </a:r>
            <a:endParaRPr lang="zh-CN" altLang="en-US" sz="2200" dirty="0">
              <a:solidFill>
                <a:srgbClr val="0000CC"/>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a:solidFill>
                  <a:srgbClr val="C00000"/>
                </a:solidFill>
                <a:latin typeface="黑体" panose="02010609060101010101" pitchFamily="49" charset="-122"/>
                <a:ea typeface="黑体" panose="02010609060101010101" pitchFamily="49" charset="-122"/>
              </a:rPr>
              <a:t>12.2.5 </a:t>
            </a:r>
            <a:r>
              <a:rPr lang="zh-CN" altLang="en-US" sz="3200" dirty="0">
                <a:solidFill>
                  <a:srgbClr val="C00000"/>
                </a:solidFill>
                <a:latin typeface="黑体" panose="02010609060101010101" pitchFamily="49" charset="-122"/>
                <a:ea typeface="黑体" panose="02010609060101010101" pitchFamily="49" charset="-122"/>
              </a:rPr>
              <a:t>删除登录账户</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989330" y="1285747"/>
            <a:ext cx="5106670" cy="766172"/>
          </a:xfrm>
        </p:spPr>
        <p:txBody>
          <a:bodyPr>
            <a:normAutofit/>
          </a:bodyPr>
          <a:lstStyle/>
          <a:p>
            <a:pPr marL="0" indent="0">
              <a:lnSpc>
                <a:spcPct val="150000"/>
              </a:lnSpc>
              <a:spcBef>
                <a:spcPts val="600"/>
              </a:spcBef>
              <a:buSzPct val="100000"/>
              <a:buNone/>
              <a:defRPr/>
            </a:pPr>
            <a:r>
              <a:rPr lang="en-US" altLang="zh-CN" dirty="0">
                <a:solidFill>
                  <a:srgbClr val="0000CC"/>
                </a:solidFill>
                <a:latin typeface="黑体" panose="02010609060101010101" pitchFamily="49" charset="-122"/>
                <a:ea typeface="黑体" panose="02010609060101010101" pitchFamily="49" charset="-122"/>
              </a:rPr>
              <a:t>1.</a:t>
            </a:r>
            <a:r>
              <a:rPr lang="zh-CN" altLang="en-US" dirty="0">
                <a:solidFill>
                  <a:srgbClr val="0000CC"/>
                </a:solidFill>
                <a:latin typeface="黑体" panose="02010609060101010101" pitchFamily="49" charset="-122"/>
                <a:ea typeface="黑体" panose="02010609060101010101" pitchFamily="49" charset="-122"/>
              </a:rPr>
              <a:t>使用图形界面删除登录账户</a:t>
            </a:r>
            <a:endParaRPr lang="en-US" altLang="zh-CN" dirty="0">
              <a:solidFill>
                <a:srgbClr val="0000CC"/>
              </a:solidFill>
              <a:latin typeface="黑体" panose="02010609060101010101" pitchFamily="49" charset="-122"/>
              <a:ea typeface="黑体" panose="02010609060101010101" pitchFamily="49" charset="-122"/>
            </a:endParaRPr>
          </a:p>
        </p:txBody>
      </p:sp>
      <p:sp>
        <p:nvSpPr>
          <p:cNvPr id="4" name="内容占位符 2"/>
          <p:cNvSpPr txBox="1"/>
          <p:nvPr/>
        </p:nvSpPr>
        <p:spPr>
          <a:xfrm>
            <a:off x="1247446" y="2355398"/>
            <a:ext cx="4767460" cy="2912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2400"/>
              </a:spcBef>
              <a:buSzPct val="100000"/>
              <a:buNone/>
              <a:defRPr/>
            </a:pPr>
            <a:r>
              <a:rPr lang="zh-CN" altLang="en-US" sz="2200" dirty="0">
                <a:solidFill>
                  <a:srgbClr val="C00000"/>
                </a:solidFill>
                <a:latin typeface="黑体" panose="02010609060101010101" pitchFamily="49" charset="-122"/>
                <a:ea typeface="黑体" panose="02010609060101010101" pitchFamily="49" charset="-122"/>
              </a:rPr>
              <a:t>操作步骤：</a:t>
            </a:r>
            <a:endParaRPr lang="en-US" altLang="zh-CN" sz="2200" dirty="0">
              <a:latin typeface="黑体" panose="02010609060101010101" pitchFamily="49" charset="-122"/>
              <a:ea typeface="黑体" panose="02010609060101010101" pitchFamily="49" charset="-122"/>
            </a:endParaRPr>
          </a:p>
          <a:p>
            <a:pPr marL="0" indent="0">
              <a:lnSpc>
                <a:spcPct val="150000"/>
              </a:lnSpc>
              <a:spcBef>
                <a:spcPts val="2400"/>
              </a:spcBef>
              <a:buSzPct val="100000"/>
              <a:buFont typeface="Arial" panose="020B0604020202020204" pitchFamily="34" charset="0"/>
              <a:buNone/>
              <a:defRPr/>
            </a:pPr>
            <a:r>
              <a:rPr lang="zh-CN" altLang="en-US" sz="2400" dirty="0">
                <a:latin typeface="黑体" panose="02010609060101010101" pitchFamily="49" charset="-122"/>
                <a:ea typeface="黑体" panose="02010609060101010101" pitchFamily="49" charset="-122"/>
              </a:rPr>
              <a:t>① 如右图所示，在对象资源管理器中，</a:t>
            </a:r>
            <a:r>
              <a:rPr lang="zh-CN" altLang="zh-CN" sz="2400" dirty="0">
                <a:latin typeface="黑体" panose="02010609060101010101" pitchFamily="49" charset="-122"/>
                <a:ea typeface="黑体" panose="02010609060101010101" pitchFamily="49" charset="-122"/>
              </a:rPr>
              <a:t>右击</a:t>
            </a:r>
            <a:r>
              <a:rPr lang="zh-CN" altLang="en-US" sz="2400" dirty="0">
                <a:latin typeface="黑体" panose="02010609060101010101" pitchFamily="49" charset="-122"/>
                <a:ea typeface="黑体" panose="02010609060101010101" pitchFamily="49" charset="-122"/>
              </a:rPr>
              <a:t>要删除的</a:t>
            </a:r>
            <a:r>
              <a:rPr lang="zh-CN" altLang="zh-CN" sz="2400" dirty="0">
                <a:latin typeface="黑体" panose="02010609060101010101" pitchFamily="49" charset="-122"/>
                <a:ea typeface="黑体" panose="02010609060101010101" pitchFamily="49" charset="-122"/>
              </a:rPr>
              <a:t>登录</a:t>
            </a:r>
            <a:r>
              <a:rPr lang="zh-CN" altLang="en-US" sz="2400" dirty="0">
                <a:latin typeface="黑体" panose="02010609060101010101" pitchFamily="49" charset="-122"/>
                <a:ea typeface="黑体" panose="02010609060101010101" pitchFamily="49" charset="-122"/>
              </a:rPr>
              <a:t>账户</a:t>
            </a:r>
            <a:r>
              <a:rPr lang="zh-CN"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在快捷菜单中</a:t>
            </a:r>
            <a:r>
              <a:rPr lang="zh-CN" altLang="zh-CN" sz="2400" dirty="0">
                <a:latin typeface="黑体" panose="02010609060101010101" pitchFamily="49" charset="-122"/>
                <a:ea typeface="黑体" panose="02010609060101010101" pitchFamily="49" charset="-122"/>
              </a:rPr>
              <a:t>选择“</a:t>
            </a:r>
            <a:r>
              <a:rPr lang="zh-CN" altLang="en-US" sz="2400" dirty="0">
                <a:solidFill>
                  <a:srgbClr val="0000CC"/>
                </a:solidFill>
                <a:latin typeface="黑体" panose="02010609060101010101" pitchFamily="49" charset="-122"/>
                <a:ea typeface="黑体" panose="02010609060101010101" pitchFamily="49" charset="-122"/>
              </a:rPr>
              <a:t>删除</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1"/>
          <a:stretch>
            <a:fillRect/>
          </a:stretch>
        </p:blipFill>
        <p:spPr>
          <a:xfrm>
            <a:off x="6286150" y="822121"/>
            <a:ext cx="4583028" cy="5098618"/>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1166071" y="938229"/>
            <a:ext cx="3053590" cy="15784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200"/>
              </a:spcBef>
              <a:buSzPct val="100000"/>
              <a:buFont typeface="Arial" panose="020B0604020202020204" pitchFamily="34" charset="0"/>
              <a:buNone/>
              <a:defRPr/>
            </a:pPr>
            <a:r>
              <a:rPr lang="zh-CN" altLang="en-US" sz="2400" dirty="0">
                <a:latin typeface="黑体" panose="02010609060101010101" pitchFamily="49" charset="-122"/>
                <a:ea typeface="黑体" panose="02010609060101010101" pitchFamily="49" charset="-122"/>
              </a:rPr>
              <a:t>② 在打开的“</a:t>
            </a:r>
            <a:r>
              <a:rPr lang="zh-CN" altLang="en-US" sz="2400" dirty="0">
                <a:solidFill>
                  <a:srgbClr val="0000CC"/>
                </a:solidFill>
                <a:latin typeface="黑体" panose="02010609060101010101" pitchFamily="49" charset="-122"/>
                <a:ea typeface="黑体" panose="02010609060101010101" pitchFamily="49" charset="-122"/>
              </a:rPr>
              <a:t>删除对象</a:t>
            </a:r>
            <a:r>
              <a:rPr lang="zh-CN" altLang="en-US" sz="2400" dirty="0">
                <a:latin typeface="黑体" panose="02010609060101010101" pitchFamily="49" charset="-122"/>
                <a:ea typeface="黑体" panose="02010609060101010101" pitchFamily="49" charset="-122"/>
              </a:rPr>
              <a:t>”窗口中单击</a:t>
            </a:r>
            <a:r>
              <a:rPr lang="zh-CN" altLang="zh-CN" sz="2400" dirty="0">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确定</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按钮。</a:t>
            </a:r>
            <a:endParaRPr lang="zh-CN" altLang="en-US" sz="2400" dirty="0">
              <a:latin typeface="黑体" panose="02010609060101010101" pitchFamily="49" charset="-122"/>
              <a:ea typeface="黑体" panose="02010609060101010101" pitchFamily="49" charset="-122"/>
            </a:endParaRPr>
          </a:p>
        </p:txBody>
      </p:sp>
      <p:sp>
        <p:nvSpPr>
          <p:cNvPr id="4" name="内容占位符 2"/>
          <p:cNvSpPr txBox="1"/>
          <p:nvPr/>
        </p:nvSpPr>
        <p:spPr>
          <a:xfrm>
            <a:off x="1166071" y="2761252"/>
            <a:ext cx="3229760" cy="3324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2400"/>
              </a:spcBef>
              <a:buSzPct val="100000"/>
              <a:buNone/>
              <a:defRPr/>
            </a:pPr>
            <a:r>
              <a:rPr lang="zh-CN" altLang="en-US" sz="2600" dirty="0">
                <a:solidFill>
                  <a:srgbClr val="C00000"/>
                </a:solidFill>
                <a:latin typeface="黑体" panose="02010609060101010101" pitchFamily="49" charset="-122"/>
                <a:ea typeface="黑体" panose="02010609060101010101" pitchFamily="49" charset="-122"/>
              </a:rPr>
              <a:t>注意：</a:t>
            </a:r>
            <a:r>
              <a:rPr lang="zh-CN" altLang="en-US" sz="2600" dirty="0">
                <a:latin typeface="黑体" panose="02010609060101010101" pitchFamily="49" charset="-122"/>
                <a:ea typeface="黑体" panose="02010609060101010101" pitchFamily="49" charset="-122"/>
              </a:rPr>
              <a:t>不能删除正在登录的登录名。可以删除数据库用户映射到的登录名，但是这会孤立数据库用户。</a:t>
            </a:r>
            <a:endParaRPr lang="zh-CN" altLang="en-US" sz="2600" dirty="0">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1"/>
          <a:stretch>
            <a:fillRect/>
          </a:stretch>
        </p:blipFill>
        <p:spPr>
          <a:xfrm>
            <a:off x="4936648" y="701416"/>
            <a:ext cx="5921324" cy="5384596"/>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7352" y="753796"/>
            <a:ext cx="8706761" cy="1377246"/>
          </a:xfrm>
        </p:spPr>
        <p:txBody>
          <a:bodyPr>
            <a:normAutofit lnSpcReduction="10000"/>
          </a:bodyPr>
          <a:lstStyle/>
          <a:p>
            <a:pPr marL="0" indent="0">
              <a:lnSpc>
                <a:spcPct val="150000"/>
              </a:lnSpc>
              <a:spcBef>
                <a:spcPts val="600"/>
              </a:spcBef>
              <a:buSzPct val="100000"/>
              <a:buNone/>
              <a:defRPr/>
            </a:pPr>
            <a:r>
              <a:rPr lang="en-US" altLang="zh-CN" dirty="0">
                <a:solidFill>
                  <a:srgbClr val="0000CC"/>
                </a:solidFill>
                <a:latin typeface="黑体" panose="02010609060101010101" pitchFamily="49" charset="-122"/>
                <a:ea typeface="黑体" panose="02010609060101010101" pitchFamily="49" charset="-122"/>
              </a:rPr>
              <a:t>2.</a:t>
            </a:r>
            <a:r>
              <a:rPr lang="zh-CN" altLang="en-US" dirty="0">
                <a:solidFill>
                  <a:srgbClr val="0000CC"/>
                </a:solidFill>
                <a:latin typeface="黑体" panose="02010609060101010101" pitchFamily="49" charset="-122"/>
                <a:ea typeface="黑体" panose="02010609060101010101" pitchFamily="49" charset="-122"/>
              </a:rPr>
              <a:t>使用</a:t>
            </a:r>
            <a:r>
              <a:rPr lang="en-US" altLang="zh-CN" dirty="0">
                <a:solidFill>
                  <a:srgbClr val="FF0000"/>
                </a:solidFill>
                <a:latin typeface="黑体" panose="02010609060101010101" pitchFamily="49" charset="-122"/>
                <a:ea typeface="黑体" panose="02010609060101010101" pitchFamily="49" charset="-122"/>
              </a:rPr>
              <a:t>DROP LOGIN</a:t>
            </a:r>
            <a:r>
              <a:rPr lang="zh-CN" altLang="en-US" dirty="0">
                <a:solidFill>
                  <a:srgbClr val="0000CC"/>
                </a:solidFill>
                <a:latin typeface="黑体" panose="02010609060101010101" pitchFamily="49" charset="-122"/>
                <a:ea typeface="黑体" panose="02010609060101010101" pitchFamily="49" charset="-122"/>
              </a:rPr>
              <a:t>语句删除登录账户</a:t>
            </a:r>
            <a:endParaRPr lang="en-US" altLang="zh-CN" dirty="0">
              <a:solidFill>
                <a:srgbClr val="0000CC"/>
              </a:solidFill>
              <a:latin typeface="黑体" panose="02010609060101010101" pitchFamily="49" charset="-122"/>
              <a:ea typeface="黑体" panose="02010609060101010101" pitchFamily="49" charset="-122"/>
            </a:endParaRPr>
          </a:p>
          <a:p>
            <a:pPr marL="0" indent="0">
              <a:lnSpc>
                <a:spcPct val="150000"/>
              </a:lnSpc>
              <a:spcBef>
                <a:spcPts val="600"/>
              </a:spcBef>
              <a:buSzPct val="100000"/>
              <a:buNone/>
              <a:defRPr/>
            </a:pPr>
            <a:r>
              <a:rPr lang="zh-CN" altLang="en-US" sz="2600" dirty="0">
                <a:solidFill>
                  <a:srgbClr val="C00000"/>
                </a:solidFill>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语法格式：</a:t>
            </a:r>
            <a:endParaRPr lang="en-US" altLang="zh-CN" sz="2600" dirty="0">
              <a:latin typeface="黑体" panose="02010609060101010101" pitchFamily="49" charset="-122"/>
              <a:ea typeface="黑体" panose="02010609060101010101" pitchFamily="49" charset="-122"/>
            </a:endParaRPr>
          </a:p>
        </p:txBody>
      </p:sp>
      <p:sp>
        <p:nvSpPr>
          <p:cNvPr id="9" name="矩形 8"/>
          <p:cNvSpPr/>
          <p:nvPr/>
        </p:nvSpPr>
        <p:spPr>
          <a:xfrm>
            <a:off x="1663119" y="4278398"/>
            <a:ext cx="6247700" cy="528005"/>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altLang="zh-CN" sz="2400" dirty="0">
                <a:solidFill>
                  <a:srgbClr val="0000FF"/>
                </a:solidFill>
                <a:latin typeface="黑体" panose="02010609060101010101" pitchFamily="49" charset="-122"/>
                <a:ea typeface="黑体" panose="02010609060101010101" pitchFamily="49" charset="-122"/>
              </a:rPr>
              <a:t>DROP</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LOGIN</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LN1</a:t>
            </a:r>
            <a:endParaRPr lang="zh-CN" altLang="zh-CN" sz="24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1512115" y="3594612"/>
            <a:ext cx="6128158" cy="461665"/>
          </a:xfrm>
          <a:prstGeom prst="rect">
            <a:avLst/>
          </a:prstGeom>
          <a:noFill/>
        </p:spPr>
        <p:txBody>
          <a:bodyPr wrap="square">
            <a:spAutoFit/>
          </a:bodyPr>
          <a:lstStyle/>
          <a:p>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删除登录账户</a:t>
            </a:r>
            <a:r>
              <a:rPr lang="en-US" altLang="zh-CN" sz="2400" dirty="0">
                <a:latin typeface="黑体" panose="02010609060101010101" pitchFamily="49" charset="-122"/>
                <a:ea typeface="黑体" panose="02010609060101010101" pitchFamily="49" charset="-122"/>
              </a:rPr>
              <a:t>LN1</a:t>
            </a:r>
            <a:r>
              <a:rPr lang="zh-CN" altLang="en-US" sz="2400" dirty="0">
                <a:latin typeface="黑体" panose="02010609060101010101" pitchFamily="49" charset="-122"/>
                <a:ea typeface="黑体" panose="02010609060101010101" pitchFamily="49" charset="-122"/>
              </a:rPr>
              <a:t>。</a:t>
            </a:r>
            <a:endParaRPr lang="zh-CN" altLang="en-US" sz="2400" dirty="0"/>
          </a:p>
        </p:txBody>
      </p:sp>
      <p:sp>
        <p:nvSpPr>
          <p:cNvPr id="6" name="文本框 5"/>
          <p:cNvSpPr txBox="1"/>
          <p:nvPr/>
        </p:nvSpPr>
        <p:spPr>
          <a:xfrm>
            <a:off x="1663119" y="2170329"/>
            <a:ext cx="6128158" cy="461665"/>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wrap="square">
            <a:spAutoFit/>
          </a:bodyPr>
          <a:lstStyle/>
          <a:p>
            <a:r>
              <a:rPr lang="en-US" altLang="zh-CN" sz="2400" dirty="0">
                <a:solidFill>
                  <a:srgbClr val="C00000"/>
                </a:solidFill>
                <a:latin typeface="黑体" panose="02010609060101010101" pitchFamily="49" charset="-122"/>
                <a:ea typeface="黑体" panose="02010609060101010101" pitchFamily="49" charset="-122"/>
              </a:rPr>
              <a:t>DROP LOGIN </a:t>
            </a:r>
            <a:r>
              <a:rPr lang="zh-CN" altLang="en-US" sz="2400" dirty="0">
                <a:latin typeface="黑体" panose="02010609060101010101" pitchFamily="49" charset="-122"/>
                <a:ea typeface="黑体" panose="02010609060101010101" pitchFamily="49" charset="-122"/>
              </a:rPr>
              <a:t>登录名</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a:stretch>
            <a:fillRect/>
          </a:stretch>
        </p:blipFill>
        <p:spPr>
          <a:xfrm>
            <a:off x="3053493" y="2031920"/>
            <a:ext cx="5964671" cy="4254616"/>
          </a:xfrm>
          <a:prstGeom prst="rect">
            <a:avLst/>
          </a:prstGeom>
          <a:effectLst>
            <a:outerShdw blurRad="50800" dist="38100" dir="2700000" algn="tl" rotWithShape="0">
              <a:prstClr val="black">
                <a:alpha val="40000"/>
              </a:prstClr>
            </a:outerShdw>
          </a:effectLst>
        </p:spPr>
      </p:pic>
      <p:sp>
        <p:nvSpPr>
          <p:cNvPr id="3" name="内容占位符 2"/>
          <p:cNvSpPr>
            <a:spLocks noGrp="1"/>
          </p:cNvSpPr>
          <p:nvPr>
            <p:ph idx="1"/>
          </p:nvPr>
        </p:nvSpPr>
        <p:spPr>
          <a:xfrm>
            <a:off x="919627" y="602414"/>
            <a:ext cx="10352746" cy="1291001"/>
          </a:xfrm>
        </p:spPr>
        <p:txBody>
          <a:bodyPr>
            <a:normAutofit fontScale="92500" lnSpcReduction="10000"/>
          </a:bodyPr>
          <a:lstStyle/>
          <a:p>
            <a:pPr marL="0" indent="0">
              <a:lnSpc>
                <a:spcPct val="120000"/>
              </a:lnSpc>
              <a:spcBef>
                <a:spcPts val="1200"/>
              </a:spcBef>
              <a:buSzPct val="100000"/>
              <a:buNone/>
              <a:defRPr/>
            </a:pPr>
            <a:r>
              <a:rPr lang="zh-CN" altLang="en-US" sz="2400" dirty="0">
                <a:latin typeface="黑体" panose="02010609060101010101" pitchFamily="49" charset="-122"/>
                <a:ea typeface="黑体" panose="02010609060101010101" pitchFamily="49" charset="-122"/>
              </a:rPr>
              <a:t>② </a:t>
            </a:r>
            <a:r>
              <a:rPr lang="zh-CN" altLang="zh-CN" sz="2400" dirty="0">
                <a:latin typeface="黑体" panose="02010609060101010101" pitchFamily="49" charset="-122"/>
                <a:ea typeface="黑体" panose="02010609060101010101" pitchFamily="49" charset="-122"/>
              </a:rPr>
              <a:t>在</a:t>
            </a:r>
            <a:r>
              <a:rPr lang="zh-CN" altLang="zh-CN" sz="2400" dirty="0">
                <a:solidFill>
                  <a:srgbClr val="0000CC"/>
                </a:solidFill>
                <a:latin typeface="黑体" panose="02010609060101010101" pitchFamily="49" charset="-122"/>
                <a:ea typeface="黑体" panose="02010609060101010101" pitchFamily="49" charset="-122"/>
              </a:rPr>
              <a:t>登录名</a:t>
            </a:r>
            <a:r>
              <a:rPr lang="en-US" altLang="zh-CN" sz="2400" dirty="0">
                <a:solidFill>
                  <a:srgbClr val="0000CC"/>
                </a:solidFill>
                <a:latin typeface="黑体" panose="02010609060101010101" pitchFamily="49" charset="-122"/>
                <a:ea typeface="黑体" panose="02010609060101010101" pitchFamily="49" charset="-122"/>
              </a:rPr>
              <a:t>-</a:t>
            </a:r>
            <a:r>
              <a:rPr lang="zh-CN" altLang="zh-CN" sz="2400" dirty="0">
                <a:solidFill>
                  <a:srgbClr val="0000CC"/>
                </a:solidFill>
                <a:latin typeface="黑体" panose="02010609060101010101" pitchFamily="49" charset="-122"/>
                <a:ea typeface="黑体" panose="02010609060101010101" pitchFamily="49" charset="-122"/>
              </a:rPr>
              <a:t>新建</a:t>
            </a:r>
            <a:r>
              <a:rPr lang="zh-CN" altLang="zh-CN" sz="2400" dirty="0">
                <a:latin typeface="黑体" panose="02010609060101010101" pitchFamily="49" charset="-122"/>
                <a:ea typeface="黑体" panose="02010609060101010101" pitchFamily="49" charset="-122"/>
              </a:rPr>
              <a:t>窗口左</a:t>
            </a:r>
            <a:r>
              <a:rPr lang="zh-CN" altLang="en-US" sz="2400" dirty="0">
                <a:latin typeface="黑体" panose="02010609060101010101" pitchFamily="49" charset="-122"/>
                <a:ea typeface="黑体" panose="02010609060101010101" pitchFamily="49" charset="-122"/>
              </a:rPr>
              <a:t>侧</a:t>
            </a:r>
            <a:r>
              <a:rPr lang="zh-CN" altLang="zh-CN" sz="2400" dirty="0">
                <a:latin typeface="黑体" panose="02010609060101010101" pitchFamily="49" charset="-122"/>
                <a:ea typeface="黑体" panose="02010609060101010101" pitchFamily="49" charset="-122"/>
              </a:rPr>
              <a:t>选择“</a:t>
            </a:r>
            <a:r>
              <a:rPr lang="zh-CN" altLang="zh-CN" sz="2400" dirty="0">
                <a:solidFill>
                  <a:srgbClr val="0000CC"/>
                </a:solidFill>
                <a:latin typeface="黑体" panose="02010609060101010101" pitchFamily="49" charset="-122"/>
                <a:ea typeface="黑体" panose="02010609060101010101" pitchFamily="49" charset="-122"/>
              </a:rPr>
              <a:t>常规</a:t>
            </a:r>
            <a:r>
              <a:rPr lang="zh-CN" altLang="zh-CN" sz="2400" dirty="0">
                <a:latin typeface="黑体" panose="02010609060101010101" pitchFamily="49" charset="-122"/>
                <a:ea typeface="黑体" panose="02010609060101010101" pitchFamily="49" charset="-122"/>
              </a:rPr>
              <a:t>”选</a:t>
            </a:r>
            <a:r>
              <a:rPr lang="zh-CN" altLang="en-US" sz="2400" dirty="0">
                <a:latin typeface="黑体" panose="02010609060101010101" pitchFamily="49" charset="-122"/>
                <a:ea typeface="黑体" panose="02010609060101010101" pitchFamily="49" charset="-122"/>
              </a:rPr>
              <a:t>择</a:t>
            </a:r>
            <a:r>
              <a:rPr lang="zh-CN" altLang="zh-CN" sz="2400" dirty="0">
                <a:latin typeface="黑体" panose="02010609060101010101" pitchFamily="49" charset="-122"/>
                <a:ea typeface="黑体" panose="02010609060101010101" pitchFamily="49" charset="-122"/>
              </a:rPr>
              <a:t>页，在右</a:t>
            </a:r>
            <a:r>
              <a:rPr lang="zh-CN" altLang="en-US" sz="2400" dirty="0">
                <a:latin typeface="黑体" panose="02010609060101010101" pitchFamily="49" charset="-122"/>
                <a:ea typeface="黑体" panose="02010609060101010101" pitchFamily="49" charset="-122"/>
              </a:rPr>
              <a:t>侧</a:t>
            </a:r>
            <a:r>
              <a:rPr lang="zh-CN" altLang="zh-CN" sz="2400" dirty="0">
                <a:latin typeface="黑体" panose="02010609060101010101" pitchFamily="49" charset="-122"/>
                <a:ea typeface="黑体" panose="02010609060101010101" pitchFamily="49" charset="-122"/>
              </a:rPr>
              <a:t>选择“</a:t>
            </a:r>
            <a:r>
              <a:rPr lang="en-US" altLang="zh-CN" sz="2400" dirty="0">
                <a:solidFill>
                  <a:srgbClr val="0000CC"/>
                </a:solidFill>
                <a:latin typeface="黑体" panose="02010609060101010101" pitchFamily="49" charset="-122"/>
                <a:ea typeface="黑体" panose="02010609060101010101" pitchFamily="49" charset="-122"/>
              </a:rPr>
              <a:t>Windows</a:t>
            </a:r>
            <a:r>
              <a:rPr lang="zh-CN" altLang="zh-CN" sz="2400" dirty="0">
                <a:solidFill>
                  <a:srgbClr val="0000CC"/>
                </a:solidFill>
                <a:latin typeface="黑体" panose="02010609060101010101" pitchFamily="49" charset="-122"/>
                <a:ea typeface="黑体" panose="02010609060101010101" pitchFamily="49" charset="-122"/>
              </a:rPr>
              <a:t>身份验证</a:t>
            </a:r>
            <a:r>
              <a:rPr lang="zh-CN" altLang="zh-CN" sz="2400" dirty="0">
                <a:latin typeface="黑体" panose="02010609060101010101" pitchFamily="49" charset="-122"/>
                <a:ea typeface="黑体" panose="02010609060101010101" pitchFamily="49" charset="-122"/>
              </a:rPr>
              <a:t>”，单击“</a:t>
            </a:r>
            <a:r>
              <a:rPr lang="zh-CN" altLang="zh-CN" sz="2400" dirty="0">
                <a:solidFill>
                  <a:srgbClr val="0000CC"/>
                </a:solidFill>
                <a:latin typeface="黑体" panose="02010609060101010101" pitchFamily="49" charset="-122"/>
                <a:ea typeface="黑体" panose="02010609060101010101" pitchFamily="49" charset="-122"/>
              </a:rPr>
              <a:t>搜索</a:t>
            </a:r>
            <a:r>
              <a:rPr lang="zh-CN" altLang="zh-CN" sz="2400" dirty="0">
                <a:latin typeface="黑体" panose="02010609060101010101" pitchFamily="49" charset="-122"/>
                <a:ea typeface="黑体" panose="02010609060101010101" pitchFamily="49" charset="-122"/>
              </a:rPr>
              <a:t>”按钮， </a:t>
            </a:r>
            <a:r>
              <a:rPr lang="zh-CN" altLang="en-US" sz="2400" dirty="0">
                <a:latin typeface="黑体" panose="02010609060101010101" pitchFamily="49" charset="-122"/>
                <a:ea typeface="黑体" panose="02010609060101010101" pitchFamily="49" charset="-122"/>
              </a:rPr>
              <a:t>搜索并选择要设为登录账户的</a:t>
            </a:r>
            <a:r>
              <a:rPr lang="en-US" altLang="zh-CN" sz="2400" dirty="0" err="1">
                <a:latin typeface="黑体" panose="02010609060101010101" pitchFamily="49" charset="-122"/>
                <a:ea typeface="黑体" panose="02010609060101010101" pitchFamily="49" charset="-122"/>
              </a:rPr>
              <a:t>Windwos</a:t>
            </a:r>
            <a:r>
              <a:rPr lang="zh-CN" altLang="zh-CN" sz="2400" dirty="0">
                <a:latin typeface="黑体" panose="02010609060101010101" pitchFamily="49" charset="-122"/>
                <a:ea typeface="黑体" panose="02010609060101010101" pitchFamily="49" charset="-122"/>
              </a:rPr>
              <a:t>用户</a:t>
            </a:r>
            <a:r>
              <a:rPr lang="zh-CN" altLang="en-US" sz="2400" dirty="0">
                <a:latin typeface="黑体" panose="02010609060101010101" pitchFamily="49" charset="-122"/>
                <a:ea typeface="黑体" panose="02010609060101010101" pitchFamily="49" charset="-122"/>
              </a:rPr>
              <a:t>或组后</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返回到该窗口。</a:t>
            </a:r>
            <a:endParaRPr lang="en-US" altLang="zh-CN" sz="2400" dirty="0">
              <a:solidFill>
                <a:srgbClr val="C00000"/>
              </a:solidFill>
              <a:latin typeface="黑体" panose="02010609060101010101" pitchFamily="49" charset="-122"/>
              <a:ea typeface="黑体" panose="02010609060101010101" pitchFamily="49" charset="-122"/>
            </a:endParaRPr>
          </a:p>
        </p:txBody>
      </p:sp>
      <p:sp>
        <p:nvSpPr>
          <p:cNvPr id="6" name="矩形 5"/>
          <p:cNvSpPr/>
          <p:nvPr/>
        </p:nvSpPr>
        <p:spPr>
          <a:xfrm>
            <a:off x="8118806" y="2632058"/>
            <a:ext cx="787793" cy="28199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4329891" y="2887739"/>
            <a:ext cx="1538988" cy="18736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对话气泡: 圆角矩形 9"/>
          <p:cNvSpPr/>
          <p:nvPr/>
        </p:nvSpPr>
        <p:spPr>
          <a:xfrm>
            <a:off x="5586141" y="3349807"/>
            <a:ext cx="3247466" cy="750670"/>
          </a:xfrm>
          <a:prstGeom prst="wedgeRoundRectCallout">
            <a:avLst>
              <a:gd name="adj1" fmla="val 30099"/>
              <a:gd name="adj2" fmla="val -99408"/>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输入或搜索选择要使用的</a:t>
            </a:r>
            <a:r>
              <a:rPr lang="en-US" altLang="zh-CN" sz="2200" dirty="0" err="1">
                <a:solidFill>
                  <a:srgbClr val="0000CC"/>
                </a:solidFill>
                <a:latin typeface="黑体" panose="02010609060101010101" pitchFamily="49" charset="-122"/>
                <a:ea typeface="黑体" panose="02010609060101010101" pitchFamily="49" charset="-122"/>
              </a:rPr>
              <a:t>Windwos</a:t>
            </a:r>
            <a:r>
              <a:rPr lang="zh-CN" altLang="zh-CN" sz="2200" dirty="0">
                <a:solidFill>
                  <a:srgbClr val="0000CC"/>
                </a:solidFill>
                <a:latin typeface="黑体" panose="02010609060101010101" pitchFamily="49" charset="-122"/>
                <a:ea typeface="黑体" panose="02010609060101010101" pitchFamily="49" charset="-122"/>
              </a:rPr>
              <a:t>用户</a:t>
            </a:r>
            <a:r>
              <a:rPr lang="zh-CN" altLang="en-US" sz="2200" dirty="0">
                <a:solidFill>
                  <a:srgbClr val="0000CC"/>
                </a:solidFill>
                <a:latin typeface="黑体" panose="02010609060101010101" pitchFamily="49" charset="-122"/>
                <a:ea typeface="黑体" panose="02010609060101010101" pitchFamily="49" charset="-122"/>
              </a:rPr>
              <a:t>或组。</a:t>
            </a:r>
            <a:endParaRPr lang="zh-CN" altLang="en-US" sz="2200" dirty="0">
              <a:solidFill>
                <a:srgbClr val="0000CC"/>
              </a:solidFill>
              <a:latin typeface="黑体" panose="02010609060101010101" pitchFamily="49" charset="-122"/>
              <a:ea typeface="黑体" panose="02010609060101010101" pitchFamily="49" charset="-122"/>
            </a:endParaRPr>
          </a:p>
        </p:txBody>
      </p:sp>
      <p:sp>
        <p:nvSpPr>
          <p:cNvPr id="25" name="对话气泡: 圆角矩形 24"/>
          <p:cNvSpPr/>
          <p:nvPr/>
        </p:nvSpPr>
        <p:spPr>
          <a:xfrm>
            <a:off x="3131268" y="3197859"/>
            <a:ext cx="1281344" cy="759125"/>
          </a:xfrm>
          <a:prstGeom prst="wedgeRoundRectCallout">
            <a:avLst>
              <a:gd name="adj1" fmla="val -36231"/>
              <a:gd name="adj2" fmla="val -117749"/>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C00000"/>
                </a:solidFill>
                <a:latin typeface="黑体" panose="02010609060101010101" pitchFamily="49" charset="-122"/>
                <a:ea typeface="黑体" panose="02010609060101010101" pitchFamily="49" charset="-122"/>
              </a:rPr>
              <a:t>常规</a:t>
            </a:r>
            <a:r>
              <a:rPr lang="zh-CN" altLang="en-US" sz="2200" dirty="0">
                <a:solidFill>
                  <a:srgbClr val="0000CC"/>
                </a:solidFill>
                <a:latin typeface="黑体" panose="02010609060101010101" pitchFamily="49" charset="-122"/>
                <a:ea typeface="黑体" panose="02010609060101010101" pitchFamily="49" charset="-122"/>
              </a:rPr>
              <a:t>” 选择页</a:t>
            </a:r>
            <a:endParaRPr lang="zh-CN" altLang="en-US" sz="2200" dirty="0">
              <a:solidFill>
                <a:srgbClr val="0000CC"/>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3452" y="517118"/>
            <a:ext cx="10274240" cy="1437518"/>
          </a:xfrm>
        </p:spPr>
        <p:txBody>
          <a:bodyPr>
            <a:normAutofit/>
          </a:bodyPr>
          <a:lstStyle/>
          <a:p>
            <a:pPr marL="0" indent="0">
              <a:lnSpc>
                <a:spcPct val="120000"/>
              </a:lnSpc>
              <a:spcBef>
                <a:spcPts val="2400"/>
              </a:spcBef>
              <a:buSzPct val="100000"/>
              <a:buNone/>
              <a:defRPr/>
            </a:pPr>
            <a:r>
              <a:rPr lang="zh-CN" altLang="en-US" sz="2400" dirty="0">
                <a:latin typeface="黑体" panose="02010609060101010101" pitchFamily="49" charset="-122"/>
                <a:ea typeface="黑体" panose="02010609060101010101" pitchFamily="49" charset="-122"/>
                <a:sym typeface="+mn-ea"/>
              </a:rPr>
              <a:t>③ </a:t>
            </a:r>
            <a:r>
              <a:rPr lang="zh-CN" altLang="zh-CN" sz="2400" dirty="0">
                <a:latin typeface="黑体" panose="02010609060101010101" pitchFamily="49" charset="-122"/>
                <a:ea typeface="黑体" panose="02010609060101010101" pitchFamily="49" charset="-122"/>
              </a:rPr>
              <a:t>在</a:t>
            </a:r>
            <a:r>
              <a:rPr lang="zh-CN" altLang="zh-CN" sz="2400" dirty="0">
                <a:solidFill>
                  <a:srgbClr val="0000CC"/>
                </a:solidFill>
                <a:latin typeface="黑体" panose="02010609060101010101" pitchFamily="49" charset="-122"/>
                <a:ea typeface="黑体" panose="02010609060101010101" pitchFamily="49" charset="-122"/>
              </a:rPr>
              <a:t>登录名</a:t>
            </a:r>
            <a:r>
              <a:rPr lang="en-US" altLang="zh-CN" sz="2400" dirty="0">
                <a:solidFill>
                  <a:srgbClr val="0000CC"/>
                </a:solidFill>
                <a:latin typeface="黑体" panose="02010609060101010101" pitchFamily="49" charset="-122"/>
                <a:ea typeface="黑体" panose="02010609060101010101" pitchFamily="49" charset="-122"/>
              </a:rPr>
              <a:t>-</a:t>
            </a:r>
            <a:r>
              <a:rPr lang="zh-CN" altLang="zh-CN" sz="2400" dirty="0">
                <a:solidFill>
                  <a:srgbClr val="0000CC"/>
                </a:solidFill>
                <a:latin typeface="黑体" panose="02010609060101010101" pitchFamily="49" charset="-122"/>
                <a:ea typeface="黑体" panose="02010609060101010101" pitchFamily="49" charset="-122"/>
              </a:rPr>
              <a:t>新建</a:t>
            </a:r>
            <a:r>
              <a:rPr lang="zh-CN" altLang="zh-CN" sz="2400" dirty="0">
                <a:latin typeface="黑体" panose="02010609060101010101" pitchFamily="49" charset="-122"/>
                <a:ea typeface="黑体" panose="02010609060101010101" pitchFamily="49" charset="-122"/>
              </a:rPr>
              <a:t>窗口左</a:t>
            </a:r>
            <a:r>
              <a:rPr lang="zh-CN" altLang="en-US" sz="2400" dirty="0">
                <a:latin typeface="黑体" panose="02010609060101010101" pitchFamily="49" charset="-122"/>
                <a:ea typeface="黑体" panose="02010609060101010101" pitchFamily="49" charset="-122"/>
              </a:rPr>
              <a:t>侧再</a:t>
            </a:r>
            <a:r>
              <a:rPr lang="zh-CN" altLang="zh-CN" sz="2400" dirty="0">
                <a:latin typeface="黑体" panose="02010609060101010101" pitchFamily="49" charset="-122"/>
                <a:ea typeface="黑体" panose="02010609060101010101" pitchFamily="49" charset="-122"/>
              </a:rPr>
              <a:t>选择“</a:t>
            </a:r>
            <a:r>
              <a:rPr lang="zh-CN" altLang="zh-CN" sz="2400" dirty="0">
                <a:solidFill>
                  <a:srgbClr val="0000CC"/>
                </a:solidFill>
                <a:latin typeface="黑体" panose="02010609060101010101" pitchFamily="49" charset="-122"/>
                <a:ea typeface="黑体" panose="02010609060101010101" pitchFamily="49" charset="-122"/>
              </a:rPr>
              <a:t>服务器角色</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选择</a:t>
            </a:r>
            <a:r>
              <a:rPr lang="zh-CN" altLang="zh-CN" sz="2400" dirty="0">
                <a:latin typeface="黑体" panose="02010609060101010101" pitchFamily="49" charset="-122"/>
                <a:ea typeface="黑体" panose="02010609060101010101" pitchFamily="49" charset="-122"/>
              </a:rPr>
              <a:t>页，在右</a:t>
            </a:r>
            <a:r>
              <a:rPr lang="zh-CN" altLang="en-US" sz="2400" dirty="0">
                <a:latin typeface="黑体" panose="02010609060101010101" pitchFamily="49" charset="-122"/>
                <a:ea typeface="黑体" panose="02010609060101010101" pitchFamily="49" charset="-122"/>
              </a:rPr>
              <a:t>侧</a:t>
            </a:r>
            <a:r>
              <a:rPr lang="zh-CN" altLang="en-US" sz="2400" dirty="0">
                <a:solidFill>
                  <a:srgbClr val="0000CC"/>
                </a:solidFill>
                <a:latin typeface="黑体" panose="02010609060101010101" pitchFamily="49" charset="-122"/>
                <a:ea typeface="黑体" panose="02010609060101010101" pitchFamily="49" charset="-122"/>
              </a:rPr>
              <a:t>服务器角色</a:t>
            </a:r>
            <a:r>
              <a:rPr lang="zh-CN" altLang="en-US" sz="2400" dirty="0">
                <a:latin typeface="黑体" panose="02010609060101010101" pitchFamily="49" charset="-122"/>
                <a:ea typeface="黑体" panose="02010609060101010101" pitchFamily="49" charset="-122"/>
              </a:rPr>
              <a:t>列表中可以</a:t>
            </a:r>
            <a:r>
              <a:rPr lang="zh-CN" altLang="zh-CN" sz="2400" dirty="0">
                <a:latin typeface="黑体" panose="02010609060101010101" pitchFamily="49" charset="-122"/>
                <a:ea typeface="黑体" panose="02010609060101010101" pitchFamily="49" charset="-122"/>
              </a:rPr>
              <a:t>勾</a:t>
            </a:r>
            <a:r>
              <a:rPr lang="zh-CN" altLang="en-US" sz="2400" dirty="0">
                <a:latin typeface="黑体" panose="02010609060101010101" pitchFamily="49" charset="-122"/>
                <a:ea typeface="黑体" panose="02010609060101010101" pitchFamily="49" charset="-122"/>
              </a:rPr>
              <a:t>选该登录账户所属的服务器角色，如</a:t>
            </a:r>
            <a:r>
              <a:rPr lang="en-US" altLang="zh-CN" sz="2400" dirty="0" err="1">
                <a:solidFill>
                  <a:srgbClr val="0000CC"/>
                </a:solidFill>
                <a:latin typeface="黑体" panose="02010609060101010101" pitchFamily="49" charset="-122"/>
                <a:ea typeface="黑体" panose="02010609060101010101" pitchFamily="49" charset="-122"/>
              </a:rPr>
              <a:t>dbcreator</a:t>
            </a:r>
            <a:r>
              <a:rPr lang="zh-CN" altLang="en-US" sz="2400" dirty="0">
                <a:latin typeface="黑体" panose="02010609060101010101" pitchFamily="49" charset="-122"/>
                <a:ea typeface="黑体" panose="02010609060101010101" pitchFamily="49" charset="-122"/>
              </a:rPr>
              <a:t>等</a:t>
            </a:r>
            <a:r>
              <a:rPr lang="zh-CN" altLang="en-US" sz="2400" dirty="0">
                <a:solidFill>
                  <a:srgbClr val="0000CC"/>
                </a:solidFill>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1"/>
          <a:stretch>
            <a:fillRect/>
          </a:stretch>
        </p:blipFill>
        <p:spPr>
          <a:xfrm>
            <a:off x="3795843" y="1521294"/>
            <a:ext cx="6596893" cy="4705582"/>
          </a:xfrm>
          <a:prstGeom prst="rect">
            <a:avLst/>
          </a:prstGeom>
          <a:effectLst>
            <a:outerShdw blurRad="50800" dist="38100" dir="2700000" algn="tl" rotWithShape="0">
              <a:prstClr val="black">
                <a:alpha val="40000"/>
              </a:prstClr>
            </a:outerShdw>
          </a:effectLst>
        </p:spPr>
      </p:pic>
      <p:sp>
        <p:nvSpPr>
          <p:cNvPr id="15" name="对话气泡: 圆角矩形 14"/>
          <p:cNvSpPr/>
          <p:nvPr/>
        </p:nvSpPr>
        <p:spPr>
          <a:xfrm>
            <a:off x="2550253" y="2952068"/>
            <a:ext cx="2158903" cy="759125"/>
          </a:xfrm>
          <a:prstGeom prst="wedgeRoundRectCallout">
            <a:avLst>
              <a:gd name="adj1" fmla="val 25310"/>
              <a:gd name="adj2" fmla="val -117749"/>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C00000"/>
                </a:solidFill>
                <a:latin typeface="黑体" panose="02010609060101010101" pitchFamily="49" charset="-122"/>
                <a:ea typeface="黑体" panose="02010609060101010101" pitchFamily="49" charset="-122"/>
              </a:rPr>
              <a:t>服务器角色</a:t>
            </a:r>
            <a:r>
              <a:rPr lang="zh-CN" altLang="en-US" sz="2200" dirty="0">
                <a:solidFill>
                  <a:srgbClr val="0000CC"/>
                </a:solidFill>
                <a:latin typeface="黑体" panose="02010609060101010101" pitchFamily="49" charset="-122"/>
                <a:ea typeface="黑体" panose="02010609060101010101" pitchFamily="49" charset="-122"/>
              </a:rPr>
              <a:t>”选择页</a:t>
            </a:r>
            <a:endParaRPr lang="zh-CN" altLang="en-US" sz="2200" dirty="0">
              <a:solidFill>
                <a:srgbClr val="0000CC"/>
              </a:solidFill>
              <a:latin typeface="黑体" panose="02010609060101010101" pitchFamily="49" charset="-122"/>
              <a:ea typeface="黑体" panose="02010609060101010101" pitchFamily="49" charset="-122"/>
            </a:endParaRPr>
          </a:p>
        </p:txBody>
      </p:sp>
      <p:sp>
        <p:nvSpPr>
          <p:cNvPr id="16" name="对话气泡: 圆角矩形 15"/>
          <p:cNvSpPr/>
          <p:nvPr/>
        </p:nvSpPr>
        <p:spPr>
          <a:xfrm>
            <a:off x="7328919" y="4016698"/>
            <a:ext cx="2368753" cy="759125"/>
          </a:xfrm>
          <a:prstGeom prst="wedgeRoundRectCallout">
            <a:avLst>
              <a:gd name="adj1" fmla="val -61772"/>
              <a:gd name="adj2" fmla="val -96752"/>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服务器角色列表</a:t>
            </a:r>
            <a:endParaRPr lang="zh-CN" altLang="en-US" sz="2200" dirty="0">
              <a:solidFill>
                <a:srgbClr val="0000CC"/>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a:off x="2805942" y="1704217"/>
            <a:ext cx="6580115" cy="4693614"/>
          </a:xfrm>
          <a:prstGeom prst="rect">
            <a:avLst/>
          </a:prstGeom>
          <a:effectLst>
            <a:outerShdw blurRad="50800" dist="38100" dir="2700000" algn="tl" rotWithShape="0">
              <a:prstClr val="black">
                <a:alpha val="40000"/>
              </a:prstClr>
            </a:outerShdw>
          </a:effectLst>
        </p:spPr>
      </p:pic>
      <p:sp>
        <p:nvSpPr>
          <p:cNvPr id="3" name="内容占位符 2"/>
          <p:cNvSpPr>
            <a:spLocks noGrp="1"/>
          </p:cNvSpPr>
          <p:nvPr>
            <p:ph idx="1"/>
          </p:nvPr>
        </p:nvSpPr>
        <p:spPr>
          <a:xfrm>
            <a:off x="872455" y="460168"/>
            <a:ext cx="10461072" cy="1771304"/>
          </a:xfrm>
        </p:spPr>
        <p:txBody>
          <a:bodyPr>
            <a:normAutofit/>
          </a:bodyPr>
          <a:lstStyle/>
          <a:p>
            <a:pPr marL="0" indent="0" fontAlgn="auto">
              <a:lnSpc>
                <a:spcPct val="110000"/>
              </a:lnSpc>
              <a:spcBef>
                <a:spcPts val="600"/>
              </a:spcBef>
              <a:buSzPct val="100000"/>
              <a:buNone/>
              <a:defRPr/>
            </a:pPr>
            <a:r>
              <a:rPr lang="zh-CN" altLang="en-US" sz="2400" dirty="0">
                <a:latin typeface="Calibri" panose="020F0502020204030204" charset="0"/>
                <a:ea typeface="黑体" panose="02010609060101010101" pitchFamily="49" charset="-122"/>
                <a:sym typeface="+mn-ea"/>
              </a:rPr>
              <a:t>④</a:t>
            </a:r>
            <a:r>
              <a:rPr lang="zh-CN" altLang="en-US" sz="2400" dirty="0">
                <a:latin typeface="黑体" panose="02010609060101010101" pitchFamily="49" charset="-122"/>
                <a:ea typeface="黑体" panose="02010609060101010101" pitchFamily="49" charset="-122"/>
                <a:sym typeface="+mn-ea"/>
              </a:rPr>
              <a:t> </a:t>
            </a:r>
            <a:r>
              <a:rPr lang="zh-CN" altLang="zh-CN" sz="2400" dirty="0">
                <a:latin typeface="黑体" panose="02010609060101010101" pitchFamily="49" charset="-122"/>
                <a:ea typeface="黑体" panose="02010609060101010101" pitchFamily="49" charset="-122"/>
              </a:rPr>
              <a:t>在窗口左</a:t>
            </a:r>
            <a:r>
              <a:rPr lang="zh-CN" altLang="en-US" sz="2400" dirty="0">
                <a:latin typeface="黑体" panose="02010609060101010101" pitchFamily="49" charset="-122"/>
                <a:ea typeface="黑体" panose="02010609060101010101" pitchFamily="49" charset="-122"/>
              </a:rPr>
              <a:t>侧再</a:t>
            </a:r>
            <a:r>
              <a:rPr lang="zh-CN" altLang="zh-CN" sz="2400" dirty="0">
                <a:latin typeface="黑体" panose="02010609060101010101" pitchFamily="49" charset="-122"/>
                <a:ea typeface="黑体" panose="02010609060101010101" pitchFamily="49" charset="-122"/>
              </a:rPr>
              <a:t>选择“</a:t>
            </a:r>
            <a:r>
              <a:rPr lang="zh-CN" altLang="zh-CN" sz="2400" dirty="0">
                <a:solidFill>
                  <a:srgbClr val="0000CC"/>
                </a:solidFill>
                <a:latin typeface="黑体" panose="02010609060101010101" pitchFamily="49" charset="-122"/>
                <a:ea typeface="黑体" panose="02010609060101010101" pitchFamily="49" charset="-122"/>
              </a:rPr>
              <a:t>用户映射</a:t>
            </a:r>
            <a:r>
              <a:rPr lang="zh-CN" altLang="zh-CN" sz="2400" dirty="0">
                <a:latin typeface="黑体" panose="02010609060101010101" pitchFamily="49" charset="-122"/>
                <a:ea typeface="黑体" panose="02010609060101010101" pitchFamily="49" charset="-122"/>
              </a:rPr>
              <a:t>”选</a:t>
            </a:r>
            <a:r>
              <a:rPr lang="zh-CN" altLang="en-US" sz="2400" dirty="0">
                <a:latin typeface="黑体" panose="02010609060101010101" pitchFamily="49" charset="-122"/>
                <a:ea typeface="黑体" panose="02010609060101010101" pitchFamily="49" charset="-122"/>
              </a:rPr>
              <a:t>择</a:t>
            </a:r>
            <a:r>
              <a:rPr lang="zh-CN" altLang="zh-CN" sz="2400" dirty="0">
                <a:latin typeface="黑体" panose="02010609060101010101" pitchFamily="49" charset="-122"/>
                <a:ea typeface="黑体" panose="02010609060101010101" pitchFamily="49" charset="-122"/>
              </a:rPr>
              <a:t>页，在右</a:t>
            </a:r>
            <a:r>
              <a:rPr lang="zh-CN" altLang="en-US" sz="2400" dirty="0">
                <a:latin typeface="黑体" panose="02010609060101010101" pitchFamily="49" charset="-122"/>
                <a:ea typeface="黑体" panose="02010609060101010101" pitchFamily="49" charset="-122"/>
              </a:rPr>
              <a:t>侧可以</a:t>
            </a:r>
            <a:r>
              <a:rPr lang="zh-CN" altLang="zh-CN" sz="2400" dirty="0">
                <a:latin typeface="黑体" panose="02010609060101010101" pitchFamily="49" charset="-122"/>
                <a:ea typeface="黑体" panose="02010609060101010101" pitchFamily="49" charset="-122"/>
              </a:rPr>
              <a:t>勾选</a:t>
            </a:r>
            <a:r>
              <a:rPr lang="zh-CN" altLang="en-US" sz="2400" dirty="0">
                <a:latin typeface="黑体" panose="02010609060101010101" pitchFamily="49" charset="-122"/>
                <a:ea typeface="黑体" panose="02010609060101010101" pitchFamily="49" charset="-122"/>
              </a:rPr>
              <a:t>该登录账户映射的数据库用户，如</a:t>
            </a:r>
            <a:r>
              <a:rPr lang="en-US" altLang="zh-CN" sz="2400" dirty="0">
                <a:latin typeface="黑体" panose="02010609060101010101" pitchFamily="49" charset="-122"/>
                <a:ea typeface="黑体" panose="02010609060101010101" pitchFamily="49" charset="-122"/>
              </a:rPr>
              <a:t>school</a:t>
            </a:r>
            <a:r>
              <a:rPr lang="zh-CN" altLang="en-US" sz="2400" dirty="0">
                <a:latin typeface="黑体" panose="02010609060101010101" pitchFamily="49" charset="-122"/>
                <a:ea typeface="黑体" panose="02010609060101010101" pitchFamily="49" charset="-122"/>
              </a:rPr>
              <a:t>数据库，则会在该数据库中自动创建一个同名的数据库用户与该登录账户映射，然后单击“</a:t>
            </a:r>
            <a:r>
              <a:rPr lang="zh-CN" altLang="en-US" sz="2400" dirty="0">
                <a:solidFill>
                  <a:srgbClr val="0000CC"/>
                </a:solidFill>
                <a:latin typeface="黑体" panose="02010609060101010101" pitchFamily="49" charset="-122"/>
                <a:ea typeface="黑体" panose="02010609060101010101" pitchFamily="49" charset="-122"/>
              </a:rPr>
              <a:t>确定</a:t>
            </a:r>
            <a:r>
              <a:rPr lang="zh-CN" altLang="en-US" sz="2400" dirty="0">
                <a:latin typeface="黑体" panose="02010609060101010101" pitchFamily="49" charset="-122"/>
                <a:ea typeface="黑体" panose="02010609060101010101" pitchFamily="49" charset="-122"/>
              </a:rPr>
              <a:t>”按钮完成创建。（其他选择页暂不设置）</a:t>
            </a:r>
            <a:endParaRPr lang="en-US" altLang="zh-CN" sz="2400" dirty="0">
              <a:solidFill>
                <a:srgbClr val="C00000"/>
              </a:solidFill>
              <a:latin typeface="黑体" panose="02010609060101010101" pitchFamily="49" charset="-122"/>
              <a:ea typeface="黑体" panose="02010609060101010101" pitchFamily="49" charset="-122"/>
            </a:endParaRPr>
          </a:p>
        </p:txBody>
      </p:sp>
      <p:grpSp>
        <p:nvGrpSpPr>
          <p:cNvPr id="6" name="组合 5"/>
          <p:cNvGrpSpPr/>
          <p:nvPr/>
        </p:nvGrpSpPr>
        <p:grpSpPr>
          <a:xfrm>
            <a:off x="4310723" y="3162648"/>
            <a:ext cx="4757776" cy="1484851"/>
            <a:chOff x="6366294" y="4286786"/>
            <a:chExt cx="4757776" cy="1436721"/>
          </a:xfrm>
        </p:grpSpPr>
        <p:sp>
          <p:nvSpPr>
            <p:cNvPr id="4" name="矩形 3"/>
            <p:cNvSpPr/>
            <p:nvPr/>
          </p:nvSpPr>
          <p:spPr>
            <a:xfrm>
              <a:off x="6366294" y="4286786"/>
              <a:ext cx="4757776" cy="25771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对话气泡: 圆角矩形 4"/>
            <p:cNvSpPr/>
            <p:nvPr/>
          </p:nvSpPr>
          <p:spPr>
            <a:xfrm>
              <a:off x="8042513" y="4927186"/>
              <a:ext cx="2309770" cy="796321"/>
            </a:xfrm>
            <a:prstGeom prst="wedgeRoundRectCallout">
              <a:avLst>
                <a:gd name="adj1" fmla="val -15230"/>
                <a:gd name="adj2" fmla="val -99244"/>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与该登录账户映射的数据库用户。</a:t>
              </a:r>
              <a:endParaRPr lang="zh-CN" altLang="en-US" sz="2200" dirty="0">
                <a:solidFill>
                  <a:srgbClr val="0000CC"/>
                </a:solidFill>
                <a:latin typeface="黑体" panose="02010609060101010101" pitchFamily="49" charset="-122"/>
                <a:ea typeface="黑体" panose="02010609060101010101" pitchFamily="49" charset="-122"/>
              </a:endParaRPr>
            </a:p>
          </p:txBody>
        </p:sp>
      </p:grpSp>
      <p:sp>
        <p:nvSpPr>
          <p:cNvPr id="16" name="对话气泡: 圆角矩形 15"/>
          <p:cNvSpPr/>
          <p:nvPr/>
        </p:nvSpPr>
        <p:spPr>
          <a:xfrm>
            <a:off x="965729" y="3291900"/>
            <a:ext cx="2800928" cy="474758"/>
          </a:xfrm>
          <a:prstGeom prst="wedgeRoundRectCallout">
            <a:avLst>
              <a:gd name="adj1" fmla="val 32798"/>
              <a:gd name="adj2" fmla="val -168992"/>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C00000"/>
                </a:solidFill>
                <a:latin typeface="黑体" panose="02010609060101010101" pitchFamily="49" charset="-122"/>
                <a:ea typeface="黑体" panose="02010609060101010101" pitchFamily="49" charset="-122"/>
              </a:rPr>
              <a:t>用户映射</a:t>
            </a:r>
            <a:r>
              <a:rPr lang="zh-CN" altLang="en-US" sz="2200" dirty="0">
                <a:solidFill>
                  <a:srgbClr val="0000CC"/>
                </a:solidFill>
                <a:latin typeface="黑体" panose="02010609060101010101" pitchFamily="49" charset="-122"/>
                <a:ea typeface="黑体" panose="02010609060101010101" pitchFamily="49" charset="-122"/>
              </a:rPr>
              <a:t>”选择页</a:t>
            </a:r>
            <a:endParaRPr lang="zh-CN" altLang="en-US" sz="2200" dirty="0">
              <a:solidFill>
                <a:srgbClr val="0000CC"/>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3693" y="630532"/>
            <a:ext cx="9494819" cy="1139546"/>
          </a:xfrm>
        </p:spPr>
        <p:txBody>
          <a:bodyPr>
            <a:normAutofit/>
          </a:bodyPr>
          <a:lstStyle/>
          <a:p>
            <a:pPr marL="0" indent="0" fontAlgn="auto">
              <a:lnSpc>
                <a:spcPct val="120000"/>
              </a:lnSpc>
              <a:spcBef>
                <a:spcPts val="2400"/>
              </a:spcBef>
              <a:buSzPct val="100000"/>
              <a:buNone/>
              <a:defRPr/>
            </a:pPr>
            <a:r>
              <a:rPr lang="zh-CN" altLang="en-US" sz="2400" dirty="0">
                <a:latin typeface="黑体" panose="02010609060101010101" pitchFamily="49" charset="-122"/>
                <a:ea typeface="黑体" panose="02010609060101010101" pitchFamily="49" charset="-122"/>
              </a:rPr>
              <a:t>完成登录账户的创建后，可</a:t>
            </a:r>
            <a:r>
              <a:rPr lang="zh-CN" altLang="zh-CN" sz="2400" dirty="0">
                <a:latin typeface="黑体" panose="02010609060101010101" pitchFamily="49" charset="-122"/>
                <a:ea typeface="黑体" panose="02010609060101010101" pitchFamily="49" charset="-122"/>
              </a:rPr>
              <a:t>在对象资源管理器</a:t>
            </a:r>
            <a:r>
              <a:rPr lang="zh-CN" altLang="en-US" sz="2400" dirty="0">
                <a:latin typeface="黑体" panose="02010609060101010101" pitchFamily="49" charset="-122"/>
                <a:ea typeface="黑体" panose="02010609060101010101" pitchFamily="49" charset="-122"/>
              </a:rPr>
              <a:t>的</a:t>
            </a:r>
            <a:r>
              <a:rPr lang="zh-CN" altLang="en-US" sz="2400" dirty="0">
                <a:solidFill>
                  <a:srgbClr val="0000CC"/>
                </a:solidFill>
                <a:latin typeface="黑体" panose="02010609060101010101" pitchFamily="49" charset="-122"/>
                <a:ea typeface="黑体" panose="02010609060101010101" pitchFamily="49" charset="-122"/>
              </a:rPr>
              <a:t>登录名</a:t>
            </a:r>
            <a:r>
              <a:rPr lang="zh-CN" altLang="en-US" sz="2400" dirty="0">
                <a:latin typeface="黑体" panose="02010609060101010101" pitchFamily="49" charset="-122"/>
                <a:ea typeface="黑体" panose="02010609060101010101" pitchFamily="49" charset="-122"/>
              </a:rPr>
              <a:t>中查看</a:t>
            </a:r>
            <a:r>
              <a:rPr lang="zh-CN" altLang="zh-CN" sz="2400" dirty="0">
                <a:latin typeface="黑体" panose="02010609060101010101" pitchFamily="49" charset="-122"/>
                <a:ea typeface="黑体" panose="02010609060101010101" pitchFamily="49" charset="-122"/>
              </a:rPr>
              <a:t>创建的</a:t>
            </a:r>
            <a:r>
              <a:rPr lang="zh-CN" altLang="en-US" sz="2400" dirty="0">
                <a:latin typeface="黑体" panose="02010609060101010101" pitchFamily="49" charset="-122"/>
                <a:ea typeface="黑体" panose="02010609060101010101" pitchFamily="49" charset="-122"/>
              </a:rPr>
              <a:t>这个</a:t>
            </a:r>
            <a:r>
              <a:rPr lang="en-US" altLang="zh-CN" sz="2400" dirty="0">
                <a:latin typeface="黑体" panose="02010609060101010101" pitchFamily="49" charset="-122"/>
                <a:ea typeface="黑体" panose="02010609060101010101" pitchFamily="49" charset="-122"/>
              </a:rPr>
              <a:t>Windows</a:t>
            </a:r>
            <a:r>
              <a:rPr lang="zh-CN" altLang="en-US" sz="2400" dirty="0">
                <a:latin typeface="黑体" panose="02010609060101010101" pitchFamily="49" charset="-122"/>
                <a:ea typeface="黑体" panose="02010609060101010101" pitchFamily="49" charset="-122"/>
              </a:rPr>
              <a:t>身份</a:t>
            </a:r>
            <a:r>
              <a:rPr lang="zh-CN" altLang="zh-CN" sz="2400" dirty="0">
                <a:latin typeface="黑体" panose="02010609060101010101" pitchFamily="49" charset="-122"/>
                <a:ea typeface="黑体" panose="02010609060101010101" pitchFamily="49" charset="-122"/>
              </a:rPr>
              <a:t>验证模式</a:t>
            </a:r>
            <a:r>
              <a:rPr lang="zh-CN" altLang="en-US" sz="2400" dirty="0">
                <a:latin typeface="黑体" panose="02010609060101010101" pitchFamily="49" charset="-122"/>
                <a:ea typeface="黑体" panose="02010609060101010101" pitchFamily="49" charset="-122"/>
              </a:rPr>
              <a:t>的</a:t>
            </a:r>
            <a:r>
              <a:rPr lang="zh-CN" altLang="zh-CN" sz="2400" dirty="0">
                <a:latin typeface="黑体" panose="02010609060101010101" pitchFamily="49" charset="-122"/>
                <a:ea typeface="黑体" panose="02010609060101010101" pitchFamily="49" charset="-122"/>
              </a:rPr>
              <a:t>登录账户</a:t>
            </a:r>
            <a:r>
              <a:rPr lang="zh-CN" altLang="zh-CN" b="1" dirty="0"/>
              <a:t>。</a:t>
            </a:r>
            <a:r>
              <a:rPr lang="zh-CN" altLang="en-US" sz="2400" dirty="0">
                <a:latin typeface="Calibri" panose="020F0502020204030204" charset="0"/>
                <a:ea typeface="黑体" panose="02010609060101010101" pitchFamily="49" charset="-122"/>
                <a:sym typeface="+mn-ea"/>
              </a:rPr>
              <a:t>   </a:t>
            </a:r>
            <a:endParaRPr lang="en-US" altLang="zh-CN" sz="2400" dirty="0">
              <a:solidFill>
                <a:srgbClr val="C00000"/>
              </a:solidFill>
              <a:latin typeface="黑体" panose="02010609060101010101" pitchFamily="49" charset="-122"/>
              <a:ea typeface="黑体" panose="02010609060101010101" pitchFamily="49" charset="-122"/>
            </a:endParaRPr>
          </a:p>
        </p:txBody>
      </p:sp>
      <p:pic>
        <p:nvPicPr>
          <p:cNvPr id="12" name="图片 11"/>
          <p:cNvPicPr>
            <a:picLocks noChangeAspect="1"/>
          </p:cNvPicPr>
          <p:nvPr/>
        </p:nvPicPr>
        <p:blipFill>
          <a:blip r:embed="rId1"/>
          <a:stretch>
            <a:fillRect/>
          </a:stretch>
        </p:blipFill>
        <p:spPr>
          <a:xfrm>
            <a:off x="3044070" y="1770078"/>
            <a:ext cx="5143585" cy="4249048"/>
          </a:xfrm>
          <a:prstGeom prst="rect">
            <a:avLst/>
          </a:prstGeom>
          <a:effectLst>
            <a:outerShdw blurRad="50800" dist="38100" dir="2700000" algn="tl" rotWithShape="0">
              <a:prstClr val="black">
                <a:alpha val="40000"/>
              </a:prstClr>
            </a:outerShdw>
          </a:effectLst>
        </p:spPr>
      </p:pic>
      <p:sp>
        <p:nvSpPr>
          <p:cNvPr id="2" name="箭头: 右 2"/>
          <p:cNvSpPr/>
          <p:nvPr/>
        </p:nvSpPr>
        <p:spPr>
          <a:xfrm rot="8139483">
            <a:off x="6440189" y="5272512"/>
            <a:ext cx="624644" cy="125734"/>
          </a:xfrm>
          <a:custGeom>
            <a:avLst/>
            <a:gdLst>
              <a:gd name="connsiteX0" fmla="*/ 0 w 595993"/>
              <a:gd name="connsiteY0" fmla="*/ 38780 h 155121"/>
              <a:gd name="connsiteX1" fmla="*/ 518433 w 595993"/>
              <a:gd name="connsiteY1" fmla="*/ 38780 h 155121"/>
              <a:gd name="connsiteX2" fmla="*/ 518433 w 595993"/>
              <a:gd name="connsiteY2" fmla="*/ 0 h 155121"/>
              <a:gd name="connsiteX3" fmla="*/ 595993 w 595993"/>
              <a:gd name="connsiteY3" fmla="*/ 77561 h 155121"/>
              <a:gd name="connsiteX4" fmla="*/ 518433 w 595993"/>
              <a:gd name="connsiteY4" fmla="*/ 155121 h 155121"/>
              <a:gd name="connsiteX5" fmla="*/ 518433 w 595993"/>
              <a:gd name="connsiteY5" fmla="*/ 116341 h 155121"/>
              <a:gd name="connsiteX6" fmla="*/ 0 w 595993"/>
              <a:gd name="connsiteY6" fmla="*/ 116341 h 155121"/>
              <a:gd name="connsiteX7" fmla="*/ 0 w 595993"/>
              <a:gd name="connsiteY7" fmla="*/ 38780 h 155121"/>
              <a:gd name="connsiteX0-1" fmla="*/ 0 w 648430"/>
              <a:gd name="connsiteY0-2" fmla="*/ 81005 h 155121"/>
              <a:gd name="connsiteX1-3" fmla="*/ 570870 w 648430"/>
              <a:gd name="connsiteY1-4" fmla="*/ 38780 h 155121"/>
              <a:gd name="connsiteX2-5" fmla="*/ 570870 w 648430"/>
              <a:gd name="connsiteY2-6" fmla="*/ 0 h 155121"/>
              <a:gd name="connsiteX3-7" fmla="*/ 648430 w 648430"/>
              <a:gd name="connsiteY3-8" fmla="*/ 77561 h 155121"/>
              <a:gd name="connsiteX4-9" fmla="*/ 570870 w 648430"/>
              <a:gd name="connsiteY4-10" fmla="*/ 155121 h 155121"/>
              <a:gd name="connsiteX5-11" fmla="*/ 570870 w 648430"/>
              <a:gd name="connsiteY5-12" fmla="*/ 116341 h 155121"/>
              <a:gd name="connsiteX6-13" fmla="*/ 52437 w 648430"/>
              <a:gd name="connsiteY6-14" fmla="*/ 116341 h 155121"/>
              <a:gd name="connsiteX7-15" fmla="*/ 0 w 648430"/>
              <a:gd name="connsiteY7-16" fmla="*/ 81005 h 155121"/>
              <a:gd name="connsiteX0-17" fmla="*/ 0 w 658107"/>
              <a:gd name="connsiteY0-18" fmla="*/ 53203 h 155121"/>
              <a:gd name="connsiteX1-19" fmla="*/ 580547 w 658107"/>
              <a:gd name="connsiteY1-20" fmla="*/ 38780 h 155121"/>
              <a:gd name="connsiteX2-21" fmla="*/ 580547 w 658107"/>
              <a:gd name="connsiteY2-22" fmla="*/ 0 h 155121"/>
              <a:gd name="connsiteX3-23" fmla="*/ 658107 w 658107"/>
              <a:gd name="connsiteY3-24" fmla="*/ 77561 h 155121"/>
              <a:gd name="connsiteX4-25" fmla="*/ 580547 w 658107"/>
              <a:gd name="connsiteY4-26" fmla="*/ 155121 h 155121"/>
              <a:gd name="connsiteX5-27" fmla="*/ 580547 w 658107"/>
              <a:gd name="connsiteY5-28" fmla="*/ 116341 h 155121"/>
              <a:gd name="connsiteX6-29" fmla="*/ 62114 w 658107"/>
              <a:gd name="connsiteY6-30" fmla="*/ 116341 h 155121"/>
              <a:gd name="connsiteX7-31" fmla="*/ 0 w 658107"/>
              <a:gd name="connsiteY7-32" fmla="*/ 53203 h 155121"/>
              <a:gd name="connsiteX0-33" fmla="*/ 0 w 685730"/>
              <a:gd name="connsiteY0-34" fmla="*/ 22057 h 155121"/>
              <a:gd name="connsiteX1-35" fmla="*/ 608170 w 685730"/>
              <a:gd name="connsiteY1-36" fmla="*/ 38780 h 155121"/>
              <a:gd name="connsiteX2-37" fmla="*/ 608170 w 685730"/>
              <a:gd name="connsiteY2-38" fmla="*/ 0 h 155121"/>
              <a:gd name="connsiteX3-39" fmla="*/ 685730 w 685730"/>
              <a:gd name="connsiteY3-40" fmla="*/ 77561 h 155121"/>
              <a:gd name="connsiteX4-41" fmla="*/ 608170 w 685730"/>
              <a:gd name="connsiteY4-42" fmla="*/ 155121 h 155121"/>
              <a:gd name="connsiteX5-43" fmla="*/ 608170 w 685730"/>
              <a:gd name="connsiteY5-44" fmla="*/ 116341 h 155121"/>
              <a:gd name="connsiteX6-45" fmla="*/ 89737 w 685730"/>
              <a:gd name="connsiteY6-46" fmla="*/ 116341 h 155121"/>
              <a:gd name="connsiteX7-47" fmla="*/ 0 w 685730"/>
              <a:gd name="connsiteY7-48" fmla="*/ 22057 h 155121"/>
              <a:gd name="connsiteX0-49" fmla="*/ 4567 w 690297"/>
              <a:gd name="connsiteY0-50" fmla="*/ 22057 h 155121"/>
              <a:gd name="connsiteX1-51" fmla="*/ 612737 w 690297"/>
              <a:gd name="connsiteY1-52" fmla="*/ 38780 h 155121"/>
              <a:gd name="connsiteX2-53" fmla="*/ 612737 w 690297"/>
              <a:gd name="connsiteY2-54" fmla="*/ 0 h 155121"/>
              <a:gd name="connsiteX3-55" fmla="*/ 690297 w 690297"/>
              <a:gd name="connsiteY3-56" fmla="*/ 77561 h 155121"/>
              <a:gd name="connsiteX4-57" fmla="*/ 612737 w 690297"/>
              <a:gd name="connsiteY4-58" fmla="*/ 155121 h 155121"/>
              <a:gd name="connsiteX5-59" fmla="*/ 612737 w 690297"/>
              <a:gd name="connsiteY5-60" fmla="*/ 116341 h 155121"/>
              <a:gd name="connsiteX6-61" fmla="*/ 0 w 690297"/>
              <a:gd name="connsiteY6-62" fmla="*/ 24489 h 155121"/>
              <a:gd name="connsiteX7-63" fmla="*/ 4567 w 690297"/>
              <a:gd name="connsiteY7-64" fmla="*/ 22057 h 1551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90297" h="155121">
                <a:moveTo>
                  <a:pt x="4567" y="22057"/>
                </a:moveTo>
                <a:lnTo>
                  <a:pt x="612737" y="38780"/>
                </a:lnTo>
                <a:lnTo>
                  <a:pt x="612737" y="0"/>
                </a:lnTo>
                <a:lnTo>
                  <a:pt x="690297" y="77561"/>
                </a:lnTo>
                <a:lnTo>
                  <a:pt x="612737" y="155121"/>
                </a:lnTo>
                <a:lnTo>
                  <a:pt x="612737" y="116341"/>
                </a:lnTo>
                <a:lnTo>
                  <a:pt x="0" y="24489"/>
                </a:lnTo>
                <a:lnTo>
                  <a:pt x="4567" y="22057"/>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0200" y="648633"/>
            <a:ext cx="8184934" cy="809231"/>
          </a:xfrm>
        </p:spPr>
        <p:txBody>
          <a:bodyPr>
            <a:normAutofit/>
          </a:bodyPr>
          <a:lstStyle/>
          <a:p>
            <a:pPr marL="0" indent="0">
              <a:lnSpc>
                <a:spcPct val="150000"/>
              </a:lnSpc>
              <a:spcBef>
                <a:spcPts val="600"/>
              </a:spcBef>
              <a:buSzPct val="100000"/>
              <a:buNone/>
              <a:defRPr/>
            </a:pPr>
            <a:r>
              <a:rPr lang="en-US" altLang="zh-CN" dirty="0">
                <a:solidFill>
                  <a:srgbClr val="0000CC"/>
                </a:solidFill>
                <a:latin typeface="黑体" panose="02010609060101010101" pitchFamily="49" charset="-122"/>
                <a:ea typeface="黑体" panose="02010609060101010101" pitchFamily="49" charset="-122"/>
              </a:rPr>
              <a:t>2.</a:t>
            </a:r>
            <a:r>
              <a:rPr lang="zh-CN" altLang="en-US" dirty="0">
                <a:solidFill>
                  <a:srgbClr val="0000CC"/>
                </a:solidFill>
                <a:latin typeface="黑体" panose="02010609060101010101" pitchFamily="49" charset="-122"/>
                <a:ea typeface="黑体" panose="02010609060101010101" pitchFamily="49" charset="-122"/>
              </a:rPr>
              <a:t>创建</a:t>
            </a:r>
            <a:r>
              <a:rPr lang="en-US" altLang="zh-CN" dirty="0">
                <a:solidFill>
                  <a:srgbClr val="0000CC"/>
                </a:solidFill>
                <a:latin typeface="黑体" panose="02010609060101010101" pitchFamily="49" charset="-122"/>
                <a:ea typeface="黑体" panose="02010609060101010101" pitchFamily="49" charset="-122"/>
              </a:rPr>
              <a:t>SQL Server</a:t>
            </a:r>
            <a:r>
              <a:rPr lang="zh-CN" altLang="en-US" dirty="0">
                <a:solidFill>
                  <a:srgbClr val="0000CC"/>
                </a:solidFill>
                <a:latin typeface="黑体" panose="02010609060101010101" pitchFamily="49" charset="-122"/>
                <a:ea typeface="黑体" panose="02010609060101010101" pitchFamily="49" charset="-122"/>
              </a:rPr>
              <a:t>身份验证模式的登录账户</a:t>
            </a:r>
            <a:endParaRPr lang="en-US" altLang="zh-CN" dirty="0">
              <a:solidFill>
                <a:srgbClr val="0000CC"/>
              </a:solidFill>
              <a:latin typeface="黑体" panose="02010609060101010101" pitchFamily="49" charset="-122"/>
              <a:ea typeface="黑体" panose="02010609060101010101" pitchFamily="49" charset="-122"/>
            </a:endParaRPr>
          </a:p>
        </p:txBody>
      </p:sp>
      <p:sp>
        <p:nvSpPr>
          <p:cNvPr id="4" name="内容占位符 2"/>
          <p:cNvSpPr txBox="1"/>
          <p:nvPr/>
        </p:nvSpPr>
        <p:spPr>
          <a:xfrm>
            <a:off x="1276850" y="1969989"/>
            <a:ext cx="4528964" cy="3323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2400"/>
              </a:spcBef>
              <a:buSzPct val="100000"/>
              <a:buNone/>
              <a:defRPr/>
            </a:pPr>
            <a:r>
              <a:rPr lang="en-US" altLang="zh-CN" sz="2400" dirty="0">
                <a:solidFill>
                  <a:srgbClr val="C00000"/>
                </a:solidFill>
                <a:latin typeface="黑体" panose="02010609060101010101" pitchFamily="49" charset="-122"/>
                <a:ea typeface="黑体" panose="02010609060101010101" pitchFamily="49" charset="-122"/>
              </a:rPr>
              <a:t> </a:t>
            </a:r>
            <a:r>
              <a:rPr lang="zh-CN" altLang="en-US" sz="2400" dirty="0">
                <a:solidFill>
                  <a:srgbClr val="C00000"/>
                </a:solidFill>
                <a:latin typeface="黑体" panose="02010609060101010101" pitchFamily="49" charset="-122"/>
                <a:ea typeface="黑体" panose="02010609060101010101" pitchFamily="49" charset="-122"/>
              </a:rPr>
              <a:t>操作步骤：</a:t>
            </a:r>
            <a:endParaRPr lang="en-US" altLang="zh-CN" sz="2400" dirty="0">
              <a:latin typeface="黑体" panose="02010609060101010101" pitchFamily="49" charset="-122"/>
              <a:ea typeface="黑体" panose="02010609060101010101" pitchFamily="49" charset="-122"/>
            </a:endParaRPr>
          </a:p>
          <a:p>
            <a:pPr marL="0" indent="0">
              <a:lnSpc>
                <a:spcPct val="150000"/>
              </a:lnSpc>
              <a:spcBef>
                <a:spcPts val="1200"/>
              </a:spcBef>
              <a:buSzPct val="100000"/>
              <a:buNone/>
              <a:defRPr/>
            </a:pPr>
            <a:r>
              <a:rPr lang="zh-CN" altLang="en-US" sz="2400" dirty="0">
                <a:latin typeface="黑体" panose="02010609060101010101" pitchFamily="49" charset="-122"/>
                <a:ea typeface="黑体" panose="02010609060101010101" pitchFamily="49" charset="-122"/>
              </a:rPr>
              <a:t>① 如右图所示，在对象资源管理器中</a:t>
            </a:r>
            <a:r>
              <a:rPr lang="zh-CN" altLang="zh-CN" sz="2400" dirty="0">
                <a:latin typeface="黑体" panose="02010609060101010101" pitchFamily="49" charset="-122"/>
                <a:ea typeface="黑体" panose="02010609060101010101" pitchFamily="49" charset="-122"/>
              </a:rPr>
              <a:t>展开服务器下的“</a:t>
            </a:r>
            <a:r>
              <a:rPr lang="zh-CN" altLang="zh-CN" sz="2400" dirty="0">
                <a:solidFill>
                  <a:srgbClr val="0000CC"/>
                </a:solidFill>
                <a:latin typeface="黑体" panose="02010609060101010101" pitchFamily="49" charset="-122"/>
                <a:ea typeface="黑体" panose="02010609060101010101" pitchFamily="49" charset="-122"/>
              </a:rPr>
              <a:t>安全性</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节点</a:t>
            </a:r>
            <a:r>
              <a:rPr lang="zh-CN" altLang="zh-CN" sz="2400" dirty="0">
                <a:latin typeface="黑体" panose="02010609060101010101" pitchFamily="49" charset="-122"/>
                <a:ea typeface="黑体" panose="02010609060101010101" pitchFamily="49" charset="-122"/>
              </a:rPr>
              <a:t>，右击“</a:t>
            </a:r>
            <a:r>
              <a:rPr lang="zh-CN" altLang="zh-CN" sz="2400" dirty="0">
                <a:solidFill>
                  <a:srgbClr val="0000CC"/>
                </a:solidFill>
                <a:latin typeface="黑体" panose="02010609060101010101" pitchFamily="49" charset="-122"/>
                <a:ea typeface="黑体" panose="02010609060101010101" pitchFamily="49" charset="-122"/>
              </a:rPr>
              <a:t>登录名</a:t>
            </a:r>
            <a:r>
              <a:rPr lang="zh-CN"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在快捷菜单中</a:t>
            </a:r>
            <a:r>
              <a:rPr lang="zh-CN" altLang="zh-CN" sz="2400" dirty="0">
                <a:latin typeface="黑体" panose="02010609060101010101" pitchFamily="49" charset="-122"/>
                <a:ea typeface="黑体" panose="02010609060101010101" pitchFamily="49" charset="-122"/>
              </a:rPr>
              <a:t>选择“</a:t>
            </a:r>
            <a:r>
              <a:rPr lang="zh-CN" altLang="zh-CN" sz="2400" dirty="0">
                <a:solidFill>
                  <a:srgbClr val="0000CC"/>
                </a:solidFill>
                <a:latin typeface="黑体" panose="02010609060101010101" pitchFamily="49" charset="-122"/>
                <a:ea typeface="黑体" panose="02010609060101010101" pitchFamily="49" charset="-122"/>
              </a:rPr>
              <a:t>新建登录名</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rotWithShape="1">
          <a:blip r:embed="rId1"/>
          <a:srcRect r="10057"/>
          <a:stretch>
            <a:fillRect/>
          </a:stretch>
        </p:blipFill>
        <p:spPr>
          <a:xfrm>
            <a:off x="6095999" y="2680180"/>
            <a:ext cx="5061359" cy="2277713"/>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498210" y="1629866"/>
            <a:ext cx="6443014" cy="4595819"/>
          </a:xfrm>
          <a:prstGeom prst="rect">
            <a:avLst/>
          </a:prstGeom>
          <a:effectLst>
            <a:outerShdw blurRad="50800" dist="38100" dir="2700000" algn="tl" rotWithShape="0">
              <a:prstClr val="black">
                <a:alpha val="40000"/>
              </a:prstClr>
            </a:outerShdw>
          </a:effectLst>
        </p:spPr>
      </p:pic>
      <p:sp>
        <p:nvSpPr>
          <p:cNvPr id="3" name="内容占位符 2"/>
          <p:cNvSpPr>
            <a:spLocks noGrp="1"/>
          </p:cNvSpPr>
          <p:nvPr>
            <p:ph idx="1"/>
          </p:nvPr>
        </p:nvSpPr>
        <p:spPr>
          <a:xfrm>
            <a:off x="937020" y="467233"/>
            <a:ext cx="10270672" cy="1252509"/>
          </a:xfrm>
        </p:spPr>
        <p:txBody>
          <a:bodyPr>
            <a:normAutofit lnSpcReduction="10000"/>
          </a:bodyPr>
          <a:lstStyle/>
          <a:p>
            <a:pPr marL="0" indent="0" fontAlgn="auto">
              <a:lnSpc>
                <a:spcPct val="110000"/>
              </a:lnSpc>
              <a:spcBef>
                <a:spcPts val="1200"/>
              </a:spcBef>
              <a:buSzPct val="100000"/>
              <a:buNone/>
              <a:defRPr/>
            </a:pPr>
            <a:r>
              <a:rPr lang="zh-CN" altLang="en-US" sz="2400" dirty="0">
                <a:latin typeface="黑体" panose="02010609060101010101" pitchFamily="49" charset="-122"/>
                <a:ea typeface="黑体" panose="02010609060101010101" pitchFamily="49" charset="-122"/>
              </a:rPr>
              <a:t>② </a:t>
            </a:r>
            <a:r>
              <a:rPr lang="zh-CN" altLang="zh-CN" sz="2400" dirty="0">
                <a:latin typeface="黑体" panose="02010609060101010101" pitchFamily="49" charset="-122"/>
                <a:ea typeface="黑体" panose="02010609060101010101" pitchFamily="49" charset="-122"/>
              </a:rPr>
              <a:t>在</a:t>
            </a:r>
            <a:r>
              <a:rPr lang="zh-CN" altLang="zh-CN" sz="2400" dirty="0">
                <a:solidFill>
                  <a:srgbClr val="0000CC"/>
                </a:solidFill>
                <a:latin typeface="黑体" panose="02010609060101010101" pitchFamily="49" charset="-122"/>
                <a:ea typeface="黑体" panose="02010609060101010101" pitchFamily="49" charset="-122"/>
              </a:rPr>
              <a:t>登录名</a:t>
            </a:r>
            <a:r>
              <a:rPr lang="en-US" altLang="zh-CN" sz="2400" dirty="0">
                <a:solidFill>
                  <a:srgbClr val="0000CC"/>
                </a:solidFill>
                <a:latin typeface="黑体" panose="02010609060101010101" pitchFamily="49" charset="-122"/>
                <a:ea typeface="黑体" panose="02010609060101010101" pitchFamily="49" charset="-122"/>
              </a:rPr>
              <a:t>-</a:t>
            </a:r>
            <a:r>
              <a:rPr lang="zh-CN" altLang="zh-CN" sz="2400" dirty="0">
                <a:solidFill>
                  <a:srgbClr val="0000CC"/>
                </a:solidFill>
                <a:latin typeface="黑体" panose="02010609060101010101" pitchFamily="49" charset="-122"/>
                <a:ea typeface="黑体" panose="02010609060101010101" pitchFamily="49" charset="-122"/>
              </a:rPr>
              <a:t>新建</a:t>
            </a:r>
            <a:r>
              <a:rPr lang="zh-CN" altLang="zh-CN" sz="2400" dirty="0">
                <a:latin typeface="黑体" panose="02010609060101010101" pitchFamily="49" charset="-122"/>
                <a:ea typeface="黑体" panose="02010609060101010101" pitchFamily="49" charset="-122"/>
              </a:rPr>
              <a:t>窗口左</a:t>
            </a:r>
            <a:r>
              <a:rPr lang="zh-CN" altLang="en-US" sz="2400" dirty="0">
                <a:latin typeface="黑体" panose="02010609060101010101" pitchFamily="49" charset="-122"/>
                <a:ea typeface="黑体" panose="02010609060101010101" pitchFamily="49" charset="-122"/>
              </a:rPr>
              <a:t>侧</a:t>
            </a:r>
            <a:r>
              <a:rPr lang="zh-CN" altLang="zh-CN" sz="2400" dirty="0">
                <a:latin typeface="黑体" panose="02010609060101010101" pitchFamily="49" charset="-122"/>
                <a:ea typeface="黑体" panose="02010609060101010101" pitchFamily="49" charset="-122"/>
              </a:rPr>
              <a:t>选择“</a:t>
            </a:r>
            <a:r>
              <a:rPr lang="zh-CN" altLang="zh-CN" sz="2400" dirty="0">
                <a:solidFill>
                  <a:srgbClr val="0000CC"/>
                </a:solidFill>
                <a:latin typeface="黑体" panose="02010609060101010101" pitchFamily="49" charset="-122"/>
                <a:ea typeface="黑体" panose="02010609060101010101" pitchFamily="49" charset="-122"/>
              </a:rPr>
              <a:t>常规</a:t>
            </a:r>
            <a:r>
              <a:rPr lang="zh-CN" altLang="zh-CN" sz="2400" dirty="0">
                <a:latin typeface="黑体" panose="02010609060101010101" pitchFamily="49" charset="-122"/>
                <a:ea typeface="黑体" panose="02010609060101010101" pitchFamily="49" charset="-122"/>
              </a:rPr>
              <a:t>”选</a:t>
            </a:r>
            <a:r>
              <a:rPr lang="zh-CN" altLang="en-US" sz="2400" dirty="0">
                <a:latin typeface="黑体" panose="02010609060101010101" pitchFamily="49" charset="-122"/>
                <a:ea typeface="黑体" panose="02010609060101010101" pitchFamily="49" charset="-122"/>
              </a:rPr>
              <a:t>择</a:t>
            </a:r>
            <a:r>
              <a:rPr lang="zh-CN" altLang="zh-CN" sz="2400" dirty="0">
                <a:latin typeface="黑体" panose="02010609060101010101" pitchFamily="49" charset="-122"/>
                <a:ea typeface="黑体" panose="02010609060101010101" pitchFamily="49" charset="-122"/>
              </a:rPr>
              <a:t>页，在右</a:t>
            </a:r>
            <a:r>
              <a:rPr lang="zh-CN" altLang="en-US" sz="2400" dirty="0">
                <a:latin typeface="黑体" panose="02010609060101010101" pitchFamily="49" charset="-122"/>
                <a:ea typeface="黑体" panose="02010609060101010101" pitchFamily="49" charset="-122"/>
              </a:rPr>
              <a:t>侧输入</a:t>
            </a:r>
            <a:r>
              <a:rPr lang="zh-CN" altLang="en-US" sz="2400" dirty="0">
                <a:solidFill>
                  <a:srgbClr val="0000CC"/>
                </a:solidFill>
                <a:latin typeface="黑体" panose="02010609060101010101" pitchFamily="49" charset="-122"/>
                <a:ea typeface="黑体" panose="02010609060101010101" pitchFamily="49" charset="-122"/>
              </a:rPr>
              <a:t>登录名（</a:t>
            </a:r>
            <a:r>
              <a:rPr lang="zh-CN" altLang="en-US" sz="2400" dirty="0">
                <a:latin typeface="黑体" panose="02010609060101010101" pitchFamily="49" charset="-122"/>
                <a:ea typeface="黑体" panose="02010609060101010101" pitchFamily="49" charset="-122"/>
              </a:rPr>
              <a:t>如</a:t>
            </a:r>
            <a:r>
              <a:rPr lang="en-US" altLang="zh-CN" sz="2400" dirty="0">
                <a:latin typeface="黑体" panose="02010609060101010101" pitchFamily="49" charset="-122"/>
                <a:ea typeface="黑体" panose="02010609060101010101" pitchFamily="49" charset="-122"/>
              </a:rPr>
              <a:t>LN1</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选择“</a:t>
            </a:r>
            <a:r>
              <a:rPr lang="en-US" altLang="zh-CN" sz="2400" dirty="0">
                <a:solidFill>
                  <a:srgbClr val="0000CC"/>
                </a:solidFill>
                <a:latin typeface="黑体" panose="02010609060101010101" pitchFamily="49" charset="-122"/>
                <a:ea typeface="黑体" panose="02010609060101010101" pitchFamily="49" charset="-122"/>
              </a:rPr>
              <a:t>SQL Server</a:t>
            </a:r>
            <a:r>
              <a:rPr lang="zh-CN" altLang="zh-CN" sz="2400" dirty="0">
                <a:solidFill>
                  <a:srgbClr val="0000CC"/>
                </a:solidFill>
                <a:latin typeface="黑体" panose="02010609060101010101" pitchFamily="49" charset="-122"/>
                <a:ea typeface="黑体" panose="02010609060101010101" pitchFamily="49" charset="-122"/>
              </a:rPr>
              <a:t>身份验证</a:t>
            </a:r>
            <a:r>
              <a:rPr lang="zh-CN" altLang="zh-CN" sz="2400" dirty="0">
                <a:latin typeface="黑体" panose="02010609060101010101" pitchFamily="49" charset="-122"/>
                <a:ea typeface="黑体" panose="02010609060101010101" pitchFamily="49" charset="-122"/>
              </a:rPr>
              <a:t>”，输入</a:t>
            </a:r>
            <a:r>
              <a:rPr lang="zh-CN" altLang="zh-CN" sz="2400" dirty="0">
                <a:solidFill>
                  <a:srgbClr val="0000CC"/>
                </a:solidFill>
                <a:latin typeface="黑体" panose="02010609060101010101" pitchFamily="49" charset="-122"/>
                <a:ea typeface="黑体" panose="02010609060101010101" pitchFamily="49" charset="-122"/>
              </a:rPr>
              <a:t>密码</a:t>
            </a:r>
            <a:r>
              <a:rPr lang="zh-CN" altLang="zh-CN" sz="2400" dirty="0">
                <a:latin typeface="黑体" panose="02010609060101010101" pitchFamily="49" charset="-122"/>
                <a:ea typeface="黑体" panose="02010609060101010101" pitchFamily="49" charset="-122"/>
              </a:rPr>
              <a:t>和</a:t>
            </a:r>
            <a:r>
              <a:rPr lang="zh-CN" altLang="zh-CN" sz="2400" dirty="0">
                <a:solidFill>
                  <a:srgbClr val="0000CC"/>
                </a:solidFill>
                <a:latin typeface="黑体" panose="02010609060101010101" pitchFamily="49" charset="-122"/>
                <a:ea typeface="黑体" panose="02010609060101010101" pitchFamily="49" charset="-122"/>
              </a:rPr>
              <a:t>确认密码</a:t>
            </a:r>
            <a:r>
              <a:rPr lang="zh-CN" altLang="en-US" sz="2400" dirty="0">
                <a:latin typeface="黑体" panose="02010609060101010101" pitchFamily="49" charset="-122"/>
                <a:ea typeface="黑体" panose="02010609060101010101" pitchFamily="49" charset="-122"/>
              </a:rPr>
              <a:t>，然后单击“</a:t>
            </a:r>
            <a:r>
              <a:rPr lang="zh-CN" altLang="en-US" sz="2400" dirty="0">
                <a:solidFill>
                  <a:srgbClr val="0000CC"/>
                </a:solidFill>
                <a:latin typeface="黑体" panose="02010609060101010101" pitchFamily="49" charset="-122"/>
                <a:ea typeface="黑体" panose="02010609060101010101" pitchFamily="49" charset="-122"/>
              </a:rPr>
              <a:t>确定</a:t>
            </a:r>
            <a:r>
              <a:rPr lang="zh-CN" altLang="en-US" sz="2400" dirty="0">
                <a:latin typeface="黑体" panose="02010609060101010101" pitchFamily="49" charset="-122"/>
                <a:ea typeface="黑体" panose="02010609060101010101" pitchFamily="49" charset="-122"/>
              </a:rPr>
              <a:t>”按钮。</a:t>
            </a:r>
            <a:endParaRPr lang="en-US" altLang="zh-CN" sz="2400" dirty="0">
              <a:solidFill>
                <a:srgbClr val="C00000"/>
              </a:solidFill>
              <a:latin typeface="黑体" panose="02010609060101010101" pitchFamily="49" charset="-122"/>
              <a:ea typeface="黑体" panose="02010609060101010101" pitchFamily="49" charset="-122"/>
            </a:endParaRPr>
          </a:p>
        </p:txBody>
      </p:sp>
      <p:sp>
        <p:nvSpPr>
          <p:cNvPr id="7" name="矩形 6"/>
          <p:cNvSpPr/>
          <p:nvPr/>
        </p:nvSpPr>
        <p:spPr>
          <a:xfrm>
            <a:off x="4828985" y="2776176"/>
            <a:ext cx="4331794" cy="67799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话气泡: 圆角矩形 10"/>
          <p:cNvSpPr/>
          <p:nvPr/>
        </p:nvSpPr>
        <p:spPr>
          <a:xfrm>
            <a:off x="5980424" y="3927775"/>
            <a:ext cx="2920295" cy="750670"/>
          </a:xfrm>
          <a:prstGeom prst="wedgeRoundRectCallout">
            <a:avLst>
              <a:gd name="adj1" fmla="val 25503"/>
              <a:gd name="adj2" fmla="val -101643"/>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选择“</a:t>
            </a:r>
            <a:r>
              <a:rPr lang="en-US" altLang="zh-CN" sz="2000" dirty="0">
                <a:solidFill>
                  <a:srgbClr val="0000CC"/>
                </a:solidFill>
                <a:latin typeface="黑体" panose="02010609060101010101" pitchFamily="49" charset="-122"/>
                <a:ea typeface="黑体" panose="02010609060101010101" pitchFamily="49" charset="-122"/>
              </a:rPr>
              <a:t>SQL Server</a:t>
            </a:r>
            <a:r>
              <a:rPr lang="zh-CN" altLang="zh-CN" sz="2000" dirty="0">
                <a:solidFill>
                  <a:srgbClr val="0000CC"/>
                </a:solidFill>
                <a:latin typeface="黑体" panose="02010609060101010101" pitchFamily="49" charset="-122"/>
                <a:ea typeface="黑体" panose="02010609060101010101" pitchFamily="49" charset="-122"/>
              </a:rPr>
              <a:t>身份验证</a:t>
            </a:r>
            <a:r>
              <a:rPr lang="zh-CN" altLang="en-US" sz="2200" dirty="0">
                <a:solidFill>
                  <a:srgbClr val="0000CC"/>
                </a:solidFill>
                <a:latin typeface="黑体" panose="02010609060101010101" pitchFamily="49" charset="-122"/>
                <a:ea typeface="黑体" panose="02010609060101010101" pitchFamily="49" charset="-122"/>
              </a:rPr>
              <a:t>”并输入密码。</a:t>
            </a:r>
            <a:endParaRPr lang="zh-CN" altLang="en-US" sz="2200" dirty="0">
              <a:solidFill>
                <a:srgbClr val="0000CC"/>
              </a:solidFill>
              <a:latin typeface="黑体" panose="02010609060101010101" pitchFamily="49" charset="-122"/>
              <a:ea typeface="黑体" panose="02010609060101010101" pitchFamily="49" charset="-122"/>
            </a:endParaRPr>
          </a:p>
        </p:txBody>
      </p:sp>
      <p:sp>
        <p:nvSpPr>
          <p:cNvPr id="12" name="对话气泡: 圆角矩形 11"/>
          <p:cNvSpPr/>
          <p:nvPr/>
        </p:nvSpPr>
        <p:spPr>
          <a:xfrm>
            <a:off x="3617830" y="2895855"/>
            <a:ext cx="1281344" cy="759125"/>
          </a:xfrm>
          <a:prstGeom prst="wedgeRoundRectCallout">
            <a:avLst>
              <a:gd name="adj1" fmla="val -36231"/>
              <a:gd name="adj2" fmla="val -117749"/>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C00000"/>
                </a:solidFill>
                <a:latin typeface="黑体" panose="02010609060101010101" pitchFamily="49" charset="-122"/>
                <a:ea typeface="黑体" panose="02010609060101010101" pitchFamily="49" charset="-122"/>
              </a:rPr>
              <a:t>常规</a:t>
            </a:r>
            <a:r>
              <a:rPr lang="zh-CN" altLang="en-US" sz="2200" dirty="0">
                <a:solidFill>
                  <a:srgbClr val="0000CC"/>
                </a:solidFill>
                <a:latin typeface="黑体" panose="02010609060101010101" pitchFamily="49" charset="-122"/>
                <a:ea typeface="黑体" panose="02010609060101010101" pitchFamily="49" charset="-122"/>
              </a:rPr>
              <a:t>” 选择页</a:t>
            </a:r>
            <a:endParaRPr lang="zh-CN" altLang="en-US" sz="2200" dirty="0">
              <a:solidFill>
                <a:srgbClr val="0000CC"/>
              </a:solidFill>
              <a:latin typeface="黑体" panose="02010609060101010101" pitchFamily="49" charset="-122"/>
              <a:ea typeface="黑体" panose="02010609060101010101" pitchFamily="49" charset="-122"/>
            </a:endParaRPr>
          </a:p>
        </p:txBody>
      </p:sp>
      <p:sp>
        <p:nvSpPr>
          <p:cNvPr id="13" name="对话气泡: 圆角矩形 12"/>
          <p:cNvSpPr/>
          <p:nvPr/>
        </p:nvSpPr>
        <p:spPr>
          <a:xfrm>
            <a:off x="8182839" y="1719741"/>
            <a:ext cx="1657447" cy="473609"/>
          </a:xfrm>
          <a:prstGeom prst="wedgeRoundRectCallout">
            <a:avLst>
              <a:gd name="adj1" fmla="val -118460"/>
              <a:gd name="adj2" fmla="val 93119"/>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输入登录名</a:t>
            </a:r>
            <a:endParaRPr lang="zh-CN" altLang="en-US" sz="2200" dirty="0">
              <a:solidFill>
                <a:srgbClr val="0000CC"/>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3228" y="466725"/>
            <a:ext cx="10328964" cy="1305560"/>
          </a:xfrm>
        </p:spPr>
        <p:txBody>
          <a:bodyPr>
            <a:normAutofit/>
          </a:bodyPr>
          <a:lstStyle/>
          <a:p>
            <a:pPr marL="0" indent="0">
              <a:lnSpc>
                <a:spcPct val="120000"/>
              </a:lnSpc>
              <a:spcBef>
                <a:spcPts val="2400"/>
              </a:spcBef>
              <a:buSzPct val="100000"/>
              <a:buNone/>
              <a:defRPr/>
            </a:pPr>
            <a:r>
              <a:rPr lang="zh-CN" altLang="en-US" sz="2400" dirty="0">
                <a:latin typeface="黑体" panose="02010609060101010101" pitchFamily="49" charset="-122"/>
                <a:ea typeface="黑体" panose="02010609060101010101" pitchFamily="49" charset="-122"/>
                <a:sym typeface="+mn-ea"/>
              </a:rPr>
              <a:t>③ </a:t>
            </a:r>
            <a:r>
              <a:rPr lang="zh-CN" altLang="zh-CN" sz="2400" dirty="0">
                <a:latin typeface="黑体" panose="02010609060101010101" pitchFamily="49" charset="-122"/>
                <a:ea typeface="黑体" panose="02010609060101010101" pitchFamily="49" charset="-122"/>
              </a:rPr>
              <a:t>在窗口左</a:t>
            </a:r>
            <a:r>
              <a:rPr lang="zh-CN" altLang="en-US" sz="2400" dirty="0">
                <a:latin typeface="黑体" panose="02010609060101010101" pitchFamily="49" charset="-122"/>
                <a:ea typeface="黑体" panose="02010609060101010101" pitchFamily="49" charset="-122"/>
              </a:rPr>
              <a:t>侧再</a:t>
            </a:r>
            <a:r>
              <a:rPr lang="zh-CN" altLang="zh-CN" sz="2400" dirty="0">
                <a:latin typeface="黑体" panose="02010609060101010101" pitchFamily="49" charset="-122"/>
                <a:ea typeface="黑体" panose="02010609060101010101" pitchFamily="49" charset="-122"/>
              </a:rPr>
              <a:t>选择“</a:t>
            </a:r>
            <a:r>
              <a:rPr lang="zh-CN" altLang="zh-CN" sz="2400" dirty="0">
                <a:solidFill>
                  <a:srgbClr val="0000CC"/>
                </a:solidFill>
                <a:latin typeface="黑体" panose="02010609060101010101" pitchFamily="49" charset="-122"/>
                <a:ea typeface="黑体" panose="02010609060101010101" pitchFamily="49" charset="-122"/>
              </a:rPr>
              <a:t>服务器角色</a:t>
            </a:r>
            <a:r>
              <a:rPr lang="zh-CN" altLang="zh-CN" sz="2400" dirty="0">
                <a:latin typeface="黑体" panose="02010609060101010101" pitchFamily="49" charset="-122"/>
                <a:ea typeface="黑体" panose="02010609060101010101" pitchFamily="49" charset="-122"/>
              </a:rPr>
              <a:t>”选</a:t>
            </a:r>
            <a:r>
              <a:rPr lang="zh-CN" altLang="en-US" sz="2400" dirty="0">
                <a:latin typeface="黑体" panose="02010609060101010101" pitchFamily="49" charset="-122"/>
                <a:ea typeface="黑体" panose="02010609060101010101" pitchFamily="49" charset="-122"/>
              </a:rPr>
              <a:t>择</a:t>
            </a:r>
            <a:r>
              <a:rPr lang="zh-CN" altLang="zh-CN" sz="2400" dirty="0">
                <a:latin typeface="黑体" panose="02010609060101010101" pitchFamily="49" charset="-122"/>
                <a:ea typeface="黑体" panose="02010609060101010101" pitchFamily="49" charset="-122"/>
              </a:rPr>
              <a:t>页，在右</a:t>
            </a:r>
            <a:r>
              <a:rPr lang="zh-CN" altLang="en-US" sz="2400" dirty="0">
                <a:latin typeface="黑体" panose="02010609060101010101" pitchFamily="49" charset="-122"/>
                <a:ea typeface="黑体" panose="02010609060101010101" pitchFamily="49" charset="-122"/>
              </a:rPr>
              <a:t>侧</a:t>
            </a:r>
            <a:r>
              <a:rPr lang="zh-CN" altLang="zh-CN" sz="2400" dirty="0">
                <a:solidFill>
                  <a:srgbClr val="0000CC"/>
                </a:solidFill>
                <a:latin typeface="黑体" panose="02010609060101010101" pitchFamily="49" charset="-122"/>
                <a:ea typeface="黑体" panose="02010609060101010101" pitchFamily="49" charset="-122"/>
              </a:rPr>
              <a:t>服务器</a:t>
            </a:r>
            <a:r>
              <a:rPr lang="zh-CN" altLang="en-US" sz="2400" dirty="0">
                <a:solidFill>
                  <a:srgbClr val="0000CC"/>
                </a:solidFill>
                <a:latin typeface="黑体" panose="02010609060101010101" pitchFamily="49" charset="-122"/>
                <a:ea typeface="黑体" panose="02010609060101010101" pitchFamily="49" charset="-122"/>
              </a:rPr>
              <a:t>角色</a:t>
            </a:r>
            <a:r>
              <a:rPr lang="zh-CN" altLang="en-US" sz="2400" dirty="0">
                <a:latin typeface="黑体" panose="02010609060101010101" pitchFamily="49" charset="-122"/>
                <a:ea typeface="黑体" panose="02010609060101010101" pitchFamily="49" charset="-122"/>
              </a:rPr>
              <a:t>列表中</a:t>
            </a:r>
            <a:r>
              <a:rPr lang="zh-CN" altLang="zh-CN" sz="2400" dirty="0">
                <a:latin typeface="黑体" panose="02010609060101010101" pitchFamily="49" charset="-122"/>
                <a:ea typeface="黑体" panose="02010609060101010101" pitchFamily="49" charset="-122"/>
              </a:rPr>
              <a:t>勾</a:t>
            </a:r>
            <a:r>
              <a:rPr lang="zh-CN" altLang="en-US" sz="2400" dirty="0">
                <a:latin typeface="黑体" panose="02010609060101010101" pitchFamily="49" charset="-122"/>
                <a:ea typeface="黑体" panose="02010609060101010101" pitchFamily="49" charset="-122"/>
              </a:rPr>
              <a:t>选该登录账户所属的</a:t>
            </a:r>
            <a:r>
              <a:rPr lang="zh-CN" altLang="zh-CN" sz="2400" dirty="0">
                <a:latin typeface="黑体" panose="02010609060101010101" pitchFamily="49" charset="-122"/>
                <a:ea typeface="黑体" panose="02010609060101010101" pitchFamily="49" charset="-122"/>
              </a:rPr>
              <a:t>服务器</a:t>
            </a:r>
            <a:r>
              <a:rPr lang="zh-CN" altLang="en-US" sz="2400" dirty="0">
                <a:latin typeface="黑体" panose="02010609060101010101" pitchFamily="49" charset="-122"/>
                <a:ea typeface="黑体" panose="02010609060101010101" pitchFamily="49" charset="-122"/>
              </a:rPr>
              <a:t>角色，如</a:t>
            </a:r>
            <a:r>
              <a:rPr lang="en-US" altLang="zh-CN" sz="2400" dirty="0">
                <a:latin typeface="黑体" panose="02010609060101010101" pitchFamily="49" charset="-122"/>
                <a:ea typeface="黑体" panose="02010609060101010101" pitchFamily="49" charset="-122"/>
              </a:rPr>
              <a:t>sysadmin</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a:stretch>
            <a:fillRect/>
          </a:stretch>
        </p:blipFill>
        <p:spPr>
          <a:xfrm>
            <a:off x="3209838" y="1392483"/>
            <a:ext cx="7007953" cy="4998792"/>
          </a:xfrm>
          <a:prstGeom prst="rect">
            <a:avLst/>
          </a:prstGeom>
          <a:effectLst>
            <a:outerShdw blurRad="50800" dist="38100" dir="2700000" algn="tl" rotWithShape="0">
              <a:prstClr val="black">
                <a:alpha val="40000"/>
              </a:prstClr>
            </a:outerShdw>
          </a:effectLst>
        </p:spPr>
      </p:pic>
      <p:sp>
        <p:nvSpPr>
          <p:cNvPr id="10" name="对话气泡: 圆角矩形 9"/>
          <p:cNvSpPr/>
          <p:nvPr/>
        </p:nvSpPr>
        <p:spPr>
          <a:xfrm>
            <a:off x="2617365" y="2952068"/>
            <a:ext cx="2091791" cy="759125"/>
          </a:xfrm>
          <a:prstGeom prst="wedgeRoundRectCallout">
            <a:avLst>
              <a:gd name="adj1" fmla="val 5562"/>
              <a:gd name="adj2" fmla="val -122169"/>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C00000"/>
                </a:solidFill>
                <a:latin typeface="黑体" panose="02010609060101010101" pitchFamily="49" charset="-122"/>
                <a:ea typeface="黑体" panose="02010609060101010101" pitchFamily="49" charset="-122"/>
              </a:rPr>
              <a:t>服务器角色</a:t>
            </a:r>
            <a:r>
              <a:rPr lang="zh-CN" altLang="en-US" sz="2200" dirty="0">
                <a:solidFill>
                  <a:srgbClr val="0000CC"/>
                </a:solidFill>
                <a:latin typeface="黑体" panose="02010609060101010101" pitchFamily="49" charset="-122"/>
                <a:ea typeface="黑体" panose="02010609060101010101" pitchFamily="49" charset="-122"/>
              </a:rPr>
              <a:t>”选择页</a:t>
            </a:r>
            <a:endParaRPr lang="zh-CN" altLang="en-US" sz="2200" dirty="0">
              <a:solidFill>
                <a:srgbClr val="0000CC"/>
              </a:solidFill>
              <a:latin typeface="黑体" panose="02010609060101010101" pitchFamily="49" charset="-122"/>
              <a:ea typeface="黑体" panose="02010609060101010101" pitchFamily="49" charset="-122"/>
            </a:endParaRPr>
          </a:p>
        </p:txBody>
      </p:sp>
      <p:sp>
        <p:nvSpPr>
          <p:cNvPr id="11" name="对话气泡: 圆角矩形 10"/>
          <p:cNvSpPr/>
          <p:nvPr/>
        </p:nvSpPr>
        <p:spPr>
          <a:xfrm>
            <a:off x="7303752" y="4427758"/>
            <a:ext cx="2368753" cy="759125"/>
          </a:xfrm>
          <a:prstGeom prst="wedgeRoundRectCallout">
            <a:avLst>
              <a:gd name="adj1" fmla="val -61772"/>
              <a:gd name="adj2" fmla="val -96752"/>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服务器角色列表</a:t>
            </a:r>
            <a:endParaRPr lang="zh-CN" altLang="en-US" sz="2200" dirty="0">
              <a:solidFill>
                <a:srgbClr val="0000CC"/>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tags/tag1.xml><?xml version="1.0" encoding="utf-8"?>
<p:tagLst xmlns:p="http://schemas.openxmlformats.org/presentationml/2006/main">
  <p:tag name="KSO_WPP_MARK_KEY" val="cac92a2a-36d4-49d3-bbd4-1363d143d667"/>
  <p:tag name="COMMONDATA" val="eyJoZGlkIjoiM2Y1N2YwZTE4MDZmZGY4MDA0Njk1MjAxZjVjZjE3ND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2678</Words>
  <Application>WPS 演示</Application>
  <PresentationFormat>宽屏</PresentationFormat>
  <Paragraphs>176</Paragraphs>
  <Slides>24</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宋体</vt:lpstr>
      <vt:lpstr>Wingdings</vt:lpstr>
      <vt:lpstr>华文行楷</vt:lpstr>
      <vt:lpstr>微软雅黑</vt:lpstr>
      <vt:lpstr>黑体</vt:lpstr>
      <vt:lpstr>Calibri</vt:lpstr>
      <vt:lpstr>Times New Roman</vt:lpstr>
      <vt:lpstr>Arial Unicode MS</vt:lpstr>
      <vt:lpstr>等线 Light</vt:lpstr>
      <vt:lpstr>等线</vt:lpstr>
      <vt:lpstr>Wingdings</vt:lpstr>
      <vt:lpstr>Office 主题​​</vt:lpstr>
      <vt:lpstr>PowerPoint 演示文稿</vt:lpstr>
      <vt:lpstr>12.2.1 创建登录账户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12.3.1 服务器角色</vt:lpstr>
      <vt:lpstr>12.3.2 服务器角色成员的添加与移除</vt:lpstr>
      <vt:lpstr>PowerPoint 演示文稿</vt:lpstr>
      <vt:lpstr>PowerPoint 演示文稿</vt:lpstr>
      <vt:lpstr>PowerPoint 演示文稿</vt:lpstr>
      <vt:lpstr>PowerPoint 演示文稿</vt:lpstr>
      <vt:lpstr>PowerPoint 演示文稿</vt:lpstr>
      <vt:lpstr>12.3.3 登录账户的禁用与启用</vt:lpstr>
      <vt:lpstr>PowerPoint 演示文稿</vt:lpstr>
      <vt:lpstr>PowerPoint 演示文稿</vt:lpstr>
      <vt:lpstr>12.2.2 删除登录账户</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zhang yonghua</dc:creator>
  <cp:lastModifiedBy>Lenovo</cp:lastModifiedBy>
  <cp:revision>265</cp:revision>
  <dcterms:created xsi:type="dcterms:W3CDTF">2019-10-10T08:16:00Z</dcterms:created>
  <dcterms:modified xsi:type="dcterms:W3CDTF">2024-06-17T09:00:37Z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49D9D37806E848FBAA347FEDE00534C7</vt:lpwstr>
  </property>
</Properties>
</file>