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1" r:id="rId5"/>
    <p:sldId id="279" r:id="rId6"/>
    <p:sldId id="312" r:id="rId7"/>
    <p:sldId id="313" r:id="rId8"/>
    <p:sldId id="318" r:id="rId9"/>
    <p:sldId id="319" r:id="rId10"/>
    <p:sldId id="324" r:id="rId11"/>
    <p:sldId id="325" r:id="rId12"/>
    <p:sldId id="326" r:id="rId13"/>
    <p:sldId id="327" r:id="rId14"/>
    <p:sldId id="328" r:id="rId15"/>
    <p:sldId id="329" r:id="rId16"/>
    <p:sldId id="316" r:id="rId17"/>
    <p:sldId id="331"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620" autoAdjust="0"/>
    <p:restoredTop sz="82123" autoAdjust="0"/>
  </p:normalViewPr>
  <p:slideViewPr>
    <p:cSldViewPr snapToGrid="0">
      <p:cViewPr varScale="1">
        <p:scale>
          <a:sx n="36" d="100"/>
          <a:sy n="36" d="100"/>
        </p:scale>
        <p:origin x="59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A2FCA-F2F4-4312-9363-FDB760A14D6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169E-6AA6-4928-A217-CD13C0A678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ym typeface="+mn-ea"/>
              </a:rPr>
              <a:t>选</a:t>
            </a:r>
            <a:r>
              <a:rPr lang="zh-CN" altLang="en-US" b="0" dirty="0">
                <a:sym typeface="+mn-ea"/>
              </a:rPr>
              <a:t>择权就是查询权</a:t>
            </a:r>
            <a:endParaRPr lang="en-US" altLang="zh-CN" b="0" dirty="0">
              <a:sym typeface="+mn-ea"/>
            </a:endParaRPr>
          </a:p>
          <a:p>
            <a:r>
              <a:rPr lang="zh-CN" altLang="en-US" b="0" dirty="0">
                <a:sym typeface="+mn-ea"/>
              </a:rPr>
              <a:t>该用户获得该权限后还可以把该权限再授予他人</a:t>
            </a:r>
            <a:endParaRPr lang="zh-CN" altLang="en-US" b="0"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ym typeface="+mn-ea"/>
              </a:rPr>
              <a:t>在跟新权的授予栏会出现一个小黑块，而不是对号，说明只是表的部分列具有更新权</a:t>
            </a:r>
            <a:endParaRPr lang="zh-CN" altLang="en-US" b="0"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如例</a:t>
            </a:r>
            <a:r>
              <a:rPr lang="en-US" altLang="zh-CN" dirty="0"/>
              <a:t>2</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solidFill>
                  <a:srgbClr val="FF0000"/>
                </a:solidFill>
              </a:rPr>
              <a:t>讲稿</a:t>
            </a:r>
            <a:r>
              <a:rPr lang="zh-CN" altLang="en-US" sz="1200" b="1" dirty="0"/>
              <a:t>：</a:t>
            </a:r>
            <a:r>
              <a:rPr lang="zh-CN" altLang="en-US" sz="1200" dirty="0">
                <a:solidFill>
                  <a:schemeClr val="tx1"/>
                </a:solidFill>
              </a:rPr>
              <a:t>数据库用户是指有权限访问数据库的用户。数据库角色是具有相同权限的数据库用户组成的组</a:t>
            </a:r>
            <a:endParaRPr lang="en-US" altLang="zh-CN" sz="1200" dirty="0">
              <a:solidFill>
                <a:schemeClr val="tx1"/>
              </a:solidFill>
            </a:endParaRPr>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9A55AE1-CBAC-44AA-91FF-DF4E74582DC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55AE1-CBAC-44AA-91FF-DF4E74582DC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F9185-F76B-437C-8CD0-34369C71AF65}" type="slidenum">
              <a:rPr lang="zh-CN" altLang="en-US" smtClean="0"/>
            </a:fld>
            <a:endParaRPr lang="zh-CN" altLang="en-US"/>
          </a:p>
        </p:txBody>
      </p:sp>
      <p:grpSp>
        <p:nvGrpSpPr>
          <p:cNvPr id="7" name="组合 6"/>
          <p:cNvGrpSpPr/>
          <p:nvPr userDrawn="1"/>
        </p:nvGrpSpPr>
        <p:grpSpPr>
          <a:xfrm>
            <a:off x="-19606" y="-15875"/>
            <a:ext cx="12259019" cy="6879906"/>
            <a:chOff x="-19606" y="-15875"/>
            <a:chExt cx="12259019" cy="6879906"/>
          </a:xfrm>
        </p:grpSpPr>
        <p:grpSp>
          <p:nvGrpSpPr>
            <p:cNvPr id="8" name="组合 7"/>
            <p:cNvGrpSpPr/>
            <p:nvPr userDrawn="1"/>
          </p:nvGrpSpPr>
          <p:grpSpPr>
            <a:xfrm>
              <a:off x="-19606" y="-15875"/>
              <a:ext cx="12259019" cy="6879906"/>
              <a:chOff x="-19606" y="-15875"/>
              <a:chExt cx="12259019" cy="6879906"/>
            </a:xfrm>
          </p:grpSpPr>
          <p:grpSp>
            <p:nvGrpSpPr>
              <p:cNvPr id="10" name="组合 9"/>
              <p:cNvGrpSpPr/>
              <p:nvPr userDrawn="1"/>
            </p:nvGrpSpPr>
            <p:grpSpPr>
              <a:xfrm>
                <a:off x="-19606" y="-15875"/>
                <a:ext cx="12259019" cy="1043781"/>
                <a:chOff x="-19606" y="-15875"/>
                <a:chExt cx="12259019" cy="1043781"/>
              </a:xfrm>
            </p:grpSpPr>
            <p:pic>
              <p:nvPicPr>
                <p:cNvPr id="14" name="图片 13"/>
                <p:cNvPicPr>
                  <a:picLocks noChangeAspect="1"/>
                </p:cNvPicPr>
                <p:nvPr userDrawn="1"/>
              </p:nvPicPr>
              <p:blipFill rotWithShape="1">
                <a:blip r:embed="rId12"/>
                <a:srcRect b="7917"/>
                <a:stretch>
                  <a:fillRect/>
                </a:stretch>
              </p:blipFill>
              <p:spPr>
                <a:xfrm>
                  <a:off x="-19606" y="-15875"/>
                  <a:ext cx="12259019" cy="350837"/>
                </a:xfrm>
                <a:prstGeom prst="rect">
                  <a:avLst/>
                </a:prstGeom>
              </p:spPr>
            </p:pic>
            <p:pic>
              <p:nvPicPr>
                <p:cNvPr id="15" name="图片 14"/>
                <p:cNvPicPr>
                  <a:picLocks noChangeAspect="1"/>
                </p:cNvPicPr>
                <p:nvPr userDrawn="1"/>
              </p:nvPicPr>
              <p:blipFill>
                <a:blip r:embed="rId13"/>
                <a:stretch>
                  <a:fillRect/>
                </a:stretch>
              </p:blipFill>
              <p:spPr>
                <a:xfrm>
                  <a:off x="11593039" y="378549"/>
                  <a:ext cx="576458" cy="649357"/>
                </a:xfrm>
                <a:prstGeom prst="rect">
                  <a:avLst/>
                </a:prstGeom>
              </p:spPr>
            </p:pic>
          </p:grpSp>
          <p:grpSp>
            <p:nvGrpSpPr>
              <p:cNvPr id="11" name="组合 10"/>
              <p:cNvGrpSpPr/>
              <p:nvPr userDrawn="1"/>
            </p:nvGrpSpPr>
            <p:grpSpPr>
              <a:xfrm>
                <a:off x="-19605" y="6031120"/>
                <a:ext cx="12198206" cy="832911"/>
                <a:chOff x="-19605" y="6031120"/>
                <a:chExt cx="12198206" cy="832911"/>
              </a:xfrm>
            </p:grpSpPr>
            <p:pic>
              <p:nvPicPr>
                <p:cNvPr id="12" name="图片 11"/>
                <p:cNvPicPr>
                  <a:picLocks noChangeAspect="1"/>
                </p:cNvPicPr>
                <p:nvPr userDrawn="1"/>
              </p:nvPicPr>
              <p:blipFill rotWithShape="1">
                <a:blip r:embed="rId14"/>
                <a:srcRect l="10351"/>
                <a:stretch>
                  <a:fillRect/>
                </a:stretch>
              </p:blipFill>
              <p:spPr>
                <a:xfrm>
                  <a:off x="-19605" y="6031120"/>
                  <a:ext cx="1359214" cy="491596"/>
                </a:xfrm>
                <a:prstGeom prst="rect">
                  <a:avLst/>
                </a:prstGeom>
              </p:spPr>
            </p:pic>
            <p:pic>
              <p:nvPicPr>
                <p:cNvPr id="13" name="图片 12"/>
                <p:cNvPicPr>
                  <a:picLocks noChangeAspect="1"/>
                </p:cNvPicPr>
                <p:nvPr userDrawn="1"/>
              </p:nvPicPr>
              <p:blipFill>
                <a:blip r:embed="rId15"/>
                <a:stretch>
                  <a:fillRect/>
                </a:stretch>
              </p:blipFill>
              <p:spPr>
                <a:xfrm>
                  <a:off x="-6773" y="6513194"/>
                  <a:ext cx="12185374" cy="350837"/>
                </a:xfrm>
                <a:prstGeom prst="rect">
                  <a:avLst/>
                </a:prstGeom>
              </p:spPr>
            </p:pic>
          </p:grpSp>
        </p:grpSp>
        <p:sp>
          <p:nvSpPr>
            <p:cNvPr id="9" name="文本框 8"/>
            <p:cNvSpPr txBox="1"/>
            <p:nvPr userDrawn="1"/>
          </p:nvSpPr>
          <p:spPr>
            <a:xfrm>
              <a:off x="10633323" y="6598364"/>
              <a:ext cx="1440954" cy="2462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000" dirty="0">
                  <a:solidFill>
                    <a:schemeClr val="accent4">
                      <a:lumMod val="40000"/>
                      <a:lumOff val="60000"/>
                    </a:schemeClr>
                  </a:solidFill>
                  <a:latin typeface="华文行楷" panose="02010800040101010101" pitchFamily="2" charset="-122"/>
                  <a:ea typeface="华文行楷" panose="02010800040101010101" pitchFamily="2" charset="-122"/>
                </a:rPr>
                <a:t>计算机学院  张永华</a:t>
              </a:r>
              <a:endParaRPr lang="zh-CN" altLang="en-US" sz="1000" dirty="0">
                <a:solidFill>
                  <a:schemeClr val="accent4">
                    <a:lumMod val="40000"/>
                    <a:lumOff val="60000"/>
                  </a:schemeClr>
                </a:solidFill>
                <a:latin typeface="华文行楷" panose="02010800040101010101" pitchFamily="2" charset="-122"/>
                <a:ea typeface="华文行楷" panose="02010800040101010101"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65439" y="2637000"/>
            <a:ext cx="10261121" cy="792000"/>
          </a:xfrm>
        </p:spPr>
        <p:txBody>
          <a:bodyPr>
            <a:noAutofit/>
          </a:bodyPr>
          <a:lstStyle/>
          <a:p>
            <a:pPr>
              <a:spcBef>
                <a:spcPct val="0"/>
              </a:spcBef>
            </a:pPr>
            <a:r>
              <a:rPr lang="en-US" altLang="zh-CN" sz="5400" b="1" dirty="0">
                <a:latin typeface="黑体" panose="02010609060101010101" pitchFamily="49" charset="-122"/>
                <a:ea typeface="黑体" panose="02010609060101010101" pitchFamily="49" charset="-122"/>
                <a:cs typeface="+mj-cs"/>
              </a:rPr>
              <a:t>12.4 </a:t>
            </a:r>
            <a:r>
              <a:rPr lang="zh-CN" altLang="en-US" sz="5400" b="1" dirty="0">
                <a:latin typeface="黑体" panose="02010609060101010101" pitchFamily="49" charset="-122"/>
                <a:ea typeface="黑体" panose="02010609060101010101" pitchFamily="49" charset="-122"/>
                <a:cs typeface="+mj-cs"/>
              </a:rPr>
              <a:t>权限管理</a:t>
            </a:r>
            <a:endParaRPr lang="zh-CN" altLang="en-US" sz="5400" b="1" dirty="0">
              <a:latin typeface="黑体" panose="02010609060101010101" pitchFamily="49" charset="-122"/>
              <a:ea typeface="黑体" panose="02010609060101010101" pitchFamily="49"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3607266" y="525448"/>
            <a:ext cx="7932638" cy="5671380"/>
          </a:xfrm>
          <a:prstGeom prst="rect">
            <a:avLst/>
          </a:prstGeom>
          <a:effectLst>
            <a:outerShdw blurRad="50800" dist="38100" dir="2700000" algn="tl" rotWithShape="0">
              <a:prstClr val="black">
                <a:alpha val="40000"/>
              </a:prstClr>
            </a:outerShdw>
          </a:effectLst>
        </p:spPr>
      </p:pic>
      <p:sp>
        <p:nvSpPr>
          <p:cNvPr id="4" name="内容占位符 2"/>
          <p:cNvSpPr txBox="1"/>
          <p:nvPr/>
        </p:nvSpPr>
        <p:spPr>
          <a:xfrm>
            <a:off x="755009" y="609667"/>
            <a:ext cx="2726422" cy="52562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600"/>
              </a:spcBef>
              <a:buSzPct val="100000"/>
              <a:buNone/>
              <a:defRPr/>
            </a:pPr>
            <a:r>
              <a:rPr lang="zh-CN" altLang="en-US" sz="2400" dirty="0">
                <a:latin typeface="黑体" panose="02010609060101010101" pitchFamily="49" charset="-122"/>
                <a:ea typeface="黑体" panose="02010609060101010101" pitchFamily="49" charset="-122"/>
              </a:rPr>
              <a:t>⑥</a:t>
            </a:r>
            <a:r>
              <a:rPr lang="zh-CN" altLang="en-US" sz="2400" dirty="0">
                <a:solidFill>
                  <a:srgbClr val="C00000"/>
                </a:solidFill>
                <a:latin typeface="黑体" panose="02010609060101010101" pitchFamily="49" charset="-122"/>
                <a:ea typeface="黑体" panose="02010609060101010101" pitchFamily="49" charset="-122"/>
              </a:rPr>
              <a:t>设置对</a:t>
            </a:r>
            <a:r>
              <a:rPr lang="en-US" altLang="zh-CN" sz="2400" dirty="0">
                <a:solidFill>
                  <a:srgbClr val="C00000"/>
                </a:solidFill>
                <a:latin typeface="黑体" panose="02010609060101010101" pitchFamily="49" charset="-122"/>
                <a:ea typeface="黑体" panose="02010609060101010101" pitchFamily="49" charset="-122"/>
              </a:rPr>
              <a:t>course</a:t>
            </a:r>
            <a:r>
              <a:rPr lang="zh-CN" altLang="en-US" sz="2400" dirty="0">
                <a:solidFill>
                  <a:srgbClr val="C00000"/>
                </a:solidFill>
                <a:latin typeface="黑体" panose="02010609060101010101" pitchFamily="49" charset="-122"/>
                <a:ea typeface="黑体" panose="02010609060101010101" pitchFamily="49" charset="-122"/>
              </a:rPr>
              <a:t>表的查询权并可将该权限授予他人：</a:t>
            </a:r>
            <a:endParaRPr lang="en-US" altLang="zh-CN" sz="2400" dirty="0">
              <a:latin typeface="黑体" panose="02010609060101010101" pitchFamily="49" charset="-122"/>
              <a:ea typeface="黑体" panose="02010609060101010101" pitchFamily="49" charset="-122"/>
            </a:endParaRPr>
          </a:p>
          <a:p>
            <a:pPr marL="0" indent="0">
              <a:lnSpc>
                <a:spcPct val="120000"/>
              </a:lnSpc>
              <a:spcBef>
                <a:spcPts val="1200"/>
              </a:spcBef>
              <a:buSzPct val="100000"/>
              <a:buNone/>
              <a:defRPr/>
            </a:pPr>
            <a:r>
              <a:rPr lang="zh-CN" altLang="en-US" sz="2400" dirty="0">
                <a:latin typeface="黑体" panose="02010609060101010101" pitchFamily="49" charset="-122"/>
                <a:ea typeface="黑体" panose="02010609060101010101" pitchFamily="49" charset="-122"/>
              </a:rPr>
              <a:t>在</a:t>
            </a:r>
            <a:r>
              <a:rPr lang="zh-CN" altLang="en-US" sz="2400" dirty="0">
                <a:solidFill>
                  <a:srgbClr val="0000CC"/>
                </a:solidFill>
                <a:latin typeface="黑体" panose="02010609060101010101" pitchFamily="49" charset="-122"/>
                <a:ea typeface="黑体" panose="02010609060101010101" pitchFamily="49" charset="-122"/>
              </a:rPr>
              <a:t>安全对象</a:t>
            </a:r>
            <a:r>
              <a:rPr lang="zh-CN" altLang="en-US" sz="2400" dirty="0">
                <a:latin typeface="黑体" panose="02010609060101010101" pitchFamily="49" charset="-122"/>
                <a:ea typeface="黑体" panose="02010609060101010101" pitchFamily="49" charset="-122"/>
              </a:rPr>
              <a:t>列表中</a:t>
            </a:r>
            <a:r>
              <a:rPr lang="zh-CN" altLang="zh-CN" sz="2400" dirty="0">
                <a:latin typeface="黑体" panose="02010609060101010101" pitchFamily="49" charset="-122"/>
                <a:ea typeface="黑体" panose="02010609060101010101" pitchFamily="49" charset="-122"/>
              </a:rPr>
              <a:t>选择</a:t>
            </a:r>
            <a:r>
              <a:rPr lang="en-US" altLang="zh-CN" sz="2400" dirty="0">
                <a:solidFill>
                  <a:srgbClr val="0000CC"/>
                </a:solidFill>
                <a:latin typeface="黑体" panose="02010609060101010101" pitchFamily="49" charset="-122"/>
                <a:ea typeface="黑体" panose="02010609060101010101" pitchFamily="49" charset="-122"/>
              </a:rPr>
              <a:t>course</a:t>
            </a:r>
            <a:r>
              <a:rPr lang="zh-CN" altLang="zh-CN" sz="2400" dirty="0">
                <a:latin typeface="黑体" panose="02010609060101010101" pitchFamily="49" charset="-122"/>
                <a:ea typeface="黑体" panose="02010609060101010101" pitchFamily="49" charset="-122"/>
              </a:rPr>
              <a:t>表，在</a:t>
            </a:r>
            <a:r>
              <a:rPr lang="zh-CN" altLang="en-US" sz="2400" dirty="0">
                <a:latin typeface="黑体" panose="02010609060101010101" pitchFamily="49" charset="-122"/>
                <a:ea typeface="黑体" panose="02010609060101010101" pitchFamily="49" charset="-122"/>
              </a:rPr>
              <a:t>其</a:t>
            </a:r>
            <a:r>
              <a:rPr lang="zh-CN" altLang="zh-CN" sz="2400" dirty="0">
                <a:latin typeface="黑体" panose="02010609060101010101" pitchFamily="49" charset="-122"/>
                <a:ea typeface="黑体" panose="02010609060101010101" pitchFamily="49" charset="-122"/>
              </a:rPr>
              <a:t>权限列表中</a:t>
            </a:r>
            <a:r>
              <a:rPr lang="zh-CN" altLang="en-US" sz="2400" dirty="0">
                <a:latin typeface="黑体" panose="02010609060101010101" pitchFamily="49" charset="-122"/>
                <a:ea typeface="黑体" panose="02010609060101010101" pitchFamily="49" charset="-122"/>
              </a:rPr>
              <a:t>选中</a:t>
            </a:r>
            <a:r>
              <a:rPr lang="zh-CN" altLang="zh-CN" sz="2400" dirty="0">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选择</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权，并在该行的</a:t>
            </a:r>
            <a:r>
              <a:rPr lang="zh-CN" altLang="zh-CN" sz="2400" dirty="0">
                <a:latin typeface="黑体" panose="02010609060101010101" pitchFamily="49" charset="-122"/>
                <a:ea typeface="黑体" panose="02010609060101010101" pitchFamily="49" charset="-122"/>
              </a:rPr>
              <a:t>“</a:t>
            </a:r>
            <a:r>
              <a:rPr lang="zh-CN" altLang="zh-CN" sz="2400" dirty="0">
                <a:solidFill>
                  <a:srgbClr val="0000CC"/>
                </a:solidFill>
                <a:latin typeface="黑体" panose="02010609060101010101" pitchFamily="49" charset="-122"/>
                <a:ea typeface="黑体" panose="02010609060101010101" pitchFamily="49" charset="-122"/>
              </a:rPr>
              <a:t>授予</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和“</a:t>
            </a:r>
            <a:r>
              <a:rPr lang="zh-CN" altLang="en-US" sz="2400" dirty="0">
                <a:solidFill>
                  <a:srgbClr val="0000CC"/>
                </a:solidFill>
                <a:latin typeface="黑体" panose="02010609060101010101" pitchFamily="49" charset="-122"/>
                <a:ea typeface="黑体" panose="02010609060101010101" pitchFamily="49" charset="-122"/>
              </a:rPr>
              <a:t>具有授予权限</a:t>
            </a:r>
            <a:r>
              <a:rPr lang="zh-CN" altLang="en-US" sz="2400" dirty="0">
                <a:latin typeface="黑体" panose="02010609060101010101" pitchFamily="49" charset="-122"/>
                <a:ea typeface="黑体" panose="02010609060101010101" pitchFamily="49" charset="-122"/>
              </a:rPr>
              <a:t>”栏勾选。</a:t>
            </a:r>
            <a:endParaRPr lang="zh-CN" altLang="en-US" sz="2400" dirty="0">
              <a:latin typeface="黑体" panose="02010609060101010101" pitchFamily="49" charset="-122"/>
              <a:ea typeface="黑体" panose="02010609060101010101" pitchFamily="49" charset="-122"/>
            </a:endParaRPr>
          </a:p>
        </p:txBody>
      </p:sp>
      <p:grpSp>
        <p:nvGrpSpPr>
          <p:cNvPr id="5" name="组合 4"/>
          <p:cNvGrpSpPr/>
          <p:nvPr/>
        </p:nvGrpSpPr>
        <p:grpSpPr>
          <a:xfrm>
            <a:off x="5326352" y="2091787"/>
            <a:ext cx="6213552" cy="3327502"/>
            <a:chOff x="5326352" y="2091787"/>
            <a:chExt cx="6213552" cy="3327502"/>
          </a:xfrm>
        </p:grpSpPr>
        <p:sp>
          <p:nvSpPr>
            <p:cNvPr id="11" name="矩形 10"/>
            <p:cNvSpPr/>
            <p:nvPr/>
          </p:nvSpPr>
          <p:spPr>
            <a:xfrm>
              <a:off x="5326352" y="2091787"/>
              <a:ext cx="6213552" cy="31878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326352" y="5100507"/>
              <a:ext cx="5810880" cy="31878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箭头: 下 1"/>
            <p:cNvSpPr/>
            <p:nvPr/>
          </p:nvSpPr>
          <p:spPr>
            <a:xfrm rot="1926311">
              <a:off x="8621883" y="4571255"/>
              <a:ext cx="78957" cy="659353"/>
            </a:xfrm>
            <a:custGeom>
              <a:avLst/>
              <a:gdLst>
                <a:gd name="connsiteX0" fmla="*/ 0 w 343948"/>
                <a:gd name="connsiteY0" fmla="*/ 633369 h 805343"/>
                <a:gd name="connsiteX1" fmla="*/ 85987 w 343948"/>
                <a:gd name="connsiteY1" fmla="*/ 633369 h 805343"/>
                <a:gd name="connsiteX2" fmla="*/ 85987 w 343948"/>
                <a:gd name="connsiteY2" fmla="*/ 0 h 805343"/>
                <a:gd name="connsiteX3" fmla="*/ 257961 w 343948"/>
                <a:gd name="connsiteY3" fmla="*/ 0 h 805343"/>
                <a:gd name="connsiteX4" fmla="*/ 257961 w 343948"/>
                <a:gd name="connsiteY4" fmla="*/ 633369 h 805343"/>
                <a:gd name="connsiteX5" fmla="*/ 343948 w 343948"/>
                <a:gd name="connsiteY5" fmla="*/ 633369 h 805343"/>
                <a:gd name="connsiteX6" fmla="*/ 171974 w 343948"/>
                <a:gd name="connsiteY6" fmla="*/ 805343 h 805343"/>
                <a:gd name="connsiteX7" fmla="*/ 0 w 343948"/>
                <a:gd name="connsiteY7" fmla="*/ 633369 h 805343"/>
                <a:gd name="connsiteX0-1" fmla="*/ 0 w 343948"/>
                <a:gd name="connsiteY0-2" fmla="*/ 1126191 h 1298165"/>
                <a:gd name="connsiteX1-3" fmla="*/ 85987 w 343948"/>
                <a:gd name="connsiteY1-4" fmla="*/ 1126191 h 1298165"/>
                <a:gd name="connsiteX2-5" fmla="*/ 192725 w 343948"/>
                <a:gd name="connsiteY2-6" fmla="*/ 0 h 1298165"/>
                <a:gd name="connsiteX3-7" fmla="*/ 257961 w 343948"/>
                <a:gd name="connsiteY3-8" fmla="*/ 492822 h 1298165"/>
                <a:gd name="connsiteX4-9" fmla="*/ 257961 w 343948"/>
                <a:gd name="connsiteY4-10" fmla="*/ 1126191 h 1298165"/>
                <a:gd name="connsiteX5-11" fmla="*/ 343948 w 343948"/>
                <a:gd name="connsiteY5-12" fmla="*/ 1126191 h 1298165"/>
                <a:gd name="connsiteX6-13" fmla="*/ 171974 w 343948"/>
                <a:gd name="connsiteY6-14" fmla="*/ 1298165 h 1298165"/>
                <a:gd name="connsiteX7-15" fmla="*/ 0 w 343948"/>
                <a:gd name="connsiteY7-16" fmla="*/ 1126191 h 1298165"/>
                <a:gd name="connsiteX0-17" fmla="*/ 0 w 343948"/>
                <a:gd name="connsiteY0-18" fmla="*/ 1234731 h 1406705"/>
                <a:gd name="connsiteX1-19" fmla="*/ 85987 w 343948"/>
                <a:gd name="connsiteY1-20" fmla="*/ 1234731 h 1406705"/>
                <a:gd name="connsiteX2-21" fmla="*/ 223660 w 343948"/>
                <a:gd name="connsiteY2-22" fmla="*/ 0 h 1406705"/>
                <a:gd name="connsiteX3-23" fmla="*/ 257961 w 343948"/>
                <a:gd name="connsiteY3-24" fmla="*/ 601362 h 1406705"/>
                <a:gd name="connsiteX4-25" fmla="*/ 257961 w 343948"/>
                <a:gd name="connsiteY4-26" fmla="*/ 1234731 h 1406705"/>
                <a:gd name="connsiteX5-27" fmla="*/ 343948 w 343948"/>
                <a:gd name="connsiteY5-28" fmla="*/ 1234731 h 1406705"/>
                <a:gd name="connsiteX6-29" fmla="*/ 171974 w 343948"/>
                <a:gd name="connsiteY6-30" fmla="*/ 1406705 h 1406705"/>
                <a:gd name="connsiteX7-31" fmla="*/ 0 w 343948"/>
                <a:gd name="connsiteY7-32" fmla="*/ 1234731 h 14067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43948" h="1406705">
                  <a:moveTo>
                    <a:pt x="0" y="1234731"/>
                  </a:moveTo>
                  <a:lnTo>
                    <a:pt x="85987" y="1234731"/>
                  </a:lnTo>
                  <a:lnTo>
                    <a:pt x="223660" y="0"/>
                  </a:lnTo>
                  <a:lnTo>
                    <a:pt x="257961" y="601362"/>
                  </a:lnTo>
                  <a:lnTo>
                    <a:pt x="257961" y="1234731"/>
                  </a:lnTo>
                  <a:lnTo>
                    <a:pt x="343948" y="1234731"/>
                  </a:lnTo>
                  <a:lnTo>
                    <a:pt x="171974" y="1406705"/>
                  </a:lnTo>
                  <a:lnTo>
                    <a:pt x="0" y="1234731"/>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箭头: 下 1"/>
            <p:cNvSpPr/>
            <p:nvPr/>
          </p:nvSpPr>
          <p:spPr>
            <a:xfrm rot="1926311">
              <a:off x="9763496" y="4571890"/>
              <a:ext cx="78957" cy="659353"/>
            </a:xfrm>
            <a:custGeom>
              <a:avLst/>
              <a:gdLst>
                <a:gd name="connsiteX0" fmla="*/ 0 w 343948"/>
                <a:gd name="connsiteY0" fmla="*/ 633369 h 805343"/>
                <a:gd name="connsiteX1" fmla="*/ 85987 w 343948"/>
                <a:gd name="connsiteY1" fmla="*/ 633369 h 805343"/>
                <a:gd name="connsiteX2" fmla="*/ 85987 w 343948"/>
                <a:gd name="connsiteY2" fmla="*/ 0 h 805343"/>
                <a:gd name="connsiteX3" fmla="*/ 257961 w 343948"/>
                <a:gd name="connsiteY3" fmla="*/ 0 h 805343"/>
                <a:gd name="connsiteX4" fmla="*/ 257961 w 343948"/>
                <a:gd name="connsiteY4" fmla="*/ 633369 h 805343"/>
                <a:gd name="connsiteX5" fmla="*/ 343948 w 343948"/>
                <a:gd name="connsiteY5" fmla="*/ 633369 h 805343"/>
                <a:gd name="connsiteX6" fmla="*/ 171974 w 343948"/>
                <a:gd name="connsiteY6" fmla="*/ 805343 h 805343"/>
                <a:gd name="connsiteX7" fmla="*/ 0 w 343948"/>
                <a:gd name="connsiteY7" fmla="*/ 633369 h 805343"/>
                <a:gd name="connsiteX0-1" fmla="*/ 0 w 343948"/>
                <a:gd name="connsiteY0-2" fmla="*/ 1126191 h 1298165"/>
                <a:gd name="connsiteX1-3" fmla="*/ 85987 w 343948"/>
                <a:gd name="connsiteY1-4" fmla="*/ 1126191 h 1298165"/>
                <a:gd name="connsiteX2-5" fmla="*/ 192725 w 343948"/>
                <a:gd name="connsiteY2-6" fmla="*/ 0 h 1298165"/>
                <a:gd name="connsiteX3-7" fmla="*/ 257961 w 343948"/>
                <a:gd name="connsiteY3-8" fmla="*/ 492822 h 1298165"/>
                <a:gd name="connsiteX4-9" fmla="*/ 257961 w 343948"/>
                <a:gd name="connsiteY4-10" fmla="*/ 1126191 h 1298165"/>
                <a:gd name="connsiteX5-11" fmla="*/ 343948 w 343948"/>
                <a:gd name="connsiteY5-12" fmla="*/ 1126191 h 1298165"/>
                <a:gd name="connsiteX6-13" fmla="*/ 171974 w 343948"/>
                <a:gd name="connsiteY6-14" fmla="*/ 1298165 h 1298165"/>
                <a:gd name="connsiteX7-15" fmla="*/ 0 w 343948"/>
                <a:gd name="connsiteY7-16" fmla="*/ 1126191 h 1298165"/>
                <a:gd name="connsiteX0-17" fmla="*/ 0 w 343948"/>
                <a:gd name="connsiteY0-18" fmla="*/ 1234731 h 1406705"/>
                <a:gd name="connsiteX1-19" fmla="*/ 85987 w 343948"/>
                <a:gd name="connsiteY1-20" fmla="*/ 1234731 h 1406705"/>
                <a:gd name="connsiteX2-21" fmla="*/ 223660 w 343948"/>
                <a:gd name="connsiteY2-22" fmla="*/ 0 h 1406705"/>
                <a:gd name="connsiteX3-23" fmla="*/ 257961 w 343948"/>
                <a:gd name="connsiteY3-24" fmla="*/ 601362 h 1406705"/>
                <a:gd name="connsiteX4-25" fmla="*/ 257961 w 343948"/>
                <a:gd name="connsiteY4-26" fmla="*/ 1234731 h 1406705"/>
                <a:gd name="connsiteX5-27" fmla="*/ 343948 w 343948"/>
                <a:gd name="connsiteY5-28" fmla="*/ 1234731 h 1406705"/>
                <a:gd name="connsiteX6-29" fmla="*/ 171974 w 343948"/>
                <a:gd name="connsiteY6-30" fmla="*/ 1406705 h 1406705"/>
                <a:gd name="connsiteX7-31" fmla="*/ 0 w 343948"/>
                <a:gd name="connsiteY7-32" fmla="*/ 1234731 h 14067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43948" h="1406705">
                  <a:moveTo>
                    <a:pt x="0" y="1234731"/>
                  </a:moveTo>
                  <a:lnTo>
                    <a:pt x="85987" y="1234731"/>
                  </a:lnTo>
                  <a:lnTo>
                    <a:pt x="223660" y="0"/>
                  </a:lnTo>
                  <a:lnTo>
                    <a:pt x="257961" y="601362"/>
                  </a:lnTo>
                  <a:lnTo>
                    <a:pt x="257961" y="1234731"/>
                  </a:lnTo>
                  <a:lnTo>
                    <a:pt x="343948" y="1234731"/>
                  </a:lnTo>
                  <a:lnTo>
                    <a:pt x="171974" y="1406705"/>
                  </a:lnTo>
                  <a:lnTo>
                    <a:pt x="0" y="1234731"/>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746967" y="2114885"/>
            <a:ext cx="2563272" cy="36351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600"/>
              </a:spcBef>
              <a:buSzPct val="100000"/>
              <a:buNone/>
              <a:defRPr/>
            </a:pPr>
            <a:r>
              <a:rPr lang="zh-CN" altLang="en-US" sz="2400" dirty="0">
                <a:latin typeface="黑体" panose="02010609060101010101" pitchFamily="49" charset="-122"/>
                <a:ea typeface="黑体" panose="02010609060101010101" pitchFamily="49" charset="-122"/>
              </a:rPr>
              <a:t>⑦ 在</a:t>
            </a:r>
            <a:r>
              <a:rPr lang="zh-CN" altLang="en-US" sz="2400" dirty="0">
                <a:solidFill>
                  <a:srgbClr val="0000CC"/>
                </a:solidFill>
                <a:latin typeface="黑体" panose="02010609060101010101" pitchFamily="49" charset="-122"/>
                <a:ea typeface="黑体" panose="02010609060101010101" pitchFamily="49" charset="-122"/>
              </a:rPr>
              <a:t>安全对象</a:t>
            </a:r>
            <a:r>
              <a:rPr lang="zh-CN" altLang="en-US" sz="2400" dirty="0">
                <a:latin typeface="黑体" panose="02010609060101010101" pitchFamily="49" charset="-122"/>
                <a:ea typeface="黑体" panose="02010609060101010101" pitchFamily="49" charset="-122"/>
              </a:rPr>
              <a:t>列表中</a:t>
            </a:r>
            <a:r>
              <a:rPr lang="zh-CN" altLang="zh-CN" sz="2400" dirty="0">
                <a:latin typeface="黑体" panose="02010609060101010101" pitchFamily="49" charset="-122"/>
                <a:ea typeface="黑体" panose="02010609060101010101" pitchFamily="49" charset="-122"/>
              </a:rPr>
              <a:t>选择</a:t>
            </a:r>
            <a:r>
              <a:rPr lang="en-US" altLang="zh-CN" sz="2400" dirty="0">
                <a:solidFill>
                  <a:srgbClr val="0000CC"/>
                </a:solidFill>
                <a:latin typeface="黑体" panose="02010609060101010101" pitchFamily="49" charset="-122"/>
                <a:ea typeface="黑体" panose="02010609060101010101" pitchFamily="49" charset="-122"/>
              </a:rPr>
              <a:t>score</a:t>
            </a:r>
            <a:r>
              <a:rPr lang="zh-CN" altLang="zh-CN" sz="2400" dirty="0">
                <a:latin typeface="黑体" panose="02010609060101010101" pitchFamily="49" charset="-122"/>
                <a:ea typeface="黑体" panose="02010609060101010101" pitchFamily="49" charset="-122"/>
              </a:rPr>
              <a:t>表，在</a:t>
            </a:r>
            <a:r>
              <a:rPr lang="zh-CN" altLang="en-US" sz="2400" dirty="0">
                <a:latin typeface="黑体" panose="02010609060101010101" pitchFamily="49" charset="-122"/>
                <a:ea typeface="黑体" panose="02010609060101010101" pitchFamily="49" charset="-122"/>
              </a:rPr>
              <a:t>其</a:t>
            </a:r>
            <a:r>
              <a:rPr lang="zh-CN" altLang="zh-CN" sz="2400" dirty="0">
                <a:latin typeface="黑体" panose="02010609060101010101" pitchFamily="49" charset="-122"/>
                <a:ea typeface="黑体" panose="02010609060101010101" pitchFamily="49" charset="-122"/>
              </a:rPr>
              <a:t>权限列表中</a:t>
            </a:r>
            <a:r>
              <a:rPr lang="zh-CN" altLang="en-US" sz="2400" dirty="0">
                <a:latin typeface="黑体" panose="02010609060101010101" pitchFamily="49" charset="-122"/>
                <a:ea typeface="黑体" panose="02010609060101010101" pitchFamily="49" charset="-122"/>
              </a:rPr>
              <a:t>选择</a:t>
            </a:r>
            <a:r>
              <a:rPr lang="zh-CN" altLang="zh-CN" sz="2400" dirty="0">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更新</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权，并在该行的</a:t>
            </a:r>
            <a:r>
              <a:rPr lang="zh-CN" altLang="zh-CN" sz="2400" dirty="0">
                <a:latin typeface="黑体" panose="02010609060101010101" pitchFamily="49" charset="-122"/>
                <a:ea typeface="黑体" panose="02010609060101010101" pitchFamily="49" charset="-122"/>
              </a:rPr>
              <a:t>“</a:t>
            </a:r>
            <a:r>
              <a:rPr lang="zh-CN" altLang="zh-CN" sz="2400" dirty="0">
                <a:solidFill>
                  <a:srgbClr val="0000CC"/>
                </a:solidFill>
                <a:latin typeface="黑体" panose="02010609060101010101" pitchFamily="49" charset="-122"/>
                <a:ea typeface="黑体" panose="02010609060101010101" pitchFamily="49" charset="-122"/>
              </a:rPr>
              <a:t>授予</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栏勾选，然后单击“</a:t>
            </a:r>
            <a:r>
              <a:rPr lang="zh-CN" altLang="en-US" sz="2400" dirty="0">
                <a:solidFill>
                  <a:srgbClr val="0000CC"/>
                </a:solidFill>
                <a:latin typeface="黑体" panose="02010609060101010101" pitchFamily="49" charset="-122"/>
                <a:ea typeface="黑体" panose="02010609060101010101" pitchFamily="49" charset="-122"/>
              </a:rPr>
              <a:t>列权限</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”按钮。</a:t>
            </a:r>
            <a:endParaRPr lang="zh-CN" altLang="en-US" sz="2400" dirty="0">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1"/>
          <a:stretch>
            <a:fillRect/>
          </a:stretch>
        </p:blipFill>
        <p:spPr>
          <a:xfrm>
            <a:off x="3410907" y="538196"/>
            <a:ext cx="8086815" cy="5781608"/>
          </a:xfrm>
          <a:prstGeom prst="rect">
            <a:avLst/>
          </a:prstGeom>
          <a:effectLst>
            <a:outerShdw blurRad="50800" dist="38100" dir="2700000" algn="tl" rotWithShape="0">
              <a:prstClr val="black">
                <a:alpha val="40000"/>
              </a:prstClr>
            </a:outerShdw>
          </a:effectLst>
        </p:spPr>
      </p:pic>
      <p:sp>
        <p:nvSpPr>
          <p:cNvPr id="2" name="箭头: 下 1"/>
          <p:cNvSpPr/>
          <p:nvPr/>
        </p:nvSpPr>
        <p:spPr>
          <a:xfrm rot="7594876">
            <a:off x="10965541" y="4035593"/>
            <a:ext cx="109868" cy="856377"/>
          </a:xfrm>
          <a:custGeom>
            <a:avLst/>
            <a:gdLst>
              <a:gd name="connsiteX0" fmla="*/ 0 w 343948"/>
              <a:gd name="connsiteY0" fmla="*/ 633369 h 805343"/>
              <a:gd name="connsiteX1" fmla="*/ 85987 w 343948"/>
              <a:gd name="connsiteY1" fmla="*/ 633369 h 805343"/>
              <a:gd name="connsiteX2" fmla="*/ 85987 w 343948"/>
              <a:gd name="connsiteY2" fmla="*/ 0 h 805343"/>
              <a:gd name="connsiteX3" fmla="*/ 257961 w 343948"/>
              <a:gd name="connsiteY3" fmla="*/ 0 h 805343"/>
              <a:gd name="connsiteX4" fmla="*/ 257961 w 343948"/>
              <a:gd name="connsiteY4" fmla="*/ 633369 h 805343"/>
              <a:gd name="connsiteX5" fmla="*/ 343948 w 343948"/>
              <a:gd name="connsiteY5" fmla="*/ 633369 h 805343"/>
              <a:gd name="connsiteX6" fmla="*/ 171974 w 343948"/>
              <a:gd name="connsiteY6" fmla="*/ 805343 h 805343"/>
              <a:gd name="connsiteX7" fmla="*/ 0 w 343948"/>
              <a:gd name="connsiteY7" fmla="*/ 633369 h 805343"/>
              <a:gd name="connsiteX0-1" fmla="*/ 0 w 343948"/>
              <a:gd name="connsiteY0-2" fmla="*/ 1126191 h 1298165"/>
              <a:gd name="connsiteX1-3" fmla="*/ 85987 w 343948"/>
              <a:gd name="connsiteY1-4" fmla="*/ 1126191 h 1298165"/>
              <a:gd name="connsiteX2-5" fmla="*/ 192725 w 343948"/>
              <a:gd name="connsiteY2-6" fmla="*/ 0 h 1298165"/>
              <a:gd name="connsiteX3-7" fmla="*/ 257961 w 343948"/>
              <a:gd name="connsiteY3-8" fmla="*/ 492822 h 1298165"/>
              <a:gd name="connsiteX4-9" fmla="*/ 257961 w 343948"/>
              <a:gd name="connsiteY4-10" fmla="*/ 1126191 h 1298165"/>
              <a:gd name="connsiteX5-11" fmla="*/ 343948 w 343948"/>
              <a:gd name="connsiteY5-12" fmla="*/ 1126191 h 1298165"/>
              <a:gd name="connsiteX6-13" fmla="*/ 171974 w 343948"/>
              <a:gd name="connsiteY6-14" fmla="*/ 1298165 h 1298165"/>
              <a:gd name="connsiteX7-15" fmla="*/ 0 w 343948"/>
              <a:gd name="connsiteY7-16" fmla="*/ 1126191 h 1298165"/>
              <a:gd name="connsiteX0-17" fmla="*/ 0 w 343948"/>
              <a:gd name="connsiteY0-18" fmla="*/ 1234731 h 1406705"/>
              <a:gd name="connsiteX1-19" fmla="*/ 85987 w 343948"/>
              <a:gd name="connsiteY1-20" fmla="*/ 1234731 h 1406705"/>
              <a:gd name="connsiteX2-21" fmla="*/ 223660 w 343948"/>
              <a:gd name="connsiteY2-22" fmla="*/ 0 h 1406705"/>
              <a:gd name="connsiteX3-23" fmla="*/ 257961 w 343948"/>
              <a:gd name="connsiteY3-24" fmla="*/ 601362 h 1406705"/>
              <a:gd name="connsiteX4-25" fmla="*/ 257961 w 343948"/>
              <a:gd name="connsiteY4-26" fmla="*/ 1234731 h 1406705"/>
              <a:gd name="connsiteX5-27" fmla="*/ 343948 w 343948"/>
              <a:gd name="connsiteY5-28" fmla="*/ 1234731 h 1406705"/>
              <a:gd name="connsiteX6-29" fmla="*/ 171974 w 343948"/>
              <a:gd name="connsiteY6-30" fmla="*/ 1406705 h 1406705"/>
              <a:gd name="connsiteX7-31" fmla="*/ 0 w 343948"/>
              <a:gd name="connsiteY7-32" fmla="*/ 1234731 h 14067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43948" h="1406705">
                <a:moveTo>
                  <a:pt x="0" y="1234731"/>
                </a:moveTo>
                <a:lnTo>
                  <a:pt x="85987" y="1234731"/>
                </a:lnTo>
                <a:lnTo>
                  <a:pt x="223660" y="0"/>
                </a:lnTo>
                <a:lnTo>
                  <a:pt x="257961" y="601362"/>
                </a:lnTo>
                <a:lnTo>
                  <a:pt x="257961" y="1234731"/>
                </a:lnTo>
                <a:lnTo>
                  <a:pt x="343948" y="1234731"/>
                </a:lnTo>
                <a:lnTo>
                  <a:pt x="171974" y="1406705"/>
                </a:lnTo>
                <a:lnTo>
                  <a:pt x="0" y="1234731"/>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746967" y="818074"/>
            <a:ext cx="2491183" cy="1200329"/>
          </a:xfrm>
          <a:prstGeom prst="rect">
            <a:avLst/>
          </a:prstGeom>
          <a:noFill/>
        </p:spPr>
        <p:txBody>
          <a:bodyPr wrap="square">
            <a:spAutoFit/>
          </a:bodyPr>
          <a:lstStyle/>
          <a:p>
            <a:r>
              <a:rPr lang="zh-CN" altLang="en-US" sz="2400" dirty="0">
                <a:latin typeface="黑体" panose="02010609060101010101" pitchFamily="49" charset="-122"/>
                <a:ea typeface="黑体" panose="02010609060101010101" pitchFamily="49" charset="-122"/>
              </a:rPr>
              <a:t>⑦</a:t>
            </a:r>
            <a:r>
              <a:rPr lang="en-US" altLang="zh-CN" sz="2400" b="1" dirty="0">
                <a:latin typeface="等线" panose="02010600030101010101" pitchFamily="2" charset="-122"/>
                <a:ea typeface="等线" panose="02010600030101010101" pitchFamily="2" charset="-122"/>
              </a:rPr>
              <a:t>~</a:t>
            </a:r>
            <a:r>
              <a:rPr lang="zh-CN" altLang="en-US" sz="2400" dirty="0">
                <a:latin typeface="黑体" panose="02010609060101010101" pitchFamily="49" charset="-122"/>
                <a:ea typeface="黑体" panose="02010609060101010101" pitchFamily="49" charset="-122"/>
              </a:rPr>
              <a:t>⑨</a:t>
            </a:r>
            <a:r>
              <a:rPr lang="zh-CN" altLang="en-US" sz="2400" dirty="0">
                <a:solidFill>
                  <a:srgbClr val="C00000"/>
                </a:solidFill>
                <a:latin typeface="黑体" panose="02010609060101010101" pitchFamily="49" charset="-122"/>
                <a:ea typeface="黑体" panose="02010609060101010101" pitchFamily="49" charset="-122"/>
              </a:rPr>
              <a:t>授予</a:t>
            </a:r>
            <a:r>
              <a:rPr lang="zh-CN" altLang="zh-CN" sz="2400" dirty="0">
                <a:solidFill>
                  <a:srgbClr val="C00000"/>
                </a:solidFill>
                <a:latin typeface="黑体" panose="02010609060101010101" pitchFamily="49" charset="-122"/>
                <a:ea typeface="黑体" panose="02010609060101010101" pitchFamily="49" charset="-122"/>
              </a:rPr>
              <a:t>对</a:t>
            </a:r>
            <a:r>
              <a:rPr lang="en-US" altLang="zh-CN" sz="2400" dirty="0">
                <a:solidFill>
                  <a:srgbClr val="C00000"/>
                </a:solidFill>
                <a:latin typeface="黑体" panose="02010609060101010101" pitchFamily="49" charset="-122"/>
                <a:ea typeface="黑体" panose="02010609060101010101" pitchFamily="49" charset="-122"/>
              </a:rPr>
              <a:t>score</a:t>
            </a:r>
            <a:r>
              <a:rPr lang="zh-CN" altLang="zh-CN" sz="2400" dirty="0">
                <a:solidFill>
                  <a:srgbClr val="C00000"/>
                </a:solidFill>
                <a:latin typeface="黑体" panose="02010609060101010101" pitchFamily="49" charset="-122"/>
                <a:ea typeface="黑体" panose="02010609060101010101" pitchFamily="49" charset="-122"/>
              </a:rPr>
              <a:t>表</a:t>
            </a:r>
            <a:r>
              <a:rPr lang="zh-CN" altLang="en-US" sz="2400" dirty="0">
                <a:solidFill>
                  <a:srgbClr val="C00000"/>
                </a:solidFill>
                <a:latin typeface="黑体" panose="02010609060101010101" pitchFamily="49" charset="-122"/>
                <a:ea typeface="黑体" panose="02010609060101010101" pitchFamily="49" charset="-122"/>
              </a:rPr>
              <a:t>的</a:t>
            </a:r>
            <a:r>
              <a:rPr lang="en-US" altLang="zh-CN" sz="2400" dirty="0">
                <a:solidFill>
                  <a:srgbClr val="C00000"/>
                </a:solidFill>
                <a:latin typeface="黑体" panose="02010609060101010101" pitchFamily="49" charset="-122"/>
                <a:ea typeface="黑体" panose="02010609060101010101" pitchFamily="49" charset="-122"/>
              </a:rPr>
              <a:t>degree</a:t>
            </a:r>
            <a:r>
              <a:rPr lang="zh-CN" altLang="zh-CN" sz="2400" dirty="0">
                <a:solidFill>
                  <a:srgbClr val="C00000"/>
                </a:solidFill>
                <a:latin typeface="黑体" panose="02010609060101010101" pitchFamily="49" charset="-122"/>
                <a:ea typeface="黑体" panose="02010609060101010101" pitchFamily="49" charset="-122"/>
              </a:rPr>
              <a:t>列</a:t>
            </a:r>
            <a:r>
              <a:rPr lang="zh-CN" altLang="en-US" sz="2400" dirty="0">
                <a:solidFill>
                  <a:srgbClr val="C00000"/>
                </a:solidFill>
                <a:latin typeface="黑体" panose="02010609060101010101" pitchFamily="49" charset="-122"/>
                <a:ea typeface="黑体" panose="02010609060101010101" pitchFamily="49" charset="-122"/>
              </a:rPr>
              <a:t>具有修改</a:t>
            </a:r>
            <a:r>
              <a:rPr lang="zh-CN" altLang="zh-CN" sz="2400" dirty="0">
                <a:solidFill>
                  <a:srgbClr val="C00000"/>
                </a:solidFill>
                <a:latin typeface="黑体" panose="02010609060101010101" pitchFamily="49" charset="-122"/>
                <a:ea typeface="黑体" panose="02010609060101010101" pitchFamily="49" charset="-122"/>
              </a:rPr>
              <a:t>权</a:t>
            </a:r>
            <a:r>
              <a:rPr lang="zh-CN" altLang="en-US" sz="2400" dirty="0">
                <a:solidFill>
                  <a:srgbClr val="C00000"/>
                </a:solidFill>
                <a:latin typeface="黑体" panose="02010609060101010101" pitchFamily="49" charset="-122"/>
                <a:ea typeface="黑体" panose="02010609060101010101" pitchFamily="49" charset="-122"/>
              </a:rPr>
              <a:t>：</a:t>
            </a:r>
            <a:endParaRPr lang="zh-CN" altLang="en-US" sz="2400" dirty="0">
              <a:solidFill>
                <a:srgbClr val="C00000"/>
              </a:solidFill>
            </a:endParaRPr>
          </a:p>
        </p:txBody>
      </p:sp>
      <p:grpSp>
        <p:nvGrpSpPr>
          <p:cNvPr id="11" name="组合 10"/>
          <p:cNvGrpSpPr/>
          <p:nvPr/>
        </p:nvGrpSpPr>
        <p:grpSpPr>
          <a:xfrm>
            <a:off x="5183503" y="2374735"/>
            <a:ext cx="6213552" cy="2885163"/>
            <a:chOff x="5183502" y="2374735"/>
            <a:chExt cx="6213552" cy="2885163"/>
          </a:xfrm>
        </p:grpSpPr>
        <p:sp>
          <p:nvSpPr>
            <p:cNvPr id="8" name="矩形 7"/>
            <p:cNvSpPr/>
            <p:nvPr/>
          </p:nvSpPr>
          <p:spPr>
            <a:xfrm>
              <a:off x="5183502" y="2374735"/>
              <a:ext cx="6213552" cy="31878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200517" y="4941116"/>
              <a:ext cx="5810880" cy="31878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1"/>
            <p:cNvSpPr/>
            <p:nvPr/>
          </p:nvSpPr>
          <p:spPr>
            <a:xfrm rot="1926311">
              <a:off x="8470047" y="4395668"/>
              <a:ext cx="91511" cy="702823"/>
            </a:xfrm>
            <a:custGeom>
              <a:avLst/>
              <a:gdLst>
                <a:gd name="connsiteX0" fmla="*/ 0 w 343948"/>
                <a:gd name="connsiteY0" fmla="*/ 633369 h 805343"/>
                <a:gd name="connsiteX1" fmla="*/ 85987 w 343948"/>
                <a:gd name="connsiteY1" fmla="*/ 633369 h 805343"/>
                <a:gd name="connsiteX2" fmla="*/ 85987 w 343948"/>
                <a:gd name="connsiteY2" fmla="*/ 0 h 805343"/>
                <a:gd name="connsiteX3" fmla="*/ 257961 w 343948"/>
                <a:gd name="connsiteY3" fmla="*/ 0 h 805343"/>
                <a:gd name="connsiteX4" fmla="*/ 257961 w 343948"/>
                <a:gd name="connsiteY4" fmla="*/ 633369 h 805343"/>
                <a:gd name="connsiteX5" fmla="*/ 343948 w 343948"/>
                <a:gd name="connsiteY5" fmla="*/ 633369 h 805343"/>
                <a:gd name="connsiteX6" fmla="*/ 171974 w 343948"/>
                <a:gd name="connsiteY6" fmla="*/ 805343 h 805343"/>
                <a:gd name="connsiteX7" fmla="*/ 0 w 343948"/>
                <a:gd name="connsiteY7" fmla="*/ 633369 h 805343"/>
                <a:gd name="connsiteX0-1" fmla="*/ 0 w 343948"/>
                <a:gd name="connsiteY0-2" fmla="*/ 1126191 h 1298165"/>
                <a:gd name="connsiteX1-3" fmla="*/ 85987 w 343948"/>
                <a:gd name="connsiteY1-4" fmla="*/ 1126191 h 1298165"/>
                <a:gd name="connsiteX2-5" fmla="*/ 192725 w 343948"/>
                <a:gd name="connsiteY2-6" fmla="*/ 0 h 1298165"/>
                <a:gd name="connsiteX3-7" fmla="*/ 257961 w 343948"/>
                <a:gd name="connsiteY3-8" fmla="*/ 492822 h 1298165"/>
                <a:gd name="connsiteX4-9" fmla="*/ 257961 w 343948"/>
                <a:gd name="connsiteY4-10" fmla="*/ 1126191 h 1298165"/>
                <a:gd name="connsiteX5-11" fmla="*/ 343948 w 343948"/>
                <a:gd name="connsiteY5-12" fmla="*/ 1126191 h 1298165"/>
                <a:gd name="connsiteX6-13" fmla="*/ 171974 w 343948"/>
                <a:gd name="connsiteY6-14" fmla="*/ 1298165 h 1298165"/>
                <a:gd name="connsiteX7-15" fmla="*/ 0 w 343948"/>
                <a:gd name="connsiteY7-16" fmla="*/ 1126191 h 1298165"/>
                <a:gd name="connsiteX0-17" fmla="*/ 0 w 343948"/>
                <a:gd name="connsiteY0-18" fmla="*/ 1234731 h 1406705"/>
                <a:gd name="connsiteX1-19" fmla="*/ 85987 w 343948"/>
                <a:gd name="connsiteY1-20" fmla="*/ 1234731 h 1406705"/>
                <a:gd name="connsiteX2-21" fmla="*/ 223660 w 343948"/>
                <a:gd name="connsiteY2-22" fmla="*/ 0 h 1406705"/>
                <a:gd name="connsiteX3-23" fmla="*/ 257961 w 343948"/>
                <a:gd name="connsiteY3-24" fmla="*/ 601362 h 1406705"/>
                <a:gd name="connsiteX4-25" fmla="*/ 257961 w 343948"/>
                <a:gd name="connsiteY4-26" fmla="*/ 1234731 h 1406705"/>
                <a:gd name="connsiteX5-27" fmla="*/ 343948 w 343948"/>
                <a:gd name="connsiteY5-28" fmla="*/ 1234731 h 1406705"/>
                <a:gd name="connsiteX6-29" fmla="*/ 171974 w 343948"/>
                <a:gd name="connsiteY6-30" fmla="*/ 1406705 h 1406705"/>
                <a:gd name="connsiteX7-31" fmla="*/ 0 w 343948"/>
                <a:gd name="connsiteY7-32" fmla="*/ 1234731 h 14067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43948" h="1406705">
                  <a:moveTo>
                    <a:pt x="0" y="1234731"/>
                  </a:moveTo>
                  <a:lnTo>
                    <a:pt x="85987" y="1234731"/>
                  </a:lnTo>
                  <a:lnTo>
                    <a:pt x="223660" y="0"/>
                  </a:lnTo>
                  <a:lnTo>
                    <a:pt x="257961" y="601362"/>
                  </a:lnTo>
                  <a:lnTo>
                    <a:pt x="257961" y="1234731"/>
                  </a:lnTo>
                  <a:lnTo>
                    <a:pt x="343948" y="1234731"/>
                  </a:lnTo>
                  <a:lnTo>
                    <a:pt x="171974" y="1406705"/>
                  </a:lnTo>
                  <a:lnTo>
                    <a:pt x="0" y="1234731"/>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863115" y="1045895"/>
            <a:ext cx="3264268" cy="35764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600"/>
              </a:spcBef>
              <a:buSzPct val="100000"/>
              <a:buNone/>
              <a:defRPr/>
            </a:pPr>
            <a:r>
              <a:rPr lang="zh-CN" altLang="en-US" sz="2400" dirty="0">
                <a:latin typeface="黑体" panose="02010609060101010101" pitchFamily="49" charset="-122"/>
                <a:ea typeface="黑体" panose="02010609060101010101" pitchFamily="49" charset="-122"/>
              </a:rPr>
              <a:t>⑧ 在</a:t>
            </a:r>
            <a:r>
              <a:rPr lang="zh-CN" altLang="en-US" sz="2400" dirty="0">
                <a:solidFill>
                  <a:srgbClr val="0000CC"/>
                </a:solidFill>
                <a:latin typeface="黑体" panose="02010609060101010101" pitchFamily="49" charset="-122"/>
                <a:ea typeface="黑体" panose="02010609060101010101" pitchFamily="49" charset="-122"/>
              </a:rPr>
              <a:t>列权限</a:t>
            </a:r>
            <a:r>
              <a:rPr lang="zh-CN" altLang="en-US" sz="2400" dirty="0">
                <a:latin typeface="黑体" panose="02010609060101010101" pitchFamily="49" charset="-122"/>
                <a:ea typeface="黑体" panose="02010609060101010101" pitchFamily="49" charset="-122"/>
              </a:rPr>
              <a:t>对话框中，选择</a:t>
            </a:r>
            <a:r>
              <a:rPr lang="en-US" altLang="zh-CN" sz="2400" dirty="0">
                <a:solidFill>
                  <a:srgbClr val="0000CC"/>
                </a:solidFill>
                <a:latin typeface="黑体" panose="02010609060101010101" pitchFamily="49" charset="-122"/>
                <a:ea typeface="黑体" panose="02010609060101010101" pitchFamily="49" charset="-122"/>
              </a:rPr>
              <a:t>degree</a:t>
            </a:r>
            <a:r>
              <a:rPr lang="zh-CN" altLang="en-US" sz="2400" dirty="0">
                <a:latin typeface="黑体" panose="02010609060101010101" pitchFamily="49" charset="-122"/>
                <a:ea typeface="黑体" panose="02010609060101010101" pitchFamily="49" charset="-122"/>
              </a:rPr>
              <a:t>字段，并在其“</a:t>
            </a:r>
            <a:r>
              <a:rPr lang="zh-CN" altLang="en-US" sz="2400" dirty="0">
                <a:solidFill>
                  <a:srgbClr val="0000CC"/>
                </a:solidFill>
                <a:latin typeface="黑体" panose="02010609060101010101" pitchFamily="49" charset="-122"/>
                <a:ea typeface="黑体" panose="02010609060101010101" pitchFamily="49" charset="-122"/>
              </a:rPr>
              <a:t>授予</a:t>
            </a:r>
            <a:r>
              <a:rPr lang="zh-CN" altLang="en-US" sz="2400" dirty="0">
                <a:latin typeface="黑体" panose="02010609060101010101" pitchFamily="49" charset="-122"/>
                <a:ea typeface="黑体" panose="02010609060101010101" pitchFamily="49" charset="-122"/>
              </a:rPr>
              <a:t>” 栏勾选，单击“</a:t>
            </a:r>
            <a:r>
              <a:rPr lang="zh-CN" altLang="en-US" sz="2400" dirty="0">
                <a:solidFill>
                  <a:srgbClr val="0000CC"/>
                </a:solidFill>
                <a:latin typeface="黑体" panose="02010609060101010101" pitchFamily="49" charset="-122"/>
                <a:ea typeface="黑体" panose="02010609060101010101" pitchFamily="49" charset="-122"/>
              </a:rPr>
              <a:t>确定</a:t>
            </a:r>
            <a:r>
              <a:rPr lang="zh-CN" altLang="en-US" sz="2400" dirty="0">
                <a:latin typeface="黑体" panose="02010609060101010101" pitchFamily="49" charset="-122"/>
                <a:ea typeface="黑体" panose="02010609060101010101" pitchFamily="49" charset="-122"/>
              </a:rPr>
              <a:t>”按钮。</a:t>
            </a:r>
            <a:endParaRPr lang="zh-CN" altLang="en-US" sz="2400" dirty="0">
              <a:latin typeface="黑体" panose="02010609060101010101" pitchFamily="49" charset="-122"/>
              <a:ea typeface="黑体" panose="02010609060101010101" pitchFamily="49" charset="-122"/>
            </a:endParaRPr>
          </a:p>
        </p:txBody>
      </p:sp>
      <p:grpSp>
        <p:nvGrpSpPr>
          <p:cNvPr id="3" name="组合 2"/>
          <p:cNvGrpSpPr/>
          <p:nvPr/>
        </p:nvGrpSpPr>
        <p:grpSpPr>
          <a:xfrm>
            <a:off x="4601973" y="1045895"/>
            <a:ext cx="6343650" cy="5019675"/>
            <a:chOff x="4601973" y="1045895"/>
            <a:chExt cx="6343650" cy="5019675"/>
          </a:xfrm>
        </p:grpSpPr>
        <p:pic>
          <p:nvPicPr>
            <p:cNvPr id="5" name="图片 4"/>
            <p:cNvPicPr>
              <a:picLocks noChangeAspect="1"/>
            </p:cNvPicPr>
            <p:nvPr/>
          </p:nvPicPr>
          <p:blipFill>
            <a:blip r:embed="rId1"/>
            <a:stretch>
              <a:fillRect/>
            </a:stretch>
          </p:blipFill>
          <p:spPr>
            <a:xfrm>
              <a:off x="4601973" y="1045895"/>
              <a:ext cx="6343650" cy="5019675"/>
            </a:xfrm>
            <a:prstGeom prst="rect">
              <a:avLst/>
            </a:prstGeom>
            <a:effectLst>
              <a:outerShdw blurRad="50800" dist="38100" dir="2700000" algn="tl" rotWithShape="0">
                <a:prstClr val="black">
                  <a:alpha val="40000"/>
                </a:prstClr>
              </a:outerShdw>
            </a:effectLst>
          </p:spPr>
        </p:pic>
        <p:sp>
          <p:nvSpPr>
            <p:cNvPr id="2" name="箭头: 下 1"/>
            <p:cNvSpPr/>
            <p:nvPr/>
          </p:nvSpPr>
          <p:spPr>
            <a:xfrm rot="1926311">
              <a:off x="8291676" y="3585191"/>
              <a:ext cx="78957" cy="659353"/>
            </a:xfrm>
            <a:custGeom>
              <a:avLst/>
              <a:gdLst>
                <a:gd name="connsiteX0" fmla="*/ 0 w 343948"/>
                <a:gd name="connsiteY0" fmla="*/ 633369 h 805343"/>
                <a:gd name="connsiteX1" fmla="*/ 85987 w 343948"/>
                <a:gd name="connsiteY1" fmla="*/ 633369 h 805343"/>
                <a:gd name="connsiteX2" fmla="*/ 85987 w 343948"/>
                <a:gd name="connsiteY2" fmla="*/ 0 h 805343"/>
                <a:gd name="connsiteX3" fmla="*/ 257961 w 343948"/>
                <a:gd name="connsiteY3" fmla="*/ 0 h 805343"/>
                <a:gd name="connsiteX4" fmla="*/ 257961 w 343948"/>
                <a:gd name="connsiteY4" fmla="*/ 633369 h 805343"/>
                <a:gd name="connsiteX5" fmla="*/ 343948 w 343948"/>
                <a:gd name="connsiteY5" fmla="*/ 633369 h 805343"/>
                <a:gd name="connsiteX6" fmla="*/ 171974 w 343948"/>
                <a:gd name="connsiteY6" fmla="*/ 805343 h 805343"/>
                <a:gd name="connsiteX7" fmla="*/ 0 w 343948"/>
                <a:gd name="connsiteY7" fmla="*/ 633369 h 805343"/>
                <a:gd name="connsiteX0-1" fmla="*/ 0 w 343948"/>
                <a:gd name="connsiteY0-2" fmla="*/ 1126191 h 1298165"/>
                <a:gd name="connsiteX1-3" fmla="*/ 85987 w 343948"/>
                <a:gd name="connsiteY1-4" fmla="*/ 1126191 h 1298165"/>
                <a:gd name="connsiteX2-5" fmla="*/ 192725 w 343948"/>
                <a:gd name="connsiteY2-6" fmla="*/ 0 h 1298165"/>
                <a:gd name="connsiteX3-7" fmla="*/ 257961 w 343948"/>
                <a:gd name="connsiteY3-8" fmla="*/ 492822 h 1298165"/>
                <a:gd name="connsiteX4-9" fmla="*/ 257961 w 343948"/>
                <a:gd name="connsiteY4-10" fmla="*/ 1126191 h 1298165"/>
                <a:gd name="connsiteX5-11" fmla="*/ 343948 w 343948"/>
                <a:gd name="connsiteY5-12" fmla="*/ 1126191 h 1298165"/>
                <a:gd name="connsiteX6-13" fmla="*/ 171974 w 343948"/>
                <a:gd name="connsiteY6-14" fmla="*/ 1298165 h 1298165"/>
                <a:gd name="connsiteX7-15" fmla="*/ 0 w 343948"/>
                <a:gd name="connsiteY7-16" fmla="*/ 1126191 h 1298165"/>
                <a:gd name="connsiteX0-17" fmla="*/ 0 w 343948"/>
                <a:gd name="connsiteY0-18" fmla="*/ 1234731 h 1406705"/>
                <a:gd name="connsiteX1-19" fmla="*/ 85987 w 343948"/>
                <a:gd name="connsiteY1-20" fmla="*/ 1234731 h 1406705"/>
                <a:gd name="connsiteX2-21" fmla="*/ 223660 w 343948"/>
                <a:gd name="connsiteY2-22" fmla="*/ 0 h 1406705"/>
                <a:gd name="connsiteX3-23" fmla="*/ 257961 w 343948"/>
                <a:gd name="connsiteY3-24" fmla="*/ 601362 h 1406705"/>
                <a:gd name="connsiteX4-25" fmla="*/ 257961 w 343948"/>
                <a:gd name="connsiteY4-26" fmla="*/ 1234731 h 1406705"/>
                <a:gd name="connsiteX5-27" fmla="*/ 343948 w 343948"/>
                <a:gd name="connsiteY5-28" fmla="*/ 1234731 h 1406705"/>
                <a:gd name="connsiteX6-29" fmla="*/ 171974 w 343948"/>
                <a:gd name="connsiteY6-30" fmla="*/ 1406705 h 1406705"/>
                <a:gd name="connsiteX7-31" fmla="*/ 0 w 343948"/>
                <a:gd name="connsiteY7-32" fmla="*/ 1234731 h 14067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43948" h="1406705">
                  <a:moveTo>
                    <a:pt x="0" y="1234731"/>
                  </a:moveTo>
                  <a:lnTo>
                    <a:pt x="85987" y="1234731"/>
                  </a:lnTo>
                  <a:lnTo>
                    <a:pt x="223660" y="0"/>
                  </a:lnTo>
                  <a:lnTo>
                    <a:pt x="257961" y="601362"/>
                  </a:lnTo>
                  <a:lnTo>
                    <a:pt x="257961" y="1234731"/>
                  </a:lnTo>
                  <a:lnTo>
                    <a:pt x="343948" y="1234731"/>
                  </a:lnTo>
                  <a:lnTo>
                    <a:pt x="171974" y="1406705"/>
                  </a:lnTo>
                  <a:lnTo>
                    <a:pt x="0" y="1234731"/>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3649436" y="741057"/>
            <a:ext cx="7703103" cy="5507276"/>
          </a:xfrm>
          <a:prstGeom prst="rect">
            <a:avLst/>
          </a:prstGeom>
          <a:effectLst>
            <a:outerShdw blurRad="50800" dist="38100" dir="2700000" algn="tl" rotWithShape="0">
              <a:prstClr val="black">
                <a:alpha val="40000"/>
              </a:prstClr>
            </a:outerShdw>
          </a:effectLst>
        </p:spPr>
      </p:pic>
      <p:sp>
        <p:nvSpPr>
          <p:cNvPr id="4" name="内容占位符 2"/>
          <p:cNvSpPr txBox="1"/>
          <p:nvPr/>
        </p:nvSpPr>
        <p:spPr>
          <a:xfrm>
            <a:off x="680070" y="1113007"/>
            <a:ext cx="2709308" cy="28193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600"/>
              </a:spcBef>
              <a:buSzPct val="100000"/>
              <a:buNone/>
              <a:defRPr/>
            </a:pPr>
            <a:r>
              <a:rPr lang="zh-CN" altLang="en-US" sz="2400" dirty="0">
                <a:latin typeface="黑体" panose="02010609060101010101" pitchFamily="49" charset="-122"/>
                <a:ea typeface="黑体" panose="02010609060101010101" pitchFamily="49" charset="-122"/>
              </a:rPr>
              <a:t>⑨ 返回</a:t>
            </a:r>
            <a:r>
              <a:rPr lang="zh-CN" altLang="en-US" sz="2400" dirty="0">
                <a:solidFill>
                  <a:srgbClr val="0000CC"/>
                </a:solidFill>
                <a:latin typeface="黑体" panose="02010609060101010101" pitchFamily="49" charset="-122"/>
                <a:ea typeface="黑体" panose="02010609060101010101" pitchFamily="49" charset="-122"/>
              </a:rPr>
              <a:t>数据库用户</a:t>
            </a:r>
            <a:r>
              <a:rPr lang="zh-CN" altLang="en-US" sz="2400" dirty="0">
                <a:latin typeface="黑体" panose="02010609060101010101" pitchFamily="49" charset="-122"/>
                <a:ea typeface="黑体" panose="02010609060101010101" pitchFamily="49" charset="-122"/>
              </a:rPr>
              <a:t>窗口，单击“</a:t>
            </a:r>
            <a:r>
              <a:rPr lang="zh-CN" altLang="en-US" sz="2400" dirty="0">
                <a:solidFill>
                  <a:srgbClr val="0000CC"/>
                </a:solidFill>
                <a:latin typeface="黑体" panose="02010609060101010101" pitchFamily="49" charset="-122"/>
                <a:ea typeface="黑体" panose="02010609060101010101" pitchFamily="49" charset="-122"/>
              </a:rPr>
              <a:t>确定</a:t>
            </a:r>
            <a:r>
              <a:rPr lang="zh-CN" altLang="en-US" sz="2400" dirty="0">
                <a:latin typeface="黑体" panose="02010609060101010101" pitchFamily="49" charset="-122"/>
                <a:ea typeface="黑体" panose="02010609060101010101" pitchFamily="49" charset="-122"/>
              </a:rPr>
              <a:t>”按钮完成所有权限设置。</a:t>
            </a:r>
            <a:endParaRPr lang="zh-CN" altLang="en-US" sz="2400" dirty="0">
              <a:latin typeface="黑体" panose="02010609060101010101" pitchFamily="49" charset="-122"/>
              <a:ea typeface="黑体" panose="02010609060101010101" pitchFamily="49" charset="-122"/>
            </a:endParaRPr>
          </a:p>
        </p:txBody>
      </p:sp>
      <p:sp>
        <p:nvSpPr>
          <p:cNvPr id="5" name="对话气泡: 圆角矩形 4"/>
          <p:cNvSpPr/>
          <p:nvPr/>
        </p:nvSpPr>
        <p:spPr>
          <a:xfrm>
            <a:off x="3548769" y="3689768"/>
            <a:ext cx="4294938" cy="759125"/>
          </a:xfrm>
          <a:prstGeom prst="wedgeRoundRectCallout">
            <a:avLst>
              <a:gd name="adj1" fmla="val 56924"/>
              <a:gd name="adj2" fmla="val 124517"/>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sym typeface="+mn-ea"/>
              </a:rPr>
              <a:t>“授予”栏出现小黑块，表示只是对表的部分列设置了更新权。</a:t>
            </a:r>
            <a:endParaRPr lang="zh-CN" altLang="en-US" sz="2200" dirty="0">
              <a:solidFill>
                <a:srgbClr val="0000CC"/>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p:nvPr/>
        </p:nvSpPr>
        <p:spPr>
          <a:xfrm>
            <a:off x="1525184" y="1738002"/>
            <a:ext cx="8418111" cy="1005215"/>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57150">
              <a:lnSpc>
                <a:spcPct val="110000"/>
              </a:lnSpc>
              <a:spcBef>
                <a:spcPts val="600"/>
              </a:spcBef>
              <a:buSzPct val="100000"/>
              <a:buNone/>
              <a:defRPr/>
            </a:pPr>
            <a:r>
              <a:rPr lang="en-US" altLang="zh-CN" sz="2400" dirty="0">
                <a:solidFill>
                  <a:srgbClr val="C00000"/>
                </a:solidFill>
                <a:latin typeface="黑体" panose="02010609060101010101" pitchFamily="49" charset="-122"/>
                <a:ea typeface="黑体" panose="02010609060101010101" pitchFamily="49" charset="-122"/>
              </a:rPr>
              <a:t>GRANT </a:t>
            </a:r>
            <a:r>
              <a:rPr lang="zh-CN" altLang="en-US" sz="2400" dirty="0">
                <a:solidFill>
                  <a:srgbClr val="C00000"/>
                </a:solidFill>
                <a:latin typeface="黑体" panose="02010609060101010101" pitchFamily="49" charset="-122"/>
                <a:ea typeface="黑体" panose="02010609060101010101" pitchFamily="49" charset="-122"/>
              </a:rPr>
              <a:t>权限</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solidFill>
                  <a:srgbClr val="C00000"/>
                </a:solidFill>
                <a:latin typeface="黑体" panose="02010609060101010101" pitchFamily="49" charset="-122"/>
                <a:ea typeface="黑体" panose="02010609060101010101" pitchFamily="49" charset="-122"/>
              </a:rPr>
              <a:t>,</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solidFill>
                  <a:srgbClr val="C00000"/>
                </a:solidFill>
                <a:latin typeface="黑体" panose="02010609060101010101" pitchFamily="49" charset="-122"/>
                <a:ea typeface="黑体" panose="02010609060101010101" pitchFamily="49" charset="-122"/>
              </a:rPr>
              <a:t> ON </a:t>
            </a:r>
            <a:r>
              <a:rPr lang="zh-CN" altLang="en-US" sz="2400" dirty="0">
                <a:latin typeface="黑体" panose="02010609060101010101" pitchFamily="49" charset="-122"/>
                <a:ea typeface="黑体" panose="02010609060101010101" pitchFamily="49" charset="-122"/>
              </a:rPr>
              <a:t>对象名</a:t>
            </a:r>
            <a:r>
              <a:rPr lang="en-US" altLang="zh-CN" sz="2400" dirty="0">
                <a:solidFill>
                  <a:srgbClr val="C00000"/>
                </a:solidFill>
                <a:latin typeface="黑体" panose="02010609060101010101" pitchFamily="49" charset="-122"/>
                <a:ea typeface="黑体" panose="02010609060101010101" pitchFamily="49" charset="-122"/>
              </a:rPr>
              <a:t> TO </a:t>
            </a:r>
            <a:r>
              <a:rPr lang="zh-CN" altLang="en-US" sz="2400" dirty="0">
                <a:latin typeface="黑体" panose="02010609060101010101" pitchFamily="49" charset="-122"/>
                <a:ea typeface="黑体" panose="02010609060101010101" pitchFamily="49" charset="-122"/>
              </a:rPr>
              <a:t>用户名</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solidFill>
                  <a:srgbClr val="C00000"/>
                </a:solidFill>
                <a:latin typeface="黑体" panose="02010609060101010101" pitchFamily="49" charset="-122"/>
                <a:ea typeface="黑体" panose="02010609060101010101" pitchFamily="49" charset="-122"/>
              </a:rPr>
              <a:t>,</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endParaRPr lang="en-US" altLang="zh-CN" sz="2400" dirty="0">
              <a:solidFill>
                <a:schemeClr val="tx1">
                  <a:lumMod val="50000"/>
                  <a:lumOff val="50000"/>
                </a:schemeClr>
              </a:solidFill>
              <a:latin typeface="黑体" panose="02010609060101010101" pitchFamily="49" charset="-122"/>
              <a:ea typeface="黑体" panose="02010609060101010101" pitchFamily="49" charset="-122"/>
            </a:endParaRPr>
          </a:p>
          <a:p>
            <a:pPr algn="just">
              <a:lnSpc>
                <a:spcPct val="110000"/>
              </a:lnSpc>
              <a:spcBef>
                <a:spcPts val="600"/>
              </a:spcBef>
              <a:buFont typeface="Arial" panose="020B0604020202020204" pitchFamily="34" charset="0"/>
              <a:buNone/>
              <a:defRPr/>
            </a:pPr>
            <a:r>
              <a:rPr lang="en-US" altLang="zh-CN" sz="2400" dirty="0">
                <a:solidFill>
                  <a:srgbClr val="C00000"/>
                </a:solidFill>
                <a:latin typeface="黑体" panose="02010609060101010101" pitchFamily="49" charset="-122"/>
                <a:ea typeface="黑体" panose="02010609060101010101" pitchFamily="49" charset="-122"/>
              </a:rPr>
              <a:t>          </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solidFill>
                  <a:srgbClr val="C00000"/>
                </a:solidFill>
                <a:latin typeface="黑体" panose="02010609060101010101" pitchFamily="49" charset="-122"/>
                <a:ea typeface="黑体" panose="02010609060101010101" pitchFamily="49" charset="-122"/>
              </a:rPr>
              <a:t>WITH GRANT OPTION</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zh-CN" altLang="en-US" sz="2400" dirty="0">
                <a:solidFill>
                  <a:srgbClr val="C00000"/>
                </a:solidFill>
                <a:latin typeface="黑体" panose="02010609060101010101" pitchFamily="49" charset="-122"/>
                <a:ea typeface="黑体" panose="02010609060101010101" pitchFamily="49" charset="-122"/>
              </a:rPr>
              <a:t> </a:t>
            </a:r>
            <a:endParaRPr lang="en-US" altLang="zh-CN" sz="2400" dirty="0">
              <a:solidFill>
                <a:srgbClr val="C0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99051" y="1209928"/>
            <a:ext cx="10169769" cy="509815"/>
          </a:xfrm>
        </p:spPr>
        <p:txBody>
          <a:bodyPr>
            <a:normAutofit lnSpcReduction="10000"/>
          </a:bodyPr>
          <a:lstStyle/>
          <a:p>
            <a:pPr marL="742950" lvl="1" indent="-342900">
              <a:lnSpc>
                <a:spcPct val="120000"/>
              </a:lnSpc>
              <a:spcBef>
                <a:spcPts val="1800"/>
              </a:spcBef>
              <a:buSzPct val="100000"/>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rPr>
              <a:t>使用</a:t>
            </a:r>
            <a:r>
              <a:rPr lang="en-US" altLang="zh-CN" dirty="0">
                <a:solidFill>
                  <a:srgbClr val="C00000"/>
                </a:solidFill>
                <a:latin typeface="黑体" panose="02010609060101010101" pitchFamily="49" charset="-122"/>
                <a:ea typeface="黑体" panose="02010609060101010101" pitchFamily="49" charset="-122"/>
              </a:rPr>
              <a:t>GRANT</a:t>
            </a:r>
            <a:r>
              <a:rPr lang="zh-CN" altLang="en-US" dirty="0">
                <a:latin typeface="黑体" panose="02010609060101010101" pitchFamily="49" charset="-122"/>
                <a:ea typeface="黑体" panose="02010609060101010101" pitchFamily="49" charset="-122"/>
              </a:rPr>
              <a:t>语句授予用户或角色指定的权限，基本语法格式：</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p:txBody>
      </p:sp>
      <p:sp>
        <p:nvSpPr>
          <p:cNvPr id="6" name="对话气泡: 圆角矩形 5"/>
          <p:cNvSpPr/>
          <p:nvPr/>
        </p:nvSpPr>
        <p:spPr>
          <a:xfrm>
            <a:off x="6395943" y="2249515"/>
            <a:ext cx="4643483" cy="752022"/>
          </a:xfrm>
          <a:prstGeom prst="wedgeRoundRectCallout">
            <a:avLst>
              <a:gd name="adj1" fmla="val -56814"/>
              <a:gd name="adj2" fmla="val -13768"/>
              <a:gd name="adj3" fmla="val 16667"/>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使用</a:t>
            </a:r>
            <a:r>
              <a:rPr lang="en-US" altLang="zh-CN" sz="2200" dirty="0">
                <a:solidFill>
                  <a:srgbClr val="C00000"/>
                </a:solidFill>
                <a:latin typeface="黑体" panose="02010609060101010101" pitchFamily="49" charset="-122"/>
                <a:ea typeface="黑体" panose="02010609060101010101" pitchFamily="49" charset="-122"/>
              </a:rPr>
              <a:t>WITH GRANT OPTION</a:t>
            </a:r>
            <a:r>
              <a:rPr lang="zh-CN" altLang="en-US" sz="2200" dirty="0">
                <a:solidFill>
                  <a:srgbClr val="0000CC"/>
                </a:solidFill>
                <a:latin typeface="黑体" panose="02010609060101010101" pitchFamily="49" charset="-122"/>
                <a:ea typeface="黑体" panose="02010609060101010101" pitchFamily="49" charset="-122"/>
              </a:rPr>
              <a:t>选项可以使</a:t>
            </a:r>
            <a:r>
              <a:rPr lang="zh-CN" altLang="en-US" sz="2200" dirty="0">
                <a:solidFill>
                  <a:srgbClr val="0000CC"/>
                </a:solidFill>
                <a:latin typeface="黑体" panose="02010609060101010101" pitchFamily="49" charset="-122"/>
                <a:ea typeface="黑体" panose="02010609060101010101" pitchFamily="49" charset="-122"/>
                <a:sym typeface="+mn-ea"/>
              </a:rPr>
              <a:t>获得授权的用户把权限再授予他人。</a:t>
            </a:r>
            <a:endParaRPr lang="zh-CN" altLang="en-US" sz="2200" dirty="0">
              <a:solidFill>
                <a:srgbClr val="0000CC"/>
              </a:solidFill>
              <a:latin typeface="黑体" panose="02010609060101010101" pitchFamily="49" charset="-122"/>
              <a:ea typeface="黑体" panose="02010609060101010101" pitchFamily="49" charset="-122"/>
            </a:endParaRPr>
          </a:p>
        </p:txBody>
      </p:sp>
      <p:sp>
        <p:nvSpPr>
          <p:cNvPr id="4" name="文本框 3"/>
          <p:cNvSpPr txBox="1"/>
          <p:nvPr/>
        </p:nvSpPr>
        <p:spPr>
          <a:xfrm>
            <a:off x="799050" y="507599"/>
            <a:ext cx="9007679" cy="720000"/>
          </a:xfrm>
          <a:prstGeom prst="rect">
            <a:avLst/>
          </a:prstGeom>
        </p:spPr>
        <p:txBody>
          <a:bodyPr vert="horz" lIns="91440" tIns="45720" rIns="91440" bIns="45720" rtlCol="0">
            <a:noAutofit/>
          </a:bodyPr>
          <a:lstStyle>
            <a:lvl1pPr indent="0">
              <a:lnSpc>
                <a:spcPct val="150000"/>
              </a:lnSpc>
              <a:spcBef>
                <a:spcPts val="600"/>
              </a:spcBef>
              <a:buSzPct val="100000"/>
              <a:buFont typeface="Arial" panose="020B0604020202020204" pitchFamily="34" charset="0"/>
              <a:buNone/>
              <a:defRPr sz="2600">
                <a:solidFill>
                  <a:srgbClr val="0000CC"/>
                </a:solidFill>
                <a:latin typeface="黑体" panose="02010609060101010101" pitchFamily="49" charset="-122"/>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800" dirty="0"/>
              <a:t>2.</a:t>
            </a:r>
            <a:r>
              <a:rPr lang="zh-CN" altLang="en-US" sz="2800" dirty="0"/>
              <a:t>使用语句管理数据库用户或数据库角色的权限</a:t>
            </a:r>
            <a:endParaRPr lang="en-US" altLang="zh-CN" sz="2800" dirty="0"/>
          </a:p>
        </p:txBody>
      </p:sp>
      <p:sp>
        <p:nvSpPr>
          <p:cNvPr id="5" name="内容占位符 2"/>
          <p:cNvSpPr txBox="1"/>
          <p:nvPr/>
        </p:nvSpPr>
        <p:spPr>
          <a:xfrm>
            <a:off x="799050" y="3025675"/>
            <a:ext cx="10169769" cy="50981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lnSpc>
                <a:spcPct val="120000"/>
              </a:lnSpc>
              <a:spcBef>
                <a:spcPts val="1800"/>
              </a:spcBef>
              <a:buSzPct val="100000"/>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rPr>
              <a:t>使用</a:t>
            </a:r>
            <a:r>
              <a:rPr lang="en-US" altLang="zh-CN" dirty="0">
                <a:solidFill>
                  <a:srgbClr val="C00000"/>
                </a:solidFill>
                <a:latin typeface="黑体" panose="02010609060101010101" pitchFamily="49" charset="-122"/>
                <a:ea typeface="黑体" panose="02010609060101010101" pitchFamily="49" charset="-122"/>
              </a:rPr>
              <a:t>REVOKE</a:t>
            </a:r>
            <a:r>
              <a:rPr lang="zh-CN" altLang="en-US" dirty="0">
                <a:latin typeface="黑体" panose="02010609060101010101" pitchFamily="49" charset="-122"/>
                <a:ea typeface="黑体" panose="02010609060101010101" pitchFamily="49" charset="-122"/>
              </a:rPr>
              <a:t>语句收回（取消）之前授予或拒绝的权限，基本语法格式：</a:t>
            </a:r>
            <a:endParaRPr lang="en-US" altLang="zh-CN" dirty="0">
              <a:latin typeface="黑体" panose="02010609060101010101" pitchFamily="49" charset="-122"/>
              <a:ea typeface="黑体" panose="02010609060101010101" pitchFamily="49" charset="-122"/>
            </a:endParaRPr>
          </a:p>
        </p:txBody>
      </p:sp>
      <p:sp>
        <p:nvSpPr>
          <p:cNvPr id="7" name="内容占位符 2"/>
          <p:cNvSpPr txBox="1"/>
          <p:nvPr/>
        </p:nvSpPr>
        <p:spPr>
          <a:xfrm>
            <a:off x="799050" y="4350443"/>
            <a:ext cx="10240376" cy="936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342900">
              <a:lnSpc>
                <a:spcPct val="110000"/>
              </a:lnSpc>
              <a:spcBef>
                <a:spcPts val="600"/>
              </a:spcBef>
              <a:buSzPct val="100000"/>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rPr>
              <a:t>使用</a:t>
            </a:r>
            <a:r>
              <a:rPr lang="en-US" altLang="zh-CN" dirty="0">
                <a:solidFill>
                  <a:srgbClr val="C00000"/>
                </a:solidFill>
                <a:latin typeface="黑体" panose="02010609060101010101" pitchFamily="49" charset="-122"/>
                <a:ea typeface="黑体" panose="02010609060101010101" pitchFamily="49" charset="-122"/>
              </a:rPr>
              <a:t>DENY</a:t>
            </a:r>
            <a:r>
              <a:rPr lang="zh-CN" altLang="en-US" dirty="0">
                <a:latin typeface="黑体" panose="02010609060101010101" pitchFamily="49" charset="-122"/>
                <a:ea typeface="黑体" panose="02010609060101010101" pitchFamily="49" charset="-122"/>
              </a:rPr>
              <a:t>语句拒绝一个角色或用户的某种权限，并且阻止它们从其他角色中获得这个权限。基本语法格式：</a:t>
            </a:r>
            <a:endParaRPr lang="en-US" altLang="zh-CN" dirty="0">
              <a:latin typeface="黑体" panose="02010609060101010101" pitchFamily="49" charset="-122"/>
              <a:ea typeface="黑体" panose="02010609060101010101" pitchFamily="49" charset="-122"/>
            </a:endParaRPr>
          </a:p>
        </p:txBody>
      </p:sp>
      <p:sp>
        <p:nvSpPr>
          <p:cNvPr id="9" name="内容占位符 2"/>
          <p:cNvSpPr txBox="1"/>
          <p:nvPr/>
        </p:nvSpPr>
        <p:spPr>
          <a:xfrm>
            <a:off x="1525184" y="3552146"/>
            <a:ext cx="8418111" cy="594125"/>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57150">
              <a:lnSpc>
                <a:spcPct val="120000"/>
              </a:lnSpc>
              <a:spcBef>
                <a:spcPts val="1800"/>
              </a:spcBef>
              <a:buSzPct val="100000"/>
              <a:buNone/>
              <a:defRPr/>
            </a:pPr>
            <a:r>
              <a:rPr lang="en-US" altLang="zh-CN" sz="2400" dirty="0">
                <a:solidFill>
                  <a:srgbClr val="C00000"/>
                </a:solidFill>
                <a:latin typeface="黑体" panose="02010609060101010101" pitchFamily="49" charset="-122"/>
                <a:ea typeface="黑体" panose="02010609060101010101" pitchFamily="49" charset="-122"/>
              </a:rPr>
              <a:t>REVOKE </a:t>
            </a:r>
            <a:r>
              <a:rPr lang="zh-CN" altLang="en-US" sz="2400" dirty="0">
                <a:solidFill>
                  <a:srgbClr val="C00000"/>
                </a:solidFill>
                <a:latin typeface="黑体" panose="02010609060101010101" pitchFamily="49" charset="-122"/>
                <a:ea typeface="黑体" panose="02010609060101010101" pitchFamily="49" charset="-122"/>
              </a:rPr>
              <a:t>权限</a:t>
            </a:r>
            <a:r>
              <a:rPr lang="en-US" altLang="zh-CN" sz="2400" dirty="0">
                <a:solidFill>
                  <a:srgbClr val="C00000"/>
                </a:solidFill>
                <a:latin typeface="黑体" panose="02010609060101010101" pitchFamily="49" charset="-122"/>
                <a:ea typeface="黑体" panose="02010609060101010101" pitchFamily="49" charset="-122"/>
              </a:rPr>
              <a:t>[,</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solidFill>
                  <a:srgbClr val="C00000"/>
                </a:solidFill>
                <a:latin typeface="黑体" panose="02010609060101010101" pitchFamily="49" charset="-122"/>
                <a:ea typeface="黑体" panose="02010609060101010101" pitchFamily="49" charset="-122"/>
              </a:rPr>
              <a:t> ON </a:t>
            </a:r>
            <a:r>
              <a:rPr lang="zh-CN" altLang="en-US" sz="2400" dirty="0">
                <a:latin typeface="黑体" panose="02010609060101010101" pitchFamily="49" charset="-122"/>
                <a:ea typeface="黑体" panose="02010609060101010101" pitchFamily="49" charset="-122"/>
              </a:rPr>
              <a:t>对象名</a:t>
            </a:r>
            <a:r>
              <a:rPr lang="en-US" altLang="zh-CN" sz="2400" dirty="0">
                <a:solidFill>
                  <a:srgbClr val="C00000"/>
                </a:solidFill>
                <a:latin typeface="黑体" panose="02010609060101010101" pitchFamily="49" charset="-122"/>
                <a:ea typeface="黑体" panose="02010609060101010101" pitchFamily="49" charset="-122"/>
              </a:rPr>
              <a:t> FROM </a:t>
            </a:r>
            <a:r>
              <a:rPr lang="zh-CN" altLang="en-US" sz="2400" dirty="0">
                <a:latin typeface="黑体" panose="02010609060101010101" pitchFamily="49" charset="-122"/>
                <a:ea typeface="黑体" panose="02010609060101010101" pitchFamily="49" charset="-122"/>
              </a:rPr>
              <a:t>用户名</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solidFill>
                  <a:srgbClr val="C00000"/>
                </a:solidFill>
                <a:latin typeface="黑体" panose="02010609060101010101" pitchFamily="49" charset="-122"/>
                <a:ea typeface="黑体" panose="02010609060101010101" pitchFamily="49" charset="-122"/>
              </a:rPr>
              <a:t>,</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endParaRPr lang="en-US" altLang="zh-CN" sz="2400" dirty="0">
              <a:solidFill>
                <a:schemeClr val="tx1">
                  <a:lumMod val="50000"/>
                  <a:lumOff val="50000"/>
                </a:schemeClr>
              </a:solidFill>
              <a:latin typeface="黑体" panose="02010609060101010101" pitchFamily="49" charset="-122"/>
              <a:ea typeface="黑体" panose="02010609060101010101" pitchFamily="49" charset="-122"/>
            </a:endParaRPr>
          </a:p>
        </p:txBody>
      </p:sp>
      <p:sp>
        <p:nvSpPr>
          <p:cNvPr id="10" name="内容占位符 2"/>
          <p:cNvSpPr txBox="1"/>
          <p:nvPr/>
        </p:nvSpPr>
        <p:spPr>
          <a:xfrm>
            <a:off x="1525184" y="5287412"/>
            <a:ext cx="8418111" cy="593270"/>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57150">
              <a:lnSpc>
                <a:spcPct val="120000"/>
              </a:lnSpc>
              <a:spcBef>
                <a:spcPts val="1800"/>
              </a:spcBef>
              <a:buSzPct val="100000"/>
              <a:buNone/>
              <a:defRPr/>
            </a:pPr>
            <a:r>
              <a:rPr lang="en-US" altLang="zh-CN" sz="2400" dirty="0">
                <a:solidFill>
                  <a:srgbClr val="C00000"/>
                </a:solidFill>
                <a:latin typeface="黑体" panose="02010609060101010101" pitchFamily="49" charset="-122"/>
                <a:ea typeface="黑体" panose="02010609060101010101" pitchFamily="49" charset="-122"/>
              </a:rPr>
              <a:t>DENY </a:t>
            </a:r>
            <a:r>
              <a:rPr lang="zh-CN" altLang="en-US" sz="2400" dirty="0">
                <a:solidFill>
                  <a:srgbClr val="C00000"/>
                </a:solidFill>
                <a:latin typeface="黑体" panose="02010609060101010101" pitchFamily="49" charset="-122"/>
                <a:ea typeface="黑体" panose="02010609060101010101" pitchFamily="49" charset="-122"/>
              </a:rPr>
              <a:t>权限</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solidFill>
                  <a:srgbClr val="C00000"/>
                </a:solidFill>
                <a:latin typeface="黑体" panose="02010609060101010101" pitchFamily="49" charset="-122"/>
                <a:ea typeface="黑体" panose="02010609060101010101" pitchFamily="49" charset="-122"/>
              </a:rPr>
              <a:t>,</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solidFill>
                  <a:srgbClr val="C00000"/>
                </a:solidFill>
                <a:latin typeface="黑体" panose="02010609060101010101" pitchFamily="49" charset="-122"/>
                <a:ea typeface="黑体" panose="02010609060101010101" pitchFamily="49" charset="-122"/>
              </a:rPr>
              <a:t> ON </a:t>
            </a:r>
            <a:r>
              <a:rPr lang="zh-CN" altLang="en-US" sz="2400" dirty="0">
                <a:latin typeface="黑体" panose="02010609060101010101" pitchFamily="49" charset="-122"/>
                <a:ea typeface="黑体" panose="02010609060101010101" pitchFamily="49" charset="-122"/>
              </a:rPr>
              <a:t>对象名</a:t>
            </a:r>
            <a:r>
              <a:rPr lang="en-US" altLang="zh-CN" sz="2400" dirty="0">
                <a:solidFill>
                  <a:srgbClr val="C00000"/>
                </a:solidFill>
                <a:latin typeface="黑体" panose="02010609060101010101" pitchFamily="49" charset="-122"/>
                <a:ea typeface="黑体" panose="02010609060101010101" pitchFamily="49" charset="-122"/>
              </a:rPr>
              <a:t> TO </a:t>
            </a:r>
            <a:r>
              <a:rPr lang="zh-CN" altLang="en-US" sz="2400" dirty="0">
                <a:latin typeface="黑体" panose="02010609060101010101" pitchFamily="49" charset="-122"/>
                <a:ea typeface="黑体" panose="02010609060101010101" pitchFamily="49" charset="-122"/>
              </a:rPr>
              <a:t>用户名</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solidFill>
                  <a:srgbClr val="C00000"/>
                </a:solidFill>
                <a:latin typeface="黑体" panose="02010609060101010101" pitchFamily="49" charset="-122"/>
                <a:ea typeface="黑体" panose="02010609060101010101" pitchFamily="49" charset="-122"/>
              </a:rPr>
              <a:t>,</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endParaRPr lang="en-US" altLang="zh-CN" sz="2400" dirty="0">
              <a:solidFill>
                <a:schemeClr val="tx1">
                  <a:lumMod val="50000"/>
                  <a:lumOff val="50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build="p"/>
      <p:bldP spid="6" grpId="0" animBg="1"/>
      <p:bldP spid="4" grpId="0"/>
      <p:bldP spid="5" grpId="0"/>
      <p:bldP spid="7" grpId="0"/>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77257"/>
            <a:ext cx="10515600" cy="1149137"/>
          </a:xfrm>
        </p:spPr>
        <p:txBody>
          <a:bodyPr>
            <a:normAutofit fontScale="85000" lnSpcReduction="10000"/>
          </a:bodyPr>
          <a:lstStyle/>
          <a:p>
            <a:pPr marL="263525" indent="-263525">
              <a:lnSpc>
                <a:spcPct val="130000"/>
              </a:lnSpc>
              <a:spcBef>
                <a:spcPts val="600"/>
              </a:spcBef>
              <a:buSzPct val="100000"/>
              <a:buNone/>
              <a:defRPr/>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使用语句</a:t>
            </a:r>
            <a:r>
              <a:rPr lang="zh-CN" altLang="zh-CN" dirty="0">
                <a:latin typeface="黑体" panose="02010609060101010101" pitchFamily="49" charset="-122"/>
                <a:ea typeface="黑体" panose="02010609060101010101" pitchFamily="49" charset="-122"/>
              </a:rPr>
              <a:t>授予数据库用户</a:t>
            </a:r>
            <a:r>
              <a:rPr lang="en-US" altLang="zh-CN" dirty="0">
                <a:latin typeface="黑体" panose="02010609060101010101" pitchFamily="49" charset="-122"/>
                <a:ea typeface="黑体" panose="02010609060101010101" pitchFamily="49" charset="-122"/>
              </a:rPr>
              <a:t>USER1</a:t>
            </a:r>
            <a:r>
              <a:rPr lang="zh-CN" altLang="zh-CN" dirty="0">
                <a:latin typeface="黑体" panose="02010609060101010101" pitchFamily="49" charset="-122"/>
                <a:ea typeface="黑体" panose="02010609060101010101" pitchFamily="49" charset="-122"/>
              </a:rPr>
              <a:t>对</a:t>
            </a:r>
            <a:r>
              <a:rPr lang="en-US" altLang="zh-CN" dirty="0">
                <a:latin typeface="黑体" panose="02010609060101010101" pitchFamily="49" charset="-122"/>
                <a:ea typeface="黑体" panose="02010609060101010101" pitchFamily="49" charset="-122"/>
              </a:rPr>
              <a:t>student</a:t>
            </a:r>
            <a:r>
              <a:rPr lang="zh-CN" altLang="zh-CN" dirty="0">
                <a:latin typeface="黑体" panose="02010609060101010101" pitchFamily="49" charset="-122"/>
                <a:ea typeface="黑体" panose="02010609060101010101" pitchFamily="49" charset="-122"/>
              </a:rPr>
              <a:t>表</a:t>
            </a:r>
            <a:r>
              <a:rPr lang="zh-CN" altLang="en-US" dirty="0">
                <a:latin typeface="黑体" panose="02010609060101010101" pitchFamily="49" charset="-122"/>
                <a:ea typeface="黑体" panose="02010609060101010101" pitchFamily="49" charset="-122"/>
              </a:rPr>
              <a:t>具有</a:t>
            </a:r>
            <a:r>
              <a:rPr lang="zh-CN" altLang="zh-CN" dirty="0">
                <a:latin typeface="黑体" panose="02010609060101010101" pitchFamily="49" charset="-122"/>
                <a:ea typeface="黑体" panose="02010609060101010101" pitchFamily="49" charset="-122"/>
              </a:rPr>
              <a:t>插入权、对</a:t>
            </a:r>
            <a:r>
              <a:rPr lang="en-US" altLang="zh-CN" dirty="0">
                <a:latin typeface="黑体" panose="02010609060101010101" pitchFamily="49" charset="-122"/>
                <a:ea typeface="黑体" panose="02010609060101010101" pitchFamily="49" charset="-122"/>
              </a:rPr>
              <a:t>course</a:t>
            </a:r>
            <a:r>
              <a:rPr lang="zh-CN" altLang="en-US" dirty="0">
                <a:latin typeface="黑体" panose="02010609060101010101" pitchFamily="49" charset="-122"/>
                <a:ea typeface="黑体" panose="02010609060101010101" pitchFamily="49" charset="-122"/>
              </a:rPr>
              <a:t>表具有</a:t>
            </a:r>
            <a:r>
              <a:rPr lang="zh-CN" altLang="zh-CN" dirty="0">
                <a:latin typeface="黑体" panose="02010609060101010101" pitchFamily="49" charset="-122"/>
                <a:ea typeface="黑体" panose="02010609060101010101" pitchFamily="49" charset="-122"/>
              </a:rPr>
              <a:t>查询权并可以把</a:t>
            </a:r>
            <a:r>
              <a:rPr lang="zh-CN" altLang="en-US" dirty="0">
                <a:latin typeface="黑体" panose="02010609060101010101" pitchFamily="49" charset="-122"/>
                <a:ea typeface="黑体" panose="02010609060101010101" pitchFamily="49" charset="-122"/>
              </a:rPr>
              <a:t>该权限</a:t>
            </a:r>
            <a:r>
              <a:rPr lang="zh-CN" altLang="zh-CN" dirty="0">
                <a:latin typeface="黑体" panose="02010609060101010101" pitchFamily="49" charset="-122"/>
                <a:ea typeface="黑体" panose="02010609060101010101" pitchFamily="49" charset="-122"/>
              </a:rPr>
              <a:t>授予他人、对</a:t>
            </a:r>
            <a:r>
              <a:rPr lang="en-US" altLang="zh-CN" dirty="0">
                <a:latin typeface="黑体" panose="02010609060101010101" pitchFamily="49" charset="-122"/>
                <a:ea typeface="黑体" panose="02010609060101010101" pitchFamily="49" charset="-122"/>
              </a:rPr>
              <a:t>score</a:t>
            </a:r>
            <a:r>
              <a:rPr lang="zh-CN" altLang="zh-CN" dirty="0">
                <a:latin typeface="黑体" panose="02010609060101010101" pitchFamily="49" charset="-122"/>
                <a:ea typeface="黑体" panose="02010609060101010101" pitchFamily="49" charset="-122"/>
              </a:rPr>
              <a:t>表</a:t>
            </a:r>
            <a:r>
              <a:rPr lang="zh-CN" altLang="en-US" dirty="0">
                <a:latin typeface="黑体" panose="02010609060101010101" pitchFamily="49" charset="-122"/>
                <a:ea typeface="黑体" panose="02010609060101010101" pitchFamily="49" charset="-122"/>
              </a:rPr>
              <a:t>的</a:t>
            </a:r>
            <a:r>
              <a:rPr lang="en-US" altLang="zh-CN" dirty="0">
                <a:latin typeface="黑体" panose="02010609060101010101" pitchFamily="49" charset="-122"/>
                <a:ea typeface="黑体" panose="02010609060101010101" pitchFamily="49" charset="-122"/>
              </a:rPr>
              <a:t>degree</a:t>
            </a:r>
            <a:r>
              <a:rPr lang="zh-CN" altLang="zh-CN" dirty="0">
                <a:latin typeface="黑体" panose="02010609060101010101" pitchFamily="49" charset="-122"/>
                <a:ea typeface="黑体" panose="02010609060101010101" pitchFamily="49" charset="-122"/>
              </a:rPr>
              <a:t>列</a:t>
            </a:r>
            <a:r>
              <a:rPr lang="zh-CN" altLang="en-US" dirty="0">
                <a:latin typeface="黑体" panose="02010609060101010101" pitchFamily="49" charset="-122"/>
                <a:ea typeface="黑体" panose="02010609060101010101" pitchFamily="49" charset="-122"/>
              </a:rPr>
              <a:t>具有修改</a:t>
            </a:r>
            <a:r>
              <a:rPr lang="zh-CN" altLang="zh-CN" dirty="0">
                <a:latin typeface="黑体" panose="02010609060101010101" pitchFamily="49" charset="-122"/>
                <a:ea typeface="黑体" panose="02010609060101010101" pitchFamily="49" charset="-122"/>
              </a:rPr>
              <a:t>权。</a:t>
            </a:r>
            <a:endParaRPr lang="zh-CN" altLang="zh-CN" dirty="0">
              <a:latin typeface="黑体" panose="02010609060101010101" pitchFamily="49" charset="-122"/>
              <a:ea typeface="黑体" panose="02010609060101010101" pitchFamily="49" charset="-122"/>
            </a:endParaRPr>
          </a:p>
        </p:txBody>
      </p:sp>
      <p:sp>
        <p:nvSpPr>
          <p:cNvPr id="4" name="矩形 3"/>
          <p:cNvSpPr/>
          <p:nvPr/>
        </p:nvSpPr>
        <p:spPr>
          <a:xfrm>
            <a:off x="1524000" y="1700868"/>
            <a:ext cx="9144000" cy="1226889"/>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altLang="zh-CN" sz="2400" dirty="0">
                <a:solidFill>
                  <a:srgbClr val="0000FF"/>
                </a:solidFill>
                <a:latin typeface="黑体" panose="02010609060101010101" pitchFamily="49" charset="-122"/>
                <a:ea typeface="黑体" panose="02010609060101010101" pitchFamily="49" charset="-122"/>
              </a:rPr>
              <a:t>GRANT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INSERT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ON</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student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TO</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USER1</a:t>
            </a:r>
            <a:endParaRPr lang="zh-CN" altLang="en-US" sz="2400" dirty="0">
              <a:solidFill>
                <a:srgbClr val="008080"/>
              </a:solidFill>
              <a:latin typeface="黑体" panose="02010609060101010101" pitchFamily="49" charset="-122"/>
              <a:ea typeface="黑体" panose="02010609060101010101" pitchFamily="49" charset="-122"/>
            </a:endParaRPr>
          </a:p>
          <a:p>
            <a:pPr>
              <a:lnSpc>
                <a:spcPct val="110000"/>
              </a:lnSpc>
            </a:pPr>
            <a:r>
              <a:rPr lang="en-US" altLang="zh-CN" sz="2400" dirty="0">
                <a:solidFill>
                  <a:srgbClr val="0000FF"/>
                </a:solidFill>
                <a:latin typeface="黑体" panose="02010609060101010101" pitchFamily="49" charset="-122"/>
                <a:ea typeface="黑体" panose="02010609060101010101" pitchFamily="49" charset="-122"/>
              </a:rPr>
              <a:t>GRANT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ON</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course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TO</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USER1</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WITH</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GRANT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OPTION</a:t>
            </a:r>
            <a:endParaRPr lang="zh-CN" altLang="en-US" sz="2400" dirty="0">
              <a:solidFill>
                <a:srgbClr val="0000FF"/>
              </a:solidFill>
              <a:latin typeface="黑体" panose="02010609060101010101" pitchFamily="49" charset="-122"/>
              <a:ea typeface="黑体" panose="02010609060101010101" pitchFamily="49" charset="-122"/>
            </a:endParaRPr>
          </a:p>
          <a:p>
            <a:pPr>
              <a:lnSpc>
                <a:spcPct val="110000"/>
              </a:lnSpc>
            </a:pPr>
            <a:r>
              <a:rPr lang="en-US" altLang="zh-CN" sz="2400" dirty="0">
                <a:solidFill>
                  <a:srgbClr val="0000FF"/>
                </a:solidFill>
                <a:latin typeface="黑体" panose="02010609060101010101" pitchFamily="49" charset="-122"/>
                <a:ea typeface="黑体" panose="02010609060101010101" pitchFamily="49" charset="-122"/>
              </a:rPr>
              <a:t>GRANT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UPDATE</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8080"/>
                </a:solidFill>
                <a:latin typeface="黑体" panose="02010609060101010101" pitchFamily="49" charset="-122"/>
                <a:ea typeface="黑体" panose="02010609060101010101" pitchFamily="49" charset="-122"/>
              </a:rPr>
              <a:t>degree</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ON</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score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TO</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USER1</a:t>
            </a:r>
            <a:r>
              <a:rPr lang="zh-CN" altLang="en-US" sz="2400" dirty="0">
                <a:solidFill>
                  <a:prstClr val="black"/>
                </a:solidFill>
                <a:latin typeface="黑体" panose="02010609060101010101" pitchFamily="49" charset="-122"/>
                <a:ea typeface="黑体" panose="02010609060101010101" pitchFamily="49" charset="-122"/>
              </a:rPr>
              <a:t> </a:t>
            </a:r>
            <a:endParaRPr lang="zh-CN" altLang="zh-CN" sz="24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 name="内容占位符 2"/>
          <p:cNvSpPr txBox="1"/>
          <p:nvPr/>
        </p:nvSpPr>
        <p:spPr>
          <a:xfrm>
            <a:off x="838200" y="3185804"/>
            <a:ext cx="10515600" cy="575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600"/>
              </a:spcBef>
              <a:buSzPct val="100000"/>
              <a:buFont typeface="Arial" panose="020B0604020202020204" pitchFamily="34" charset="0"/>
              <a:buNone/>
              <a:defRPr/>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收回</a:t>
            </a:r>
            <a:r>
              <a:rPr lang="zh-CN" altLang="zh-CN" sz="2400" dirty="0">
                <a:latin typeface="黑体" panose="02010609060101010101" pitchFamily="49" charset="-122"/>
                <a:ea typeface="黑体" panose="02010609060101010101" pitchFamily="49" charset="-122"/>
              </a:rPr>
              <a:t>数据库用户</a:t>
            </a:r>
            <a:r>
              <a:rPr lang="en-US" altLang="zh-CN" sz="2400" dirty="0">
                <a:latin typeface="黑体" panose="02010609060101010101" pitchFamily="49" charset="-122"/>
                <a:ea typeface="黑体" panose="02010609060101010101" pitchFamily="49" charset="-122"/>
              </a:rPr>
              <a:t>USER1</a:t>
            </a:r>
            <a:r>
              <a:rPr lang="zh-CN" altLang="zh-CN" sz="2400" dirty="0">
                <a:latin typeface="黑体" panose="02010609060101010101" pitchFamily="49" charset="-122"/>
                <a:ea typeface="黑体" panose="02010609060101010101" pitchFamily="49" charset="-122"/>
              </a:rPr>
              <a:t>对</a:t>
            </a:r>
            <a:r>
              <a:rPr lang="en-US" altLang="zh-CN" sz="2400" dirty="0">
                <a:latin typeface="黑体" panose="02010609060101010101" pitchFamily="49" charset="-122"/>
                <a:ea typeface="黑体" panose="02010609060101010101" pitchFamily="49" charset="-122"/>
              </a:rPr>
              <a:t>student</a:t>
            </a:r>
            <a:r>
              <a:rPr lang="zh-CN" altLang="zh-CN" sz="2400" dirty="0">
                <a:latin typeface="黑体" panose="02010609060101010101" pitchFamily="49" charset="-122"/>
                <a:ea typeface="黑体" panose="02010609060101010101" pitchFamily="49" charset="-122"/>
              </a:rPr>
              <a:t>表</a:t>
            </a:r>
            <a:r>
              <a:rPr lang="zh-CN" altLang="en-US" sz="2400" dirty="0">
                <a:latin typeface="黑体" panose="02010609060101010101" pitchFamily="49" charset="-122"/>
                <a:ea typeface="黑体" panose="02010609060101010101" pitchFamily="49" charset="-122"/>
              </a:rPr>
              <a:t>的</a:t>
            </a:r>
            <a:r>
              <a:rPr lang="zh-CN" altLang="zh-CN" sz="2400" dirty="0">
                <a:latin typeface="黑体" panose="02010609060101010101" pitchFamily="49" charset="-122"/>
                <a:ea typeface="黑体" panose="02010609060101010101" pitchFamily="49" charset="-122"/>
              </a:rPr>
              <a:t>插入权</a:t>
            </a:r>
            <a:r>
              <a:rPr lang="zh-CN" altLang="en-US"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p:txBody>
      </p:sp>
      <p:sp>
        <p:nvSpPr>
          <p:cNvPr id="6" name="矩形 5"/>
          <p:cNvSpPr/>
          <p:nvPr/>
        </p:nvSpPr>
        <p:spPr>
          <a:xfrm>
            <a:off x="1524000" y="3718860"/>
            <a:ext cx="9144000" cy="575000"/>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REVOKE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INSERT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ON</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student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USER1</a:t>
            </a:r>
            <a:endParaRPr lang="zh-CN" altLang="en-US" sz="2400" dirty="0">
              <a:solidFill>
                <a:srgbClr val="008080"/>
              </a:solidFill>
              <a:latin typeface="黑体" panose="02010609060101010101" pitchFamily="49" charset="-122"/>
              <a:ea typeface="黑体" panose="02010609060101010101" pitchFamily="49" charset="-122"/>
            </a:endParaRPr>
          </a:p>
        </p:txBody>
      </p:sp>
      <p:sp>
        <p:nvSpPr>
          <p:cNvPr id="7" name="内容占位符 2"/>
          <p:cNvSpPr txBox="1"/>
          <p:nvPr/>
        </p:nvSpPr>
        <p:spPr>
          <a:xfrm>
            <a:off x="838200" y="4656172"/>
            <a:ext cx="10515600" cy="575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600"/>
              </a:spcBef>
              <a:buSzPct val="100000"/>
              <a:buFont typeface="Arial" panose="020B0604020202020204" pitchFamily="34" charset="0"/>
              <a:buNone/>
              <a:defRPr/>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拒绝</a:t>
            </a:r>
            <a:r>
              <a:rPr lang="zh-CN" altLang="zh-CN" sz="2400" dirty="0">
                <a:latin typeface="黑体" panose="02010609060101010101" pitchFamily="49" charset="-122"/>
                <a:ea typeface="黑体" panose="02010609060101010101" pitchFamily="49" charset="-122"/>
              </a:rPr>
              <a:t>数据库用户</a:t>
            </a:r>
            <a:r>
              <a:rPr lang="en-US" altLang="zh-CN" sz="2400" dirty="0">
                <a:latin typeface="黑体" panose="02010609060101010101" pitchFamily="49" charset="-122"/>
                <a:ea typeface="黑体" panose="02010609060101010101" pitchFamily="49" charset="-122"/>
              </a:rPr>
              <a:t>USER1</a:t>
            </a:r>
            <a:r>
              <a:rPr lang="zh-CN" altLang="zh-CN" sz="2400" dirty="0">
                <a:latin typeface="黑体" panose="02010609060101010101" pitchFamily="49" charset="-122"/>
                <a:ea typeface="黑体" panose="02010609060101010101" pitchFamily="49" charset="-122"/>
              </a:rPr>
              <a:t>对</a:t>
            </a:r>
            <a:r>
              <a:rPr lang="en-US" altLang="zh-CN" sz="2400" dirty="0">
                <a:latin typeface="黑体" panose="02010609060101010101" pitchFamily="49" charset="-122"/>
                <a:ea typeface="黑体" panose="02010609060101010101" pitchFamily="49" charset="-122"/>
              </a:rPr>
              <a:t>student</a:t>
            </a:r>
            <a:r>
              <a:rPr lang="zh-CN" altLang="zh-CN" sz="2400" dirty="0">
                <a:latin typeface="黑体" panose="02010609060101010101" pitchFamily="49" charset="-122"/>
                <a:ea typeface="黑体" panose="02010609060101010101" pitchFamily="49" charset="-122"/>
              </a:rPr>
              <a:t>表</a:t>
            </a:r>
            <a:r>
              <a:rPr lang="zh-CN" altLang="en-US" sz="2400" dirty="0">
                <a:latin typeface="黑体" panose="02010609060101010101" pitchFamily="49" charset="-122"/>
                <a:ea typeface="黑体" panose="02010609060101010101" pitchFamily="49" charset="-122"/>
              </a:rPr>
              <a:t>具有删除</a:t>
            </a:r>
            <a:r>
              <a:rPr lang="zh-CN" altLang="zh-CN" sz="2400" dirty="0">
                <a:latin typeface="黑体" panose="02010609060101010101" pitchFamily="49" charset="-122"/>
                <a:ea typeface="黑体" panose="02010609060101010101" pitchFamily="49" charset="-122"/>
              </a:rPr>
              <a:t>权</a:t>
            </a:r>
            <a:r>
              <a:rPr lang="zh-CN" altLang="en-US"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p:txBody>
      </p:sp>
      <p:sp>
        <p:nvSpPr>
          <p:cNvPr id="8" name="矩形 7"/>
          <p:cNvSpPr/>
          <p:nvPr/>
        </p:nvSpPr>
        <p:spPr>
          <a:xfrm>
            <a:off x="1524000" y="5189226"/>
            <a:ext cx="9144000" cy="601123"/>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DENY</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DELETE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ON</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student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TO</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USER1</a:t>
            </a:r>
            <a:endParaRPr lang="zh-CN" altLang="en-US" sz="2400" dirty="0">
              <a:solidFill>
                <a:srgbClr val="00808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500"/>
                                  </p:iterate>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500"/>
                                  </p:iterate>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wd">
                                    <p:tmAbs val="500"/>
                                  </p:iterate>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wd">
                                    <p:tmAbs val="500"/>
                                  </p:iterate>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wd">
                                    <p:tmAbs val="500"/>
                                  </p:iterate>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3" animBg="1" uiExpand="1" build="p"/>
      <p:bldP spid="6" grpId="0" bldLvl="3" animBg="1" uiExpand="1" build="p"/>
      <p:bldP spid="8" grpId="0" bldLvl="3" animBg="1"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000" y="360000"/>
            <a:ext cx="10515600" cy="540000"/>
          </a:xfrm>
        </p:spPr>
        <p:txBody>
          <a:bodyPr>
            <a:normAutofit/>
          </a:bodyPr>
          <a:lstStyle/>
          <a:p>
            <a:r>
              <a:rPr lang="en-US" altLang="zh-CN" sz="3200" dirty="0">
                <a:solidFill>
                  <a:srgbClr val="C00000"/>
                </a:solidFill>
                <a:latin typeface="黑体" panose="02010609060101010101" pitchFamily="49" charset="-122"/>
                <a:ea typeface="黑体" panose="02010609060101010101" pitchFamily="49" charset="-122"/>
              </a:rPr>
              <a:t>12.4.1 </a:t>
            </a:r>
            <a:r>
              <a:rPr lang="zh-CN" altLang="en-US" sz="3200" dirty="0">
                <a:solidFill>
                  <a:srgbClr val="C00000"/>
                </a:solidFill>
                <a:latin typeface="黑体" panose="02010609060101010101" pitchFamily="49" charset="-122"/>
                <a:ea typeface="黑体" panose="02010609060101010101" pitchFamily="49" charset="-122"/>
              </a:rPr>
              <a:t>管理</a:t>
            </a:r>
            <a:r>
              <a:rPr lang="zh-CN" altLang="zh-CN" sz="3200" dirty="0">
                <a:solidFill>
                  <a:srgbClr val="C00000"/>
                </a:solidFill>
                <a:latin typeface="黑体" panose="02010609060101010101" pitchFamily="49" charset="-122"/>
                <a:ea typeface="黑体" panose="02010609060101010101" pitchFamily="49" charset="-122"/>
              </a:rPr>
              <a:t>登录</a:t>
            </a:r>
            <a:r>
              <a:rPr lang="zh-CN" altLang="en-US" sz="3200" dirty="0">
                <a:solidFill>
                  <a:srgbClr val="C00000"/>
                </a:solidFill>
                <a:latin typeface="黑体" panose="02010609060101010101" pitchFamily="49" charset="-122"/>
                <a:ea typeface="黑体" panose="02010609060101010101" pitchFamily="49" charset="-122"/>
              </a:rPr>
              <a:t>账户的权限</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44985" y="1920888"/>
            <a:ext cx="7074275" cy="1144672"/>
          </a:xfrm>
        </p:spPr>
        <p:txBody>
          <a:bodyPr>
            <a:normAutofit/>
          </a:bodyPr>
          <a:lstStyle/>
          <a:p>
            <a:pPr marL="457200" lvl="1" indent="0">
              <a:lnSpc>
                <a:spcPct val="100000"/>
              </a:lnSpc>
              <a:spcBef>
                <a:spcPts val="1200"/>
              </a:spcBef>
              <a:buSzPct val="100000"/>
              <a:buNone/>
              <a:defRPr/>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授予登录账户</a:t>
            </a:r>
            <a:r>
              <a:rPr lang="en-US" altLang="zh-CN" dirty="0">
                <a:latin typeface="黑体" panose="02010609060101010101" pitchFamily="49" charset="-122"/>
                <a:ea typeface="黑体" panose="02010609060101010101" pitchFamily="49" charset="-122"/>
              </a:rPr>
              <a:t>LN1</a:t>
            </a:r>
            <a:r>
              <a:rPr lang="zh-CN" altLang="en-US" dirty="0">
                <a:latin typeface="黑体" panose="02010609060101010101" pitchFamily="49" charset="-122"/>
                <a:ea typeface="黑体" panose="02010609060101010101" pitchFamily="49" charset="-122"/>
              </a:rPr>
              <a:t>查看服务器状态</a:t>
            </a:r>
            <a:endParaRPr lang="en-US" altLang="zh-CN" dirty="0">
              <a:latin typeface="黑体" panose="02010609060101010101" pitchFamily="49" charset="-122"/>
              <a:ea typeface="黑体" panose="02010609060101010101" pitchFamily="49" charset="-122"/>
            </a:endParaRPr>
          </a:p>
          <a:p>
            <a:pPr marL="897255" lvl="1" indent="-176530">
              <a:lnSpc>
                <a:spcPct val="100000"/>
              </a:lnSpc>
              <a:spcBef>
                <a:spcPts val="1200"/>
              </a:spcBef>
              <a:buSzPct val="100000"/>
              <a:buNone/>
              <a:defRPr/>
            </a:pPr>
            <a:r>
              <a:rPr lang="zh-CN" altLang="en-US" dirty="0">
                <a:latin typeface="黑体" panose="02010609060101010101" pitchFamily="49" charset="-122"/>
                <a:ea typeface="黑体" panose="02010609060101010101" pitchFamily="49" charset="-122"/>
              </a:rPr>
              <a:t>的权限。</a:t>
            </a:r>
            <a:endParaRPr lang="en-US" altLang="zh-CN" dirty="0">
              <a:latin typeface="黑体" panose="02010609060101010101" pitchFamily="49" charset="-122"/>
              <a:ea typeface="黑体" panose="02010609060101010101" pitchFamily="49" charset="-122"/>
            </a:endParaRPr>
          </a:p>
        </p:txBody>
      </p:sp>
      <p:sp>
        <p:nvSpPr>
          <p:cNvPr id="4" name="内容占位符 2"/>
          <p:cNvSpPr txBox="1"/>
          <p:nvPr/>
        </p:nvSpPr>
        <p:spPr>
          <a:xfrm>
            <a:off x="1394861" y="3483440"/>
            <a:ext cx="5114996" cy="21876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2400"/>
              </a:spcBef>
              <a:buSzPct val="100000"/>
              <a:buNone/>
              <a:defRPr/>
            </a:pPr>
            <a:r>
              <a:rPr lang="zh-CN" altLang="en-US" sz="2400" dirty="0">
                <a:latin typeface="黑体" panose="02010609060101010101" pitchFamily="49" charset="-122"/>
                <a:ea typeface="黑体" panose="02010609060101010101" pitchFamily="49" charset="-122"/>
              </a:rPr>
              <a:t>① 如右图所示，在对象资源管理器中，右击目的服务器中要设置权限的登录名</a:t>
            </a:r>
            <a:r>
              <a:rPr lang="en-US" altLang="zh-CN" sz="2400" dirty="0">
                <a:solidFill>
                  <a:srgbClr val="0000CC"/>
                </a:solidFill>
                <a:latin typeface="黑体" panose="02010609060101010101" pitchFamily="49" charset="-122"/>
                <a:ea typeface="黑体" panose="02010609060101010101" pitchFamily="49" charset="-122"/>
              </a:rPr>
              <a:t>LN1</a:t>
            </a:r>
            <a:r>
              <a:rPr lang="zh-CN" altLang="en-US" sz="2400" dirty="0">
                <a:latin typeface="黑体" panose="02010609060101010101" pitchFamily="49" charset="-122"/>
                <a:ea typeface="黑体" panose="02010609060101010101" pitchFamily="49" charset="-122"/>
              </a:rPr>
              <a:t>，在快捷菜单中选择</a:t>
            </a:r>
            <a:r>
              <a:rPr lang="zh-CN" altLang="zh-CN" sz="2400" dirty="0">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属性</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7" name="文本框 6"/>
          <p:cNvSpPr txBox="1"/>
          <p:nvPr/>
        </p:nvSpPr>
        <p:spPr>
          <a:xfrm>
            <a:off x="724695" y="1014608"/>
            <a:ext cx="6128158" cy="598690"/>
          </a:xfrm>
          <a:prstGeom prst="rect">
            <a:avLst/>
          </a:prstGeom>
        </p:spPr>
        <p:txBody>
          <a:bodyPr vert="horz" lIns="91440" tIns="45720" rIns="91440" bIns="45720" rtlCol="0">
            <a:noAutofit/>
          </a:bodyPr>
          <a:lstStyle>
            <a:defPPr>
              <a:defRPr lang="zh-CN"/>
            </a:defPPr>
            <a:lvl1pPr indent="0">
              <a:lnSpc>
                <a:spcPct val="150000"/>
              </a:lnSpc>
              <a:spcBef>
                <a:spcPts val="600"/>
              </a:spcBef>
              <a:buSzPct val="100000"/>
              <a:buFont typeface="Arial" panose="020B0604020202020204" pitchFamily="34" charset="0"/>
              <a:buNone/>
              <a:defRPr sz="2600">
                <a:solidFill>
                  <a:srgbClr val="0000CC"/>
                </a:solidFill>
                <a:latin typeface="黑体" panose="02010609060101010101" pitchFamily="49" charset="-122"/>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800" dirty="0"/>
              <a:t>1.</a:t>
            </a:r>
            <a:r>
              <a:rPr lang="zh-CN" altLang="en-US" sz="2800" dirty="0"/>
              <a:t>使用图形界面管理登录账户的权限   </a:t>
            </a:r>
            <a:endParaRPr lang="en-US" altLang="zh-CN" sz="2800" dirty="0"/>
          </a:p>
        </p:txBody>
      </p:sp>
      <p:sp>
        <p:nvSpPr>
          <p:cNvPr id="9" name="文本框 8"/>
          <p:cNvSpPr txBox="1"/>
          <p:nvPr/>
        </p:nvSpPr>
        <p:spPr>
          <a:xfrm>
            <a:off x="1218501" y="3052552"/>
            <a:ext cx="1986094" cy="430887"/>
          </a:xfrm>
          <a:prstGeom prst="rect">
            <a:avLst/>
          </a:prstGeom>
          <a:noFill/>
        </p:spPr>
        <p:txBody>
          <a:bodyPr wrap="square">
            <a:spAutoFit/>
          </a:bodyPr>
          <a:lstStyle/>
          <a:p>
            <a:r>
              <a:rPr lang="zh-CN" altLang="en-US" sz="2200" dirty="0">
                <a:solidFill>
                  <a:srgbClr val="C00000"/>
                </a:solidFill>
                <a:latin typeface="黑体" panose="02010609060101010101" pitchFamily="49" charset="-122"/>
                <a:ea typeface="黑体" panose="02010609060101010101" pitchFamily="49" charset="-122"/>
              </a:rPr>
              <a:t> 操作步骤：</a:t>
            </a:r>
            <a:endParaRPr lang="zh-CN" altLang="en-US" sz="2200" dirty="0"/>
          </a:p>
        </p:txBody>
      </p:sp>
      <p:pic>
        <p:nvPicPr>
          <p:cNvPr id="11" name="图片 10"/>
          <p:cNvPicPr>
            <a:picLocks noChangeAspect="1"/>
          </p:cNvPicPr>
          <p:nvPr/>
        </p:nvPicPr>
        <p:blipFill>
          <a:blip r:embed="rId1"/>
          <a:stretch>
            <a:fillRect/>
          </a:stretch>
        </p:blipFill>
        <p:spPr>
          <a:xfrm>
            <a:off x="7195849" y="1486228"/>
            <a:ext cx="4018300" cy="4207079"/>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a:off x="1934711" y="1705934"/>
            <a:ext cx="6462669" cy="4609840"/>
          </a:xfrm>
          <a:prstGeom prst="rect">
            <a:avLst/>
          </a:prstGeom>
          <a:effectLst>
            <a:outerShdw blurRad="50800" dist="38100" dir="2700000" algn="tl" rotWithShape="0">
              <a:prstClr val="black">
                <a:alpha val="40000"/>
              </a:prstClr>
            </a:outerShdw>
          </a:effectLst>
        </p:spPr>
      </p:pic>
      <p:sp>
        <p:nvSpPr>
          <p:cNvPr id="2" name="对话气泡: 圆角矩形 1"/>
          <p:cNvSpPr/>
          <p:nvPr/>
        </p:nvSpPr>
        <p:spPr>
          <a:xfrm>
            <a:off x="3347207" y="3639227"/>
            <a:ext cx="2952924" cy="714119"/>
          </a:xfrm>
          <a:prstGeom prst="wedgeRoundRectCallout">
            <a:avLst>
              <a:gd name="adj1" fmla="val 42428"/>
              <a:gd name="adj2" fmla="val 185356"/>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0000CC"/>
                </a:solidFill>
                <a:latin typeface="黑体" panose="02010609060101010101" pitchFamily="49" charset="-122"/>
                <a:ea typeface="黑体" panose="02010609060101010101" pitchFamily="49" charset="-122"/>
              </a:rPr>
              <a:t>在“</a:t>
            </a:r>
            <a:r>
              <a:rPr lang="zh-CN" altLang="en-US" sz="2200" dirty="0">
                <a:solidFill>
                  <a:srgbClr val="C00000"/>
                </a:solidFill>
                <a:latin typeface="黑体" panose="02010609060101010101" pitchFamily="49" charset="-122"/>
                <a:ea typeface="黑体" panose="02010609060101010101" pitchFamily="49" charset="-122"/>
              </a:rPr>
              <a:t>查看服务器状态</a:t>
            </a:r>
            <a:r>
              <a:rPr lang="zh-CN" altLang="en-US" sz="2200" dirty="0">
                <a:solidFill>
                  <a:srgbClr val="0000CC"/>
                </a:solidFill>
                <a:latin typeface="黑体" panose="02010609060101010101" pitchFamily="49" charset="-122"/>
                <a:ea typeface="黑体" panose="02010609060101010101" pitchFamily="49" charset="-122"/>
              </a:rPr>
              <a:t>”权限的授予栏勾选</a:t>
            </a:r>
            <a:endParaRPr lang="zh-CN" altLang="en-US" sz="2200" dirty="0">
              <a:solidFill>
                <a:srgbClr val="0000CC"/>
              </a:solidFill>
              <a:latin typeface="黑体" panose="02010609060101010101" pitchFamily="49" charset="-122"/>
              <a:ea typeface="黑体" panose="02010609060101010101" pitchFamily="49" charset="-122"/>
            </a:endParaRPr>
          </a:p>
        </p:txBody>
      </p:sp>
      <p:sp>
        <p:nvSpPr>
          <p:cNvPr id="7" name="矩形 6"/>
          <p:cNvSpPr/>
          <p:nvPr/>
        </p:nvSpPr>
        <p:spPr>
          <a:xfrm>
            <a:off x="3347207" y="5226341"/>
            <a:ext cx="1199626" cy="21811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779024" y="608545"/>
            <a:ext cx="10437057" cy="1471925"/>
          </a:xfrm>
        </p:spPr>
        <p:txBody>
          <a:bodyPr>
            <a:normAutofit/>
          </a:bodyPr>
          <a:lstStyle/>
          <a:p>
            <a:pPr marL="0" indent="0">
              <a:lnSpc>
                <a:spcPct val="110000"/>
              </a:lnSpc>
              <a:spcBef>
                <a:spcPts val="600"/>
              </a:spcBef>
              <a:buSzPct val="100000"/>
              <a:buNone/>
              <a:defRPr/>
            </a:pPr>
            <a:r>
              <a:rPr lang="zh-CN" altLang="en-US" sz="2400" dirty="0">
                <a:latin typeface="黑体" panose="02010609060101010101" pitchFamily="49" charset="-122"/>
                <a:ea typeface="黑体" panose="02010609060101010101" pitchFamily="49" charset="-122"/>
              </a:rPr>
              <a:t>② </a:t>
            </a:r>
            <a:r>
              <a:rPr lang="zh-CN" altLang="zh-CN" sz="2400" dirty="0">
                <a:latin typeface="黑体" panose="02010609060101010101" pitchFamily="49" charset="-122"/>
                <a:ea typeface="黑体" panose="02010609060101010101" pitchFamily="49" charset="-122"/>
              </a:rPr>
              <a:t>在</a:t>
            </a:r>
            <a:r>
              <a:rPr lang="zh-CN" altLang="en-US" sz="2400" dirty="0">
                <a:solidFill>
                  <a:srgbClr val="0000CC"/>
                </a:solidFill>
                <a:latin typeface="黑体" panose="02010609060101010101" pitchFamily="49" charset="-122"/>
                <a:ea typeface="黑体" panose="02010609060101010101" pitchFamily="49" charset="-122"/>
              </a:rPr>
              <a:t>登录属性</a:t>
            </a:r>
            <a:r>
              <a:rPr lang="zh-CN" altLang="zh-CN" sz="2400" dirty="0">
                <a:latin typeface="黑体" panose="02010609060101010101" pitchFamily="49" charset="-122"/>
                <a:ea typeface="黑体" panose="02010609060101010101" pitchFamily="49" charset="-122"/>
              </a:rPr>
              <a:t>窗口</a:t>
            </a:r>
            <a:r>
              <a:rPr lang="zh-CN" altLang="en-US" sz="2400" dirty="0">
                <a:latin typeface="黑体" panose="02010609060101010101" pitchFamily="49" charset="-122"/>
                <a:ea typeface="黑体" panose="02010609060101010101" pitchFamily="49" charset="-122"/>
              </a:rPr>
              <a:t>的</a:t>
            </a:r>
            <a:r>
              <a:rPr lang="zh-CN" altLang="zh-CN" sz="2400" dirty="0">
                <a:latin typeface="黑体" panose="02010609060101010101" pitchFamily="49" charset="-122"/>
                <a:ea typeface="黑体" panose="02010609060101010101" pitchFamily="49" charset="-122"/>
              </a:rPr>
              <a:t>左</a:t>
            </a:r>
            <a:r>
              <a:rPr lang="zh-CN" altLang="en-US" sz="2400" dirty="0">
                <a:latin typeface="黑体" panose="02010609060101010101" pitchFamily="49" charset="-122"/>
                <a:ea typeface="黑体" panose="02010609060101010101" pitchFamily="49" charset="-122"/>
              </a:rPr>
              <a:t>侧</a:t>
            </a:r>
            <a:r>
              <a:rPr lang="zh-CN" altLang="zh-CN" sz="2400" dirty="0">
                <a:latin typeface="黑体" panose="02010609060101010101" pitchFamily="49" charset="-122"/>
                <a:ea typeface="黑体" panose="02010609060101010101" pitchFamily="49" charset="-122"/>
              </a:rPr>
              <a:t>选择“</a:t>
            </a:r>
            <a:r>
              <a:rPr lang="zh-CN" altLang="en-US" sz="2400" dirty="0">
                <a:solidFill>
                  <a:srgbClr val="0000CC"/>
                </a:solidFill>
                <a:latin typeface="黑体" panose="02010609060101010101" pitchFamily="49" charset="-122"/>
                <a:ea typeface="黑体" panose="02010609060101010101" pitchFamily="49" charset="-122"/>
              </a:rPr>
              <a:t>安全对象</a:t>
            </a:r>
            <a:r>
              <a:rPr lang="zh-CN" altLang="zh-CN" sz="2400" dirty="0">
                <a:latin typeface="黑体" panose="02010609060101010101" pitchFamily="49" charset="-122"/>
                <a:ea typeface="黑体" panose="02010609060101010101" pitchFamily="49" charset="-122"/>
              </a:rPr>
              <a:t>”选</a:t>
            </a:r>
            <a:r>
              <a:rPr lang="zh-CN" altLang="en-US" sz="2400" dirty="0">
                <a:latin typeface="黑体" panose="02010609060101010101" pitchFamily="49" charset="-122"/>
                <a:ea typeface="黑体" panose="02010609060101010101" pitchFamily="49" charset="-122"/>
              </a:rPr>
              <a:t>择</a:t>
            </a:r>
            <a:r>
              <a:rPr lang="zh-CN" altLang="zh-CN" sz="2400" dirty="0">
                <a:latin typeface="黑体" panose="02010609060101010101" pitchFamily="49" charset="-122"/>
                <a:ea typeface="黑体" panose="02010609060101010101" pitchFamily="49" charset="-122"/>
              </a:rPr>
              <a:t>页，在右</a:t>
            </a:r>
            <a:r>
              <a:rPr lang="zh-CN" altLang="en-US" sz="2400" dirty="0">
                <a:latin typeface="黑体" panose="02010609060101010101" pitchFamily="49" charset="-122"/>
                <a:ea typeface="黑体" panose="02010609060101010101" pitchFamily="49" charset="-122"/>
              </a:rPr>
              <a:t>侧</a:t>
            </a:r>
            <a:r>
              <a:rPr lang="zh-CN" altLang="en-US" sz="2400" dirty="0">
                <a:solidFill>
                  <a:srgbClr val="0000CC"/>
                </a:solidFill>
                <a:latin typeface="黑体" panose="02010609060101010101" pitchFamily="49" charset="-122"/>
                <a:ea typeface="黑体" panose="02010609060101010101" pitchFamily="49" charset="-122"/>
              </a:rPr>
              <a:t>服务器权限</a:t>
            </a:r>
            <a:r>
              <a:rPr lang="zh-CN" altLang="en-US" sz="2400" dirty="0">
                <a:latin typeface="黑体" panose="02010609060101010101" pitchFamily="49" charset="-122"/>
                <a:ea typeface="黑体" panose="02010609060101010101" pitchFamily="49" charset="-122"/>
              </a:rPr>
              <a:t>列表中选择“</a:t>
            </a:r>
            <a:r>
              <a:rPr lang="zh-CN" altLang="en-US" sz="2400" dirty="0">
                <a:solidFill>
                  <a:srgbClr val="0000CC"/>
                </a:solidFill>
                <a:latin typeface="黑体" panose="02010609060101010101" pitchFamily="49" charset="-122"/>
                <a:ea typeface="黑体" panose="02010609060101010101" pitchFamily="49" charset="-122"/>
              </a:rPr>
              <a:t>查看服务器状态</a:t>
            </a:r>
            <a:r>
              <a:rPr lang="zh-CN" altLang="en-US" sz="2400" dirty="0">
                <a:latin typeface="黑体" panose="02010609060101010101" pitchFamily="49" charset="-122"/>
                <a:ea typeface="黑体" panose="02010609060101010101" pitchFamily="49" charset="-122"/>
              </a:rPr>
              <a:t>”权限，并在其“</a:t>
            </a:r>
            <a:r>
              <a:rPr lang="zh-CN" altLang="en-US" sz="2400" dirty="0">
                <a:solidFill>
                  <a:srgbClr val="0000CC"/>
                </a:solidFill>
                <a:latin typeface="黑体" panose="02010609060101010101" pitchFamily="49" charset="-122"/>
                <a:ea typeface="黑体" panose="02010609060101010101" pitchFamily="49" charset="-122"/>
              </a:rPr>
              <a:t>授予</a:t>
            </a:r>
            <a:r>
              <a:rPr lang="zh-CN" altLang="en-US" sz="2400" dirty="0">
                <a:latin typeface="黑体" panose="02010609060101010101" pitchFamily="49" charset="-122"/>
                <a:ea typeface="黑体" panose="02010609060101010101" pitchFamily="49" charset="-122"/>
              </a:rPr>
              <a:t>” 栏勾选，然后单击“</a:t>
            </a:r>
            <a:r>
              <a:rPr lang="zh-CN" altLang="en-US" sz="2400" dirty="0">
                <a:solidFill>
                  <a:srgbClr val="0000CC"/>
                </a:solidFill>
                <a:latin typeface="黑体" panose="02010609060101010101" pitchFamily="49" charset="-122"/>
                <a:ea typeface="黑体" panose="02010609060101010101" pitchFamily="49" charset="-122"/>
              </a:rPr>
              <a:t>确定</a:t>
            </a:r>
            <a:r>
              <a:rPr lang="zh-CN" altLang="en-US" sz="2400" dirty="0">
                <a:latin typeface="黑体" panose="02010609060101010101" pitchFamily="49" charset="-122"/>
                <a:ea typeface="黑体" panose="02010609060101010101" pitchFamily="49" charset="-122"/>
              </a:rPr>
              <a:t>”按钮。</a:t>
            </a:r>
            <a:endParaRPr lang="en-US" altLang="zh-CN" sz="2400" dirty="0">
              <a:latin typeface="黑体" panose="02010609060101010101" pitchFamily="49" charset="-122"/>
              <a:ea typeface="黑体" panose="02010609060101010101" pitchFamily="49" charset="-122"/>
            </a:endParaRPr>
          </a:p>
        </p:txBody>
      </p:sp>
      <p:sp>
        <p:nvSpPr>
          <p:cNvPr id="6" name="对话气泡: 圆角矩形 5"/>
          <p:cNvSpPr/>
          <p:nvPr/>
        </p:nvSpPr>
        <p:spPr>
          <a:xfrm>
            <a:off x="941881" y="3177859"/>
            <a:ext cx="3104409" cy="395231"/>
          </a:xfrm>
          <a:prstGeom prst="wedgeRoundRectCallout">
            <a:avLst>
              <a:gd name="adj1" fmla="val -9630"/>
              <a:gd name="adj2" fmla="val -129393"/>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0000CC"/>
                </a:solidFill>
                <a:latin typeface="黑体" panose="02010609060101010101" pitchFamily="49" charset="-122"/>
                <a:ea typeface="黑体" panose="02010609060101010101" pitchFamily="49" charset="-122"/>
              </a:rPr>
              <a:t>选“</a:t>
            </a:r>
            <a:r>
              <a:rPr lang="zh-CN" altLang="en-US" sz="2200" dirty="0">
                <a:solidFill>
                  <a:srgbClr val="C00000"/>
                </a:solidFill>
                <a:latin typeface="黑体" panose="02010609060101010101" pitchFamily="49" charset="-122"/>
                <a:ea typeface="黑体" panose="02010609060101010101" pitchFamily="49" charset="-122"/>
              </a:rPr>
              <a:t>安全对象</a:t>
            </a:r>
            <a:r>
              <a:rPr lang="zh-CN" altLang="en-US" sz="2200" dirty="0">
                <a:solidFill>
                  <a:srgbClr val="0000CC"/>
                </a:solidFill>
                <a:latin typeface="黑体" panose="02010609060101010101" pitchFamily="49" charset="-122"/>
                <a:ea typeface="黑体" panose="02010609060101010101" pitchFamily="49" charset="-122"/>
              </a:rPr>
              <a:t>”选择页</a:t>
            </a:r>
            <a:endParaRPr lang="zh-CN" altLang="en-US" sz="2200" dirty="0">
              <a:solidFill>
                <a:srgbClr val="0000CC"/>
              </a:solidFill>
              <a:latin typeface="黑体" panose="02010609060101010101" pitchFamily="49" charset="-122"/>
              <a:ea typeface="黑体" panose="02010609060101010101" pitchFamily="49" charset="-122"/>
            </a:endParaRPr>
          </a:p>
        </p:txBody>
      </p:sp>
      <p:sp>
        <p:nvSpPr>
          <p:cNvPr id="13" name="对话气泡: 圆角矩形 12"/>
          <p:cNvSpPr/>
          <p:nvPr/>
        </p:nvSpPr>
        <p:spPr>
          <a:xfrm>
            <a:off x="8145711" y="3177859"/>
            <a:ext cx="3234438" cy="1816217"/>
          </a:xfrm>
          <a:prstGeom prst="wedgeRoundRectCallout">
            <a:avLst>
              <a:gd name="adj1" fmla="val -57287"/>
              <a:gd name="adj2" fmla="val 69358"/>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spcBef>
                <a:spcPts val="600"/>
              </a:spcBef>
              <a:buSzPct val="100000"/>
              <a:defRPr/>
            </a:pPr>
            <a:r>
              <a:rPr lang="zh-CN" altLang="en-US" sz="2000" dirty="0">
                <a:solidFill>
                  <a:srgbClr val="0000CC"/>
                </a:solidFill>
                <a:latin typeface="黑体" panose="02010609060101010101" pitchFamily="49" charset="-122"/>
                <a:ea typeface="黑体" panose="02010609060101010101" pitchFamily="49" charset="-122"/>
              </a:rPr>
              <a:t>此外还可以在“</a:t>
            </a:r>
            <a:r>
              <a:rPr lang="zh-CN" altLang="en-US" sz="2000" dirty="0">
                <a:solidFill>
                  <a:srgbClr val="C00000"/>
                </a:solidFill>
                <a:latin typeface="黑体" panose="02010609060101010101" pitchFamily="49" charset="-122"/>
                <a:ea typeface="黑体" panose="02010609060101010101" pitchFamily="49" charset="-122"/>
              </a:rPr>
              <a:t>具有授予权限</a:t>
            </a:r>
            <a:r>
              <a:rPr lang="zh-CN" altLang="en-US" sz="2000" dirty="0">
                <a:solidFill>
                  <a:srgbClr val="0000CC"/>
                </a:solidFill>
                <a:latin typeface="黑体" panose="02010609060101010101" pitchFamily="49" charset="-122"/>
                <a:ea typeface="黑体" panose="02010609060101010101" pitchFamily="49" charset="-122"/>
              </a:rPr>
              <a:t>”和“</a:t>
            </a:r>
            <a:r>
              <a:rPr lang="zh-CN" altLang="en-US" sz="2000" dirty="0">
                <a:solidFill>
                  <a:srgbClr val="C00000"/>
                </a:solidFill>
                <a:latin typeface="黑体" panose="02010609060101010101" pitchFamily="49" charset="-122"/>
                <a:ea typeface="黑体" panose="02010609060101010101" pitchFamily="49" charset="-122"/>
              </a:rPr>
              <a:t>拒绝</a:t>
            </a:r>
            <a:r>
              <a:rPr lang="zh-CN" altLang="en-US" sz="2000" dirty="0">
                <a:solidFill>
                  <a:srgbClr val="0000CC"/>
                </a:solidFill>
                <a:latin typeface="黑体" panose="02010609060101010101" pitchFamily="49" charset="-122"/>
                <a:ea typeface="黑体" panose="02010609060101010101" pitchFamily="49" charset="-122"/>
              </a:rPr>
              <a:t>”栏勾选或取消勾选来设置是否可以把权限授予他人或是否拒绝获得该权限。</a:t>
            </a:r>
            <a:endParaRPr lang="en-US" altLang="zh-CN" sz="2000" dirty="0">
              <a:solidFill>
                <a:srgbClr val="0000CC"/>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3" grpId="0" build="p"/>
      <p:bldP spid="6"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7353" y="655365"/>
            <a:ext cx="9483138" cy="720429"/>
          </a:xfrm>
        </p:spPr>
        <p:txBody>
          <a:bodyPr vert="horz" lIns="91440" tIns="45720" rIns="91440" bIns="45720" rtlCol="0">
            <a:normAutofit lnSpcReduction="10000"/>
          </a:bodyPr>
          <a:lstStyle/>
          <a:p>
            <a:pPr marL="0" indent="0">
              <a:lnSpc>
                <a:spcPct val="150000"/>
              </a:lnSpc>
              <a:spcBef>
                <a:spcPts val="600"/>
              </a:spcBef>
              <a:buSzPct val="100000"/>
              <a:buNone/>
            </a:pPr>
            <a:r>
              <a:rPr lang="en-US" altLang="zh-CN" dirty="0">
                <a:solidFill>
                  <a:srgbClr val="0000CC"/>
                </a:solidFill>
                <a:latin typeface="黑体" panose="02010609060101010101" pitchFamily="49" charset="-122"/>
                <a:ea typeface="黑体" panose="02010609060101010101" pitchFamily="49" charset="-122"/>
              </a:rPr>
              <a:t>2.</a:t>
            </a:r>
            <a:r>
              <a:rPr lang="zh-CN" altLang="en-US" dirty="0">
                <a:solidFill>
                  <a:srgbClr val="0000CC"/>
                </a:solidFill>
                <a:latin typeface="黑体" panose="02010609060101010101" pitchFamily="49" charset="-122"/>
                <a:ea typeface="黑体" panose="02010609060101010101" pitchFamily="49" charset="-122"/>
              </a:rPr>
              <a:t>使用</a:t>
            </a:r>
            <a:r>
              <a:rPr lang="en-US" altLang="zh-CN" dirty="0">
                <a:solidFill>
                  <a:srgbClr val="C00000"/>
                </a:solidFill>
                <a:latin typeface="黑体" panose="02010609060101010101" pitchFamily="49" charset="-122"/>
                <a:ea typeface="黑体" panose="02010609060101010101" pitchFamily="49" charset="-122"/>
              </a:rPr>
              <a:t>GRANT</a:t>
            </a:r>
            <a:r>
              <a:rPr lang="zh-CN" altLang="en-US" dirty="0">
                <a:solidFill>
                  <a:srgbClr val="0000CC"/>
                </a:solidFill>
                <a:latin typeface="黑体" panose="02010609060101010101" pitchFamily="49" charset="-122"/>
                <a:ea typeface="黑体" panose="02010609060101010101" pitchFamily="49" charset="-122"/>
              </a:rPr>
              <a:t>语句为登录账户授予权限   </a:t>
            </a:r>
            <a:endParaRPr lang="en-US" altLang="zh-CN" dirty="0">
              <a:solidFill>
                <a:srgbClr val="0000CC"/>
              </a:solidFill>
              <a:latin typeface="黑体" panose="02010609060101010101" pitchFamily="49" charset="-122"/>
              <a:ea typeface="黑体" panose="02010609060101010101" pitchFamily="49" charset="-122"/>
            </a:endParaRPr>
          </a:p>
        </p:txBody>
      </p:sp>
      <p:sp>
        <p:nvSpPr>
          <p:cNvPr id="8" name="矩形 7"/>
          <p:cNvSpPr/>
          <p:nvPr/>
        </p:nvSpPr>
        <p:spPr>
          <a:xfrm>
            <a:off x="1938068" y="3712735"/>
            <a:ext cx="6054543" cy="528005"/>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altLang="zh-CN" sz="2400" dirty="0">
                <a:solidFill>
                  <a:srgbClr val="0000FF"/>
                </a:solidFill>
                <a:latin typeface="黑体" panose="02010609060101010101" pitchFamily="49" charset="-122"/>
                <a:ea typeface="黑体" panose="02010609060101010101" pitchFamily="49" charset="-122"/>
              </a:rPr>
              <a:t>GRANT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VIEW</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SERVER</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STATE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TO</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PM</a:t>
            </a:r>
            <a:endParaRPr lang="zh-CN" altLang="zh-CN" sz="24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 name="内容占位符 2"/>
          <p:cNvSpPr txBox="1"/>
          <p:nvPr/>
        </p:nvSpPr>
        <p:spPr>
          <a:xfrm>
            <a:off x="1354431" y="1370171"/>
            <a:ext cx="9483138" cy="528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latin typeface="黑体" panose="02010609060101010101" pitchFamily="49" charset="-122"/>
                <a:ea typeface="黑体" panose="02010609060101010101" pitchFamily="49" charset="-122"/>
              </a:rPr>
              <a:t>基本语法格式：</a:t>
            </a:r>
            <a:endParaRPr lang="en-US" altLang="zh-CN" dirty="0">
              <a:latin typeface="黑体" panose="02010609060101010101" pitchFamily="49" charset="-122"/>
              <a:ea typeface="黑体" panose="02010609060101010101" pitchFamily="49" charset="-122"/>
            </a:endParaRPr>
          </a:p>
        </p:txBody>
      </p:sp>
      <p:sp>
        <p:nvSpPr>
          <p:cNvPr id="5" name="文本框 4"/>
          <p:cNvSpPr txBox="1"/>
          <p:nvPr/>
        </p:nvSpPr>
        <p:spPr>
          <a:xfrm>
            <a:off x="1228595" y="2937457"/>
            <a:ext cx="8672423" cy="461665"/>
          </a:xfrm>
          <a:prstGeom prst="rect">
            <a:avLst/>
          </a:prstGeom>
          <a:noFill/>
        </p:spPr>
        <p:txBody>
          <a:bodyPr wrap="square">
            <a:spAutoFit/>
          </a:bodyPr>
          <a:lstStyle/>
          <a:p>
            <a:pPr lvl="1"/>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授予登录账户</a:t>
            </a:r>
            <a:r>
              <a:rPr lang="en-US" altLang="zh-CN" sz="2400" dirty="0">
                <a:latin typeface="黑体" panose="02010609060101010101" pitchFamily="49" charset="-122"/>
                <a:ea typeface="黑体" panose="02010609060101010101" pitchFamily="49" charset="-122"/>
              </a:rPr>
              <a:t>PM</a:t>
            </a:r>
            <a:r>
              <a:rPr lang="zh-CN" altLang="en-US" sz="2400" dirty="0">
                <a:latin typeface="黑体" panose="02010609060101010101" pitchFamily="49" charset="-122"/>
                <a:ea typeface="黑体" panose="02010609060101010101" pitchFamily="49" charset="-122"/>
              </a:rPr>
              <a:t>查看服务器状态的权限。</a:t>
            </a:r>
            <a:endParaRPr lang="en-US" altLang="zh-CN" sz="2400" dirty="0">
              <a:latin typeface="黑体" panose="02010609060101010101" pitchFamily="49" charset="-122"/>
              <a:ea typeface="黑体" panose="02010609060101010101" pitchFamily="49" charset="-122"/>
            </a:endParaRPr>
          </a:p>
        </p:txBody>
      </p:sp>
      <p:sp>
        <p:nvSpPr>
          <p:cNvPr id="7" name="文本框 6"/>
          <p:cNvSpPr txBox="1"/>
          <p:nvPr/>
        </p:nvSpPr>
        <p:spPr>
          <a:xfrm>
            <a:off x="1864453" y="1898176"/>
            <a:ext cx="6128158" cy="461665"/>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wrap="square">
            <a:spAutoFit/>
          </a:bodyPr>
          <a:lstStyle/>
          <a:p>
            <a:r>
              <a:rPr lang="en-US" altLang="zh-CN" sz="2400" dirty="0">
                <a:solidFill>
                  <a:srgbClr val="C00000"/>
                </a:solidFill>
                <a:latin typeface="黑体" panose="02010609060101010101" pitchFamily="49" charset="-122"/>
                <a:ea typeface="黑体" panose="02010609060101010101" pitchFamily="49" charset="-122"/>
              </a:rPr>
              <a:t>GRANT </a:t>
            </a:r>
            <a:r>
              <a:rPr lang="zh-CN" altLang="en-US" sz="2400" dirty="0">
                <a:solidFill>
                  <a:srgbClr val="C00000"/>
                </a:solidFill>
                <a:latin typeface="黑体" panose="02010609060101010101" pitchFamily="49" charset="-122"/>
                <a:ea typeface="黑体" panose="02010609060101010101" pitchFamily="49" charset="-122"/>
              </a:rPr>
              <a:t>权限名称 </a:t>
            </a:r>
            <a:r>
              <a:rPr lang="en-US" altLang="zh-CN" sz="2400" dirty="0">
                <a:solidFill>
                  <a:srgbClr val="C00000"/>
                </a:solidFill>
                <a:latin typeface="黑体" panose="02010609060101010101" pitchFamily="49" charset="-122"/>
                <a:ea typeface="黑体" panose="02010609060101010101" pitchFamily="49" charset="-122"/>
              </a:rPr>
              <a:t>TO </a:t>
            </a:r>
            <a:r>
              <a:rPr lang="zh-CN" altLang="en-US" sz="2400" dirty="0">
                <a:latin typeface="黑体" panose="02010609060101010101" pitchFamily="49" charset="-122"/>
                <a:ea typeface="黑体" panose="02010609060101010101" pitchFamily="49" charset="-122"/>
              </a:rPr>
              <a:t>登录名</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wd">
                                    <p:tmAbs val="500"/>
                                  </p:iterate>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3" animBg="1" uiExpand="1" build="p"/>
      <p:bldP spid="5"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a:solidFill>
                  <a:srgbClr val="C00000"/>
                </a:solidFill>
                <a:latin typeface="黑体" panose="02010609060101010101" pitchFamily="49" charset="-122"/>
                <a:ea typeface="黑体" panose="02010609060101010101" pitchFamily="49" charset="-122"/>
              </a:rPr>
              <a:t>12.4.2 </a:t>
            </a:r>
            <a:r>
              <a:rPr lang="zh-CN" altLang="en-US" sz="3200" dirty="0">
                <a:solidFill>
                  <a:srgbClr val="C00000"/>
                </a:solidFill>
                <a:latin typeface="黑体" panose="02010609060101010101" pitchFamily="49" charset="-122"/>
                <a:ea typeface="黑体" panose="02010609060101010101" pitchFamily="49" charset="-122"/>
              </a:rPr>
              <a:t>管理数据库用户或数据库角色的权限</a:t>
            </a:r>
            <a:endParaRPr lang="zh-CN" altLang="en-US" sz="3200" dirty="0">
              <a:solidFill>
                <a:srgbClr val="C0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989330" y="1020649"/>
            <a:ext cx="10017976" cy="657116"/>
          </a:xfrm>
        </p:spPr>
        <p:txBody>
          <a:bodyPr>
            <a:normAutofit lnSpcReduction="10000"/>
          </a:bodyPr>
          <a:lstStyle/>
          <a:p>
            <a:pPr marL="0" indent="0">
              <a:lnSpc>
                <a:spcPct val="150000"/>
              </a:lnSpc>
              <a:spcBef>
                <a:spcPts val="600"/>
              </a:spcBef>
              <a:buSzPct val="100000"/>
              <a:buNone/>
              <a:defRPr/>
            </a:pPr>
            <a:r>
              <a:rPr lang="en-US" altLang="zh-CN" sz="2600" dirty="0">
                <a:solidFill>
                  <a:srgbClr val="0000CC"/>
                </a:solidFill>
                <a:latin typeface="黑体" panose="02010609060101010101" pitchFamily="49" charset="-122"/>
                <a:ea typeface="黑体" panose="02010609060101010101" pitchFamily="49" charset="-122"/>
              </a:rPr>
              <a:t>1.</a:t>
            </a:r>
            <a:r>
              <a:rPr lang="zh-CN" altLang="en-US" sz="2600" dirty="0">
                <a:solidFill>
                  <a:srgbClr val="0000CC"/>
                </a:solidFill>
                <a:latin typeface="黑体" panose="02010609060101010101" pitchFamily="49" charset="-122"/>
                <a:ea typeface="黑体" panose="02010609060101010101" pitchFamily="49" charset="-122"/>
              </a:rPr>
              <a:t>使用图形界面管理数据库用户或数据库角色的权限   </a:t>
            </a:r>
            <a:endParaRPr lang="en-US" altLang="zh-CN" sz="2600" dirty="0">
              <a:solidFill>
                <a:srgbClr val="0000CC"/>
              </a:solidFill>
              <a:latin typeface="黑体" panose="02010609060101010101" pitchFamily="49" charset="-122"/>
              <a:ea typeface="黑体" panose="02010609060101010101" pitchFamily="49" charset="-122"/>
            </a:endParaRPr>
          </a:p>
        </p:txBody>
      </p:sp>
      <p:sp>
        <p:nvSpPr>
          <p:cNvPr id="4" name="内容占位符 2"/>
          <p:cNvSpPr txBox="1"/>
          <p:nvPr/>
        </p:nvSpPr>
        <p:spPr>
          <a:xfrm>
            <a:off x="739058" y="1741214"/>
            <a:ext cx="10384744" cy="14773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20725" lvl="1" indent="-263525">
              <a:lnSpc>
                <a:spcPct val="120000"/>
              </a:lnSpc>
              <a:spcBef>
                <a:spcPts val="1200"/>
              </a:spcBef>
              <a:buSzPct val="100000"/>
              <a:buFont typeface="Arial" panose="020B0604020202020204" pitchFamily="34" charset="0"/>
              <a:buNone/>
              <a:defRPr/>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授予</a:t>
            </a:r>
            <a:r>
              <a:rPr lang="en-US" altLang="zh-CN" dirty="0">
                <a:latin typeface="黑体" panose="02010609060101010101" pitchFamily="49" charset="-122"/>
                <a:ea typeface="黑体" panose="02010609060101010101" pitchFamily="49" charset="-122"/>
              </a:rPr>
              <a:t>school</a:t>
            </a:r>
            <a:r>
              <a:rPr lang="zh-CN" altLang="zh-CN" dirty="0">
                <a:latin typeface="黑体" panose="02010609060101010101" pitchFamily="49" charset="-122"/>
                <a:ea typeface="黑体" panose="02010609060101010101" pitchFamily="49" charset="-122"/>
              </a:rPr>
              <a:t>数据库</a:t>
            </a:r>
            <a:r>
              <a:rPr lang="zh-CN" altLang="en-US" dirty="0">
                <a:latin typeface="黑体" panose="02010609060101010101" pitchFamily="49" charset="-122"/>
                <a:ea typeface="黑体" panose="02010609060101010101" pitchFamily="49" charset="-122"/>
              </a:rPr>
              <a:t>中的</a:t>
            </a:r>
            <a:r>
              <a:rPr lang="zh-CN" altLang="zh-CN" dirty="0">
                <a:latin typeface="黑体" panose="02010609060101010101" pitchFamily="49" charset="-122"/>
                <a:ea typeface="黑体" panose="02010609060101010101" pitchFamily="49" charset="-122"/>
              </a:rPr>
              <a:t>用户</a:t>
            </a:r>
            <a:r>
              <a:rPr lang="en-US" altLang="zh-CN" dirty="0">
                <a:solidFill>
                  <a:srgbClr val="0000CC"/>
                </a:solidFill>
                <a:latin typeface="黑体" panose="02010609060101010101" pitchFamily="49" charset="-122"/>
                <a:ea typeface="黑体" panose="02010609060101010101" pitchFamily="49" charset="-122"/>
              </a:rPr>
              <a:t>USER1</a:t>
            </a:r>
            <a:r>
              <a:rPr lang="zh-CN" altLang="zh-CN" dirty="0">
                <a:latin typeface="黑体" panose="02010609060101010101" pitchFamily="49" charset="-122"/>
                <a:ea typeface="黑体" panose="02010609060101010101" pitchFamily="49" charset="-122"/>
              </a:rPr>
              <a:t>对</a:t>
            </a:r>
            <a:r>
              <a:rPr lang="en-US" altLang="zh-CN" dirty="0">
                <a:latin typeface="黑体" panose="02010609060101010101" pitchFamily="49" charset="-122"/>
                <a:ea typeface="黑体" panose="02010609060101010101" pitchFamily="49" charset="-122"/>
              </a:rPr>
              <a:t>student</a:t>
            </a:r>
            <a:r>
              <a:rPr lang="zh-CN" altLang="zh-CN" dirty="0">
                <a:latin typeface="黑体" panose="02010609060101010101" pitchFamily="49" charset="-122"/>
                <a:ea typeface="黑体" panose="02010609060101010101" pitchFamily="49" charset="-122"/>
              </a:rPr>
              <a:t>表</a:t>
            </a:r>
            <a:r>
              <a:rPr lang="zh-CN" altLang="en-US" dirty="0">
                <a:latin typeface="黑体" panose="02010609060101010101" pitchFamily="49" charset="-122"/>
                <a:ea typeface="黑体" panose="02010609060101010101" pitchFamily="49" charset="-122"/>
              </a:rPr>
              <a:t>具有</a:t>
            </a:r>
            <a:r>
              <a:rPr lang="zh-CN" altLang="zh-CN" dirty="0">
                <a:latin typeface="黑体" panose="02010609060101010101" pitchFamily="49" charset="-122"/>
                <a:ea typeface="黑体" panose="02010609060101010101" pitchFamily="49" charset="-122"/>
              </a:rPr>
              <a:t>插入权、对</a:t>
            </a:r>
            <a:r>
              <a:rPr lang="en-US" altLang="zh-CN" dirty="0">
                <a:latin typeface="黑体" panose="02010609060101010101" pitchFamily="49" charset="-122"/>
                <a:ea typeface="黑体" panose="02010609060101010101" pitchFamily="49" charset="-122"/>
              </a:rPr>
              <a:t>course</a:t>
            </a:r>
            <a:r>
              <a:rPr lang="zh-CN" altLang="en-US" dirty="0">
                <a:latin typeface="黑体" panose="02010609060101010101" pitchFamily="49" charset="-122"/>
                <a:ea typeface="黑体" panose="02010609060101010101" pitchFamily="49" charset="-122"/>
              </a:rPr>
              <a:t>表具有</a:t>
            </a:r>
            <a:r>
              <a:rPr lang="zh-CN" altLang="zh-CN" dirty="0">
                <a:latin typeface="黑体" panose="02010609060101010101" pitchFamily="49" charset="-122"/>
                <a:ea typeface="黑体" panose="02010609060101010101" pitchFamily="49" charset="-122"/>
              </a:rPr>
              <a:t>查询权并可以把</a:t>
            </a:r>
            <a:r>
              <a:rPr lang="zh-CN" altLang="en-US" dirty="0">
                <a:latin typeface="黑体" panose="02010609060101010101" pitchFamily="49" charset="-122"/>
                <a:ea typeface="黑体" panose="02010609060101010101" pitchFamily="49" charset="-122"/>
              </a:rPr>
              <a:t>该权限</a:t>
            </a:r>
            <a:r>
              <a:rPr lang="zh-CN" altLang="zh-CN" dirty="0">
                <a:latin typeface="黑体" panose="02010609060101010101" pitchFamily="49" charset="-122"/>
                <a:ea typeface="黑体" panose="02010609060101010101" pitchFamily="49" charset="-122"/>
              </a:rPr>
              <a:t>授予他人、对</a:t>
            </a:r>
            <a:r>
              <a:rPr lang="en-US" altLang="zh-CN" dirty="0">
                <a:latin typeface="黑体" panose="02010609060101010101" pitchFamily="49" charset="-122"/>
                <a:ea typeface="黑体" panose="02010609060101010101" pitchFamily="49" charset="-122"/>
              </a:rPr>
              <a:t>score</a:t>
            </a:r>
            <a:r>
              <a:rPr lang="zh-CN" altLang="zh-CN" dirty="0">
                <a:latin typeface="黑体" panose="02010609060101010101" pitchFamily="49" charset="-122"/>
                <a:ea typeface="黑体" panose="02010609060101010101" pitchFamily="49" charset="-122"/>
              </a:rPr>
              <a:t>表</a:t>
            </a:r>
            <a:r>
              <a:rPr lang="zh-CN" altLang="en-US" dirty="0">
                <a:latin typeface="黑体" panose="02010609060101010101" pitchFamily="49" charset="-122"/>
                <a:ea typeface="黑体" panose="02010609060101010101" pitchFamily="49" charset="-122"/>
              </a:rPr>
              <a:t>的</a:t>
            </a:r>
            <a:r>
              <a:rPr lang="en-US" altLang="zh-CN" dirty="0">
                <a:latin typeface="黑体" panose="02010609060101010101" pitchFamily="49" charset="-122"/>
                <a:ea typeface="黑体" panose="02010609060101010101" pitchFamily="49" charset="-122"/>
              </a:rPr>
              <a:t>degree</a:t>
            </a:r>
            <a:r>
              <a:rPr lang="zh-CN" altLang="zh-CN" dirty="0">
                <a:latin typeface="黑体" panose="02010609060101010101" pitchFamily="49" charset="-122"/>
                <a:ea typeface="黑体" panose="02010609060101010101" pitchFamily="49" charset="-122"/>
              </a:rPr>
              <a:t>列</a:t>
            </a:r>
            <a:r>
              <a:rPr lang="zh-CN" altLang="en-US" dirty="0">
                <a:latin typeface="黑体" panose="02010609060101010101" pitchFamily="49" charset="-122"/>
                <a:ea typeface="黑体" panose="02010609060101010101" pitchFamily="49" charset="-122"/>
              </a:rPr>
              <a:t>具有修改</a:t>
            </a:r>
            <a:r>
              <a:rPr lang="zh-CN" altLang="zh-CN" dirty="0">
                <a:latin typeface="黑体" panose="02010609060101010101" pitchFamily="49" charset="-122"/>
                <a:ea typeface="黑体" panose="02010609060101010101" pitchFamily="49" charset="-122"/>
              </a:rPr>
              <a:t>权。</a:t>
            </a:r>
            <a:endParaRPr lang="zh-CN" altLang="zh-CN" dirty="0">
              <a:latin typeface="黑体" panose="02010609060101010101" pitchFamily="49" charset="-122"/>
              <a:ea typeface="黑体" panose="02010609060101010101" pitchFamily="49" charset="-122"/>
            </a:endParaRPr>
          </a:p>
        </p:txBody>
      </p:sp>
      <p:sp>
        <p:nvSpPr>
          <p:cNvPr id="5" name="内容占位符 2"/>
          <p:cNvSpPr txBox="1"/>
          <p:nvPr/>
        </p:nvSpPr>
        <p:spPr>
          <a:xfrm>
            <a:off x="1392002" y="3231570"/>
            <a:ext cx="1938428" cy="499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600"/>
              </a:spcBef>
              <a:buSzPct val="100000"/>
              <a:buNone/>
              <a:defRPr/>
            </a:pPr>
            <a:r>
              <a:rPr lang="zh-CN" altLang="en-US" sz="2200" dirty="0">
                <a:solidFill>
                  <a:srgbClr val="C00000"/>
                </a:solidFill>
                <a:latin typeface="黑体" panose="02010609060101010101" pitchFamily="49" charset="-122"/>
                <a:ea typeface="黑体" panose="02010609060101010101" pitchFamily="49" charset="-122"/>
              </a:rPr>
              <a:t>操作步骤：</a:t>
            </a:r>
            <a:endParaRPr lang="zh-CN" altLang="en-US" sz="2200" dirty="0">
              <a:latin typeface="黑体" panose="02010609060101010101" pitchFamily="49" charset="-122"/>
              <a:ea typeface="黑体" panose="02010609060101010101" pitchFamily="49" charset="-122"/>
            </a:endParaRPr>
          </a:p>
        </p:txBody>
      </p:sp>
      <p:sp>
        <p:nvSpPr>
          <p:cNvPr id="6" name="内容占位符 2"/>
          <p:cNvSpPr txBox="1"/>
          <p:nvPr/>
        </p:nvSpPr>
        <p:spPr>
          <a:xfrm>
            <a:off x="1512307" y="3731006"/>
            <a:ext cx="4913660" cy="160439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2400"/>
              </a:spcBef>
              <a:buSzPct val="100000"/>
              <a:buNone/>
              <a:defRPr/>
            </a:pPr>
            <a:r>
              <a:rPr lang="zh-CN" altLang="en-US" sz="2400" dirty="0">
                <a:latin typeface="黑体" panose="02010609060101010101" pitchFamily="49" charset="-122"/>
                <a:ea typeface="黑体" panose="02010609060101010101" pitchFamily="49" charset="-122"/>
              </a:rPr>
              <a:t>① 如右图所示，在</a:t>
            </a:r>
            <a:r>
              <a:rPr lang="zh-CN" altLang="zh-CN" sz="2400" dirty="0">
                <a:latin typeface="黑体" panose="02010609060101010101" pitchFamily="49" charset="-122"/>
                <a:ea typeface="黑体" panose="02010609060101010101" pitchFamily="49" charset="-122"/>
              </a:rPr>
              <a:t>对象资源管理器</a:t>
            </a:r>
            <a:r>
              <a:rPr lang="zh-CN" altLang="en-US" sz="2400" dirty="0">
                <a:latin typeface="黑体" panose="02010609060101010101" pitchFamily="49" charset="-122"/>
                <a:ea typeface="黑体" panose="02010609060101010101" pitchFamily="49" charset="-122"/>
              </a:rPr>
              <a:t>中</a:t>
            </a:r>
            <a:r>
              <a:rPr lang="zh-CN" altLang="zh-CN" sz="2400" dirty="0">
                <a:latin typeface="黑体" panose="02010609060101010101" pitchFamily="49" charset="-122"/>
                <a:ea typeface="黑体" panose="02010609060101010101" pitchFamily="49" charset="-122"/>
              </a:rPr>
              <a:t>右</a:t>
            </a:r>
            <a:r>
              <a:rPr lang="zh-CN" altLang="en-US" sz="2400" dirty="0">
                <a:latin typeface="黑体" panose="02010609060101010101" pitchFamily="49" charset="-122"/>
                <a:ea typeface="黑体" panose="02010609060101010101" pitchFamily="49" charset="-122"/>
              </a:rPr>
              <a:t>击</a:t>
            </a:r>
            <a:r>
              <a:rPr lang="en-US" altLang="zh-CN" sz="2400" dirty="0">
                <a:latin typeface="黑体" panose="02010609060101010101" pitchFamily="49" charset="-122"/>
                <a:ea typeface="黑体" panose="02010609060101010101" pitchFamily="49" charset="-122"/>
              </a:rPr>
              <a:t>school</a:t>
            </a:r>
            <a:r>
              <a:rPr lang="zh-CN" altLang="en-US" sz="2400" dirty="0">
                <a:latin typeface="黑体" panose="02010609060101010101" pitchFamily="49" charset="-122"/>
                <a:ea typeface="黑体" panose="02010609060101010101" pitchFamily="49" charset="-122"/>
              </a:rPr>
              <a:t>数据库中的用户</a:t>
            </a:r>
            <a:r>
              <a:rPr lang="en-US" altLang="zh-CN" sz="2400" dirty="0">
                <a:solidFill>
                  <a:srgbClr val="0000CC"/>
                </a:solidFill>
                <a:latin typeface="黑体" panose="02010609060101010101" pitchFamily="49" charset="-122"/>
                <a:ea typeface="黑体" panose="02010609060101010101" pitchFamily="49" charset="-122"/>
              </a:rPr>
              <a:t>USER1</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在快捷菜单中</a:t>
            </a:r>
            <a:r>
              <a:rPr lang="zh-CN" altLang="en-US" sz="2400" dirty="0">
                <a:latin typeface="黑体" panose="02010609060101010101" pitchFamily="49" charset="-122"/>
                <a:ea typeface="黑体" panose="02010609060101010101" pitchFamily="49" charset="-122"/>
              </a:rPr>
              <a:t>选择</a:t>
            </a:r>
            <a:r>
              <a:rPr lang="zh-CN" altLang="zh-CN" sz="2400" dirty="0">
                <a:latin typeface="黑体" panose="02010609060101010101" pitchFamily="49" charset="-122"/>
                <a:ea typeface="黑体" panose="02010609060101010101" pitchFamily="49" charset="-122"/>
              </a:rPr>
              <a:t>“</a:t>
            </a:r>
            <a:r>
              <a:rPr lang="zh-CN" altLang="zh-CN" sz="2400" dirty="0">
                <a:solidFill>
                  <a:srgbClr val="0000CC"/>
                </a:solidFill>
                <a:latin typeface="黑体" panose="02010609060101010101" pitchFamily="49" charset="-122"/>
                <a:ea typeface="黑体" panose="02010609060101010101" pitchFamily="49" charset="-122"/>
              </a:rPr>
              <a:t>属性</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rotWithShape="1">
          <a:blip r:embed="rId1"/>
          <a:srcRect t="33394"/>
          <a:stretch>
            <a:fillRect/>
          </a:stretch>
        </p:blipFill>
        <p:spPr>
          <a:xfrm>
            <a:off x="6898109" y="2803874"/>
            <a:ext cx="3202235" cy="3376277"/>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4397787" y="466724"/>
            <a:ext cx="6515100" cy="5924550"/>
          </a:xfrm>
          <a:prstGeom prst="rect">
            <a:avLst/>
          </a:prstGeom>
          <a:effectLst>
            <a:outerShdw blurRad="50800" dist="38100" dir="2700000" algn="tl" rotWithShape="0">
              <a:prstClr val="black">
                <a:alpha val="40000"/>
              </a:prstClr>
            </a:outerShdw>
          </a:effectLst>
        </p:spPr>
      </p:pic>
      <p:sp>
        <p:nvSpPr>
          <p:cNvPr id="4" name="内容占位符 2"/>
          <p:cNvSpPr txBox="1"/>
          <p:nvPr/>
        </p:nvSpPr>
        <p:spPr>
          <a:xfrm>
            <a:off x="870635" y="1023667"/>
            <a:ext cx="3101936" cy="28520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2400"/>
              </a:spcBef>
              <a:buSzPct val="100000"/>
              <a:buNone/>
              <a:defRPr/>
            </a:pPr>
            <a:r>
              <a:rPr lang="zh-CN" altLang="en-US" sz="2400" dirty="0">
                <a:latin typeface="黑体" panose="02010609060101010101" pitchFamily="49" charset="-122"/>
                <a:ea typeface="黑体" panose="02010609060101010101" pitchFamily="49" charset="-122"/>
              </a:rPr>
              <a:t>② 在</a:t>
            </a:r>
            <a:r>
              <a:rPr lang="zh-CN" altLang="zh-CN" sz="2400" dirty="0">
                <a:solidFill>
                  <a:srgbClr val="0000CC"/>
                </a:solidFill>
                <a:latin typeface="黑体" panose="02010609060101010101" pitchFamily="49" charset="-122"/>
                <a:ea typeface="黑体" panose="02010609060101010101" pitchFamily="49" charset="-122"/>
              </a:rPr>
              <a:t>数据库用户</a:t>
            </a:r>
            <a:r>
              <a:rPr lang="zh-CN" altLang="zh-CN" sz="2400" dirty="0">
                <a:latin typeface="黑体" panose="02010609060101010101" pitchFamily="49" charset="-122"/>
                <a:ea typeface="黑体" panose="02010609060101010101" pitchFamily="49" charset="-122"/>
              </a:rPr>
              <a:t>窗口左</a:t>
            </a:r>
            <a:r>
              <a:rPr lang="zh-CN" altLang="en-US" sz="2400" dirty="0">
                <a:latin typeface="黑体" panose="02010609060101010101" pitchFamily="49" charset="-122"/>
                <a:ea typeface="黑体" panose="02010609060101010101" pitchFamily="49" charset="-122"/>
              </a:rPr>
              <a:t>侧</a:t>
            </a:r>
            <a:r>
              <a:rPr lang="zh-CN" altLang="zh-CN" sz="2400" dirty="0">
                <a:latin typeface="黑体" panose="02010609060101010101" pitchFamily="49" charset="-122"/>
                <a:ea typeface="黑体" panose="02010609060101010101" pitchFamily="49" charset="-122"/>
              </a:rPr>
              <a:t>选择“</a:t>
            </a:r>
            <a:r>
              <a:rPr lang="zh-CN" altLang="zh-CN" sz="2400" dirty="0">
                <a:solidFill>
                  <a:srgbClr val="0000CC"/>
                </a:solidFill>
                <a:latin typeface="黑体" panose="02010609060101010101" pitchFamily="49" charset="-122"/>
                <a:ea typeface="黑体" panose="02010609060101010101" pitchFamily="49" charset="-122"/>
              </a:rPr>
              <a:t>安全对象</a:t>
            </a:r>
            <a:r>
              <a:rPr lang="zh-CN" altLang="zh-CN" sz="2400" dirty="0">
                <a:latin typeface="黑体" panose="02010609060101010101" pitchFamily="49" charset="-122"/>
                <a:ea typeface="黑体" panose="02010609060101010101" pitchFamily="49" charset="-122"/>
              </a:rPr>
              <a:t>”选择页，在窗口右</a:t>
            </a:r>
            <a:r>
              <a:rPr lang="zh-CN" altLang="en-US" sz="2400" dirty="0">
                <a:latin typeface="黑体" panose="02010609060101010101" pitchFamily="49" charset="-122"/>
                <a:ea typeface="黑体" panose="02010609060101010101" pitchFamily="49" charset="-122"/>
              </a:rPr>
              <a:t>侧</a:t>
            </a:r>
            <a:r>
              <a:rPr lang="zh-CN" altLang="zh-CN" sz="2400" dirty="0">
                <a:latin typeface="黑体" panose="02010609060101010101" pitchFamily="49" charset="-122"/>
                <a:ea typeface="黑体" panose="02010609060101010101" pitchFamily="49" charset="-122"/>
              </a:rPr>
              <a:t>单击“</a:t>
            </a:r>
            <a:r>
              <a:rPr lang="zh-CN" altLang="zh-CN" sz="2400" dirty="0">
                <a:solidFill>
                  <a:srgbClr val="0000CC"/>
                </a:solidFill>
                <a:latin typeface="黑体" panose="02010609060101010101" pitchFamily="49" charset="-122"/>
                <a:ea typeface="黑体" panose="02010609060101010101" pitchFamily="49" charset="-122"/>
              </a:rPr>
              <a:t>搜索</a:t>
            </a:r>
            <a:r>
              <a:rPr lang="zh-CN" altLang="zh-CN" sz="2400" dirty="0">
                <a:latin typeface="黑体" panose="02010609060101010101" pitchFamily="49" charset="-122"/>
                <a:ea typeface="黑体" panose="02010609060101010101" pitchFamily="49" charset="-122"/>
              </a:rPr>
              <a:t>”按钮</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9" name="矩形 8"/>
          <p:cNvSpPr/>
          <p:nvPr/>
        </p:nvSpPr>
        <p:spPr>
          <a:xfrm>
            <a:off x="9555061" y="1526666"/>
            <a:ext cx="1200900" cy="37114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对话气泡: 圆角矩形 9"/>
          <p:cNvSpPr/>
          <p:nvPr/>
        </p:nvSpPr>
        <p:spPr>
          <a:xfrm>
            <a:off x="8951053" y="2545657"/>
            <a:ext cx="1804908" cy="883342"/>
          </a:xfrm>
          <a:prstGeom prst="wedgeRoundRectCallout">
            <a:avLst>
              <a:gd name="adj1" fmla="val 3778"/>
              <a:gd name="adj2" fmla="val -125694"/>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单击“</a:t>
            </a:r>
            <a:r>
              <a:rPr lang="zh-CN" altLang="en-US" sz="2200" dirty="0">
                <a:solidFill>
                  <a:srgbClr val="C00000"/>
                </a:solidFill>
                <a:latin typeface="黑体" panose="02010609060101010101" pitchFamily="49" charset="-122"/>
                <a:ea typeface="黑体" panose="02010609060101010101" pitchFamily="49" charset="-122"/>
              </a:rPr>
              <a:t>搜索</a:t>
            </a:r>
            <a:r>
              <a:rPr lang="zh-CN" altLang="en-US" sz="2200" dirty="0">
                <a:solidFill>
                  <a:srgbClr val="0000CC"/>
                </a:solidFill>
                <a:latin typeface="黑体" panose="02010609060101010101" pitchFamily="49" charset="-122"/>
                <a:ea typeface="黑体" panose="02010609060101010101" pitchFamily="49" charset="-122"/>
              </a:rPr>
              <a:t>” 按钮</a:t>
            </a:r>
            <a:endParaRPr lang="zh-CN" altLang="en-US" sz="2200" dirty="0">
              <a:solidFill>
                <a:srgbClr val="0000CC"/>
              </a:solidFill>
              <a:latin typeface="黑体" panose="02010609060101010101" pitchFamily="49" charset="-122"/>
              <a:ea typeface="黑体" panose="02010609060101010101" pitchFamily="49" charset="-122"/>
            </a:endParaRPr>
          </a:p>
        </p:txBody>
      </p:sp>
      <p:sp>
        <p:nvSpPr>
          <p:cNvPr id="11" name="对话气泡: 圆角矩形 10"/>
          <p:cNvSpPr/>
          <p:nvPr/>
        </p:nvSpPr>
        <p:spPr>
          <a:xfrm>
            <a:off x="4208391" y="2567408"/>
            <a:ext cx="3039697" cy="431513"/>
          </a:xfrm>
          <a:prstGeom prst="wedgeRoundRectCallout">
            <a:avLst>
              <a:gd name="adj1" fmla="val -27824"/>
              <a:gd name="adj2" fmla="val -191541"/>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0000CC"/>
                </a:solidFill>
                <a:latin typeface="黑体" panose="02010609060101010101" pitchFamily="49" charset="-122"/>
                <a:ea typeface="黑体" panose="02010609060101010101" pitchFamily="49" charset="-122"/>
              </a:rPr>
              <a:t>选“</a:t>
            </a:r>
            <a:r>
              <a:rPr lang="zh-CN" altLang="en-US" sz="2200" dirty="0">
                <a:solidFill>
                  <a:srgbClr val="C00000"/>
                </a:solidFill>
                <a:latin typeface="黑体" panose="02010609060101010101" pitchFamily="49" charset="-122"/>
                <a:ea typeface="黑体" panose="02010609060101010101" pitchFamily="49" charset="-122"/>
              </a:rPr>
              <a:t>安全对象</a:t>
            </a:r>
            <a:r>
              <a:rPr lang="zh-CN" altLang="en-US" sz="2200" dirty="0">
                <a:solidFill>
                  <a:srgbClr val="0000CC"/>
                </a:solidFill>
                <a:latin typeface="黑体" panose="02010609060101010101" pitchFamily="49" charset="-122"/>
                <a:ea typeface="黑体" panose="02010609060101010101" pitchFamily="49" charset="-122"/>
              </a:rPr>
              <a:t>”选择页</a:t>
            </a:r>
            <a:endParaRPr lang="zh-CN" altLang="en-US" sz="2200" dirty="0">
              <a:solidFill>
                <a:srgbClr val="0000CC"/>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978047" y="578695"/>
            <a:ext cx="10235905" cy="8215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8605" indent="-268605">
              <a:lnSpc>
                <a:spcPct val="100000"/>
              </a:lnSpc>
              <a:spcBef>
                <a:spcPts val="2400"/>
              </a:spcBef>
              <a:buSzPct val="100000"/>
              <a:buNone/>
              <a:defRPr/>
            </a:pPr>
            <a:r>
              <a:rPr lang="zh-CN" altLang="en-US" sz="2400" dirty="0">
                <a:latin typeface="等线" panose="02010600030101010101" pitchFamily="2" charset="-122"/>
              </a:rPr>
              <a:t> </a:t>
            </a:r>
            <a:r>
              <a:rPr lang="zh-CN" altLang="en-US" sz="2400" dirty="0">
                <a:latin typeface="黑体" panose="02010609060101010101" pitchFamily="49" charset="-122"/>
                <a:ea typeface="黑体" panose="02010609060101010101" pitchFamily="49" charset="-122"/>
              </a:rPr>
              <a:t>③ 依次打开下列对话框，找到要添加的安全对象即</a:t>
            </a:r>
            <a:r>
              <a:rPr lang="en-US" altLang="zh-CN" sz="2400" dirty="0">
                <a:latin typeface="黑体" panose="02010609060101010101" pitchFamily="49" charset="-122"/>
                <a:ea typeface="黑体" panose="02010609060101010101" pitchFamily="49" charset="-122"/>
              </a:rPr>
              <a:t>student</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course</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score</a:t>
            </a:r>
            <a:r>
              <a:rPr lang="zh-CN" altLang="en-US" sz="2400" dirty="0">
                <a:latin typeface="黑体" panose="02010609060101010101" pitchFamily="49" charset="-122"/>
                <a:ea typeface="黑体" panose="02010609060101010101" pitchFamily="49" charset="-122"/>
              </a:rPr>
              <a:t>三个表并勾选，再依次单击“确定”按钮返回。</a:t>
            </a:r>
            <a:endParaRPr lang="zh-CN" altLang="en-US" sz="2400" dirty="0">
              <a:latin typeface="黑体" panose="02010609060101010101" pitchFamily="49" charset="-122"/>
              <a:ea typeface="黑体" panose="02010609060101010101" pitchFamily="49" charset="-122"/>
            </a:endParaRPr>
          </a:p>
        </p:txBody>
      </p:sp>
      <p:grpSp>
        <p:nvGrpSpPr>
          <p:cNvPr id="9" name="组合 8"/>
          <p:cNvGrpSpPr/>
          <p:nvPr/>
        </p:nvGrpSpPr>
        <p:grpSpPr>
          <a:xfrm>
            <a:off x="1432595" y="1586964"/>
            <a:ext cx="3622523" cy="2381029"/>
            <a:chOff x="1432595" y="1586964"/>
            <a:chExt cx="3622523" cy="2381029"/>
          </a:xfrm>
        </p:grpSpPr>
        <p:pic>
          <p:nvPicPr>
            <p:cNvPr id="7" name="图片 6"/>
            <p:cNvPicPr>
              <a:picLocks noChangeAspect="1"/>
            </p:cNvPicPr>
            <p:nvPr/>
          </p:nvPicPr>
          <p:blipFill>
            <a:blip r:embed="rId1"/>
            <a:stretch>
              <a:fillRect/>
            </a:stretch>
          </p:blipFill>
          <p:spPr>
            <a:xfrm>
              <a:off x="1432595" y="1586964"/>
              <a:ext cx="3622523" cy="2381029"/>
            </a:xfrm>
            <a:prstGeom prst="rect">
              <a:avLst/>
            </a:prstGeom>
            <a:effectLst>
              <a:outerShdw blurRad="50800" dist="38100" dir="2700000" algn="tl" rotWithShape="0">
                <a:prstClr val="black">
                  <a:alpha val="40000"/>
                </a:prstClr>
              </a:outerShdw>
            </a:effectLst>
          </p:spPr>
        </p:pic>
        <p:sp>
          <p:nvSpPr>
            <p:cNvPr id="3" name="箭头: 下 1"/>
            <p:cNvSpPr/>
            <p:nvPr/>
          </p:nvSpPr>
          <p:spPr>
            <a:xfrm rot="1926311">
              <a:off x="2251785" y="1715457"/>
              <a:ext cx="78957" cy="659353"/>
            </a:xfrm>
            <a:custGeom>
              <a:avLst/>
              <a:gdLst>
                <a:gd name="connsiteX0" fmla="*/ 0 w 343948"/>
                <a:gd name="connsiteY0" fmla="*/ 633369 h 805343"/>
                <a:gd name="connsiteX1" fmla="*/ 85987 w 343948"/>
                <a:gd name="connsiteY1" fmla="*/ 633369 h 805343"/>
                <a:gd name="connsiteX2" fmla="*/ 85987 w 343948"/>
                <a:gd name="connsiteY2" fmla="*/ 0 h 805343"/>
                <a:gd name="connsiteX3" fmla="*/ 257961 w 343948"/>
                <a:gd name="connsiteY3" fmla="*/ 0 h 805343"/>
                <a:gd name="connsiteX4" fmla="*/ 257961 w 343948"/>
                <a:gd name="connsiteY4" fmla="*/ 633369 h 805343"/>
                <a:gd name="connsiteX5" fmla="*/ 343948 w 343948"/>
                <a:gd name="connsiteY5" fmla="*/ 633369 h 805343"/>
                <a:gd name="connsiteX6" fmla="*/ 171974 w 343948"/>
                <a:gd name="connsiteY6" fmla="*/ 805343 h 805343"/>
                <a:gd name="connsiteX7" fmla="*/ 0 w 343948"/>
                <a:gd name="connsiteY7" fmla="*/ 633369 h 805343"/>
                <a:gd name="connsiteX0-1" fmla="*/ 0 w 343948"/>
                <a:gd name="connsiteY0-2" fmla="*/ 1126191 h 1298165"/>
                <a:gd name="connsiteX1-3" fmla="*/ 85987 w 343948"/>
                <a:gd name="connsiteY1-4" fmla="*/ 1126191 h 1298165"/>
                <a:gd name="connsiteX2-5" fmla="*/ 192725 w 343948"/>
                <a:gd name="connsiteY2-6" fmla="*/ 0 h 1298165"/>
                <a:gd name="connsiteX3-7" fmla="*/ 257961 w 343948"/>
                <a:gd name="connsiteY3-8" fmla="*/ 492822 h 1298165"/>
                <a:gd name="connsiteX4-9" fmla="*/ 257961 w 343948"/>
                <a:gd name="connsiteY4-10" fmla="*/ 1126191 h 1298165"/>
                <a:gd name="connsiteX5-11" fmla="*/ 343948 w 343948"/>
                <a:gd name="connsiteY5-12" fmla="*/ 1126191 h 1298165"/>
                <a:gd name="connsiteX6-13" fmla="*/ 171974 w 343948"/>
                <a:gd name="connsiteY6-14" fmla="*/ 1298165 h 1298165"/>
                <a:gd name="connsiteX7-15" fmla="*/ 0 w 343948"/>
                <a:gd name="connsiteY7-16" fmla="*/ 1126191 h 1298165"/>
                <a:gd name="connsiteX0-17" fmla="*/ 0 w 343948"/>
                <a:gd name="connsiteY0-18" fmla="*/ 1234731 h 1406705"/>
                <a:gd name="connsiteX1-19" fmla="*/ 85987 w 343948"/>
                <a:gd name="connsiteY1-20" fmla="*/ 1234731 h 1406705"/>
                <a:gd name="connsiteX2-21" fmla="*/ 223660 w 343948"/>
                <a:gd name="connsiteY2-22" fmla="*/ 0 h 1406705"/>
                <a:gd name="connsiteX3-23" fmla="*/ 257961 w 343948"/>
                <a:gd name="connsiteY3-24" fmla="*/ 601362 h 1406705"/>
                <a:gd name="connsiteX4-25" fmla="*/ 257961 w 343948"/>
                <a:gd name="connsiteY4-26" fmla="*/ 1234731 h 1406705"/>
                <a:gd name="connsiteX5-27" fmla="*/ 343948 w 343948"/>
                <a:gd name="connsiteY5-28" fmla="*/ 1234731 h 1406705"/>
                <a:gd name="connsiteX6-29" fmla="*/ 171974 w 343948"/>
                <a:gd name="connsiteY6-30" fmla="*/ 1406705 h 1406705"/>
                <a:gd name="connsiteX7-31" fmla="*/ 0 w 343948"/>
                <a:gd name="connsiteY7-32" fmla="*/ 1234731 h 14067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43948" h="1406705">
                  <a:moveTo>
                    <a:pt x="0" y="1234731"/>
                  </a:moveTo>
                  <a:lnTo>
                    <a:pt x="85987" y="1234731"/>
                  </a:lnTo>
                  <a:lnTo>
                    <a:pt x="223660" y="0"/>
                  </a:lnTo>
                  <a:lnTo>
                    <a:pt x="257961" y="601362"/>
                  </a:lnTo>
                  <a:lnTo>
                    <a:pt x="257961" y="1234731"/>
                  </a:lnTo>
                  <a:lnTo>
                    <a:pt x="343948" y="1234731"/>
                  </a:lnTo>
                  <a:lnTo>
                    <a:pt x="171974" y="1406705"/>
                  </a:lnTo>
                  <a:lnTo>
                    <a:pt x="0" y="1234731"/>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3201930" y="1928157"/>
            <a:ext cx="3209360" cy="2532513"/>
            <a:chOff x="3201930" y="1793933"/>
            <a:chExt cx="3209360" cy="2532513"/>
          </a:xfrm>
        </p:grpSpPr>
        <p:pic>
          <p:nvPicPr>
            <p:cNvPr id="10" name="图片 9"/>
            <p:cNvPicPr>
              <a:picLocks noChangeAspect="1"/>
            </p:cNvPicPr>
            <p:nvPr/>
          </p:nvPicPr>
          <p:blipFill>
            <a:blip r:embed="rId2"/>
            <a:stretch>
              <a:fillRect/>
            </a:stretch>
          </p:blipFill>
          <p:spPr>
            <a:xfrm>
              <a:off x="3201930" y="1864009"/>
              <a:ext cx="3209360" cy="2462437"/>
            </a:xfrm>
            <a:prstGeom prst="rect">
              <a:avLst/>
            </a:prstGeom>
            <a:effectLst>
              <a:outerShdw blurRad="50800" dist="38100" dir="2700000" algn="tl" rotWithShape="0">
                <a:prstClr val="black">
                  <a:alpha val="40000"/>
                </a:prstClr>
              </a:outerShdw>
            </a:effectLst>
          </p:spPr>
        </p:pic>
        <p:sp>
          <p:nvSpPr>
            <p:cNvPr id="5" name="箭头: 下 1"/>
            <p:cNvSpPr/>
            <p:nvPr/>
          </p:nvSpPr>
          <p:spPr>
            <a:xfrm rot="1926311">
              <a:off x="6084583" y="1793933"/>
              <a:ext cx="78957" cy="659353"/>
            </a:xfrm>
            <a:custGeom>
              <a:avLst/>
              <a:gdLst>
                <a:gd name="connsiteX0" fmla="*/ 0 w 343948"/>
                <a:gd name="connsiteY0" fmla="*/ 633369 h 805343"/>
                <a:gd name="connsiteX1" fmla="*/ 85987 w 343948"/>
                <a:gd name="connsiteY1" fmla="*/ 633369 h 805343"/>
                <a:gd name="connsiteX2" fmla="*/ 85987 w 343948"/>
                <a:gd name="connsiteY2" fmla="*/ 0 h 805343"/>
                <a:gd name="connsiteX3" fmla="*/ 257961 w 343948"/>
                <a:gd name="connsiteY3" fmla="*/ 0 h 805343"/>
                <a:gd name="connsiteX4" fmla="*/ 257961 w 343948"/>
                <a:gd name="connsiteY4" fmla="*/ 633369 h 805343"/>
                <a:gd name="connsiteX5" fmla="*/ 343948 w 343948"/>
                <a:gd name="connsiteY5" fmla="*/ 633369 h 805343"/>
                <a:gd name="connsiteX6" fmla="*/ 171974 w 343948"/>
                <a:gd name="connsiteY6" fmla="*/ 805343 h 805343"/>
                <a:gd name="connsiteX7" fmla="*/ 0 w 343948"/>
                <a:gd name="connsiteY7" fmla="*/ 633369 h 805343"/>
                <a:gd name="connsiteX0-1" fmla="*/ 0 w 343948"/>
                <a:gd name="connsiteY0-2" fmla="*/ 1126191 h 1298165"/>
                <a:gd name="connsiteX1-3" fmla="*/ 85987 w 343948"/>
                <a:gd name="connsiteY1-4" fmla="*/ 1126191 h 1298165"/>
                <a:gd name="connsiteX2-5" fmla="*/ 192725 w 343948"/>
                <a:gd name="connsiteY2-6" fmla="*/ 0 h 1298165"/>
                <a:gd name="connsiteX3-7" fmla="*/ 257961 w 343948"/>
                <a:gd name="connsiteY3-8" fmla="*/ 492822 h 1298165"/>
                <a:gd name="connsiteX4-9" fmla="*/ 257961 w 343948"/>
                <a:gd name="connsiteY4-10" fmla="*/ 1126191 h 1298165"/>
                <a:gd name="connsiteX5-11" fmla="*/ 343948 w 343948"/>
                <a:gd name="connsiteY5-12" fmla="*/ 1126191 h 1298165"/>
                <a:gd name="connsiteX6-13" fmla="*/ 171974 w 343948"/>
                <a:gd name="connsiteY6-14" fmla="*/ 1298165 h 1298165"/>
                <a:gd name="connsiteX7-15" fmla="*/ 0 w 343948"/>
                <a:gd name="connsiteY7-16" fmla="*/ 1126191 h 1298165"/>
                <a:gd name="connsiteX0-17" fmla="*/ 0 w 343948"/>
                <a:gd name="connsiteY0-18" fmla="*/ 1234731 h 1406705"/>
                <a:gd name="connsiteX1-19" fmla="*/ 85987 w 343948"/>
                <a:gd name="connsiteY1-20" fmla="*/ 1234731 h 1406705"/>
                <a:gd name="connsiteX2-21" fmla="*/ 223660 w 343948"/>
                <a:gd name="connsiteY2-22" fmla="*/ 0 h 1406705"/>
                <a:gd name="connsiteX3-23" fmla="*/ 257961 w 343948"/>
                <a:gd name="connsiteY3-24" fmla="*/ 601362 h 1406705"/>
                <a:gd name="connsiteX4-25" fmla="*/ 257961 w 343948"/>
                <a:gd name="connsiteY4-26" fmla="*/ 1234731 h 1406705"/>
                <a:gd name="connsiteX5-27" fmla="*/ 343948 w 343948"/>
                <a:gd name="connsiteY5-28" fmla="*/ 1234731 h 1406705"/>
                <a:gd name="connsiteX6-29" fmla="*/ 171974 w 343948"/>
                <a:gd name="connsiteY6-30" fmla="*/ 1406705 h 1406705"/>
                <a:gd name="connsiteX7-31" fmla="*/ 0 w 343948"/>
                <a:gd name="connsiteY7-32" fmla="*/ 1234731 h 14067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43948" h="1406705">
                  <a:moveTo>
                    <a:pt x="0" y="1234731"/>
                  </a:moveTo>
                  <a:lnTo>
                    <a:pt x="85987" y="1234731"/>
                  </a:lnTo>
                  <a:lnTo>
                    <a:pt x="223660" y="0"/>
                  </a:lnTo>
                  <a:lnTo>
                    <a:pt x="257961" y="601362"/>
                  </a:lnTo>
                  <a:lnTo>
                    <a:pt x="257961" y="1234731"/>
                  </a:lnTo>
                  <a:lnTo>
                    <a:pt x="343948" y="1234731"/>
                  </a:lnTo>
                  <a:lnTo>
                    <a:pt x="171974" y="1406705"/>
                  </a:lnTo>
                  <a:lnTo>
                    <a:pt x="0" y="1234731"/>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009319" y="2727144"/>
            <a:ext cx="3278785" cy="3024294"/>
            <a:chOff x="5055118" y="2635073"/>
            <a:chExt cx="3278785" cy="3024294"/>
          </a:xfrm>
        </p:grpSpPr>
        <p:pic>
          <p:nvPicPr>
            <p:cNvPr id="13" name="图片 12"/>
            <p:cNvPicPr>
              <a:picLocks noChangeAspect="1"/>
            </p:cNvPicPr>
            <p:nvPr/>
          </p:nvPicPr>
          <p:blipFill>
            <a:blip r:embed="rId3"/>
            <a:stretch>
              <a:fillRect/>
            </a:stretch>
          </p:blipFill>
          <p:spPr>
            <a:xfrm>
              <a:off x="5055118" y="2635073"/>
              <a:ext cx="3278785" cy="3024294"/>
            </a:xfrm>
            <a:prstGeom prst="rect">
              <a:avLst/>
            </a:prstGeom>
            <a:effectLst>
              <a:outerShdw blurRad="50800" dist="38100" dir="2700000" algn="tl" rotWithShape="0">
                <a:prstClr val="black">
                  <a:alpha val="40000"/>
                </a:prstClr>
              </a:outerShdw>
            </a:effectLst>
          </p:spPr>
        </p:pic>
        <p:sp>
          <p:nvSpPr>
            <p:cNvPr id="6" name="箭头: 下 1"/>
            <p:cNvSpPr/>
            <p:nvPr/>
          </p:nvSpPr>
          <p:spPr>
            <a:xfrm rot="1926311">
              <a:off x="6455163" y="3165482"/>
              <a:ext cx="78957" cy="659353"/>
            </a:xfrm>
            <a:custGeom>
              <a:avLst/>
              <a:gdLst>
                <a:gd name="connsiteX0" fmla="*/ 0 w 343948"/>
                <a:gd name="connsiteY0" fmla="*/ 633369 h 805343"/>
                <a:gd name="connsiteX1" fmla="*/ 85987 w 343948"/>
                <a:gd name="connsiteY1" fmla="*/ 633369 h 805343"/>
                <a:gd name="connsiteX2" fmla="*/ 85987 w 343948"/>
                <a:gd name="connsiteY2" fmla="*/ 0 h 805343"/>
                <a:gd name="connsiteX3" fmla="*/ 257961 w 343948"/>
                <a:gd name="connsiteY3" fmla="*/ 0 h 805343"/>
                <a:gd name="connsiteX4" fmla="*/ 257961 w 343948"/>
                <a:gd name="connsiteY4" fmla="*/ 633369 h 805343"/>
                <a:gd name="connsiteX5" fmla="*/ 343948 w 343948"/>
                <a:gd name="connsiteY5" fmla="*/ 633369 h 805343"/>
                <a:gd name="connsiteX6" fmla="*/ 171974 w 343948"/>
                <a:gd name="connsiteY6" fmla="*/ 805343 h 805343"/>
                <a:gd name="connsiteX7" fmla="*/ 0 w 343948"/>
                <a:gd name="connsiteY7" fmla="*/ 633369 h 805343"/>
                <a:gd name="connsiteX0-1" fmla="*/ 0 w 343948"/>
                <a:gd name="connsiteY0-2" fmla="*/ 1126191 h 1298165"/>
                <a:gd name="connsiteX1-3" fmla="*/ 85987 w 343948"/>
                <a:gd name="connsiteY1-4" fmla="*/ 1126191 h 1298165"/>
                <a:gd name="connsiteX2-5" fmla="*/ 192725 w 343948"/>
                <a:gd name="connsiteY2-6" fmla="*/ 0 h 1298165"/>
                <a:gd name="connsiteX3-7" fmla="*/ 257961 w 343948"/>
                <a:gd name="connsiteY3-8" fmla="*/ 492822 h 1298165"/>
                <a:gd name="connsiteX4-9" fmla="*/ 257961 w 343948"/>
                <a:gd name="connsiteY4-10" fmla="*/ 1126191 h 1298165"/>
                <a:gd name="connsiteX5-11" fmla="*/ 343948 w 343948"/>
                <a:gd name="connsiteY5-12" fmla="*/ 1126191 h 1298165"/>
                <a:gd name="connsiteX6-13" fmla="*/ 171974 w 343948"/>
                <a:gd name="connsiteY6-14" fmla="*/ 1298165 h 1298165"/>
                <a:gd name="connsiteX7-15" fmla="*/ 0 w 343948"/>
                <a:gd name="connsiteY7-16" fmla="*/ 1126191 h 1298165"/>
                <a:gd name="connsiteX0-17" fmla="*/ 0 w 343948"/>
                <a:gd name="connsiteY0-18" fmla="*/ 1234731 h 1406705"/>
                <a:gd name="connsiteX1-19" fmla="*/ 85987 w 343948"/>
                <a:gd name="connsiteY1-20" fmla="*/ 1234731 h 1406705"/>
                <a:gd name="connsiteX2-21" fmla="*/ 223660 w 343948"/>
                <a:gd name="connsiteY2-22" fmla="*/ 0 h 1406705"/>
                <a:gd name="connsiteX3-23" fmla="*/ 257961 w 343948"/>
                <a:gd name="connsiteY3-24" fmla="*/ 601362 h 1406705"/>
                <a:gd name="connsiteX4-25" fmla="*/ 257961 w 343948"/>
                <a:gd name="connsiteY4-26" fmla="*/ 1234731 h 1406705"/>
                <a:gd name="connsiteX5-27" fmla="*/ 343948 w 343948"/>
                <a:gd name="connsiteY5-28" fmla="*/ 1234731 h 1406705"/>
                <a:gd name="connsiteX6-29" fmla="*/ 171974 w 343948"/>
                <a:gd name="connsiteY6-30" fmla="*/ 1406705 h 1406705"/>
                <a:gd name="connsiteX7-31" fmla="*/ 0 w 343948"/>
                <a:gd name="connsiteY7-32" fmla="*/ 1234731 h 14067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43948" h="1406705">
                  <a:moveTo>
                    <a:pt x="0" y="1234731"/>
                  </a:moveTo>
                  <a:lnTo>
                    <a:pt x="85987" y="1234731"/>
                  </a:lnTo>
                  <a:lnTo>
                    <a:pt x="223660" y="0"/>
                  </a:lnTo>
                  <a:lnTo>
                    <a:pt x="257961" y="601362"/>
                  </a:lnTo>
                  <a:lnTo>
                    <a:pt x="257961" y="1234731"/>
                  </a:lnTo>
                  <a:lnTo>
                    <a:pt x="343948" y="1234731"/>
                  </a:lnTo>
                  <a:lnTo>
                    <a:pt x="171974" y="1406705"/>
                  </a:lnTo>
                  <a:lnTo>
                    <a:pt x="0" y="1234731"/>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7182682" y="2926920"/>
            <a:ext cx="3470473" cy="3352385"/>
            <a:chOff x="7182682" y="2926920"/>
            <a:chExt cx="3470473" cy="3352385"/>
          </a:xfrm>
        </p:grpSpPr>
        <p:pic>
          <p:nvPicPr>
            <p:cNvPr id="15" name="图片 14"/>
            <p:cNvPicPr>
              <a:picLocks noChangeAspect="1"/>
            </p:cNvPicPr>
            <p:nvPr/>
          </p:nvPicPr>
          <p:blipFill>
            <a:blip r:embed="rId4"/>
            <a:stretch>
              <a:fillRect/>
            </a:stretch>
          </p:blipFill>
          <p:spPr>
            <a:xfrm>
              <a:off x="7182682" y="2926920"/>
              <a:ext cx="3470473" cy="3352385"/>
            </a:xfrm>
            <a:prstGeom prst="rect">
              <a:avLst/>
            </a:prstGeom>
            <a:effectLst>
              <a:outerShdw blurRad="50800" dist="38100" dir="2700000" algn="tl" rotWithShape="0">
                <a:prstClr val="black">
                  <a:alpha val="40000"/>
                </a:prstClr>
              </a:outerShdw>
            </a:effectLst>
          </p:spPr>
        </p:pic>
        <p:sp>
          <p:nvSpPr>
            <p:cNvPr id="8" name="箭头: 下 1"/>
            <p:cNvSpPr/>
            <p:nvPr/>
          </p:nvSpPr>
          <p:spPr>
            <a:xfrm rot="1926311">
              <a:off x="9479174" y="3851635"/>
              <a:ext cx="78957" cy="659353"/>
            </a:xfrm>
            <a:custGeom>
              <a:avLst/>
              <a:gdLst>
                <a:gd name="connsiteX0" fmla="*/ 0 w 343948"/>
                <a:gd name="connsiteY0" fmla="*/ 633369 h 805343"/>
                <a:gd name="connsiteX1" fmla="*/ 85987 w 343948"/>
                <a:gd name="connsiteY1" fmla="*/ 633369 h 805343"/>
                <a:gd name="connsiteX2" fmla="*/ 85987 w 343948"/>
                <a:gd name="connsiteY2" fmla="*/ 0 h 805343"/>
                <a:gd name="connsiteX3" fmla="*/ 257961 w 343948"/>
                <a:gd name="connsiteY3" fmla="*/ 0 h 805343"/>
                <a:gd name="connsiteX4" fmla="*/ 257961 w 343948"/>
                <a:gd name="connsiteY4" fmla="*/ 633369 h 805343"/>
                <a:gd name="connsiteX5" fmla="*/ 343948 w 343948"/>
                <a:gd name="connsiteY5" fmla="*/ 633369 h 805343"/>
                <a:gd name="connsiteX6" fmla="*/ 171974 w 343948"/>
                <a:gd name="connsiteY6" fmla="*/ 805343 h 805343"/>
                <a:gd name="connsiteX7" fmla="*/ 0 w 343948"/>
                <a:gd name="connsiteY7" fmla="*/ 633369 h 805343"/>
                <a:gd name="connsiteX0-1" fmla="*/ 0 w 343948"/>
                <a:gd name="connsiteY0-2" fmla="*/ 1126191 h 1298165"/>
                <a:gd name="connsiteX1-3" fmla="*/ 85987 w 343948"/>
                <a:gd name="connsiteY1-4" fmla="*/ 1126191 h 1298165"/>
                <a:gd name="connsiteX2-5" fmla="*/ 192725 w 343948"/>
                <a:gd name="connsiteY2-6" fmla="*/ 0 h 1298165"/>
                <a:gd name="connsiteX3-7" fmla="*/ 257961 w 343948"/>
                <a:gd name="connsiteY3-8" fmla="*/ 492822 h 1298165"/>
                <a:gd name="connsiteX4-9" fmla="*/ 257961 w 343948"/>
                <a:gd name="connsiteY4-10" fmla="*/ 1126191 h 1298165"/>
                <a:gd name="connsiteX5-11" fmla="*/ 343948 w 343948"/>
                <a:gd name="connsiteY5-12" fmla="*/ 1126191 h 1298165"/>
                <a:gd name="connsiteX6-13" fmla="*/ 171974 w 343948"/>
                <a:gd name="connsiteY6-14" fmla="*/ 1298165 h 1298165"/>
                <a:gd name="connsiteX7-15" fmla="*/ 0 w 343948"/>
                <a:gd name="connsiteY7-16" fmla="*/ 1126191 h 1298165"/>
                <a:gd name="connsiteX0-17" fmla="*/ 0 w 343948"/>
                <a:gd name="connsiteY0-18" fmla="*/ 1234731 h 1406705"/>
                <a:gd name="connsiteX1-19" fmla="*/ 85987 w 343948"/>
                <a:gd name="connsiteY1-20" fmla="*/ 1234731 h 1406705"/>
                <a:gd name="connsiteX2-21" fmla="*/ 223660 w 343948"/>
                <a:gd name="connsiteY2-22" fmla="*/ 0 h 1406705"/>
                <a:gd name="connsiteX3-23" fmla="*/ 257961 w 343948"/>
                <a:gd name="connsiteY3-24" fmla="*/ 601362 h 1406705"/>
                <a:gd name="connsiteX4-25" fmla="*/ 257961 w 343948"/>
                <a:gd name="connsiteY4-26" fmla="*/ 1234731 h 1406705"/>
                <a:gd name="connsiteX5-27" fmla="*/ 343948 w 343948"/>
                <a:gd name="connsiteY5-28" fmla="*/ 1234731 h 1406705"/>
                <a:gd name="connsiteX6-29" fmla="*/ 171974 w 343948"/>
                <a:gd name="connsiteY6-30" fmla="*/ 1406705 h 1406705"/>
                <a:gd name="connsiteX7-31" fmla="*/ 0 w 343948"/>
                <a:gd name="connsiteY7-32" fmla="*/ 1234731 h 14067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43948" h="1406705">
                  <a:moveTo>
                    <a:pt x="0" y="1234731"/>
                  </a:moveTo>
                  <a:lnTo>
                    <a:pt x="85987" y="1234731"/>
                  </a:lnTo>
                  <a:lnTo>
                    <a:pt x="223660" y="0"/>
                  </a:lnTo>
                  <a:lnTo>
                    <a:pt x="257961" y="601362"/>
                  </a:lnTo>
                  <a:lnTo>
                    <a:pt x="257961" y="1234731"/>
                  </a:lnTo>
                  <a:lnTo>
                    <a:pt x="343948" y="1234731"/>
                  </a:lnTo>
                  <a:lnTo>
                    <a:pt x="171974" y="1406705"/>
                  </a:lnTo>
                  <a:lnTo>
                    <a:pt x="0" y="1234731"/>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3512978" y="1485900"/>
            <a:ext cx="6897760" cy="4931502"/>
          </a:xfrm>
          <a:prstGeom prst="rect">
            <a:avLst/>
          </a:prstGeom>
          <a:effectLst>
            <a:outerShdw blurRad="50800" dist="38100" dir="2700000" algn="tl" rotWithShape="0">
              <a:prstClr val="black">
                <a:alpha val="40000"/>
              </a:prstClr>
            </a:outerShdw>
          </a:effectLst>
        </p:spPr>
      </p:pic>
      <p:sp>
        <p:nvSpPr>
          <p:cNvPr id="4" name="内容占位符 2"/>
          <p:cNvSpPr txBox="1"/>
          <p:nvPr/>
        </p:nvSpPr>
        <p:spPr>
          <a:xfrm>
            <a:off x="1109931" y="609668"/>
            <a:ext cx="10138913" cy="8762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8605" indent="-268605">
              <a:lnSpc>
                <a:spcPct val="100000"/>
              </a:lnSpc>
              <a:spcBef>
                <a:spcPts val="600"/>
              </a:spcBef>
              <a:buSzPct val="100000"/>
              <a:buNone/>
              <a:defRPr/>
            </a:pPr>
            <a:r>
              <a:rPr lang="zh-CN" altLang="en-US" sz="2400" dirty="0">
                <a:latin typeface="黑体" panose="02010609060101010101" pitchFamily="49" charset="-122"/>
                <a:ea typeface="黑体" panose="02010609060101010101" pitchFamily="49" charset="-122"/>
              </a:rPr>
              <a:t>④ 返回到</a:t>
            </a:r>
            <a:r>
              <a:rPr lang="zh-CN" altLang="en-US" sz="2400" dirty="0">
                <a:solidFill>
                  <a:srgbClr val="0000CC"/>
                </a:solidFill>
                <a:latin typeface="黑体" panose="02010609060101010101" pitchFamily="49" charset="-122"/>
                <a:ea typeface="黑体" panose="02010609060101010101" pitchFamily="49" charset="-122"/>
              </a:rPr>
              <a:t>数据库用户</a:t>
            </a:r>
            <a:r>
              <a:rPr lang="zh-CN" altLang="en-US" sz="2400" dirty="0">
                <a:latin typeface="黑体" panose="02010609060101010101" pitchFamily="49" charset="-122"/>
                <a:ea typeface="黑体" panose="02010609060101010101" pitchFamily="49" charset="-122"/>
              </a:rPr>
              <a:t>窗口后，</a:t>
            </a:r>
            <a:r>
              <a:rPr lang="en-US" altLang="zh-CN" sz="2400" dirty="0">
                <a:latin typeface="黑体" panose="02010609060101010101" pitchFamily="49" charset="-122"/>
                <a:ea typeface="黑体" panose="02010609060101010101" pitchFamily="49" charset="-122"/>
              </a:rPr>
              <a:t>student</a:t>
            </a:r>
            <a:r>
              <a:rPr lang="zh-CN" altLang="zh-CN"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course</a:t>
            </a:r>
            <a:r>
              <a:rPr lang="zh-CN" altLang="zh-CN"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score</a:t>
            </a:r>
            <a:r>
              <a:rPr lang="zh-CN" altLang="en-US" sz="2400" dirty="0">
                <a:latin typeface="黑体" panose="02010609060101010101" pitchFamily="49" charset="-122"/>
                <a:ea typeface="黑体" panose="02010609060101010101" pitchFamily="49" charset="-122"/>
              </a:rPr>
              <a:t>三个</a:t>
            </a:r>
            <a:r>
              <a:rPr lang="zh-CN" altLang="zh-CN" sz="2400" dirty="0">
                <a:latin typeface="黑体" panose="02010609060101010101" pitchFamily="49" charset="-122"/>
                <a:ea typeface="黑体" panose="02010609060101010101" pitchFamily="49" charset="-122"/>
              </a:rPr>
              <a:t>表</a:t>
            </a:r>
            <a:r>
              <a:rPr lang="zh-CN" altLang="en-US" sz="2400" dirty="0">
                <a:latin typeface="黑体" panose="02010609060101010101" pitchFamily="49" charset="-122"/>
                <a:ea typeface="黑体" panose="02010609060101010101" pitchFamily="49" charset="-122"/>
              </a:rPr>
              <a:t>被</a:t>
            </a:r>
            <a:r>
              <a:rPr lang="zh-CN" altLang="zh-CN" sz="2400" dirty="0">
                <a:latin typeface="黑体" panose="02010609060101010101" pitchFamily="49" charset="-122"/>
                <a:ea typeface="黑体" panose="02010609060101010101" pitchFamily="49" charset="-122"/>
              </a:rPr>
              <a:t>添加到</a:t>
            </a:r>
            <a:r>
              <a:rPr lang="zh-CN" altLang="en-US" sz="2400" dirty="0">
                <a:latin typeface="黑体" panose="02010609060101010101" pitchFamily="49" charset="-122"/>
                <a:ea typeface="黑体" panose="02010609060101010101" pitchFamily="49" charset="-122"/>
              </a:rPr>
              <a:t>了“</a:t>
            </a:r>
            <a:r>
              <a:rPr lang="zh-CN" altLang="zh-CN" sz="2400" dirty="0">
                <a:solidFill>
                  <a:srgbClr val="0000CC"/>
                </a:solidFill>
                <a:latin typeface="黑体" panose="02010609060101010101" pitchFamily="49" charset="-122"/>
                <a:ea typeface="黑体" panose="02010609060101010101" pitchFamily="49" charset="-122"/>
              </a:rPr>
              <a:t>安全对象</a:t>
            </a:r>
            <a:r>
              <a:rPr lang="zh-CN" altLang="en-US" sz="2400" dirty="0">
                <a:solidFill>
                  <a:srgbClr val="0000CC"/>
                </a:solidFill>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列表中</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grpSp>
        <p:nvGrpSpPr>
          <p:cNvPr id="3" name="组合 2"/>
          <p:cNvGrpSpPr/>
          <p:nvPr/>
        </p:nvGrpSpPr>
        <p:grpSpPr>
          <a:xfrm>
            <a:off x="4974672" y="2877424"/>
            <a:ext cx="5301842" cy="1426129"/>
            <a:chOff x="4974672" y="2877424"/>
            <a:chExt cx="5301842" cy="1426129"/>
          </a:xfrm>
        </p:grpSpPr>
        <p:sp>
          <p:nvSpPr>
            <p:cNvPr id="5" name="对话气泡: 圆角矩形 4"/>
            <p:cNvSpPr/>
            <p:nvPr/>
          </p:nvSpPr>
          <p:spPr>
            <a:xfrm>
              <a:off x="5496795" y="3838902"/>
              <a:ext cx="2273417" cy="464651"/>
            </a:xfrm>
            <a:prstGeom prst="wedgeRoundRectCallout">
              <a:avLst>
                <a:gd name="adj1" fmla="val 4865"/>
                <a:gd name="adj2" fmla="val -105249"/>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0000CC"/>
                  </a:solidFill>
                  <a:latin typeface="黑体" panose="02010609060101010101" pitchFamily="49" charset="-122"/>
                  <a:ea typeface="黑体" panose="02010609060101010101" pitchFamily="49" charset="-122"/>
                </a:rPr>
                <a:t>添加的安全对象</a:t>
              </a:r>
              <a:endParaRPr lang="zh-CN" altLang="en-US" sz="2200" dirty="0">
                <a:solidFill>
                  <a:srgbClr val="0000CC"/>
                </a:solidFill>
                <a:latin typeface="黑体" panose="02010609060101010101" pitchFamily="49" charset="-122"/>
                <a:ea typeface="黑体" panose="02010609060101010101" pitchFamily="49" charset="-122"/>
              </a:endParaRPr>
            </a:p>
          </p:txBody>
        </p:sp>
        <p:sp>
          <p:nvSpPr>
            <p:cNvPr id="2" name="矩形 1"/>
            <p:cNvSpPr/>
            <p:nvPr/>
          </p:nvSpPr>
          <p:spPr>
            <a:xfrm>
              <a:off x="4974672" y="2877424"/>
              <a:ext cx="5301842" cy="6962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353587" y="510426"/>
            <a:ext cx="8164498" cy="5837147"/>
          </a:xfrm>
          <a:prstGeom prst="rect">
            <a:avLst/>
          </a:prstGeom>
          <a:effectLst>
            <a:outerShdw blurRad="50800" dist="38100" dir="2700000" algn="tl" rotWithShape="0">
              <a:prstClr val="black">
                <a:alpha val="40000"/>
              </a:prstClr>
            </a:outerShdw>
          </a:effectLst>
        </p:spPr>
      </p:pic>
      <p:sp>
        <p:nvSpPr>
          <p:cNvPr id="4" name="内容占位符 2"/>
          <p:cNvSpPr txBox="1"/>
          <p:nvPr/>
        </p:nvSpPr>
        <p:spPr>
          <a:xfrm>
            <a:off x="694278" y="978347"/>
            <a:ext cx="2508307" cy="38788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600"/>
              </a:spcBef>
              <a:buSzPct val="100000"/>
              <a:buNone/>
              <a:defRPr/>
            </a:pPr>
            <a:r>
              <a:rPr lang="zh-CN" altLang="en-US" sz="2400" dirty="0">
                <a:latin typeface="黑体" panose="02010609060101010101" pitchFamily="49" charset="-122"/>
                <a:ea typeface="黑体" panose="02010609060101010101" pitchFamily="49" charset="-122"/>
              </a:rPr>
              <a:t>⑤</a:t>
            </a:r>
            <a:r>
              <a:rPr lang="zh-CN" altLang="en-US" sz="2400" dirty="0">
                <a:solidFill>
                  <a:srgbClr val="C00000"/>
                </a:solidFill>
                <a:latin typeface="黑体" panose="02010609060101010101" pitchFamily="49" charset="-122"/>
                <a:ea typeface="黑体" panose="02010609060101010101" pitchFamily="49" charset="-122"/>
              </a:rPr>
              <a:t>设置对</a:t>
            </a:r>
            <a:r>
              <a:rPr lang="en-US" altLang="zh-CN" sz="2400" dirty="0">
                <a:solidFill>
                  <a:srgbClr val="C00000"/>
                </a:solidFill>
                <a:latin typeface="黑体" panose="02010609060101010101" pitchFamily="49" charset="-122"/>
                <a:ea typeface="黑体" panose="02010609060101010101" pitchFamily="49" charset="-122"/>
              </a:rPr>
              <a:t>student</a:t>
            </a:r>
            <a:r>
              <a:rPr lang="zh-CN" altLang="en-US" sz="2400" dirty="0">
                <a:solidFill>
                  <a:srgbClr val="C00000"/>
                </a:solidFill>
                <a:latin typeface="黑体" panose="02010609060101010101" pitchFamily="49" charset="-122"/>
                <a:ea typeface="黑体" panose="02010609060101010101" pitchFamily="49" charset="-122"/>
              </a:rPr>
              <a:t>表的插入权：</a:t>
            </a:r>
            <a:endParaRPr lang="zh-CN" altLang="en-US" sz="2400" dirty="0">
              <a:solidFill>
                <a:srgbClr val="C00000"/>
              </a:solidFill>
              <a:latin typeface="黑体" panose="02010609060101010101" pitchFamily="49" charset="-122"/>
              <a:ea typeface="黑体" panose="02010609060101010101" pitchFamily="49" charset="-122"/>
            </a:endParaRPr>
          </a:p>
          <a:p>
            <a:pPr marL="0" indent="0">
              <a:lnSpc>
                <a:spcPct val="120000"/>
              </a:lnSpc>
              <a:spcBef>
                <a:spcPts val="1200"/>
              </a:spcBef>
              <a:buSzPct val="100000"/>
              <a:buNone/>
              <a:defRPr/>
            </a:pPr>
            <a:r>
              <a:rPr lang="zh-CN" altLang="en-US" sz="2400" dirty="0">
                <a:latin typeface="黑体" panose="02010609060101010101" pitchFamily="49" charset="-122"/>
                <a:ea typeface="黑体" panose="02010609060101010101" pitchFamily="49" charset="-122"/>
              </a:rPr>
              <a:t>在</a:t>
            </a:r>
            <a:r>
              <a:rPr lang="zh-CN" altLang="en-US" sz="2400" dirty="0">
                <a:solidFill>
                  <a:srgbClr val="0000CC"/>
                </a:solidFill>
                <a:latin typeface="黑体" panose="02010609060101010101" pitchFamily="49" charset="-122"/>
                <a:ea typeface="黑体" panose="02010609060101010101" pitchFamily="49" charset="-122"/>
              </a:rPr>
              <a:t>安全对象</a:t>
            </a:r>
            <a:r>
              <a:rPr lang="zh-CN" altLang="en-US" sz="2400" dirty="0">
                <a:latin typeface="黑体" panose="02010609060101010101" pitchFamily="49" charset="-122"/>
                <a:ea typeface="黑体" panose="02010609060101010101" pitchFamily="49" charset="-122"/>
              </a:rPr>
              <a:t>列表中先</a:t>
            </a:r>
            <a:r>
              <a:rPr lang="zh-CN" altLang="zh-CN" sz="2400" dirty="0">
                <a:latin typeface="黑体" panose="02010609060101010101" pitchFamily="49" charset="-122"/>
                <a:ea typeface="黑体" panose="02010609060101010101" pitchFamily="49" charset="-122"/>
              </a:rPr>
              <a:t>选择</a:t>
            </a:r>
            <a:r>
              <a:rPr lang="en-US" altLang="zh-CN" sz="2400" dirty="0">
                <a:solidFill>
                  <a:srgbClr val="0000CC"/>
                </a:solidFill>
                <a:latin typeface="黑体" panose="02010609060101010101" pitchFamily="49" charset="-122"/>
                <a:ea typeface="黑体" panose="02010609060101010101" pitchFamily="49" charset="-122"/>
              </a:rPr>
              <a:t>student</a:t>
            </a:r>
            <a:r>
              <a:rPr lang="zh-CN" altLang="zh-CN" sz="2400" dirty="0">
                <a:latin typeface="黑体" panose="02010609060101010101" pitchFamily="49" charset="-122"/>
                <a:ea typeface="黑体" panose="02010609060101010101" pitchFamily="49" charset="-122"/>
              </a:rPr>
              <a:t>表，在</a:t>
            </a:r>
            <a:r>
              <a:rPr lang="zh-CN" altLang="en-US" sz="2400" dirty="0">
                <a:latin typeface="黑体" panose="02010609060101010101" pitchFamily="49" charset="-122"/>
                <a:ea typeface="黑体" panose="02010609060101010101" pitchFamily="49" charset="-122"/>
              </a:rPr>
              <a:t>其</a:t>
            </a:r>
            <a:r>
              <a:rPr lang="zh-CN" altLang="zh-CN" sz="2400" dirty="0">
                <a:solidFill>
                  <a:srgbClr val="0000CC"/>
                </a:solidFill>
                <a:latin typeface="黑体" panose="02010609060101010101" pitchFamily="49" charset="-122"/>
                <a:ea typeface="黑体" panose="02010609060101010101" pitchFamily="49" charset="-122"/>
              </a:rPr>
              <a:t>权限</a:t>
            </a:r>
            <a:r>
              <a:rPr lang="zh-CN" altLang="zh-CN" sz="2400" dirty="0">
                <a:latin typeface="黑体" panose="02010609060101010101" pitchFamily="49" charset="-122"/>
                <a:ea typeface="黑体" panose="02010609060101010101" pitchFamily="49" charset="-122"/>
              </a:rPr>
              <a:t>列表中</a:t>
            </a:r>
            <a:r>
              <a:rPr lang="zh-CN" altLang="en-US" sz="2400" dirty="0">
                <a:latin typeface="黑体" panose="02010609060101010101" pitchFamily="49" charset="-122"/>
                <a:ea typeface="黑体" panose="02010609060101010101" pitchFamily="49" charset="-122"/>
              </a:rPr>
              <a:t>选择</a:t>
            </a:r>
            <a:r>
              <a:rPr lang="zh-CN" altLang="zh-CN" sz="2400" dirty="0">
                <a:latin typeface="黑体" panose="02010609060101010101" pitchFamily="49" charset="-122"/>
                <a:ea typeface="黑体" panose="02010609060101010101" pitchFamily="49" charset="-122"/>
              </a:rPr>
              <a:t>“</a:t>
            </a:r>
            <a:r>
              <a:rPr lang="zh-CN" altLang="zh-CN" sz="2400" dirty="0">
                <a:solidFill>
                  <a:srgbClr val="0000CC"/>
                </a:solidFill>
                <a:latin typeface="黑体" panose="02010609060101010101" pitchFamily="49" charset="-122"/>
                <a:ea typeface="黑体" panose="02010609060101010101" pitchFamily="49" charset="-122"/>
              </a:rPr>
              <a:t>插入</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权，并在该行的</a:t>
            </a:r>
            <a:r>
              <a:rPr lang="zh-CN" altLang="zh-CN" sz="2400" dirty="0">
                <a:latin typeface="黑体" panose="02010609060101010101" pitchFamily="49" charset="-122"/>
                <a:ea typeface="黑体" panose="02010609060101010101" pitchFamily="49" charset="-122"/>
              </a:rPr>
              <a:t>“</a:t>
            </a:r>
            <a:r>
              <a:rPr lang="zh-CN" altLang="zh-CN" sz="2400" dirty="0">
                <a:solidFill>
                  <a:srgbClr val="0000CC"/>
                </a:solidFill>
                <a:latin typeface="黑体" panose="02010609060101010101" pitchFamily="49" charset="-122"/>
                <a:ea typeface="黑体" panose="02010609060101010101" pitchFamily="49" charset="-122"/>
              </a:rPr>
              <a:t>授予</a:t>
            </a:r>
            <a:r>
              <a:rPr lang="zh-CN"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栏勾选。</a:t>
            </a:r>
            <a:endParaRPr lang="zh-CN" altLang="en-US" sz="2400" dirty="0">
              <a:latin typeface="黑体" panose="02010609060101010101" pitchFamily="49" charset="-122"/>
              <a:ea typeface="黑体" panose="02010609060101010101" pitchFamily="49" charset="-122"/>
            </a:endParaRPr>
          </a:p>
        </p:txBody>
      </p:sp>
      <p:grpSp>
        <p:nvGrpSpPr>
          <p:cNvPr id="5" name="组合 4"/>
          <p:cNvGrpSpPr/>
          <p:nvPr/>
        </p:nvGrpSpPr>
        <p:grpSpPr>
          <a:xfrm>
            <a:off x="5153531" y="2649956"/>
            <a:ext cx="6213552" cy="2366662"/>
            <a:chOff x="5153531" y="2649956"/>
            <a:chExt cx="6213552" cy="2366662"/>
          </a:xfrm>
        </p:grpSpPr>
        <p:sp>
          <p:nvSpPr>
            <p:cNvPr id="6" name="矩形 5"/>
            <p:cNvSpPr/>
            <p:nvPr/>
          </p:nvSpPr>
          <p:spPr>
            <a:xfrm>
              <a:off x="5153531" y="2649956"/>
              <a:ext cx="6213552" cy="31878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5153531" y="4697836"/>
              <a:ext cx="5810880" cy="31878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箭头: 下 1"/>
            <p:cNvSpPr/>
            <p:nvPr/>
          </p:nvSpPr>
          <p:spPr>
            <a:xfrm rot="1926311">
              <a:off x="8606719" y="4227307"/>
              <a:ext cx="78957" cy="659353"/>
            </a:xfrm>
            <a:custGeom>
              <a:avLst/>
              <a:gdLst>
                <a:gd name="connsiteX0" fmla="*/ 0 w 343948"/>
                <a:gd name="connsiteY0" fmla="*/ 633369 h 805343"/>
                <a:gd name="connsiteX1" fmla="*/ 85987 w 343948"/>
                <a:gd name="connsiteY1" fmla="*/ 633369 h 805343"/>
                <a:gd name="connsiteX2" fmla="*/ 85987 w 343948"/>
                <a:gd name="connsiteY2" fmla="*/ 0 h 805343"/>
                <a:gd name="connsiteX3" fmla="*/ 257961 w 343948"/>
                <a:gd name="connsiteY3" fmla="*/ 0 h 805343"/>
                <a:gd name="connsiteX4" fmla="*/ 257961 w 343948"/>
                <a:gd name="connsiteY4" fmla="*/ 633369 h 805343"/>
                <a:gd name="connsiteX5" fmla="*/ 343948 w 343948"/>
                <a:gd name="connsiteY5" fmla="*/ 633369 h 805343"/>
                <a:gd name="connsiteX6" fmla="*/ 171974 w 343948"/>
                <a:gd name="connsiteY6" fmla="*/ 805343 h 805343"/>
                <a:gd name="connsiteX7" fmla="*/ 0 w 343948"/>
                <a:gd name="connsiteY7" fmla="*/ 633369 h 805343"/>
                <a:gd name="connsiteX0-1" fmla="*/ 0 w 343948"/>
                <a:gd name="connsiteY0-2" fmla="*/ 1126191 h 1298165"/>
                <a:gd name="connsiteX1-3" fmla="*/ 85987 w 343948"/>
                <a:gd name="connsiteY1-4" fmla="*/ 1126191 h 1298165"/>
                <a:gd name="connsiteX2-5" fmla="*/ 192725 w 343948"/>
                <a:gd name="connsiteY2-6" fmla="*/ 0 h 1298165"/>
                <a:gd name="connsiteX3-7" fmla="*/ 257961 w 343948"/>
                <a:gd name="connsiteY3-8" fmla="*/ 492822 h 1298165"/>
                <a:gd name="connsiteX4-9" fmla="*/ 257961 w 343948"/>
                <a:gd name="connsiteY4-10" fmla="*/ 1126191 h 1298165"/>
                <a:gd name="connsiteX5-11" fmla="*/ 343948 w 343948"/>
                <a:gd name="connsiteY5-12" fmla="*/ 1126191 h 1298165"/>
                <a:gd name="connsiteX6-13" fmla="*/ 171974 w 343948"/>
                <a:gd name="connsiteY6-14" fmla="*/ 1298165 h 1298165"/>
                <a:gd name="connsiteX7-15" fmla="*/ 0 w 343948"/>
                <a:gd name="connsiteY7-16" fmla="*/ 1126191 h 1298165"/>
                <a:gd name="connsiteX0-17" fmla="*/ 0 w 343948"/>
                <a:gd name="connsiteY0-18" fmla="*/ 1234731 h 1406705"/>
                <a:gd name="connsiteX1-19" fmla="*/ 85987 w 343948"/>
                <a:gd name="connsiteY1-20" fmla="*/ 1234731 h 1406705"/>
                <a:gd name="connsiteX2-21" fmla="*/ 223660 w 343948"/>
                <a:gd name="connsiteY2-22" fmla="*/ 0 h 1406705"/>
                <a:gd name="connsiteX3-23" fmla="*/ 257961 w 343948"/>
                <a:gd name="connsiteY3-24" fmla="*/ 601362 h 1406705"/>
                <a:gd name="connsiteX4-25" fmla="*/ 257961 w 343948"/>
                <a:gd name="connsiteY4-26" fmla="*/ 1234731 h 1406705"/>
                <a:gd name="connsiteX5-27" fmla="*/ 343948 w 343948"/>
                <a:gd name="connsiteY5-28" fmla="*/ 1234731 h 1406705"/>
                <a:gd name="connsiteX6-29" fmla="*/ 171974 w 343948"/>
                <a:gd name="connsiteY6-30" fmla="*/ 1406705 h 1406705"/>
                <a:gd name="connsiteX7-31" fmla="*/ 0 w 343948"/>
                <a:gd name="connsiteY7-32" fmla="*/ 1234731 h 14067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43948" h="1406705">
                  <a:moveTo>
                    <a:pt x="0" y="1234731"/>
                  </a:moveTo>
                  <a:lnTo>
                    <a:pt x="85987" y="1234731"/>
                  </a:lnTo>
                  <a:lnTo>
                    <a:pt x="223660" y="0"/>
                  </a:lnTo>
                  <a:lnTo>
                    <a:pt x="257961" y="601362"/>
                  </a:lnTo>
                  <a:lnTo>
                    <a:pt x="257961" y="1234731"/>
                  </a:lnTo>
                  <a:lnTo>
                    <a:pt x="343948" y="1234731"/>
                  </a:lnTo>
                  <a:lnTo>
                    <a:pt x="171974" y="1406705"/>
                  </a:lnTo>
                  <a:lnTo>
                    <a:pt x="0" y="1234731"/>
                  </a:lnTo>
                  <a:close/>
                </a:path>
              </a:pathLst>
            </a:cu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8fe8899f-a006-4c61-aa85-e90fd926b678"/>
  <p:tag name="COMMONDATA" val="eyJoZGlkIjoiM2Y1N2YwZTE4MDZmZGY4MDA0Njk1MjAxZjVjZjE3ND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1709</Words>
  <Application>WPS 演示</Application>
  <PresentationFormat>宽屏</PresentationFormat>
  <Paragraphs>100</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宋体</vt:lpstr>
      <vt:lpstr>Wingdings</vt:lpstr>
      <vt:lpstr>华文行楷</vt:lpstr>
      <vt:lpstr>微软雅黑</vt:lpstr>
      <vt:lpstr>黑体</vt:lpstr>
      <vt:lpstr>Times New Roman</vt:lpstr>
      <vt:lpstr>等线</vt:lpstr>
      <vt:lpstr>Arial Unicode MS</vt:lpstr>
      <vt:lpstr>等线 Light</vt:lpstr>
      <vt:lpstr>Office 主题​​</vt:lpstr>
      <vt:lpstr>PowerPoint 演示文稿</vt:lpstr>
      <vt:lpstr>12.5.1 管理登录账户的权限</vt:lpstr>
      <vt:lpstr>PowerPoint 演示文稿</vt:lpstr>
      <vt:lpstr>PowerPoint 演示文稿</vt:lpstr>
      <vt:lpstr>12.5.2 管理数据库用户或数据库角色的权限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zhang yonghua</dc:creator>
  <cp:lastModifiedBy>Lenovo</cp:lastModifiedBy>
  <cp:revision>345</cp:revision>
  <dcterms:created xsi:type="dcterms:W3CDTF">2019-10-10T08:16:00Z</dcterms:created>
  <dcterms:modified xsi:type="dcterms:W3CDTF">2024-06-17T09:03:03Z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CD30533855D94CCD80E89BDA6BB91994</vt:lpwstr>
  </property>
</Properties>
</file>